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05BB"/>
    <a:srgbClr val="2407F9"/>
    <a:srgbClr val="4830FA"/>
    <a:srgbClr val="EBA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4660"/>
  </p:normalViewPr>
  <p:slideViewPr>
    <p:cSldViewPr snapToGrid="0">
      <p:cViewPr varScale="1">
        <p:scale>
          <a:sx n="51" d="100"/>
          <a:sy n="51" d="100"/>
        </p:scale>
        <p:origin x="34" y="9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85955-8FE4-4987-A2D0-24DCBEA0D12A}" type="datetimeFigureOut">
              <a:rPr lang="uk-UA" smtClean="0"/>
              <a:t>06.06.2022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FBD65-A3AD-4B86-93ED-CD4A1A7D754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78536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82EEE3E-DE8C-4783-8D8D-103BFBC75C0D}" type="datetime1">
              <a:rPr lang="uk-UA" smtClean="0"/>
              <a:t>06.06.2022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7B32AB0-404C-458D-A6D4-8608224940E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70648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1D5C-7F36-46F2-A3FF-159B5AFBC19B}" type="datetime1">
              <a:rPr lang="uk-UA" smtClean="0"/>
              <a:t>06.06.2022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2AB0-404C-458D-A6D4-8608224940E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30107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6A64-3E5B-43BC-AC0F-0A92245F3764}" type="datetime1">
              <a:rPr lang="uk-UA" smtClean="0"/>
              <a:t>06.06.2022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2AB0-404C-458D-A6D4-8608224940E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13851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6CE41-6FEE-4C1D-B353-3BD293599A8E}" type="datetime1">
              <a:rPr lang="uk-UA" smtClean="0"/>
              <a:t>06.06.2022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2AB0-404C-458D-A6D4-8608224940E2}" type="slidenum">
              <a:rPr lang="uk-UA" smtClean="0"/>
              <a:t>‹#›</a:t>
            </a:fld>
            <a:endParaRPr lang="uk-U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5164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99907-B9A6-46BE-9037-B0268E2D2C11}" type="datetime1">
              <a:rPr lang="uk-UA" smtClean="0"/>
              <a:t>06.06.2022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2AB0-404C-458D-A6D4-8608224940E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22915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2646-6017-4694-8C25-1F4EAA24FD35}" type="datetime1">
              <a:rPr lang="uk-UA" smtClean="0"/>
              <a:t>06.06.2022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2AB0-404C-458D-A6D4-8608224940E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0165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7033-7AA8-4D63-B99F-1AFAB1215794}" type="datetime1">
              <a:rPr lang="uk-UA" smtClean="0"/>
              <a:t>06.06.2022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2AB0-404C-458D-A6D4-8608224940E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8928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8B44-3214-4C63-A2C6-0A11080FB12D}" type="datetime1">
              <a:rPr lang="uk-UA" smtClean="0"/>
              <a:t>06.06.2022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2AB0-404C-458D-A6D4-8608224940E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2097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275E-C9C0-4715-A7B4-44719B5750CF}" type="datetime1">
              <a:rPr lang="uk-UA" smtClean="0"/>
              <a:t>06.06.2022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2AB0-404C-458D-A6D4-8608224940E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0846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0E82C-6E68-4542-90A0-33167D24BFB6}" type="datetime1">
              <a:rPr lang="uk-UA" smtClean="0"/>
              <a:t>06.06.2022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2AB0-404C-458D-A6D4-8608224940E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881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E443-DCF1-4F04-BC3C-D3E723EB897A}" type="datetime1">
              <a:rPr lang="uk-UA" smtClean="0"/>
              <a:t>06.06.2022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2AB0-404C-458D-A6D4-8608224940E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59547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AEFC-EAEB-4177-98B0-C3BBD1E95774}" type="datetime1">
              <a:rPr lang="uk-UA" smtClean="0"/>
              <a:t>06.06.2022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2AB0-404C-458D-A6D4-8608224940E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82816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B975B-06CA-4266-A44D-B1CCA605E83D}" type="datetime1">
              <a:rPr lang="uk-UA" smtClean="0"/>
              <a:t>06.06.2022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2AB0-404C-458D-A6D4-8608224940E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9232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1DB1-BCC3-4147-851A-977101E97D48}" type="datetime1">
              <a:rPr lang="uk-UA" smtClean="0"/>
              <a:t>06.06.2022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2AB0-404C-458D-A6D4-8608224940E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3235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4605-0C74-471B-AD5D-417D13C2E2F4}" type="datetime1">
              <a:rPr lang="uk-UA" smtClean="0"/>
              <a:t>06.06.2022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2AB0-404C-458D-A6D4-8608224940E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7308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3942-77EB-46C6-B0DA-F2B81E6EF99E}" type="datetime1">
              <a:rPr lang="uk-UA" smtClean="0"/>
              <a:t>06.06.2022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2AB0-404C-458D-A6D4-8608224940E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89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4E3E-49C3-4AF3-B923-8B686F3BEA43}" type="datetime1">
              <a:rPr lang="uk-UA" smtClean="0"/>
              <a:t>06.06.2022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2AB0-404C-458D-A6D4-8608224940E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5109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rgbClr val="0E3FF2"/>
            </a:gs>
            <a:gs pos="8000">
              <a:srgbClr val="2407F9"/>
            </a:gs>
            <a:gs pos="3000">
              <a:srgbClr val="FDD303"/>
            </a:gs>
            <a:gs pos="7000">
              <a:srgbClr val="FFFF00"/>
            </a:gs>
            <a:gs pos="2000">
              <a:srgbClr val="0000FF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B387D-98ED-4ACE-A85F-28FED1EBF815}" type="datetime1">
              <a:rPr lang="uk-UA" smtClean="0"/>
              <a:t>06.06.2022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32AB0-404C-458D-A6D4-8608224940E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237012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rgbClr val="0E3FF2"/>
            </a:gs>
            <a:gs pos="8000">
              <a:srgbClr val="2407F9"/>
            </a:gs>
            <a:gs pos="3000">
              <a:srgbClr val="FDD303"/>
            </a:gs>
            <a:gs pos="6000">
              <a:srgbClr val="FFFF00"/>
            </a:gs>
            <a:gs pos="1000">
              <a:srgbClr val="0000FF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F9CD9B-87A3-463F-925A-E962A52DD210}"/>
              </a:ext>
            </a:extLst>
          </p:cNvPr>
          <p:cNvSpPr txBox="1"/>
          <p:nvPr/>
        </p:nvSpPr>
        <p:spPr>
          <a:xfrm>
            <a:off x="2219170" y="554636"/>
            <a:ext cx="77536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УНІВЕРСТИТЕТ ІМЕНІ АЛЬФРЕДА НОБЕЛЛЯ</a:t>
            </a:r>
          </a:p>
          <a:p>
            <a:pPr algn="ctr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ІНФОРМАЦІЙНИХ ТЕХНОЛОГІЙ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D758BF-F113-4314-98DD-F2355E91778C}"/>
              </a:ext>
            </a:extLst>
          </p:cNvPr>
          <p:cNvSpPr txBox="1"/>
          <p:nvPr/>
        </p:nvSpPr>
        <p:spPr>
          <a:xfrm>
            <a:off x="2463581" y="2161081"/>
            <a:ext cx="726487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КВАЛІФІКАЦІЙНА РОБОТА</a:t>
            </a:r>
          </a:p>
          <a:p>
            <a:pPr algn="ctr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БАКАЛАВРА</a:t>
            </a:r>
          </a:p>
          <a:p>
            <a:pPr algn="ctr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«Голосовий чат-бот для проведення та аналізу</a:t>
            </a:r>
          </a:p>
          <a:p>
            <a:pPr algn="ctr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соціальних опитувань»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4FC2FC-F73F-47A5-9795-7EA47AD26AB6}"/>
              </a:ext>
            </a:extLst>
          </p:cNvPr>
          <p:cNvSpPr txBox="1"/>
          <p:nvPr/>
        </p:nvSpPr>
        <p:spPr>
          <a:xfrm>
            <a:off x="5800152" y="5243897"/>
            <a:ext cx="54497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Виконав: здобувач 4 курсу, КН-18-2</a:t>
            </a:r>
          </a:p>
          <a:p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Спеціальність 122 Комп’ютерні науки</a:t>
            </a:r>
          </a:p>
          <a:p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Симоненко Микита Дмитрович</a:t>
            </a:r>
          </a:p>
          <a:p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Керівник доцент, д. т. н. Рижков Ігор Вікторович</a:t>
            </a:r>
          </a:p>
        </p:txBody>
      </p:sp>
      <p:sp>
        <p:nvSpPr>
          <p:cNvPr id="8" name="Номер слайда 6">
            <a:extLst>
              <a:ext uri="{FF2B5EF4-FFF2-40B4-BE49-F238E27FC236}">
                <a16:creationId xmlns:a16="http://schemas.microsoft.com/office/drawing/2014/main" id="{8FB54ACB-A988-46DC-B75C-4428ABFAD4A0}"/>
              </a:ext>
            </a:extLst>
          </p:cNvPr>
          <p:cNvSpPr txBox="1">
            <a:spLocks/>
          </p:cNvSpPr>
          <p:nvPr/>
        </p:nvSpPr>
        <p:spPr>
          <a:xfrm>
            <a:off x="11547911" y="0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B32AB0-404C-458D-A6D4-8608224940E2}" type="slidenum">
              <a:rPr lang="uk-UA" sz="360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uk-UA" sz="36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112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9574616-5080-46F8-A101-5A5502806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800100"/>
            <a:ext cx="11150600" cy="5970217"/>
          </a:xfrm>
          <a:prstGeom prst="rect">
            <a:avLst/>
          </a:prstGeom>
        </p:spPr>
      </p:pic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52892989-9C23-49DD-B7C3-B5829818A5BD}"/>
              </a:ext>
            </a:extLst>
          </p:cNvPr>
          <p:cNvSpPr/>
          <p:nvPr/>
        </p:nvSpPr>
        <p:spPr>
          <a:xfrm>
            <a:off x="2181170" y="134350"/>
            <a:ext cx="7829659" cy="524933"/>
          </a:xfrm>
          <a:prstGeom prst="roundRect">
            <a:avLst/>
          </a:prstGeom>
          <a:solidFill>
            <a:srgbClr val="2407F9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Нижче наведено структура бази даних чат-боту:</a:t>
            </a:r>
            <a:endParaRPr lang="uk-UA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Номер слайда 6">
            <a:extLst>
              <a:ext uri="{FF2B5EF4-FFF2-40B4-BE49-F238E27FC236}">
                <a16:creationId xmlns:a16="http://schemas.microsoft.com/office/drawing/2014/main" id="{AD7528DE-5CBE-47E6-A69B-73B7BEF5FF6D}"/>
              </a:ext>
            </a:extLst>
          </p:cNvPr>
          <p:cNvSpPr txBox="1">
            <a:spLocks/>
          </p:cNvSpPr>
          <p:nvPr/>
        </p:nvSpPr>
        <p:spPr>
          <a:xfrm>
            <a:off x="11547911" y="0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B32AB0-404C-458D-A6D4-8608224940E2}" type="slidenum">
              <a:rPr lang="uk-UA" sz="360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uk-UA" sz="36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065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4108A1-2449-4570-B395-F86021D7CD2B}"/>
              </a:ext>
            </a:extLst>
          </p:cNvPr>
          <p:cNvSpPr txBox="1"/>
          <p:nvPr/>
        </p:nvSpPr>
        <p:spPr>
          <a:xfrm>
            <a:off x="1403245" y="369027"/>
            <a:ext cx="9385509" cy="6119945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Marker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  <a:effectLst>
            <a:outerShdw blurRad="4445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uk-UA" sz="24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Висновки стосовно виконаної роботи:</a:t>
            </a:r>
          </a:p>
          <a:p>
            <a:pPr marL="457200" indent="-457200" algn="just">
              <a:lnSpc>
                <a:spcPct val="150000"/>
              </a:lnSpc>
              <a:buFontTx/>
              <a:buChar char="-"/>
            </a:pPr>
            <a:r>
              <a:rPr lang="uk-UA" sz="24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мною було розглянуто найпоширеніші існуючі платформи месенджери для створення та розгорнення чат-ботів;</a:t>
            </a:r>
          </a:p>
          <a:p>
            <a:pPr marL="457200" indent="-457200" algn="just">
              <a:lnSpc>
                <a:spcPct val="150000"/>
              </a:lnSpc>
              <a:buFontTx/>
              <a:buChar char="-"/>
            </a:pPr>
            <a:r>
              <a:rPr lang="uk-UA" sz="24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я розглянув та порівняв між собою додатки та бібліотеки для створення телеграм чат-ботів;</a:t>
            </a:r>
          </a:p>
          <a:p>
            <a:pPr marL="457200" indent="-457200" algn="just">
              <a:lnSpc>
                <a:spcPct val="150000"/>
              </a:lnSpc>
              <a:buFontTx/>
              <a:buChar char="-"/>
            </a:pPr>
            <a:r>
              <a:rPr lang="uk-UA" sz="24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телеграм чат-бот підключений до бази даних </a:t>
            </a:r>
            <a:r>
              <a:rPr lang="en-US" sz="24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uk-UA" sz="24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lnSpc>
                <a:spcPct val="150000"/>
              </a:lnSpc>
              <a:buFontTx/>
              <a:buChar char="-"/>
            </a:pPr>
            <a:r>
              <a:rPr lang="uk-UA" sz="24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 ході роботи було реалізовано можливість чат-боту реагувати на голосові команди користувача;</a:t>
            </a:r>
          </a:p>
          <a:p>
            <a:pPr marL="457200" indent="-457200" algn="just">
              <a:lnSpc>
                <a:spcPct val="150000"/>
              </a:lnSpc>
              <a:buFontTx/>
              <a:buChar char="-"/>
            </a:pPr>
            <a:r>
              <a:rPr lang="uk-UA" sz="24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я додав можливість проводити опитування у середині чат-боту;</a:t>
            </a:r>
          </a:p>
          <a:p>
            <a:pPr marL="457200" indent="-457200" algn="just">
              <a:lnSpc>
                <a:spcPct val="150000"/>
              </a:lnSpc>
              <a:buFontTx/>
              <a:buChar char="-"/>
            </a:pPr>
            <a:r>
              <a:rPr lang="uk-UA" sz="24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додав можливість проведення аналізу даних;</a:t>
            </a:r>
          </a:p>
          <a:p>
            <a:pPr marL="457200" indent="-457200" algn="just">
              <a:lnSpc>
                <a:spcPct val="150000"/>
              </a:lnSpc>
              <a:buFontTx/>
              <a:buChar char="-"/>
            </a:pPr>
            <a:r>
              <a:rPr lang="uk-UA" sz="24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додав можливість відображення даних у вигляді графіків.</a:t>
            </a:r>
            <a:endParaRPr lang="uk-UA" dirty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6">
            <a:extLst>
              <a:ext uri="{FF2B5EF4-FFF2-40B4-BE49-F238E27FC236}">
                <a16:creationId xmlns:a16="http://schemas.microsoft.com/office/drawing/2014/main" id="{9EFC74AB-ADC3-46F3-AE7C-2F38AD0EB6E2}"/>
              </a:ext>
            </a:extLst>
          </p:cNvPr>
          <p:cNvSpPr txBox="1">
            <a:spLocks/>
          </p:cNvSpPr>
          <p:nvPr/>
        </p:nvSpPr>
        <p:spPr>
          <a:xfrm>
            <a:off x="11547911" y="0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B32AB0-404C-458D-A6D4-8608224940E2}" type="slidenum">
              <a:rPr lang="uk-UA" sz="360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uk-UA" sz="36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774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161615-CA6D-40C8-8F78-2F9BE006522E}"/>
              </a:ext>
            </a:extLst>
          </p:cNvPr>
          <p:cNvSpPr txBox="1"/>
          <p:nvPr/>
        </p:nvSpPr>
        <p:spPr>
          <a:xfrm>
            <a:off x="3978208" y="2782669"/>
            <a:ext cx="4235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ДЯКУЮ ЗА УВАГУ</a:t>
            </a:r>
          </a:p>
        </p:txBody>
      </p:sp>
      <p:sp>
        <p:nvSpPr>
          <p:cNvPr id="4" name="Номер слайда 6">
            <a:extLst>
              <a:ext uri="{FF2B5EF4-FFF2-40B4-BE49-F238E27FC236}">
                <a16:creationId xmlns:a16="http://schemas.microsoft.com/office/drawing/2014/main" id="{FB8479D8-80DD-4D82-AAA7-DB329F688728}"/>
              </a:ext>
            </a:extLst>
          </p:cNvPr>
          <p:cNvSpPr txBox="1">
            <a:spLocks/>
          </p:cNvSpPr>
          <p:nvPr/>
        </p:nvSpPr>
        <p:spPr>
          <a:xfrm>
            <a:off x="11547911" y="0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B32AB0-404C-458D-A6D4-8608224940E2}" type="slidenum">
              <a:rPr lang="uk-UA" sz="360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uk-UA" sz="36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04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633E5282-5243-4C22-99B6-A882F5CC583E}"/>
              </a:ext>
            </a:extLst>
          </p:cNvPr>
          <p:cNvSpPr/>
          <p:nvPr/>
        </p:nvSpPr>
        <p:spPr>
          <a:xfrm>
            <a:off x="1137117" y="552670"/>
            <a:ext cx="9917780" cy="1133990"/>
          </a:xfrm>
          <a:prstGeom prst="roundRect">
            <a:avLst/>
          </a:prstGeom>
          <a:solidFill>
            <a:srgbClr val="2407F9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0000" algn="just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Метою виконання роботи є створення голосового телеграм чат-боту за допомогою мови програмування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uk-UA" dirty="0">
              <a:ln>
                <a:solidFill>
                  <a:schemeClr val="bg1"/>
                </a:solidFill>
              </a:ln>
              <a:solidFill>
                <a:srgbClr val="4830FA"/>
              </a:solidFill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51000EDC-BD99-481A-9E9B-4DA593759263}"/>
              </a:ext>
            </a:extLst>
          </p:cNvPr>
          <p:cNvSpPr/>
          <p:nvPr/>
        </p:nvSpPr>
        <p:spPr>
          <a:xfrm>
            <a:off x="1137117" y="2384951"/>
            <a:ext cx="9917780" cy="1133990"/>
          </a:xfrm>
          <a:prstGeom prst="roundRect">
            <a:avLst/>
          </a:prstGeom>
          <a:solidFill>
            <a:srgbClr val="2407F9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0000" algn="just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Об’єктом дослідження є технології створення голосових телеграм чат-ботів.</a:t>
            </a:r>
          </a:p>
          <a:p>
            <a:pPr algn="ctr"/>
            <a:endParaRPr lang="uk-UA" dirty="0">
              <a:ln>
                <a:solidFill>
                  <a:schemeClr val="bg1"/>
                </a:solidFill>
              </a:ln>
              <a:solidFill>
                <a:srgbClr val="4830FA"/>
              </a:solidFill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05ECEA7-7406-4B3F-831D-0D188F1D12CD}"/>
              </a:ext>
            </a:extLst>
          </p:cNvPr>
          <p:cNvSpPr/>
          <p:nvPr/>
        </p:nvSpPr>
        <p:spPr>
          <a:xfrm>
            <a:off x="1137110" y="4217232"/>
            <a:ext cx="9917780" cy="1133990"/>
          </a:xfrm>
          <a:prstGeom prst="roundRect">
            <a:avLst/>
          </a:prstGeom>
          <a:solidFill>
            <a:srgbClr val="2407F9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0000" algn="just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 дослідження – методи та технології розроблення та реалізації голосових телеграм чат-ботів.</a:t>
            </a:r>
          </a:p>
          <a:p>
            <a:pPr algn="ctr"/>
            <a:endParaRPr lang="uk-UA" dirty="0">
              <a:ln>
                <a:solidFill>
                  <a:schemeClr val="bg1"/>
                </a:solidFill>
              </a:ln>
              <a:solidFill>
                <a:srgbClr val="4830FA"/>
              </a:solidFill>
            </a:endParaRPr>
          </a:p>
        </p:txBody>
      </p:sp>
      <p:sp>
        <p:nvSpPr>
          <p:cNvPr id="11" name="Номер слайда 6">
            <a:extLst>
              <a:ext uri="{FF2B5EF4-FFF2-40B4-BE49-F238E27FC236}">
                <a16:creationId xmlns:a16="http://schemas.microsoft.com/office/drawing/2014/main" id="{32B2D2B0-6C12-40FA-B13D-644F70D4454E}"/>
              </a:ext>
            </a:extLst>
          </p:cNvPr>
          <p:cNvSpPr txBox="1">
            <a:spLocks/>
          </p:cNvSpPr>
          <p:nvPr/>
        </p:nvSpPr>
        <p:spPr>
          <a:xfrm>
            <a:off x="11547911" y="0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B32AB0-404C-458D-A6D4-8608224940E2}" type="slidenum">
              <a:rPr lang="uk-UA" sz="360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uk-UA" sz="36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54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B06746-C52B-4C92-9622-22713F151AE3}"/>
              </a:ext>
            </a:extLst>
          </p:cNvPr>
          <p:cNvSpPr txBox="1"/>
          <p:nvPr/>
        </p:nvSpPr>
        <p:spPr>
          <a:xfrm>
            <a:off x="1851945" y="474345"/>
            <a:ext cx="8488110" cy="590931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1000">
                <a:srgbClr val="FFFF00"/>
              </a:gs>
              <a:gs pos="100000">
                <a:srgbClr val="EBA30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uk-UA" sz="2400" dirty="0">
                <a:solidFill>
                  <a:srgbClr val="2407F9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Відповідно до мети було вирішено наступні завдання:</a:t>
            </a:r>
          </a:p>
          <a:p>
            <a:pPr marL="457200" indent="-457200" algn="just">
              <a:lnSpc>
                <a:spcPct val="150000"/>
              </a:lnSpc>
              <a:buFontTx/>
              <a:buChar char="-"/>
            </a:pPr>
            <a:r>
              <a:rPr lang="uk-UA" sz="2400" dirty="0">
                <a:solidFill>
                  <a:srgbClr val="2407F9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розгляд існуючих платформних месенджерів для створення</a:t>
            </a:r>
          </a:p>
          <a:p>
            <a:pPr algn="just">
              <a:lnSpc>
                <a:spcPct val="150000"/>
              </a:lnSpc>
            </a:pPr>
            <a:r>
              <a:rPr lang="uk-UA" sz="2400">
                <a:solidFill>
                  <a:srgbClr val="2407F9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та голосового чат-бота;</a:t>
            </a:r>
            <a:endParaRPr lang="uk-UA" sz="2400" dirty="0">
              <a:solidFill>
                <a:srgbClr val="2407F9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Tx/>
              <a:buChar char="-"/>
            </a:pPr>
            <a:r>
              <a:rPr lang="uk-UA" sz="2400" dirty="0">
                <a:solidFill>
                  <a:srgbClr val="2407F9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розгляд та порівняння між собою бібліотек для створення</a:t>
            </a:r>
          </a:p>
          <a:p>
            <a:pPr algn="just">
              <a:lnSpc>
                <a:spcPct val="150000"/>
              </a:lnSpc>
            </a:pPr>
            <a:r>
              <a:rPr lang="uk-UA" sz="2400" dirty="0">
                <a:solidFill>
                  <a:srgbClr val="2407F9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телеграм чат-ботів;</a:t>
            </a:r>
          </a:p>
          <a:p>
            <a:pPr marL="457200" indent="-457200" algn="just">
              <a:lnSpc>
                <a:spcPct val="150000"/>
              </a:lnSpc>
              <a:buFontTx/>
              <a:buChar char="-"/>
            </a:pPr>
            <a:r>
              <a:rPr lang="uk-UA" sz="2400" dirty="0">
                <a:solidFill>
                  <a:srgbClr val="2407F9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підключення бази даних </a:t>
            </a:r>
            <a:r>
              <a:rPr lang="en-US" sz="2400" dirty="0">
                <a:solidFill>
                  <a:srgbClr val="2407F9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uk-UA" sz="2400" dirty="0">
                <a:solidFill>
                  <a:srgbClr val="2407F9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lnSpc>
                <a:spcPct val="150000"/>
              </a:lnSpc>
              <a:buFontTx/>
              <a:buChar char="-"/>
            </a:pPr>
            <a:r>
              <a:rPr lang="uk-UA" sz="2400" dirty="0">
                <a:solidFill>
                  <a:srgbClr val="2407F9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можливість чат-боту реагувати на голосові команди;</a:t>
            </a:r>
          </a:p>
          <a:p>
            <a:pPr marL="457200" indent="-457200" algn="just">
              <a:lnSpc>
                <a:spcPct val="150000"/>
              </a:lnSpc>
              <a:buFontTx/>
              <a:buChar char="-"/>
            </a:pPr>
            <a:r>
              <a:rPr lang="uk-UA" sz="2400" dirty="0">
                <a:solidFill>
                  <a:srgbClr val="2407F9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можливість проводити опитування у середині чат-боту;</a:t>
            </a:r>
            <a:endParaRPr lang="uk-UA" sz="2400" dirty="0">
              <a:solidFill>
                <a:srgbClr val="2407F9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Tx/>
              <a:buChar char="-"/>
            </a:pPr>
            <a:r>
              <a:rPr lang="uk-UA" sz="2400" dirty="0">
                <a:solidFill>
                  <a:srgbClr val="2407F9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можливість проведення аналізу даних;</a:t>
            </a:r>
          </a:p>
          <a:p>
            <a:pPr marL="457200" indent="-457200" algn="just">
              <a:lnSpc>
                <a:spcPct val="150000"/>
              </a:lnSpc>
              <a:buFontTx/>
              <a:buChar char="-"/>
            </a:pPr>
            <a:r>
              <a:rPr lang="uk-UA" sz="2400" dirty="0">
                <a:solidFill>
                  <a:srgbClr val="2407F9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відображення даних у вигляді графіків.</a:t>
            </a:r>
          </a:p>
          <a:p>
            <a:endParaRPr lang="uk-UA" dirty="0"/>
          </a:p>
        </p:txBody>
      </p:sp>
      <p:sp>
        <p:nvSpPr>
          <p:cNvPr id="8" name="Номер слайда 6">
            <a:extLst>
              <a:ext uri="{FF2B5EF4-FFF2-40B4-BE49-F238E27FC236}">
                <a16:creationId xmlns:a16="http://schemas.microsoft.com/office/drawing/2014/main" id="{8FEC9D2D-FB98-4B31-85BB-24263E3D2125}"/>
              </a:ext>
            </a:extLst>
          </p:cNvPr>
          <p:cNvSpPr txBox="1">
            <a:spLocks/>
          </p:cNvSpPr>
          <p:nvPr/>
        </p:nvSpPr>
        <p:spPr>
          <a:xfrm>
            <a:off x="11547911" y="0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B32AB0-404C-458D-A6D4-8608224940E2}" type="slidenum">
              <a:rPr lang="uk-UA" sz="360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uk-UA" sz="36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962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181E892-9DC6-4C63-8B29-AEF889B11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0820"/>
            <a:ext cx="4805446" cy="6736360"/>
          </a:xfrm>
          <a:prstGeom prst="rect">
            <a:avLst/>
          </a:prstGeom>
        </p:spPr>
      </p:pic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CB7B873C-497E-44E6-8432-8C261D73CD62}"/>
              </a:ext>
            </a:extLst>
          </p:cNvPr>
          <p:cNvSpPr/>
          <p:nvPr/>
        </p:nvSpPr>
        <p:spPr>
          <a:xfrm>
            <a:off x="1546894" y="2295010"/>
            <a:ext cx="3799463" cy="1133990"/>
          </a:xfrm>
          <a:prstGeom prst="roundRect">
            <a:avLst/>
          </a:prstGeom>
          <a:solidFill>
            <a:srgbClr val="2407F9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робот голосового чат-боту:</a:t>
            </a:r>
          </a:p>
          <a:p>
            <a:pPr algn="ctr"/>
            <a:endParaRPr lang="uk-UA" dirty="0">
              <a:ln>
                <a:solidFill>
                  <a:schemeClr val="bg1"/>
                </a:solidFill>
              </a:ln>
              <a:solidFill>
                <a:srgbClr val="4830FA"/>
              </a:solidFill>
            </a:endParaRPr>
          </a:p>
        </p:txBody>
      </p:sp>
      <p:sp>
        <p:nvSpPr>
          <p:cNvPr id="8" name="Номер слайда 6">
            <a:extLst>
              <a:ext uri="{FF2B5EF4-FFF2-40B4-BE49-F238E27FC236}">
                <a16:creationId xmlns:a16="http://schemas.microsoft.com/office/drawing/2014/main" id="{665F801D-8A0C-48F5-BBD9-F75D53932971}"/>
              </a:ext>
            </a:extLst>
          </p:cNvPr>
          <p:cNvSpPr txBox="1">
            <a:spLocks/>
          </p:cNvSpPr>
          <p:nvPr/>
        </p:nvSpPr>
        <p:spPr>
          <a:xfrm>
            <a:off x="11547911" y="0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B32AB0-404C-458D-A6D4-8608224940E2}" type="slidenum">
              <a:rPr lang="uk-UA" sz="360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uk-UA" sz="36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843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A799CB2A-B08C-4842-BD34-0795089CE45B}"/>
              </a:ext>
            </a:extLst>
          </p:cNvPr>
          <p:cNvSpPr/>
          <p:nvPr/>
        </p:nvSpPr>
        <p:spPr>
          <a:xfrm>
            <a:off x="3031524" y="276740"/>
            <a:ext cx="6128952" cy="1133990"/>
          </a:xfrm>
          <a:prstGeom prst="roundRect">
            <a:avLst/>
          </a:prstGeom>
          <a:solidFill>
            <a:srgbClr val="2407F9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взаємовідносин користувача з голосовим чат-ботом:</a:t>
            </a:r>
          </a:p>
          <a:p>
            <a:pPr algn="ctr"/>
            <a:endParaRPr lang="uk-UA" dirty="0">
              <a:ln>
                <a:solidFill>
                  <a:schemeClr val="bg1"/>
                </a:solidFill>
              </a:ln>
              <a:solidFill>
                <a:srgbClr val="4830FA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DC3DB21-A48E-482A-BC2D-4D5EB4DF5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925" y="1628260"/>
            <a:ext cx="6534150" cy="4953000"/>
          </a:xfrm>
          <a:prstGeom prst="rect">
            <a:avLst/>
          </a:prstGeom>
        </p:spPr>
      </p:pic>
      <p:sp>
        <p:nvSpPr>
          <p:cNvPr id="8" name="Номер слайда 6">
            <a:extLst>
              <a:ext uri="{FF2B5EF4-FFF2-40B4-BE49-F238E27FC236}">
                <a16:creationId xmlns:a16="http://schemas.microsoft.com/office/drawing/2014/main" id="{4CD8A7F4-64D0-4321-812D-1D14BE4F5E51}"/>
              </a:ext>
            </a:extLst>
          </p:cNvPr>
          <p:cNvSpPr txBox="1">
            <a:spLocks/>
          </p:cNvSpPr>
          <p:nvPr/>
        </p:nvSpPr>
        <p:spPr>
          <a:xfrm>
            <a:off x="11547911" y="0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B32AB0-404C-458D-A6D4-8608224940E2}" type="slidenum">
              <a:rPr lang="uk-UA" sz="360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uk-UA" sz="36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046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707D286-E81C-42D9-9B66-B199D4DED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287" y="787400"/>
            <a:ext cx="8903426" cy="5890322"/>
          </a:xfrm>
          <a:prstGeom prst="rect">
            <a:avLst/>
          </a:prstGeom>
        </p:spPr>
      </p:pic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1F56DD4-50CE-4A67-9DDC-A8B9C285ADF8}"/>
              </a:ext>
            </a:extLst>
          </p:cNvPr>
          <p:cNvSpPr/>
          <p:nvPr/>
        </p:nvSpPr>
        <p:spPr>
          <a:xfrm>
            <a:off x="3010128" y="180278"/>
            <a:ext cx="6171743" cy="524933"/>
          </a:xfrm>
          <a:prstGeom prst="roundRect">
            <a:avLst/>
          </a:prstGeom>
          <a:solidFill>
            <a:srgbClr val="2407F9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Зовнішній вигляд голосового чат-бота:</a:t>
            </a:r>
            <a:endParaRPr lang="uk-UA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Номер слайда 6">
            <a:extLst>
              <a:ext uri="{FF2B5EF4-FFF2-40B4-BE49-F238E27FC236}">
                <a16:creationId xmlns:a16="http://schemas.microsoft.com/office/drawing/2014/main" id="{77CF794D-BB1E-4B54-B147-C2581BD6053C}"/>
              </a:ext>
            </a:extLst>
          </p:cNvPr>
          <p:cNvSpPr txBox="1">
            <a:spLocks/>
          </p:cNvSpPr>
          <p:nvPr/>
        </p:nvSpPr>
        <p:spPr>
          <a:xfrm>
            <a:off x="11547911" y="0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B32AB0-404C-458D-A6D4-8608224940E2}" type="slidenum">
              <a:rPr lang="uk-UA" sz="360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uk-UA" sz="36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073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F9DCD4D-7AEE-4BAD-887A-3A563AAB6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415" y="2800262"/>
            <a:ext cx="8021169" cy="1257475"/>
          </a:xfrm>
          <a:prstGeom prst="rect">
            <a:avLst/>
          </a:prstGeom>
        </p:spPr>
      </p:pic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1F11022-124B-4E5C-AD8C-10572841D074}"/>
              </a:ext>
            </a:extLst>
          </p:cNvPr>
          <p:cNvSpPr/>
          <p:nvPr/>
        </p:nvSpPr>
        <p:spPr>
          <a:xfrm>
            <a:off x="2575426" y="701617"/>
            <a:ext cx="6720973" cy="890116"/>
          </a:xfrm>
          <a:prstGeom prst="roundRect">
            <a:avLst/>
          </a:prstGeom>
          <a:solidFill>
            <a:srgbClr val="2407F9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Нижче наведено файл конфігурувань </a:t>
            </a:r>
            <a:r>
              <a:rPr lang="en-US" sz="28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auth_data.py</a:t>
            </a:r>
            <a:r>
              <a:rPr lang="uk-UA" sz="28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uk-UA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Номер слайда 6">
            <a:extLst>
              <a:ext uri="{FF2B5EF4-FFF2-40B4-BE49-F238E27FC236}">
                <a16:creationId xmlns:a16="http://schemas.microsoft.com/office/drawing/2014/main" id="{16CA60C1-69D6-4699-99B3-00AF8F141D98}"/>
              </a:ext>
            </a:extLst>
          </p:cNvPr>
          <p:cNvSpPr txBox="1">
            <a:spLocks/>
          </p:cNvSpPr>
          <p:nvPr/>
        </p:nvSpPr>
        <p:spPr>
          <a:xfrm>
            <a:off x="11547911" y="0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B32AB0-404C-458D-A6D4-8608224940E2}" type="slidenum">
              <a:rPr lang="uk-UA" sz="360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uk-UA" sz="36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766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19A2B80-5501-4886-9BE7-DFAEF6D59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" y="177801"/>
            <a:ext cx="4163878" cy="39624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3D43338-3381-4001-A3E0-B162969050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480" y="1409798"/>
            <a:ext cx="4055533" cy="403840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B2859BD-E4B9-46F6-8746-C93C263152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013" y="2158760"/>
            <a:ext cx="3973987" cy="4699240"/>
          </a:xfrm>
          <a:prstGeom prst="rect">
            <a:avLst/>
          </a:prstGeom>
        </p:spPr>
      </p:pic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B908C78D-7DC4-4888-B06E-7499B0CA39A3}"/>
              </a:ext>
            </a:extLst>
          </p:cNvPr>
          <p:cNvSpPr/>
          <p:nvPr/>
        </p:nvSpPr>
        <p:spPr>
          <a:xfrm>
            <a:off x="4940083" y="400411"/>
            <a:ext cx="6171743" cy="524933"/>
          </a:xfrm>
          <a:prstGeom prst="roundRect">
            <a:avLst/>
          </a:prstGeom>
          <a:solidFill>
            <a:srgbClr val="2407F9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Код головного файлу </a:t>
            </a:r>
            <a:r>
              <a:rPr lang="en-US" sz="28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main_tg_bot.py</a:t>
            </a:r>
            <a:r>
              <a:rPr lang="uk-UA" sz="28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uk-UA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Номер слайда 6">
            <a:extLst>
              <a:ext uri="{FF2B5EF4-FFF2-40B4-BE49-F238E27FC236}">
                <a16:creationId xmlns:a16="http://schemas.microsoft.com/office/drawing/2014/main" id="{3D592B88-0093-46A0-ACDF-1C4ED6E28479}"/>
              </a:ext>
            </a:extLst>
          </p:cNvPr>
          <p:cNvSpPr txBox="1">
            <a:spLocks/>
          </p:cNvSpPr>
          <p:nvPr/>
        </p:nvSpPr>
        <p:spPr>
          <a:xfrm>
            <a:off x="11547911" y="0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B32AB0-404C-458D-A6D4-8608224940E2}" type="slidenum">
              <a:rPr lang="uk-UA" sz="360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uk-UA" sz="36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791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5F8F9F3-2D56-44B2-B5DC-7C8EE9C4F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5761"/>
            <a:ext cx="5216234" cy="425873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EA72554-7462-40A5-A83E-25DD8CC92B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856" y="755760"/>
            <a:ext cx="6080144" cy="425873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AC06E8E-7052-4642-9DBE-B1EE7397BA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58" y="5080678"/>
            <a:ext cx="7156057" cy="1777322"/>
          </a:xfrm>
          <a:prstGeom prst="rect">
            <a:avLst/>
          </a:prstGeom>
        </p:spPr>
      </p:pic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8694A450-0E0E-4336-8E41-7F55551834A9}"/>
              </a:ext>
            </a:extLst>
          </p:cNvPr>
          <p:cNvSpPr/>
          <p:nvPr/>
        </p:nvSpPr>
        <p:spPr>
          <a:xfrm>
            <a:off x="2558494" y="66617"/>
            <a:ext cx="6549184" cy="524933"/>
          </a:xfrm>
          <a:prstGeom prst="roundRect">
            <a:avLst/>
          </a:prstGeom>
          <a:solidFill>
            <a:srgbClr val="2407F9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Код файлу з описанням бази даних </a:t>
            </a:r>
            <a:r>
              <a:rPr lang="en-US" sz="28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db.py</a:t>
            </a:r>
            <a:r>
              <a:rPr lang="uk-UA" sz="28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uk-UA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Номер слайда 6">
            <a:extLst>
              <a:ext uri="{FF2B5EF4-FFF2-40B4-BE49-F238E27FC236}">
                <a16:creationId xmlns:a16="http://schemas.microsoft.com/office/drawing/2014/main" id="{1E6552BD-D7E1-4D17-BFE5-52AF75607447}"/>
              </a:ext>
            </a:extLst>
          </p:cNvPr>
          <p:cNvSpPr txBox="1">
            <a:spLocks/>
          </p:cNvSpPr>
          <p:nvPr/>
        </p:nvSpPr>
        <p:spPr>
          <a:xfrm>
            <a:off x="11547911" y="0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B32AB0-404C-458D-A6D4-8608224940E2}" type="slidenum">
              <a:rPr lang="uk-UA" sz="360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uk-UA" sz="36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758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1">
  <a:themeElements>
    <a:clrScheme name="75">
      <a:dk1>
        <a:sysClr val="windowText" lastClr="000000"/>
      </a:dk1>
      <a:lt1>
        <a:sysClr val="window" lastClr="FFFFFF"/>
      </a:lt1>
      <a:dk2>
        <a:srgbClr val="FFFF00"/>
      </a:dk2>
      <a:lt2>
        <a:srgbClr val="FFC000"/>
      </a:lt2>
      <a:accent1>
        <a:srgbClr val="9ACD4C"/>
      </a:accent1>
      <a:accent2>
        <a:srgbClr val="FAA93A"/>
      </a:accent2>
      <a:accent3>
        <a:srgbClr val="D35940"/>
      </a:accent3>
      <a:accent4>
        <a:srgbClr val="000000"/>
      </a:accent4>
      <a:accent5>
        <a:srgbClr val="FFFF00"/>
      </a:accent5>
      <a:accent6>
        <a:srgbClr val="FFFF00"/>
      </a:accent6>
      <a:hlink>
        <a:srgbClr val="FFFF00"/>
      </a:hlink>
      <a:folHlink>
        <a:srgbClr val="FFFF00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E26F84C7-A942-4D84-A1E9-22F2437DED82}" vid="{CDFE14B4-5DE4-4047-8529-D88440EF0F0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</TotalTime>
  <Words>287</Words>
  <Application>Microsoft Office PowerPoint</Application>
  <PresentationFormat>Широкоэкранный</PresentationFormat>
  <Paragraphs>51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Tw Cen MT</vt:lpstr>
      <vt:lpstr>Тема1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</dc:creator>
  <cp:lastModifiedBy>Никита</cp:lastModifiedBy>
  <cp:revision>12</cp:revision>
  <dcterms:created xsi:type="dcterms:W3CDTF">2022-06-03T08:40:24Z</dcterms:created>
  <dcterms:modified xsi:type="dcterms:W3CDTF">2022-06-05T23:51:05Z</dcterms:modified>
</cp:coreProperties>
</file>