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22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4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373" r:id="rId3"/>
    <p:sldId id="374" r:id="rId4"/>
    <p:sldId id="375" r:id="rId5"/>
    <p:sldId id="376" r:id="rId6"/>
    <p:sldId id="38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415" r:id="rId17"/>
    <p:sldId id="409" r:id="rId18"/>
    <p:sldId id="410" r:id="rId19"/>
    <p:sldId id="411" r:id="rId20"/>
    <p:sldId id="412" r:id="rId21"/>
    <p:sldId id="413" r:id="rId22"/>
    <p:sldId id="414" r:id="rId23"/>
    <p:sldId id="402" r:id="rId24"/>
    <p:sldId id="387" r:id="rId25"/>
    <p:sldId id="388" r:id="rId26"/>
    <p:sldId id="394" r:id="rId27"/>
    <p:sldId id="393" r:id="rId28"/>
    <p:sldId id="395" r:id="rId29"/>
    <p:sldId id="390" r:id="rId30"/>
    <p:sldId id="396" r:id="rId31"/>
    <p:sldId id="397" r:id="rId32"/>
    <p:sldId id="398" r:id="rId33"/>
    <p:sldId id="399" r:id="rId34"/>
    <p:sldId id="400" r:id="rId35"/>
    <p:sldId id="391" r:id="rId36"/>
    <p:sldId id="392" r:id="rId37"/>
    <p:sldId id="401" r:id="rId38"/>
    <p:sldId id="403" r:id="rId39"/>
    <p:sldId id="404" r:id="rId40"/>
    <p:sldId id="405" r:id="rId41"/>
    <p:sldId id="406" r:id="rId42"/>
    <p:sldId id="407" r:id="rId43"/>
    <p:sldId id="408" r:id="rId44"/>
    <p:sldId id="334" r:id="rId45"/>
  </p:sldIdLst>
  <p:sldSz cx="9144000" cy="6858000" type="screen4x3"/>
  <p:notesSz cx="6797675" cy="98726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0099"/>
    <a:srgbClr val="0033CC"/>
    <a:srgbClr val="FF00FF"/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240" autoAdjust="0"/>
  </p:normalViewPr>
  <p:slideViewPr>
    <p:cSldViewPr>
      <p:cViewPr varScale="1">
        <p:scale>
          <a:sx n="123" d="100"/>
          <a:sy n="123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24B5286-4EB2-4CD0-99E0-7F5560736E94}" type="datetimeFigureOut">
              <a:rPr lang="en-US"/>
              <a:pPr>
                <a:defRPr/>
              </a:pPr>
              <a:t>3/3/2021</a:t>
            </a:fld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0147FC-D2EE-4547-A9C3-F44D80FAB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353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7363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A48A4F7-AED6-4B80-8718-CFD5A5EF9F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523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4F7-AED6-4B80-8718-CFD5A5EF9F08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01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4F7-AED6-4B80-8718-CFD5A5EF9F08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3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458200" y="6400800"/>
            <a:ext cx="381000" cy="4572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0"/>
            <a:ext cx="381000" cy="68580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6" name="Picture 6" descr="mt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1981200"/>
            <a:ext cx="7391400" cy="1470025"/>
          </a:xfrm>
        </p:spPr>
        <p:txBody>
          <a:bodyPr/>
          <a:lstStyle>
            <a:lvl1pPr algn="ct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6576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842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3572D-722D-4AA9-BAA7-3CBAF65AF2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77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66675"/>
            <a:ext cx="2019300" cy="6257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6675"/>
            <a:ext cx="5905500" cy="6257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8C6E2-1779-47A4-8BF7-79A481B6AC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01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9E6E52-6A76-43B1-9735-60A38490B0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35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BE1342-F88F-46D1-B07A-74F6013B9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45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0668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066800"/>
            <a:ext cx="3962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A3D223-71C4-46F3-936A-93BB3ECE74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60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91707-078B-4F29-A2D6-92EAEE4FF9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61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A16DA0-47BB-4CDC-9B0A-107C31DC7A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88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C90768-C559-4718-AB9B-A6D6789755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83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AF77A2-812E-44E7-A4C2-CADD94DA6C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15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47D4C-60E0-4CB6-8071-931928DF6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2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458200" y="6400800"/>
            <a:ext cx="381000" cy="4572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6675"/>
            <a:ext cx="7626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052513"/>
            <a:ext cx="807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FFFF00"/>
                </a:solidFill>
                <a:latin typeface="Arial Narrow" panose="020B0606020202030204" pitchFamily="34" charset="0"/>
              </a:defRPr>
            </a:lvl1pPr>
          </a:lstStyle>
          <a:p>
            <a:fld id="{E689C16A-DA55-45F5-A33E-D740938421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0"/>
            <a:ext cx="381000" cy="6858000"/>
          </a:xfrm>
          <a:prstGeom prst="rect">
            <a:avLst/>
          </a:prstGeom>
          <a:solidFill>
            <a:srgbClr val="0070C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1032" name="Picture 10" descr="mta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0C0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00113" y="2852738"/>
            <a:ext cx="7993062" cy="1944687"/>
          </a:xfrm>
        </p:spPr>
        <p:txBody>
          <a:bodyPr/>
          <a:lstStyle/>
          <a:p>
            <a:pPr algn="l" eaLnBrk="1" hangingPunct="1"/>
            <a:r>
              <a:rPr lang="en-US" altLang="en-US" sz="3600" i="1" dirty="0" smtClean="0"/>
              <a:t>Symmetric Encryption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/>
        </p:nvSpPr>
        <p:spPr bwMode="auto">
          <a:xfrm>
            <a:off x="1476375" y="5048250"/>
            <a:ext cx="67802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Mihai TOGAN</a:t>
            </a:r>
          </a:p>
          <a:p>
            <a:pPr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mihai.togan@mta.ro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187450" y="1125538"/>
            <a:ext cx="73914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0C0"/>
                </a:solidFill>
                <a:latin typeface="Arial Narrow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 Narrow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400" i="1" kern="0" dirty="0" smtClean="0"/>
              <a:t>Cryptography and </a:t>
            </a:r>
            <a:r>
              <a:rPr lang="en-US" altLang="en-US" sz="4400" i="1" kern="0" smtClean="0"/>
              <a:t>Data Security</a:t>
            </a:r>
            <a:endParaRPr lang="en-US" altLang="en-US" sz="4000" i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Symmetric ciphers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352928" cy="594928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Schema bloc a </a:t>
            </a:r>
            <a:r>
              <a:rPr lang="en-US" altLang="en-US" sz="2400" dirty="0" err="1" smtClean="0"/>
              <a:t>unui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cifru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simetric</a:t>
            </a:r>
            <a:endParaRPr lang="en-US" altLang="en-US" sz="2400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sz="2000" dirty="0" smtClean="0"/>
          </a:p>
          <a:p>
            <a:endParaRPr lang="en-US" altLang="en-US" sz="800" dirty="0" smtClean="0"/>
          </a:p>
          <a:p>
            <a:endParaRPr lang="en-US" altLang="en-US" sz="800" dirty="0" smtClean="0"/>
          </a:p>
          <a:p>
            <a:r>
              <a:rPr lang="en-US" altLang="en-US" sz="1800" dirty="0" err="1" smtClean="0"/>
              <a:t>Proprietati</a:t>
            </a:r>
            <a:endParaRPr lang="en-US" altLang="en-US" sz="1800" dirty="0" smtClean="0"/>
          </a:p>
          <a:p>
            <a:pPr lvl="1"/>
            <a:r>
              <a:rPr lang="en-US" altLang="en-US" sz="1600" dirty="0" err="1" smtClean="0"/>
              <a:t>Avand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doar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criptotextul</a:t>
            </a:r>
            <a:r>
              <a:rPr lang="en-US" altLang="en-US" sz="1600" dirty="0" smtClean="0"/>
              <a:t> </a:t>
            </a:r>
            <a:r>
              <a:rPr lang="en-US" altLang="en-US" sz="1600" i="1" dirty="0"/>
              <a:t>C</a:t>
            </a:r>
            <a:r>
              <a:rPr lang="en-US" altLang="en-US" sz="1600" dirty="0" smtClean="0"/>
              <a:t>, nu se </a:t>
            </a:r>
            <a:r>
              <a:rPr lang="en-US" altLang="en-US" sz="1600" dirty="0" err="1" smtClean="0"/>
              <a:t>poate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afla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nimic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din </a:t>
            </a:r>
            <a:r>
              <a:rPr lang="en-US" altLang="en-US" sz="1600" i="1" dirty="0" smtClean="0"/>
              <a:t>m</a:t>
            </a:r>
            <a:r>
              <a:rPr lang="en-US" altLang="en-US" sz="1600" dirty="0" smtClean="0"/>
              <a:t>, </a:t>
            </a:r>
            <a:r>
              <a:rPr lang="en-US" altLang="en-US" sz="1600" dirty="0" err="1" smtClean="0"/>
              <a:t>fara</a:t>
            </a:r>
            <a:r>
              <a:rPr lang="en-US" altLang="en-US" sz="1600" dirty="0" smtClean="0"/>
              <a:t> </a:t>
            </a:r>
            <a:r>
              <a:rPr lang="en-US" altLang="en-US" sz="1600" dirty="0" err="1"/>
              <a:t>cheia</a:t>
            </a:r>
            <a:r>
              <a:rPr lang="en-US" altLang="en-US" sz="1600" dirty="0"/>
              <a:t> </a:t>
            </a:r>
            <a:r>
              <a:rPr lang="en-US" altLang="en-US" sz="1600" i="1" dirty="0" smtClean="0"/>
              <a:t>K</a:t>
            </a:r>
          </a:p>
          <a:p>
            <a:pPr lvl="1"/>
            <a:r>
              <a:rPr lang="en-US" altLang="en-US" sz="1600" dirty="0" err="1" smtClean="0"/>
              <a:t>Criptotextul</a:t>
            </a:r>
            <a:r>
              <a:rPr lang="en-US" altLang="en-US" sz="1600" dirty="0" smtClean="0"/>
              <a:t> </a:t>
            </a:r>
            <a:r>
              <a:rPr lang="en-US" altLang="en-US" sz="1600" i="1" dirty="0" smtClean="0"/>
              <a:t>C </a:t>
            </a:r>
            <a:r>
              <a:rPr lang="en-US" altLang="en-US" sz="1600" dirty="0" smtClean="0"/>
              <a:t>nu </a:t>
            </a:r>
            <a:r>
              <a:rPr lang="en-US" altLang="en-US" sz="1600" dirty="0" err="1" smtClean="0"/>
              <a:t>aduce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nici</a:t>
            </a:r>
            <a:r>
              <a:rPr lang="en-US" altLang="en-US" sz="1600" dirty="0" smtClean="0"/>
              <a:t>-o </a:t>
            </a:r>
            <a:r>
              <a:rPr lang="en-US" altLang="en-US" sz="1600" dirty="0" err="1" smtClean="0"/>
              <a:t>informatie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despre</a:t>
            </a:r>
            <a:r>
              <a:rPr lang="en-US" altLang="en-US" sz="1600" dirty="0" smtClean="0"/>
              <a:t>  </a:t>
            </a:r>
            <a:r>
              <a:rPr lang="en-US" altLang="en-US" sz="1600" i="1" dirty="0" smtClean="0"/>
              <a:t>K</a:t>
            </a:r>
          </a:p>
          <a:p>
            <a:pPr lvl="1"/>
            <a:endParaRPr lang="en-US" altLang="en-US" sz="600" dirty="0" smtClean="0"/>
          </a:p>
          <a:p>
            <a:pPr lvl="1"/>
            <a:r>
              <a:rPr lang="en-US" altLang="en-US" sz="1600" dirty="0" smtClean="0"/>
              <a:t>Randomness, </a:t>
            </a:r>
            <a:r>
              <a:rPr lang="en-US" altLang="en-US" sz="1600" dirty="0" err="1" smtClean="0"/>
              <a:t>Nedistingerea</a:t>
            </a:r>
            <a:r>
              <a:rPr lang="en-US" altLang="en-US" sz="1600" dirty="0" smtClean="0"/>
              <a:t> </a:t>
            </a:r>
            <a:r>
              <a:rPr lang="en-US" altLang="en-US" sz="1600" dirty="0" err="1"/>
              <a:t>criptotextelor</a:t>
            </a:r>
            <a:r>
              <a:rPr lang="en-US" altLang="en-US" sz="1600" dirty="0"/>
              <a:t> </a:t>
            </a:r>
            <a:r>
              <a:rPr lang="en-US" altLang="en-US" sz="1600" b="0" dirty="0" smtClean="0"/>
              <a:t>(</a:t>
            </a:r>
            <a:r>
              <a:rPr lang="en-US" altLang="en-US" sz="1600" b="0" i="1" dirty="0" err="1" smtClean="0"/>
              <a:t>Indisinguishability</a:t>
            </a:r>
            <a:r>
              <a:rPr lang="en-US" altLang="en-US" sz="1600" b="0" i="1" dirty="0" smtClean="0"/>
              <a:t> </a:t>
            </a:r>
            <a:r>
              <a:rPr lang="en-US" altLang="en-US" sz="1600" b="0" i="1" dirty="0"/>
              <a:t>of encryptions</a:t>
            </a:r>
            <a:r>
              <a:rPr lang="en-US" altLang="en-US" sz="1600" b="0" dirty="0" smtClean="0"/>
              <a:t>)</a:t>
            </a:r>
            <a:r>
              <a:rPr lang="en-US" altLang="en-US" sz="1600" dirty="0"/>
              <a:t>, Non-</a:t>
            </a:r>
            <a:r>
              <a:rPr lang="en-US" altLang="en-US" sz="1600" dirty="0" err="1"/>
              <a:t>maleabilitate</a:t>
            </a:r>
            <a:r>
              <a:rPr lang="en-US" altLang="en-US" sz="1600" dirty="0" smtClean="0"/>
              <a:t>, etc. etc.</a:t>
            </a:r>
          </a:p>
          <a:p>
            <a:endParaRPr lang="en-US" altLang="en-US" sz="2000" i="1" dirty="0" smtClean="0"/>
          </a:p>
          <a:p>
            <a:endParaRPr lang="en-US" altLang="en-US" sz="2000" dirty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412776"/>
            <a:ext cx="6096249" cy="39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Symmetric ciphers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352928" cy="5949280"/>
          </a:xfrm>
        </p:spPr>
        <p:txBody>
          <a:bodyPr/>
          <a:lstStyle/>
          <a:p>
            <a:r>
              <a:rPr lang="en-US" altLang="en-US" sz="2400" dirty="0" err="1" smtClean="0"/>
              <a:t>Entropia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algoritmului</a:t>
            </a:r>
            <a:r>
              <a:rPr lang="en-US" altLang="en-US" sz="2400" dirty="0" smtClean="0"/>
              <a:t>  (</a:t>
            </a:r>
            <a:r>
              <a:rPr lang="en-US" altLang="en-US" sz="2400" dirty="0" err="1" smtClean="0"/>
              <a:t>aleatorismul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crptogramei</a:t>
            </a:r>
            <a:r>
              <a:rPr lang="en-US" altLang="en-US" sz="2400" dirty="0" smtClean="0"/>
              <a:t>)</a:t>
            </a:r>
          </a:p>
          <a:p>
            <a:endParaRPr lang="en-US" altLang="en-US" sz="2400" dirty="0"/>
          </a:p>
          <a:p>
            <a:r>
              <a:rPr lang="en-US" altLang="en-US" sz="2400" dirty="0" err="1" smtClean="0"/>
              <a:t>Rezistenta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cheii</a:t>
            </a:r>
            <a:r>
              <a:rPr lang="en-US" altLang="en-US" sz="2400" dirty="0" smtClean="0"/>
              <a:t> la </a:t>
            </a:r>
            <a:r>
              <a:rPr lang="en-US" altLang="en-US" sz="2400" dirty="0" err="1" smtClean="0"/>
              <a:t>atacuri</a:t>
            </a:r>
            <a:r>
              <a:rPr lang="en-US" altLang="en-US" sz="2400" dirty="0" smtClean="0"/>
              <a:t> de tip brute-force (</a:t>
            </a:r>
            <a:r>
              <a:rPr lang="en-US" altLang="en-US" sz="2400" dirty="0" err="1" smtClean="0"/>
              <a:t>lungime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cheii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000" dirty="0" err="1" smtClean="0"/>
              <a:t>Fiecare</a:t>
            </a:r>
            <a:r>
              <a:rPr lang="en-US" altLang="en-US" sz="2000" dirty="0" smtClean="0"/>
              <a:t> bit </a:t>
            </a:r>
            <a:r>
              <a:rPr lang="en-US" altLang="en-US" sz="2000" dirty="0" err="1" smtClean="0"/>
              <a:t>adaugat</a:t>
            </a:r>
            <a:r>
              <a:rPr lang="en-US" altLang="en-US" sz="2000" dirty="0" smtClean="0"/>
              <a:t> in plus la </a:t>
            </a:r>
            <a:r>
              <a:rPr lang="en-US" altLang="en-US" sz="2000" dirty="0" err="1" smtClean="0"/>
              <a:t>cheie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dubleaza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spatiul</a:t>
            </a:r>
            <a:r>
              <a:rPr lang="en-US" altLang="en-US" sz="2000" dirty="0" smtClean="0"/>
              <a:t> de </a:t>
            </a:r>
            <a:r>
              <a:rPr lang="en-US" altLang="en-US" sz="2000" dirty="0" err="1" smtClean="0"/>
              <a:t>cautare</a:t>
            </a:r>
            <a:endParaRPr lang="en-US" altLang="en-US" sz="2000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sz="2000" dirty="0" smtClean="0"/>
          </a:p>
          <a:p>
            <a:endParaRPr lang="en-US" altLang="en-US" sz="800" dirty="0" smtClean="0"/>
          </a:p>
          <a:p>
            <a:endParaRPr lang="en-US" altLang="en-US" sz="800" dirty="0" smtClean="0"/>
          </a:p>
          <a:p>
            <a:endParaRPr lang="en-US" altLang="en-US" sz="2000" i="1" dirty="0" smtClean="0"/>
          </a:p>
          <a:p>
            <a:endParaRPr lang="en-US" altLang="en-US" sz="2000" dirty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Symmetric ciphers…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98182" cy="5689600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	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        </a:t>
            </a:r>
            <a:r>
              <a:rPr lang="en-US" altLang="en-US" sz="3200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Block</a:t>
            </a:r>
            <a:r>
              <a:rPr lang="en-US" altLang="en-US" sz="3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and </a:t>
            </a:r>
            <a:r>
              <a:rPr lang="en-US" altLang="en-US" sz="3200" u="sng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Stream</a:t>
            </a:r>
            <a:r>
              <a:rPr lang="en-US" altLang="en-US" sz="3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ciphers</a:t>
            </a:r>
            <a:endParaRPr lang="en-US" altLang="en-US" sz="3200" u="sng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906" y="1844824"/>
            <a:ext cx="8260590" cy="403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Symmetric block ciphers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55576" y="980728"/>
            <a:ext cx="8404606" cy="5877271"/>
          </a:xfrm>
        </p:spPr>
        <p:txBody>
          <a:bodyPr/>
          <a:lstStyle/>
          <a:p>
            <a:r>
              <a:rPr lang="en-US" altLang="en-US" sz="2000" dirty="0" err="1" smtClean="0"/>
              <a:t>Opereaza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blocuri</a:t>
            </a:r>
            <a:r>
              <a:rPr lang="en-US" altLang="en-US" sz="2000" dirty="0" smtClean="0"/>
              <a:t> de date de </a:t>
            </a:r>
            <a:r>
              <a:rPr lang="en-US" altLang="en-US" sz="2000" dirty="0" err="1" smtClean="0"/>
              <a:t>lungime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fixa</a:t>
            </a:r>
            <a:r>
              <a:rPr lang="en-US" altLang="en-US" sz="2000" dirty="0" smtClean="0"/>
              <a:t> (ex. 64 </a:t>
            </a:r>
            <a:r>
              <a:rPr lang="en-US" altLang="en-US" sz="2000" dirty="0" err="1" smtClean="0"/>
              <a:t>biti</a:t>
            </a:r>
            <a:r>
              <a:rPr lang="en-US" altLang="en-US" sz="2000" dirty="0" smtClean="0"/>
              <a:t>, 128 </a:t>
            </a:r>
            <a:r>
              <a:rPr lang="en-US" altLang="en-US" sz="2000" dirty="0" err="1" smtClean="0"/>
              <a:t>biti</a:t>
            </a:r>
            <a:r>
              <a:rPr lang="en-US" altLang="en-US" sz="2000" dirty="0" smtClean="0"/>
              <a:t>, etc.).</a:t>
            </a:r>
          </a:p>
          <a:p>
            <a:r>
              <a:rPr lang="en-US" altLang="en-US" sz="2000" dirty="0" smtClean="0"/>
              <a:t>L</a:t>
            </a:r>
            <a:r>
              <a:rPr lang="vi-VN" altLang="en-US" sz="2000" dirty="0" smtClean="0"/>
              <a:t>a intrare</a:t>
            </a:r>
            <a:r>
              <a:rPr lang="en-US" altLang="en-US" sz="2000" dirty="0" smtClean="0"/>
              <a:t>:  </a:t>
            </a:r>
            <a:r>
              <a:rPr lang="vi-VN" altLang="en-US" sz="2000" dirty="0" smtClean="0"/>
              <a:t>un </a:t>
            </a:r>
            <a:r>
              <a:rPr lang="vi-VN" altLang="en-US" sz="2000" dirty="0"/>
              <a:t>bloc de n biţi din textul în clar şi generează la ieşire criptograme de aceeaşi </a:t>
            </a:r>
            <a:r>
              <a:rPr lang="vi-VN" altLang="en-US" sz="2000" dirty="0" smtClean="0"/>
              <a:t>dimensiune</a:t>
            </a:r>
            <a:r>
              <a:rPr lang="en-US" altLang="en-US" sz="2000" dirty="0" smtClean="0"/>
              <a:t>.</a:t>
            </a:r>
          </a:p>
          <a:p>
            <a:r>
              <a:rPr lang="en-US" altLang="en-US" sz="2000" dirty="0" err="1" smtClean="0"/>
              <a:t>Criptarea</a:t>
            </a:r>
            <a:r>
              <a:rPr lang="en-US" altLang="en-US" sz="2000" dirty="0" smtClean="0"/>
              <a:t> </a:t>
            </a:r>
            <a:r>
              <a:rPr lang="en-US" altLang="en-US" sz="2000" dirty="0" err="1"/>
              <a:t>fiecarui</a:t>
            </a:r>
            <a:r>
              <a:rPr lang="en-US" altLang="en-US" sz="2000" dirty="0"/>
              <a:t> bloc se face </a:t>
            </a:r>
            <a:r>
              <a:rPr lang="en-US" altLang="en-US" sz="2000" dirty="0" err="1" smtClean="0"/>
              <a:t>separat</a:t>
            </a:r>
            <a:r>
              <a:rPr lang="en-US" altLang="en-US" sz="2000" dirty="0" smtClean="0"/>
              <a:t>.</a:t>
            </a:r>
          </a:p>
          <a:p>
            <a:r>
              <a:rPr lang="en-US" altLang="en-US" sz="2000" dirty="0" err="1"/>
              <a:t>Necesita</a:t>
            </a:r>
            <a:r>
              <a:rPr lang="en-US" altLang="en-US" sz="2000" dirty="0"/>
              <a:t> (de </a:t>
            </a:r>
            <a:r>
              <a:rPr lang="en-US" altLang="en-US" sz="2000" dirty="0" err="1"/>
              <a:t>cele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multe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ori</a:t>
            </a:r>
            <a:r>
              <a:rPr lang="en-US" altLang="en-US" sz="2000" dirty="0"/>
              <a:t>) o </a:t>
            </a:r>
            <a:r>
              <a:rPr lang="en-US" altLang="en-US" sz="2000" dirty="0" err="1"/>
              <a:t>operatie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premergatoare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numita</a:t>
            </a:r>
            <a:r>
              <a:rPr lang="en-US" altLang="en-US" sz="2000" dirty="0"/>
              <a:t> </a:t>
            </a:r>
            <a:r>
              <a:rPr lang="en-US" altLang="en-US" sz="2000" i="1" dirty="0"/>
              <a:t>padding</a:t>
            </a:r>
            <a:r>
              <a:rPr lang="en-US" altLang="en-US" sz="2000" i="1" dirty="0" smtClean="0"/>
              <a:t>.</a:t>
            </a:r>
          </a:p>
          <a:p>
            <a:r>
              <a:rPr lang="en-US" altLang="en-US" sz="2000" dirty="0" err="1"/>
              <a:t>Parametrii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lugimea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blocului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lungimea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cheii</a:t>
            </a:r>
            <a:r>
              <a:rPr lang="en-US" altLang="en-US" sz="2000" dirty="0"/>
              <a:t>, etc.</a:t>
            </a:r>
            <a:endParaRPr lang="en-US" altLang="en-US" sz="2000" i="1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sz="2000" dirty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1"/>
            <a:ext cx="6195273" cy="342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7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Symmetric block ciphers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404606" cy="587727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err="1" smtClean="0"/>
              <a:t>Algoritmi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bine </a:t>
            </a:r>
            <a:r>
              <a:rPr lang="en-US" altLang="en-US" sz="2400" i="1" dirty="0" err="1" smtClean="0"/>
              <a:t>cunoscuti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de </a:t>
            </a:r>
            <a:r>
              <a:rPr lang="en-US" altLang="en-US" sz="2400" dirty="0" err="1" smtClean="0"/>
              <a:t>criptare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simetrica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</a:t>
            </a:r>
            <a:r>
              <a:rPr lang="en-US" altLang="en-US" sz="2400" dirty="0" smtClean="0"/>
              <a:t> bloc</a:t>
            </a:r>
          </a:p>
          <a:p>
            <a:r>
              <a:rPr lang="en-US" altLang="en-US" sz="2000" dirty="0" smtClean="0"/>
              <a:t>DES (</a:t>
            </a:r>
            <a:r>
              <a:rPr lang="ro-RO" sz="2000" i="1" dirty="0"/>
              <a:t>Data Encryption Standard</a:t>
            </a:r>
            <a:r>
              <a:rPr lang="en-US" altLang="en-US" sz="2000" dirty="0" smtClean="0"/>
              <a:t>)</a:t>
            </a:r>
          </a:p>
          <a:p>
            <a:pPr lvl="1"/>
            <a:r>
              <a:rPr lang="en-US" altLang="en-US" sz="1600" b="0" dirty="0" err="1" smtClean="0"/>
              <a:t>Elaborat</a:t>
            </a:r>
            <a:r>
              <a:rPr lang="en-US" altLang="en-US" sz="1600" b="0" dirty="0" smtClean="0"/>
              <a:t> de IBM (1970), </a:t>
            </a:r>
            <a:r>
              <a:rPr lang="en-US" altLang="en-US" sz="1600" b="0" dirty="0" err="1" smtClean="0"/>
              <a:t>adoptat</a:t>
            </a:r>
            <a:r>
              <a:rPr lang="en-US" altLang="en-US" sz="1600" b="0" dirty="0" smtClean="0"/>
              <a:t> ca standard (FIPS 46, </a:t>
            </a:r>
            <a:r>
              <a:rPr lang="en-US" altLang="en-US" sz="1600" b="0" dirty="0"/>
              <a:t>1977</a:t>
            </a:r>
            <a:r>
              <a:rPr lang="en-US" altLang="en-US" sz="1600" b="0" dirty="0" smtClean="0"/>
              <a:t>)</a:t>
            </a:r>
          </a:p>
          <a:p>
            <a:pPr lvl="1"/>
            <a:r>
              <a:rPr lang="en-US" altLang="en-US" sz="1600" b="0" dirty="0" smtClean="0"/>
              <a:t>Block-size = 64 bits, Key-size = 56 bits</a:t>
            </a:r>
          </a:p>
          <a:p>
            <a:r>
              <a:rPr lang="en-US" altLang="en-US" sz="2000" dirty="0" smtClean="0"/>
              <a:t>3DES (</a:t>
            </a:r>
            <a:r>
              <a:rPr lang="en-US" altLang="en-US" sz="2000" i="1" dirty="0" smtClean="0"/>
              <a:t>Triple-DES</a:t>
            </a:r>
            <a:r>
              <a:rPr lang="en-US" altLang="en-US" sz="2000" dirty="0" smtClean="0"/>
              <a:t>)</a:t>
            </a:r>
          </a:p>
          <a:p>
            <a:pPr lvl="1"/>
            <a:r>
              <a:rPr lang="en-US" altLang="en-US" sz="1600" b="0" dirty="0" err="1" smtClean="0"/>
              <a:t>Aplicarea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succesiva</a:t>
            </a:r>
            <a:r>
              <a:rPr lang="en-US" altLang="en-US" sz="1600" b="0" dirty="0" smtClean="0"/>
              <a:t> a </a:t>
            </a:r>
            <a:r>
              <a:rPr lang="en-US" altLang="en-US" sz="1600" b="0" dirty="0" err="1" smtClean="0"/>
              <a:t>algoritmului</a:t>
            </a:r>
            <a:r>
              <a:rPr lang="en-US" altLang="en-US" sz="1600" b="0" dirty="0" smtClean="0"/>
              <a:t> DES (</a:t>
            </a:r>
            <a:r>
              <a:rPr lang="en-US" altLang="en-US" sz="1600" b="0" dirty="0" err="1" smtClean="0"/>
              <a:t>elimina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anumite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slabiciuni</a:t>
            </a:r>
            <a:r>
              <a:rPr lang="en-US" altLang="en-US" sz="1600" b="0" dirty="0" smtClean="0"/>
              <a:t> DES)</a:t>
            </a:r>
          </a:p>
          <a:p>
            <a:pPr lvl="1"/>
            <a:r>
              <a:rPr lang="en-US" altLang="en-US" sz="1600" b="0" dirty="0" smtClean="0"/>
              <a:t>Mai </a:t>
            </a:r>
            <a:r>
              <a:rPr lang="en-US" altLang="en-US" sz="1600" b="0" dirty="0" err="1" smtClean="0"/>
              <a:t>multe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variante</a:t>
            </a:r>
            <a:r>
              <a:rPr lang="en-US" altLang="en-US" sz="1600" b="0" dirty="0" smtClean="0"/>
              <a:t> (3 </a:t>
            </a:r>
            <a:r>
              <a:rPr lang="en-US" altLang="en-US" sz="1600" b="0" dirty="0" err="1" smtClean="0"/>
              <a:t>chei</a:t>
            </a:r>
            <a:r>
              <a:rPr lang="en-US" altLang="en-US" sz="1600" b="0" dirty="0" smtClean="0"/>
              <a:t>, 2 </a:t>
            </a:r>
            <a:r>
              <a:rPr lang="en-US" altLang="en-US" sz="1600" b="0" dirty="0" err="1" smtClean="0"/>
              <a:t>chei</a:t>
            </a:r>
            <a:r>
              <a:rPr lang="en-US" altLang="en-US" sz="1600" b="0" dirty="0" smtClean="0"/>
              <a:t>, 1 </a:t>
            </a:r>
            <a:r>
              <a:rPr lang="en-US" altLang="en-US" sz="1600" b="0" dirty="0" err="1" smtClean="0"/>
              <a:t>cheie</a:t>
            </a:r>
            <a:r>
              <a:rPr lang="en-US" altLang="en-US" sz="1600" b="0" dirty="0" smtClean="0"/>
              <a:t>), Block-size = 64 bits, Key-size = 164/112/56 bits</a:t>
            </a:r>
          </a:p>
          <a:p>
            <a:r>
              <a:rPr lang="en-US" altLang="en-US" sz="2000" dirty="0" smtClean="0"/>
              <a:t>AES </a:t>
            </a:r>
            <a:r>
              <a:rPr lang="en-US" altLang="en-US" sz="2000" dirty="0"/>
              <a:t>(</a:t>
            </a:r>
            <a:r>
              <a:rPr lang="en-US" altLang="en-US" sz="2000" i="1" dirty="0"/>
              <a:t>Advanced Encryption Standard</a:t>
            </a:r>
            <a:r>
              <a:rPr lang="en-US" altLang="en-US" sz="2000" dirty="0" smtClean="0"/>
              <a:t>)</a:t>
            </a:r>
          </a:p>
          <a:p>
            <a:pPr lvl="1"/>
            <a:r>
              <a:rPr lang="en-US" altLang="en-US" sz="1600" b="0" dirty="0" err="1" smtClean="0"/>
              <a:t>Succesorul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/>
              <a:t>algoritmului</a:t>
            </a:r>
            <a:r>
              <a:rPr lang="en-US" altLang="en-US" sz="1600" b="0" dirty="0"/>
              <a:t> </a:t>
            </a:r>
            <a:r>
              <a:rPr lang="en-US" altLang="en-US" sz="1600" b="0" dirty="0" smtClean="0"/>
              <a:t>DES (FIPS 197), </a:t>
            </a:r>
            <a:r>
              <a:rPr lang="en-US" altLang="en-US" sz="1600" b="0" dirty="0" err="1" smtClean="0"/>
              <a:t>Nume</a:t>
            </a:r>
            <a:r>
              <a:rPr lang="en-US" altLang="en-US" sz="1600" b="0" dirty="0" smtClean="0"/>
              <a:t> initial: </a:t>
            </a:r>
            <a:r>
              <a:rPr lang="en-US" altLang="en-US" sz="1600" b="0" i="1" dirty="0" err="1" smtClean="0"/>
              <a:t>Rijndael</a:t>
            </a:r>
            <a:r>
              <a:rPr lang="en-US" altLang="en-US" sz="1600" b="0" dirty="0" smtClean="0"/>
              <a:t> (Joan Daemon &amp; Vincent </a:t>
            </a:r>
            <a:r>
              <a:rPr lang="en-US" altLang="en-US" sz="1600" b="0" dirty="0" err="1" smtClean="0"/>
              <a:t>Rijmen</a:t>
            </a:r>
            <a:r>
              <a:rPr lang="en-US" altLang="en-US" sz="1600" b="0" dirty="0" smtClean="0"/>
              <a:t>)</a:t>
            </a:r>
          </a:p>
          <a:p>
            <a:pPr lvl="1"/>
            <a:r>
              <a:rPr lang="en-US" altLang="en-US" sz="1600" b="0" dirty="0" err="1" smtClean="0"/>
              <a:t>Trei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variante</a:t>
            </a:r>
            <a:r>
              <a:rPr lang="en-US" altLang="en-US" sz="1600" b="0" dirty="0" smtClean="0"/>
              <a:t> (AES-128/AES-192/AES-256), Data Block-size = 128 bits, Key-size = 128/192/256 bits</a:t>
            </a:r>
          </a:p>
          <a:p>
            <a:r>
              <a:rPr lang="en-US" altLang="en-US" sz="2000" dirty="0" smtClean="0"/>
              <a:t>Blowfish</a:t>
            </a:r>
          </a:p>
          <a:p>
            <a:pPr lvl="1"/>
            <a:r>
              <a:rPr lang="en-US" altLang="en-US" sz="1600" b="0" dirty="0" err="1" smtClean="0"/>
              <a:t>Propus</a:t>
            </a:r>
            <a:r>
              <a:rPr lang="en-US" altLang="en-US" sz="1600" b="0" dirty="0" smtClean="0"/>
              <a:t> de Bruce </a:t>
            </a:r>
            <a:r>
              <a:rPr lang="en-US" altLang="en-US" sz="1600" b="0" dirty="0" err="1" smtClean="0"/>
              <a:t>Schneier</a:t>
            </a:r>
            <a:r>
              <a:rPr lang="en-US" altLang="en-US" sz="1600" b="0" dirty="0" smtClean="0"/>
              <a:t> (</a:t>
            </a:r>
            <a:r>
              <a:rPr lang="en-US" altLang="en-US" sz="1600" b="0" dirty="0" err="1" smtClean="0"/>
              <a:t>autor</a:t>
            </a:r>
            <a:r>
              <a:rPr lang="en-US" altLang="en-US" sz="1600" b="0" dirty="0" smtClean="0"/>
              <a:t> </a:t>
            </a:r>
            <a:r>
              <a:rPr lang="en-US" altLang="en-US" sz="1600" b="0" i="1" dirty="0" smtClean="0"/>
              <a:t>Applied Cryptography</a:t>
            </a:r>
            <a:r>
              <a:rPr lang="en-US" altLang="en-US" sz="1600" b="0" dirty="0" smtClean="0"/>
              <a:t>), Block-size = 64 bits, Variable Key-size (max 448 bits)</a:t>
            </a:r>
          </a:p>
          <a:p>
            <a:r>
              <a:rPr lang="ro-RO" sz="2000" i="1" dirty="0" smtClean="0"/>
              <a:t>Twofish</a:t>
            </a:r>
            <a:endParaRPr lang="en-US" sz="2000" i="1" dirty="0" smtClean="0"/>
          </a:p>
          <a:p>
            <a:pPr lvl="1"/>
            <a:r>
              <a:rPr lang="en-US" sz="1600" b="0" dirty="0" err="1" smtClean="0"/>
              <a:t>Succesorul</a:t>
            </a:r>
            <a:r>
              <a:rPr lang="en-US" sz="1600" b="0" dirty="0" smtClean="0"/>
              <a:t> </a:t>
            </a:r>
            <a:r>
              <a:rPr lang="en-US" sz="1600" b="0" dirty="0" err="1"/>
              <a:t>algoritmului</a:t>
            </a:r>
            <a:r>
              <a:rPr lang="en-US" sz="1600" b="0" dirty="0"/>
              <a:t> </a:t>
            </a:r>
            <a:r>
              <a:rPr lang="en-US" sz="1600" b="0" dirty="0" smtClean="0"/>
              <a:t>Blowfish, Bruce </a:t>
            </a:r>
            <a:r>
              <a:rPr lang="en-US" altLang="en-US" sz="1600" b="0" dirty="0" err="1" smtClean="0"/>
              <a:t>Schneier</a:t>
            </a:r>
            <a:r>
              <a:rPr lang="en-US" altLang="en-US" sz="1600" b="0" dirty="0" smtClean="0"/>
              <a:t>, </a:t>
            </a:r>
            <a:r>
              <a:rPr lang="en-US" altLang="en-US" sz="1600" b="0" dirty="0" err="1" smtClean="0"/>
              <a:t>Candidat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pentru</a:t>
            </a:r>
            <a:r>
              <a:rPr lang="en-US" altLang="en-US" sz="1600" b="0" dirty="0" smtClean="0"/>
              <a:t> AES</a:t>
            </a:r>
            <a:endParaRPr lang="en-US" sz="1600" b="0" dirty="0" smtClean="0"/>
          </a:p>
          <a:p>
            <a:r>
              <a:rPr lang="en-US" altLang="en-US" sz="2000" dirty="0" smtClean="0"/>
              <a:t>IDEA </a:t>
            </a:r>
            <a:r>
              <a:rPr lang="en-US" altLang="en-US" sz="2000" dirty="0"/>
              <a:t>(</a:t>
            </a:r>
            <a:r>
              <a:rPr lang="en-US" altLang="en-US" sz="2000" i="1" dirty="0"/>
              <a:t>International Data Encryption Algorithm</a:t>
            </a:r>
            <a:r>
              <a:rPr lang="en-US" altLang="en-US" sz="2000" dirty="0" smtClean="0"/>
              <a:t>)</a:t>
            </a:r>
          </a:p>
          <a:p>
            <a:pPr lvl="1"/>
            <a:r>
              <a:rPr lang="en-US" altLang="en-US" sz="1600" b="0" dirty="0" err="1" smtClean="0"/>
              <a:t>Folosit</a:t>
            </a:r>
            <a:r>
              <a:rPr lang="en-US" altLang="en-US" sz="1600" b="0" dirty="0" smtClean="0"/>
              <a:t> de </a:t>
            </a:r>
            <a:r>
              <a:rPr lang="en-US" altLang="en-US" sz="1600" b="0" dirty="0" err="1" smtClean="0"/>
              <a:t>sistemul</a:t>
            </a:r>
            <a:r>
              <a:rPr lang="en-US" altLang="en-US" sz="1600" b="0" dirty="0" smtClean="0"/>
              <a:t> </a:t>
            </a:r>
            <a:r>
              <a:rPr lang="en-US" altLang="en-US" sz="1600" dirty="0" smtClean="0"/>
              <a:t>PGP</a:t>
            </a:r>
            <a:r>
              <a:rPr lang="en-US" altLang="en-US" sz="1600" b="0" dirty="0" smtClean="0"/>
              <a:t>, Block-size = 64 bits, Key-size = 128 bits</a:t>
            </a:r>
          </a:p>
          <a:p>
            <a:r>
              <a:rPr lang="en-US" altLang="en-US" sz="2000" dirty="0" smtClean="0"/>
              <a:t>CAST </a:t>
            </a:r>
            <a:r>
              <a:rPr lang="en-US" altLang="en-US" sz="1600" b="0" dirty="0" smtClean="0"/>
              <a:t>–  CAST-128, CAST-256 (</a:t>
            </a:r>
            <a:r>
              <a:rPr lang="en-US" altLang="en-US" sz="1600" b="0" dirty="0" err="1"/>
              <a:t>candidat</a:t>
            </a:r>
            <a:r>
              <a:rPr lang="en-US" altLang="en-US" sz="1600" b="0" dirty="0"/>
              <a:t> </a:t>
            </a:r>
            <a:r>
              <a:rPr lang="en-US" altLang="en-US" sz="1600" b="0" dirty="0" err="1"/>
              <a:t>pentru</a:t>
            </a:r>
            <a:r>
              <a:rPr lang="en-US" altLang="en-US" sz="1600" b="0" dirty="0"/>
              <a:t> AES</a:t>
            </a:r>
            <a:r>
              <a:rPr lang="en-US" altLang="en-US" sz="1600" b="0" dirty="0" smtClean="0"/>
              <a:t>), Block-size = 64 bits, </a:t>
            </a:r>
            <a:r>
              <a:rPr lang="en-US" altLang="en-US" sz="1600" b="0" dirty="0"/>
              <a:t>Key-size = 128/256 </a:t>
            </a:r>
            <a:r>
              <a:rPr lang="en-US" altLang="en-US" sz="1600" b="0" dirty="0" smtClean="0"/>
              <a:t>bits</a:t>
            </a:r>
            <a:endParaRPr lang="en-US" altLang="en-US" sz="18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Common Techniques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98182" cy="5689600"/>
          </a:xfrm>
        </p:spPr>
        <p:txBody>
          <a:bodyPr/>
          <a:lstStyle/>
          <a:p>
            <a:r>
              <a:rPr lang="en-US" altLang="en-US" sz="2400" dirty="0" err="1" smtClean="0"/>
              <a:t>Substitutia</a:t>
            </a:r>
            <a:r>
              <a:rPr lang="en-US" altLang="en-US" sz="2400" dirty="0" smtClean="0"/>
              <a:t>  </a:t>
            </a:r>
            <a:r>
              <a:rPr lang="en-US" altLang="en-US" sz="2400" dirty="0"/>
              <a:t>(S-Box)</a:t>
            </a:r>
          </a:p>
          <a:p>
            <a:pPr lvl="1"/>
            <a:r>
              <a:rPr lang="en-US" altLang="en-US" sz="2000" b="0" dirty="0" err="1"/>
              <a:t>Asigura</a:t>
            </a:r>
            <a:r>
              <a:rPr lang="en-US" altLang="en-US" sz="2000" b="0" dirty="0"/>
              <a:t> </a:t>
            </a:r>
            <a:r>
              <a:rPr lang="en-US" altLang="en-US" sz="2000" i="1" dirty="0" err="1" smtClean="0"/>
              <a:t>confuzie</a:t>
            </a:r>
            <a:endParaRPr lang="en-US" altLang="en-US" sz="2000" i="1" dirty="0" smtClean="0"/>
          </a:p>
          <a:p>
            <a:pPr lvl="1"/>
            <a:r>
              <a:rPr lang="en-US" altLang="en-US" sz="2000" b="0" i="1" dirty="0" err="1" smtClean="0"/>
              <a:t>Obs</a:t>
            </a:r>
            <a:r>
              <a:rPr lang="en-US" altLang="en-US" sz="2000" b="0" i="1" dirty="0" smtClean="0"/>
              <a:t>: de </a:t>
            </a:r>
            <a:r>
              <a:rPr lang="en-US" altLang="en-US" sz="2000" b="0" i="1" dirty="0" err="1" smtClean="0"/>
              <a:t>obicei</a:t>
            </a:r>
            <a:r>
              <a:rPr lang="en-US" altLang="en-US" sz="2000" b="0" i="1" dirty="0" smtClean="0"/>
              <a:t>, </a:t>
            </a:r>
            <a:r>
              <a:rPr lang="en-US" altLang="en-US" sz="2000" b="0" i="1" dirty="0" err="1" smtClean="0"/>
              <a:t>operatia</a:t>
            </a:r>
            <a:r>
              <a:rPr lang="en-US" altLang="en-US" sz="2000" b="0" i="1" dirty="0" smtClean="0"/>
              <a:t> </a:t>
            </a:r>
            <a:r>
              <a:rPr lang="en-US" altLang="en-US" sz="2000" b="0" i="1" dirty="0" err="1" smtClean="0"/>
              <a:t>este</a:t>
            </a:r>
            <a:r>
              <a:rPr lang="en-US" altLang="en-US" sz="2000" b="0" i="1" dirty="0" smtClean="0"/>
              <a:t> </a:t>
            </a:r>
            <a:r>
              <a:rPr lang="en-US" altLang="en-US" sz="2000" b="0" i="1" dirty="0" err="1" smtClean="0"/>
              <a:t>parametrizata</a:t>
            </a:r>
            <a:r>
              <a:rPr lang="en-US" altLang="en-US" sz="2000" b="0" i="1" dirty="0" smtClean="0"/>
              <a:t> </a:t>
            </a:r>
            <a:r>
              <a:rPr lang="en-US" altLang="en-US" sz="2000" b="0" i="1" dirty="0" err="1" smtClean="0"/>
              <a:t>si</a:t>
            </a:r>
            <a:r>
              <a:rPr lang="en-US" altLang="en-US" sz="2000" b="0" i="1" dirty="0" smtClean="0"/>
              <a:t> cu </a:t>
            </a:r>
            <a:r>
              <a:rPr lang="en-US" altLang="en-US" sz="2000" b="0" i="1" dirty="0" err="1" smtClean="0"/>
              <a:t>cheia</a:t>
            </a:r>
            <a:r>
              <a:rPr lang="en-US" altLang="en-US" sz="2000" b="0" i="1" dirty="0" smtClean="0"/>
              <a:t> de </a:t>
            </a:r>
            <a:r>
              <a:rPr lang="en-US" altLang="en-US" sz="2000" b="0" i="1" dirty="0" err="1" smtClean="0"/>
              <a:t>criptare</a:t>
            </a:r>
            <a:endParaRPr lang="en-US" altLang="en-US" sz="2000" b="0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endParaRPr lang="en-US" altLang="en-US" sz="2400" dirty="0" smtClean="0"/>
          </a:p>
          <a:p>
            <a:r>
              <a:rPr lang="en-US" altLang="en-US" sz="2400" dirty="0" err="1" smtClean="0"/>
              <a:t>Permutarea</a:t>
            </a:r>
            <a:r>
              <a:rPr lang="en-US" altLang="en-US" sz="2400" dirty="0" smtClean="0"/>
              <a:t> </a:t>
            </a:r>
            <a:r>
              <a:rPr lang="en-US" altLang="en-US" sz="2400" b="0" dirty="0"/>
              <a:t>(</a:t>
            </a:r>
            <a:r>
              <a:rPr lang="en-US" altLang="en-US" sz="2400" b="0" dirty="0" err="1"/>
              <a:t>Transpozitia</a:t>
            </a:r>
            <a:r>
              <a:rPr lang="en-US" altLang="en-US" sz="2400" b="0" dirty="0"/>
              <a:t>)</a:t>
            </a:r>
            <a:r>
              <a:rPr lang="en-US" altLang="en-US" sz="2400" dirty="0"/>
              <a:t>  (P-Box)</a:t>
            </a:r>
          </a:p>
          <a:p>
            <a:pPr lvl="1"/>
            <a:r>
              <a:rPr lang="en-US" altLang="en-US" sz="2000" b="0" dirty="0" err="1"/>
              <a:t>Asigura</a:t>
            </a:r>
            <a:r>
              <a:rPr lang="en-US" altLang="en-US" sz="2000" b="0" dirty="0"/>
              <a:t> </a:t>
            </a:r>
            <a:r>
              <a:rPr lang="en-US" altLang="en-US" sz="2000" i="1" dirty="0" err="1"/>
              <a:t>difuzie</a:t>
            </a:r>
            <a:r>
              <a:rPr lang="en-US" altLang="en-US" sz="2000" b="0" i="1" dirty="0"/>
              <a:t> </a:t>
            </a:r>
          </a:p>
          <a:p>
            <a:endParaRPr lang="en-US" altLang="en-US" dirty="0"/>
          </a:p>
          <a:p>
            <a:endParaRPr lang="en-US" altLang="en-US" sz="2400" b="0" dirty="0" smtClean="0"/>
          </a:p>
          <a:p>
            <a:r>
              <a:rPr lang="en-US" altLang="en-US" sz="2400" b="0" dirty="0" err="1" smtClean="0"/>
              <a:t>Combinatie</a:t>
            </a:r>
            <a:r>
              <a:rPr lang="en-US" altLang="en-US" sz="2400" b="0" dirty="0" smtClean="0"/>
              <a:t> (</a:t>
            </a:r>
            <a:r>
              <a:rPr lang="en-US" altLang="en-US" sz="2400" b="0" dirty="0" err="1" smtClean="0"/>
              <a:t>retea</a:t>
            </a:r>
            <a:r>
              <a:rPr lang="en-US" altLang="en-US" sz="2400" b="0" dirty="0" smtClean="0"/>
              <a:t> de </a:t>
            </a:r>
            <a:r>
              <a:rPr lang="en-US" altLang="en-US" sz="2400" b="0" dirty="0" err="1" smtClean="0"/>
              <a:t>substitutii</a:t>
            </a:r>
            <a:r>
              <a:rPr lang="en-US" altLang="en-US" sz="2400" b="0" dirty="0" smtClean="0"/>
              <a:t> + </a:t>
            </a:r>
            <a:r>
              <a:rPr lang="en-US" altLang="en-US" sz="2400" b="0" dirty="0" err="1" smtClean="0"/>
              <a:t>permutari</a:t>
            </a:r>
            <a:r>
              <a:rPr lang="en-US" altLang="en-US" sz="2400" b="0" dirty="0" smtClean="0"/>
              <a:t>): </a:t>
            </a:r>
            <a:r>
              <a:rPr lang="en-US" altLang="en-US" sz="2400" dirty="0" err="1"/>
              <a:t>R</a:t>
            </a:r>
            <a:r>
              <a:rPr lang="en-US" altLang="en-US" sz="2400" dirty="0" err="1" smtClean="0"/>
              <a:t>etea</a:t>
            </a:r>
            <a:r>
              <a:rPr lang="en-US" altLang="en-US" sz="2400" dirty="0" smtClean="0"/>
              <a:t>-SP</a:t>
            </a:r>
            <a:endParaRPr lang="en-US" altLang="en-US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Confusion &amp; Diffusion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38802"/>
            <a:ext cx="5873874" cy="545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1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Substitution Ciphers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980728"/>
                <a:ext cx="8077200" cy="5689600"/>
              </a:xfrm>
            </p:spPr>
            <p:txBody>
              <a:bodyPr/>
              <a:lstStyle/>
              <a:p>
                <a:endParaRPr lang="en-US" altLang="en-US" sz="1800" b="0" dirty="0" smtClean="0"/>
              </a:p>
              <a:p>
                <a:r>
                  <a:rPr lang="en-US" altLang="en-US" sz="1800" b="0" dirty="0" err="1" smtClean="0"/>
                  <a:t>Intr</a:t>
                </a:r>
                <a:r>
                  <a:rPr lang="en-US" altLang="en-US" sz="1800" b="0" dirty="0" smtClean="0"/>
                  <a:t>-un </a:t>
                </a:r>
                <a:r>
                  <a:rPr lang="en-US" altLang="en-US" sz="1800" b="0" dirty="0" err="1" smtClean="0"/>
                  <a:t>cifru</a:t>
                </a:r>
                <a:r>
                  <a:rPr lang="en-US" altLang="en-US" sz="1800" b="0" dirty="0" smtClean="0"/>
                  <a:t> de </a:t>
                </a:r>
                <a:r>
                  <a:rPr lang="en-US" altLang="en-US" sz="1800" b="0" dirty="0" err="1" smtClean="0"/>
                  <a:t>substitutie</a:t>
                </a:r>
                <a:r>
                  <a:rPr lang="en-US" altLang="en-US" sz="1800" b="0" dirty="0" smtClean="0"/>
                  <a:t>, </a:t>
                </a:r>
                <a:r>
                  <a:rPr lang="en-US" altLang="en-US" sz="1800" b="0" dirty="0" err="1" smtClean="0"/>
                  <a:t>algoritmul</a:t>
                </a:r>
                <a:r>
                  <a:rPr lang="en-US" altLang="en-US" sz="1800" b="0" dirty="0" smtClean="0"/>
                  <a:t> de </a:t>
                </a:r>
                <a:r>
                  <a:rPr lang="en-US" altLang="en-US" sz="1800" b="0" dirty="0" err="1" smtClean="0"/>
                  <a:t>criptare</a:t>
                </a:r>
                <a:r>
                  <a:rPr lang="en-US" altLang="en-US" sz="18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este</a:t>
                </a:r>
                <a:r>
                  <a:rPr lang="en-US" altLang="en-US" sz="1800" b="0" dirty="0" smtClean="0"/>
                  <a:t> o </a:t>
                </a:r>
                <a:r>
                  <a:rPr lang="en-US" altLang="en-US" sz="1800" dirty="0" err="1" smtClean="0"/>
                  <a:t>functie</a:t>
                </a:r>
                <a:r>
                  <a:rPr lang="en-US" altLang="en-US" sz="1800" dirty="0" smtClean="0"/>
                  <a:t> de </a:t>
                </a:r>
                <a:r>
                  <a:rPr lang="en-US" altLang="en-US" sz="1800" dirty="0" err="1" smtClean="0"/>
                  <a:t>substitutie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b="0" dirty="0" smtClean="0"/>
                  <a:t>care </a:t>
                </a:r>
                <a:r>
                  <a:rPr lang="en-US" altLang="en-US" sz="1800" b="0" dirty="0" err="1" smtClean="0"/>
                  <a:t>inlocuie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fiecare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mesaj</a:t>
                </a:r>
                <a:r>
                  <a:rPr lang="en-US" altLang="en-US" sz="18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en-US" sz="1800" b="0" dirty="0" smtClean="0"/>
                  <a:t> cu un  </a:t>
                </a:r>
                <a:r>
                  <a:rPr lang="en-US" altLang="en-US" sz="1800" b="0" dirty="0" err="1" smtClean="0"/>
                  <a:t>mesaj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corespunzator</a:t>
                </a:r>
                <a:r>
                  <a:rPr lang="en-US" altLang="en-US" sz="18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sz="1800" b="0" dirty="0" smtClean="0"/>
                  <a:t>.</a:t>
                </a:r>
              </a:p>
              <a:p>
                <a:pPr lvl="1"/>
                <a:endParaRPr lang="en-US" altLang="en-US" sz="1800" b="0" dirty="0" smtClean="0"/>
              </a:p>
              <a:p>
                <a:pPr lvl="1"/>
                <a:r>
                  <a:rPr lang="en-US" altLang="en-US" sz="1800" b="0" dirty="0" smtClean="0"/>
                  <a:t>De </a:t>
                </a:r>
                <a:r>
                  <a:rPr lang="en-US" altLang="en-US" sz="1800" b="0" dirty="0" err="1" smtClean="0"/>
                  <a:t>regula</a:t>
                </a:r>
                <a:r>
                  <a:rPr lang="en-US" altLang="en-US" sz="1800" b="0" dirty="0" smtClean="0"/>
                  <a:t>, </a:t>
                </a:r>
                <a:r>
                  <a:rPr lang="en-US" altLang="en-US" sz="1800" b="0" dirty="0" err="1" smtClean="0"/>
                  <a:t>functia</a:t>
                </a:r>
                <a:r>
                  <a:rPr lang="en-US" altLang="en-US" sz="1800" b="0" dirty="0" smtClean="0"/>
                  <a:t> de </a:t>
                </a:r>
                <a:r>
                  <a:rPr lang="en-US" altLang="en-US" sz="1800" b="0" dirty="0" err="1" smtClean="0"/>
                  <a:t>substitutie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este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parametrizata</a:t>
                </a:r>
                <a:r>
                  <a:rPr lang="en-US" altLang="en-US" sz="1800" b="0" dirty="0" smtClean="0"/>
                  <a:t> de </a:t>
                </a:r>
                <a:r>
                  <a:rPr lang="en-US" altLang="en-US" sz="1800" b="0" dirty="0" err="1" smtClean="0"/>
                  <a:t>valoarea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cheii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i="1" dirty="0" smtClean="0"/>
                  <a:t>k</a:t>
                </a:r>
                <a:r>
                  <a:rPr lang="en-US" altLang="en-US" sz="1800" b="0" dirty="0" smtClean="0"/>
                  <a:t> (</a:t>
                </a:r>
                <a:r>
                  <a:rPr lang="en-US" altLang="en-US" sz="1800" b="0" dirty="0" err="1" smtClean="0"/>
                  <a:t>secreta</a:t>
                </a:r>
                <a:r>
                  <a:rPr lang="en-US" altLang="en-US" sz="1800" b="0" dirty="0" smtClean="0"/>
                  <a:t>)</a:t>
                </a:r>
              </a:p>
              <a:p>
                <a:endParaRPr lang="en-US" altLang="en-US" sz="1800" b="0" dirty="0" smtClean="0"/>
              </a:p>
              <a:p>
                <a:endParaRPr lang="en-US" altLang="en-US" sz="1800" b="0" dirty="0" smtClean="0"/>
              </a:p>
              <a:p>
                <a:endParaRPr lang="en-US" altLang="en-US" sz="1800" b="0" dirty="0"/>
              </a:p>
              <a:p>
                <a:r>
                  <a:rPr lang="en-US" altLang="en-US" sz="1800" b="0" dirty="0" err="1" smtClean="0"/>
                  <a:t>Algoritmul</a:t>
                </a:r>
                <a:r>
                  <a:rPr lang="en-US" altLang="en-US" sz="1800" b="0" dirty="0" smtClean="0"/>
                  <a:t> de </a:t>
                </a:r>
                <a:r>
                  <a:rPr lang="en-US" altLang="en-US" sz="1800" b="0" dirty="0" err="1" smtClean="0"/>
                  <a:t>decriptare</a:t>
                </a:r>
                <a:r>
                  <a:rPr lang="en-US" altLang="en-US" sz="18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este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bazat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pe</a:t>
                </a:r>
                <a:r>
                  <a:rPr lang="en-US" altLang="en-US" sz="1800" b="0" dirty="0" smtClean="0"/>
                  <a:t> o </a:t>
                </a:r>
                <a:r>
                  <a:rPr lang="en-US" altLang="en-US" sz="1800" b="0" dirty="0" err="1" smtClean="0"/>
                  <a:t>functie</a:t>
                </a:r>
                <a:r>
                  <a:rPr lang="en-US" altLang="en-US" sz="1800" b="0" dirty="0" smtClean="0"/>
                  <a:t> de </a:t>
                </a:r>
                <a:r>
                  <a:rPr lang="en-US" altLang="en-US" sz="1800" dirty="0" err="1" smtClean="0"/>
                  <a:t>substitutie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dirty="0" err="1" smtClean="0"/>
                  <a:t>inversa</a:t>
                </a:r>
                <a:endParaRPr lang="en-US" altLang="en-US" sz="1800" dirty="0" smtClean="0"/>
              </a:p>
              <a:p>
                <a:endParaRPr lang="en-US" altLang="en-US" sz="1800" b="0" dirty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980728"/>
                <a:ext cx="8077200" cy="5689600"/>
              </a:xfrm>
              <a:blipFill>
                <a:blip r:embed="rId2"/>
                <a:stretch>
                  <a:fillRect l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Substitution </a:t>
            </a:r>
            <a:r>
              <a:rPr lang="en-US" altLang="en-US" dirty="0" smtClean="0"/>
              <a:t>Ciphers –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980728"/>
                <a:ext cx="8460432" cy="58772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1800" dirty="0" err="1" smtClean="0"/>
                  <a:t>Exemplul</a:t>
                </a:r>
                <a:r>
                  <a:rPr lang="en-US" altLang="en-US" sz="1800" dirty="0" smtClean="0"/>
                  <a:t> 1: </a:t>
                </a:r>
                <a:r>
                  <a:rPr lang="en-US" altLang="en-US" sz="1800" dirty="0" err="1" smtClean="0"/>
                  <a:t>folosim</a:t>
                </a:r>
                <a:r>
                  <a:rPr lang="en-US" altLang="en-US" sz="1800" dirty="0" smtClean="0"/>
                  <a:t> ca </a:t>
                </a:r>
                <a:r>
                  <a:rPr lang="en-US" altLang="en-US" sz="1800" dirty="0" err="1" smtClean="0"/>
                  <a:t>functie</a:t>
                </a:r>
                <a:r>
                  <a:rPr lang="en-US" altLang="en-US" sz="1800" dirty="0" smtClean="0"/>
                  <a:t> de </a:t>
                </a:r>
                <a:r>
                  <a:rPr lang="en-US" altLang="en-US" sz="1800" dirty="0" err="1" smtClean="0"/>
                  <a:t>substitutie</a:t>
                </a:r>
                <a:r>
                  <a:rPr lang="en-US" altLang="en-US" sz="1800" dirty="0" smtClean="0"/>
                  <a:t> o </a:t>
                </a:r>
                <a:r>
                  <a:rPr lang="en-US" altLang="en-US" sz="1800" dirty="0" err="1" smtClean="0"/>
                  <a:t>permutare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simpla</a:t>
                </a:r>
                <a:r>
                  <a:rPr lang="en-US" altLang="en-US" sz="1800" dirty="0"/>
                  <a:t> </a:t>
                </a:r>
                <a:endParaRPr lang="en-US" altLang="en-US" sz="1800" dirty="0" smtClean="0"/>
              </a:p>
              <a:p>
                <a:r>
                  <a:rPr lang="en-US" altLang="en-US" sz="1800" b="0" dirty="0" smtClean="0"/>
                  <a:t>Fie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en-US" sz="1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endParaRPr lang="en-US" altLang="en-US" sz="1800" b="0" dirty="0" smtClean="0"/>
              </a:p>
              <a:p>
                <a:r>
                  <a:rPr lang="en-US" altLang="en-US" sz="1800" b="0" dirty="0" err="1" smtClean="0"/>
                  <a:t>Vom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interpreta</a:t>
                </a:r>
                <a:r>
                  <a:rPr lang="en-US" altLang="en-US" sz="1800" b="0" dirty="0" smtClean="0"/>
                  <a:t> A = 0, B = 1, C = 2, …, Z = 25</a:t>
                </a:r>
              </a:p>
              <a:p>
                <a:r>
                  <a:rPr lang="en-US" altLang="en-US" sz="1800" b="0" dirty="0" err="1" smtClean="0"/>
                  <a:t>Definim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algoritmul</a:t>
                </a:r>
                <a:r>
                  <a:rPr lang="en-US" altLang="en-US" sz="1800" b="0" dirty="0" smtClean="0"/>
                  <a:t> de </a:t>
                </a:r>
                <a:r>
                  <a:rPr lang="en-US" altLang="en-US" sz="1800" b="0" dirty="0" err="1" smtClean="0"/>
                  <a:t>criptare</a:t>
                </a:r>
                <a:r>
                  <a:rPr lang="en-US" altLang="en-US" sz="1800" b="0" dirty="0" smtClean="0"/>
                  <a:t> ca </a:t>
                </a:r>
                <a:r>
                  <a:rPr lang="en-US" altLang="en-US" sz="1800" b="0" dirty="0" err="1" smtClean="0"/>
                  <a:t>fiind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functia</a:t>
                </a:r>
                <a:r>
                  <a:rPr lang="en-US" altLang="en-US" sz="1800" b="0" dirty="0" smtClean="0"/>
                  <a:t> de </a:t>
                </a:r>
                <a:r>
                  <a:rPr lang="en-US" altLang="en-US" sz="1800" b="0" dirty="0" err="1" smtClean="0"/>
                  <a:t>permutare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peste</a:t>
                </a:r>
                <a:r>
                  <a:rPr lang="en-US" altLang="en-US" sz="18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800" b="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en-US" sz="1800" b="0" i="1" dirty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en-US" altLang="en-US" sz="1800" b="0" dirty="0" smtClean="0"/>
                  <a:t>:</a:t>
                </a:r>
              </a:p>
              <a:p>
                <a:endParaRPr lang="en-US" altLang="en-US" sz="1800" b="0" dirty="0"/>
              </a:p>
              <a:p>
                <a:endParaRPr lang="en-US" altLang="en-US" sz="1800" b="0" dirty="0" smtClean="0"/>
              </a:p>
              <a:p>
                <a:endParaRPr lang="en-US" altLang="en-US" sz="1800" b="0" dirty="0"/>
              </a:p>
              <a:p>
                <a:endParaRPr lang="en-US" altLang="en-US" sz="1800" b="0" dirty="0" smtClean="0"/>
              </a:p>
              <a:p>
                <a:endParaRPr lang="en-US" altLang="en-US" sz="1800" b="0" dirty="0"/>
              </a:p>
              <a:p>
                <a:endParaRPr lang="en-US" altLang="en-US" sz="1000" b="0" dirty="0" smtClean="0"/>
              </a:p>
              <a:p>
                <a:r>
                  <a:rPr lang="en-US" altLang="en-US" sz="1800" b="0" dirty="0" err="1" smtClean="0"/>
                  <a:t>Mesajul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clar</a:t>
                </a:r>
                <a:r>
                  <a:rPr lang="en-US" altLang="en-US" sz="1800" b="0" dirty="0" smtClean="0"/>
                  <a:t>: </a:t>
                </a:r>
                <a:r>
                  <a:rPr lang="en-US" sz="1800" i="1" dirty="0" smtClean="0">
                    <a:solidFill>
                      <a:srgbClr val="FF0000"/>
                    </a:solidFill>
                  </a:rPr>
                  <a:t>proceed </a:t>
                </a:r>
                <a:r>
                  <a:rPr lang="en-US" sz="1800" i="1" dirty="0">
                    <a:solidFill>
                      <a:srgbClr val="FF0000"/>
                    </a:solidFill>
                  </a:rPr>
                  <a:t>meeting as </a:t>
                </a:r>
                <a:r>
                  <a:rPr lang="en-US" sz="1800" i="1" dirty="0" smtClean="0">
                    <a:solidFill>
                      <a:srgbClr val="FF0000"/>
                    </a:solidFill>
                  </a:rPr>
                  <a:t>agreed</a:t>
                </a:r>
                <a:r>
                  <a:rPr lang="en-US" sz="1800" b="0" i="1" dirty="0" smtClean="0"/>
                  <a:t> </a:t>
                </a:r>
                <a:r>
                  <a:rPr lang="en-US" sz="1800" b="0" dirty="0" err="1" smtClean="0"/>
                  <a:t>este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criptat</a:t>
                </a:r>
                <a:r>
                  <a:rPr lang="en-US" sz="1800" b="0" dirty="0" smtClean="0"/>
                  <a:t> </a:t>
                </a:r>
                <a:r>
                  <a:rPr lang="en-US" sz="1800" b="0" dirty="0" err="1" smtClean="0"/>
                  <a:t>astfel</a:t>
                </a:r>
                <a:r>
                  <a:rPr lang="en-US" sz="1800" b="0" dirty="0" smtClean="0"/>
                  <a:t>:  </a:t>
                </a:r>
                <a:r>
                  <a:rPr lang="en-US" sz="1800" i="1" dirty="0" err="1">
                    <a:solidFill>
                      <a:srgbClr val="FF0000"/>
                    </a:solidFill>
                  </a:rPr>
                  <a:t>cqkzyyr</a:t>
                </a:r>
                <a:r>
                  <a:rPr lang="en-US" sz="18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i="1" dirty="0" err="1">
                    <a:solidFill>
                      <a:srgbClr val="FF0000"/>
                    </a:solidFill>
                  </a:rPr>
                  <a:t>jyyowft</a:t>
                </a:r>
                <a:r>
                  <a:rPr lang="en-US" sz="18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i="1" dirty="0" err="1">
                    <a:solidFill>
                      <a:srgbClr val="FF0000"/>
                    </a:solidFill>
                  </a:rPr>
                  <a:t>vl</a:t>
                </a:r>
                <a:r>
                  <a:rPr lang="en-US" sz="18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i="1" dirty="0" err="1">
                    <a:solidFill>
                      <a:srgbClr val="FF0000"/>
                    </a:solidFill>
                  </a:rPr>
                  <a:t>vtqyyr</a:t>
                </a:r>
                <a:r>
                  <a:rPr lang="en-US" sz="1800" dirty="0"/>
                  <a:t> </a:t>
                </a:r>
                <a:endParaRPr lang="en-US" altLang="en-US" sz="1800" b="0" i="1" dirty="0" smtClean="0"/>
              </a:p>
              <a:p>
                <a:pPr lvl="1"/>
                <a:r>
                  <a:rPr lang="en-US" altLang="en-US" sz="1600" b="0" dirty="0" err="1" smtClean="0"/>
                  <a:t>Observatie</a:t>
                </a:r>
                <a:r>
                  <a:rPr lang="en-US" altLang="en-US" sz="1600" b="0" dirty="0" smtClean="0"/>
                  <a:t>: </a:t>
                </a:r>
                <a:r>
                  <a:rPr lang="en-US" altLang="en-US" sz="1600" b="0" dirty="0" err="1" smtClean="0"/>
                  <a:t>mai</a:t>
                </a:r>
                <a:r>
                  <a:rPr lang="en-US" altLang="en-US" sz="1600" b="0" dirty="0" smtClean="0"/>
                  <a:t> </a:t>
                </a:r>
                <a:r>
                  <a:rPr lang="en-US" altLang="en-US" sz="1600" b="0" dirty="0" err="1" smtClean="0"/>
                  <a:t>sus</a:t>
                </a:r>
                <a:r>
                  <a:rPr lang="en-US" altLang="en-US" sz="1600" b="0" dirty="0" smtClean="0"/>
                  <a:t>, </a:t>
                </a:r>
                <a:r>
                  <a:rPr lang="en-US" altLang="en-US" sz="1600" b="0" dirty="0" err="1" smtClean="0"/>
                  <a:t>sunt</a:t>
                </a:r>
                <a:r>
                  <a:rPr lang="en-US" altLang="en-US" sz="1600" b="0" dirty="0" smtClean="0"/>
                  <a:t> </a:t>
                </a:r>
                <a:r>
                  <a:rPr lang="en-US" altLang="en-US" sz="1600" b="0" dirty="0" err="1" smtClean="0"/>
                  <a:t>criptate</a:t>
                </a:r>
                <a:r>
                  <a:rPr lang="en-US" altLang="en-US" sz="1600" b="0" dirty="0" smtClean="0"/>
                  <a:t> de </a:t>
                </a:r>
                <a:r>
                  <a:rPr lang="en-US" altLang="en-US" sz="1600" b="0" dirty="0" err="1" smtClean="0"/>
                  <a:t>fapt</a:t>
                </a:r>
                <a:r>
                  <a:rPr lang="en-US" altLang="en-US" sz="1600" b="0" dirty="0" smtClean="0"/>
                  <a:t> 22 de </a:t>
                </a:r>
                <a:r>
                  <a:rPr lang="en-US" altLang="en-US" sz="1600" b="0" dirty="0" err="1" smtClean="0"/>
                  <a:t>mesaje</a:t>
                </a:r>
                <a:r>
                  <a:rPr lang="en-US" altLang="en-US" sz="16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600" b="0" i="1" dirty="0" err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en-US" sz="1600" b="0" dirty="0" smtClean="0"/>
              </a:p>
              <a:p>
                <a:endParaRPr lang="en-US" altLang="en-US" sz="1000" b="0" dirty="0" smtClean="0"/>
              </a:p>
              <a:p>
                <a:endParaRPr lang="en-US" altLang="en-US" sz="1000" b="0" dirty="0" smtClean="0"/>
              </a:p>
              <a:p>
                <a:r>
                  <a:rPr lang="en-US" altLang="en-US" sz="1800" b="0" dirty="0" err="1" smtClean="0"/>
                  <a:t>Algoritmul</a:t>
                </a:r>
                <a:r>
                  <a:rPr lang="en-US" altLang="en-US" sz="1800" b="0" dirty="0" smtClean="0"/>
                  <a:t> de </a:t>
                </a:r>
                <a:r>
                  <a:rPr lang="en-US" altLang="en-US" sz="1800" b="0" dirty="0" err="1" smtClean="0"/>
                  <a:t>decriptare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este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dat</a:t>
                </a:r>
                <a:r>
                  <a:rPr lang="en-US" altLang="en-US" sz="1800" b="0" dirty="0" smtClean="0"/>
                  <a:t> de </a:t>
                </a:r>
                <a:r>
                  <a:rPr lang="en-US" altLang="en-US" sz="1800" b="0" dirty="0" err="1" smtClean="0"/>
                  <a:t>permutarea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inversa</a:t>
                </a:r>
                <a:r>
                  <a:rPr lang="en-US" altLang="en-US" sz="1800" b="0" dirty="0" smtClean="0"/>
                  <a:t>: </a:t>
                </a:r>
              </a:p>
              <a:p>
                <a:endParaRPr lang="en-US" altLang="en-US" sz="1800" b="0" dirty="0"/>
              </a:p>
              <a:p>
                <a:endParaRPr lang="en-US" altLang="en-US" sz="1800" b="0" dirty="0" smtClean="0"/>
              </a:p>
              <a:p>
                <a:endParaRPr lang="en-US" altLang="en-US" sz="1800" b="0" dirty="0" smtClean="0"/>
              </a:p>
              <a:p>
                <a:pPr marL="0" indent="0">
                  <a:buNone/>
                </a:pPr>
                <a:endParaRPr lang="en-US" altLang="en-US" sz="1800" b="0" dirty="0" smtClean="0"/>
              </a:p>
              <a:p>
                <a:pPr lvl="1"/>
                <a:endParaRPr lang="en-US" altLang="en-US" sz="1400" dirty="0" smtClean="0"/>
              </a:p>
              <a:p>
                <a:endParaRPr lang="en-US" altLang="en-US" sz="800" i="1" dirty="0" smtClean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980728"/>
                <a:ext cx="8460432" cy="5877272"/>
              </a:xfrm>
              <a:blipFill>
                <a:blip r:embed="rId2"/>
                <a:stretch>
                  <a:fillRect l="-576" t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558703"/>
            <a:ext cx="4772025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5541218"/>
            <a:ext cx="47434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Substitution </a:t>
            </a:r>
            <a:r>
              <a:rPr lang="en-US" altLang="en-US" dirty="0" smtClean="0"/>
              <a:t>Ciphers –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980728"/>
                <a:ext cx="8460432" cy="58772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1800" dirty="0" smtClean="0"/>
                  <a:t>Exemplu</a:t>
                </a:r>
                <a:r>
                  <a:rPr lang="en-US" altLang="en-US" sz="1800" dirty="0" err="1" smtClean="0"/>
                  <a:t>l</a:t>
                </a:r>
                <a:r>
                  <a:rPr lang="en-US" altLang="en-US" sz="1800" dirty="0" smtClean="0"/>
                  <a:t> 1: </a:t>
                </a:r>
                <a:r>
                  <a:rPr lang="en-US" altLang="en-US" sz="1800" dirty="0" err="1" smtClean="0"/>
                  <a:t>folosim</a:t>
                </a:r>
                <a:r>
                  <a:rPr lang="en-US" altLang="en-US" sz="1800" dirty="0" smtClean="0"/>
                  <a:t> ca </a:t>
                </a:r>
                <a:r>
                  <a:rPr lang="en-US" altLang="en-US" sz="1800" dirty="0" err="1" smtClean="0"/>
                  <a:t>functie</a:t>
                </a:r>
                <a:r>
                  <a:rPr lang="en-US" altLang="en-US" sz="1800" dirty="0" smtClean="0"/>
                  <a:t> de </a:t>
                </a:r>
                <a:r>
                  <a:rPr lang="en-US" altLang="en-US" sz="1800" dirty="0" err="1" smtClean="0"/>
                  <a:t>substitutie</a:t>
                </a:r>
                <a:r>
                  <a:rPr lang="en-US" altLang="en-US" sz="1800" dirty="0" smtClean="0"/>
                  <a:t> o </a:t>
                </a:r>
                <a:r>
                  <a:rPr lang="en-US" altLang="en-US" sz="1800" dirty="0" err="1" smtClean="0"/>
                  <a:t>permutare</a:t>
                </a:r>
                <a:r>
                  <a:rPr lang="en-US" altLang="en-US" sz="1800" dirty="0"/>
                  <a:t> </a:t>
                </a:r>
                <a:r>
                  <a:rPr lang="en-US" altLang="en-US" sz="1800" dirty="0" err="1"/>
                  <a:t>simpla</a:t>
                </a:r>
                <a:r>
                  <a:rPr lang="en-US" altLang="en-US" sz="1800" dirty="0"/>
                  <a:t> </a:t>
                </a:r>
                <a:r>
                  <a:rPr lang="en-US" altLang="en-US" sz="1800" dirty="0" smtClean="0"/>
                  <a:t>(cont.)</a:t>
                </a:r>
              </a:p>
              <a:p>
                <a:r>
                  <a:rPr lang="en-US" altLang="en-US" sz="1800" b="0" dirty="0" smtClean="0"/>
                  <a:t>Fie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en-US" sz="1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endParaRPr lang="en-US" altLang="en-US" sz="1800" b="0" dirty="0" smtClean="0"/>
              </a:p>
              <a:p>
                <a:r>
                  <a:rPr lang="en-US" altLang="en-US" sz="1800" b="0" dirty="0" err="1" smtClean="0"/>
                  <a:t>Vom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interpreta</a:t>
                </a:r>
                <a:r>
                  <a:rPr lang="en-US" altLang="en-US" sz="1800" b="0" dirty="0" smtClean="0"/>
                  <a:t> A = 0, B = 1, C = 2, …, Z = 25</a:t>
                </a:r>
              </a:p>
              <a:p>
                <a:r>
                  <a:rPr lang="en-US" altLang="en-US" sz="1800" b="0" dirty="0" err="1" smtClean="0"/>
                  <a:t>Definim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algoritmul</a:t>
                </a:r>
                <a:r>
                  <a:rPr lang="en-US" altLang="en-US" sz="1800" b="0" dirty="0" smtClean="0"/>
                  <a:t> de </a:t>
                </a:r>
                <a:r>
                  <a:rPr lang="en-US" altLang="en-US" sz="1800" b="0" dirty="0" err="1" smtClean="0"/>
                  <a:t>criptare</a:t>
                </a:r>
                <a:r>
                  <a:rPr lang="en-US" altLang="en-US" sz="1800" b="0" dirty="0" smtClean="0"/>
                  <a:t> ca </a:t>
                </a:r>
                <a:r>
                  <a:rPr lang="en-US" altLang="en-US" sz="1800" b="0" dirty="0" err="1" smtClean="0"/>
                  <a:t>fiind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functia</a:t>
                </a:r>
                <a:r>
                  <a:rPr lang="en-US" altLang="en-US" sz="1800" b="0" dirty="0" smtClean="0"/>
                  <a:t> de </a:t>
                </a:r>
                <a:r>
                  <a:rPr lang="en-US" altLang="en-US" sz="1800" b="0" dirty="0" err="1" smtClean="0"/>
                  <a:t>permutare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peste</a:t>
                </a:r>
                <a:r>
                  <a:rPr lang="en-US" altLang="en-US" sz="18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1800" b="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en-US" sz="1800" b="0" i="1" dirty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en-US" altLang="en-US" sz="1800" b="0" dirty="0" smtClean="0"/>
                  <a:t>:</a:t>
                </a:r>
              </a:p>
              <a:p>
                <a:endParaRPr lang="en-US" altLang="en-US" sz="1800" b="0" dirty="0"/>
              </a:p>
              <a:p>
                <a:endParaRPr lang="en-US" altLang="en-US" sz="1800" b="0" dirty="0" smtClean="0"/>
              </a:p>
              <a:p>
                <a:endParaRPr lang="en-US" altLang="en-US" sz="1800" b="0" dirty="0"/>
              </a:p>
              <a:p>
                <a:endParaRPr lang="en-US" altLang="en-US" sz="1800" b="0" dirty="0" smtClean="0"/>
              </a:p>
              <a:p>
                <a:endParaRPr lang="en-US" altLang="en-US" sz="1000" b="0" dirty="0" smtClean="0"/>
              </a:p>
              <a:p>
                <a:pPr marL="0" indent="0">
                  <a:buNone/>
                </a:pPr>
                <a:r>
                  <a:rPr lang="en-US" altLang="en-US" sz="2000" dirty="0" err="1" smtClean="0"/>
                  <a:t>Observatie</a:t>
                </a:r>
                <a:endParaRPr lang="en-US" altLang="en-US" sz="2000" dirty="0" smtClean="0"/>
              </a:p>
              <a:p>
                <a:r>
                  <a:rPr lang="en-US" altLang="en-US" sz="1600" b="0" dirty="0" err="1" smtClean="0"/>
                  <a:t>Spatiul</a:t>
                </a:r>
                <a:r>
                  <a:rPr lang="en-US" altLang="en-US" sz="1600" b="0" dirty="0" smtClean="0"/>
                  <a:t> </a:t>
                </a:r>
                <a:r>
                  <a:rPr lang="en-US" altLang="en-US" sz="1600" b="0" dirty="0" err="1" smtClean="0"/>
                  <a:t>cheilor</a:t>
                </a:r>
                <a:r>
                  <a:rPr lang="en-US" altLang="en-US" sz="1600" b="0" dirty="0" smtClean="0"/>
                  <a:t> (26! </a:t>
                </a:r>
                <a:r>
                  <a:rPr lang="en-US" altLang="en-US" sz="1600" b="0" dirty="0" err="1" smtClean="0"/>
                  <a:t>valori</a:t>
                </a:r>
                <a14:m>
                  <m:oMath xmlns:m="http://schemas.openxmlformats.org/officeDocument/2006/math">
                    <m:r>
                      <a:rPr lang="en-US" altLang="en-US" sz="1600" b="0" i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en-US" sz="16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sup>
                    </m:sSup>
                  </m:oMath>
                </a14:m>
                <a:r>
                  <a:rPr lang="en-US" altLang="en-US" sz="1600" b="0" dirty="0" smtClean="0"/>
                  <a:t> ) </a:t>
                </a:r>
                <a:r>
                  <a:rPr lang="en-US" altLang="en-US" sz="1600" b="0" dirty="0" err="1" smtClean="0"/>
                  <a:t>este</a:t>
                </a:r>
                <a:r>
                  <a:rPr lang="en-US" altLang="en-US" sz="1600" b="0" dirty="0" smtClean="0"/>
                  <a:t> </a:t>
                </a:r>
                <a:r>
                  <a:rPr lang="en-US" altLang="en-US" sz="1600" b="0" dirty="0" err="1" smtClean="0"/>
                  <a:t>imens</a:t>
                </a:r>
                <a:r>
                  <a:rPr lang="en-US" altLang="en-US" sz="1600" b="0" dirty="0" smtClean="0"/>
                  <a:t> </a:t>
                </a:r>
                <a:r>
                  <a:rPr lang="en-US" altLang="en-US" sz="1600" b="0" dirty="0" err="1" smtClean="0"/>
                  <a:t>comparativ</a:t>
                </a:r>
                <a:r>
                  <a:rPr lang="en-US" altLang="en-US" sz="1600" b="0" dirty="0" smtClean="0"/>
                  <a:t> cu spatial </a:t>
                </a:r>
                <a:r>
                  <a:rPr lang="en-US" altLang="en-US" sz="1600" b="0" dirty="0" err="1" smtClean="0"/>
                  <a:t>mesajelor</a:t>
                </a:r>
                <a:r>
                  <a:rPr lang="en-US" altLang="en-US" sz="1600" b="0" dirty="0" smtClean="0"/>
                  <a:t>  (26 </a:t>
                </a:r>
                <a:r>
                  <a:rPr lang="en-US" altLang="en-US" sz="1600" b="0" dirty="0" err="1" smtClean="0"/>
                  <a:t>valori</a:t>
                </a:r>
                <a:r>
                  <a:rPr lang="en-US" altLang="en-US" sz="1600" b="0" dirty="0" smtClean="0"/>
                  <a:t>).</a:t>
                </a:r>
              </a:p>
              <a:p>
                <a:r>
                  <a:rPr lang="en-US" altLang="en-US" sz="1600" b="0" dirty="0" err="1" smtClean="0"/>
                  <a:t>Vulnerabilitatea</a:t>
                </a:r>
                <a:r>
                  <a:rPr lang="en-US" altLang="en-US" sz="1600" b="0" dirty="0" smtClean="0"/>
                  <a:t> majora </a:t>
                </a:r>
                <a:r>
                  <a:rPr lang="en-US" altLang="en-US" sz="1600" b="0" dirty="0" err="1" smtClean="0"/>
                  <a:t>este</a:t>
                </a:r>
                <a:r>
                  <a:rPr lang="en-US" altLang="en-US" sz="1600" b="0" dirty="0" smtClean="0"/>
                  <a:t> </a:t>
                </a:r>
                <a:r>
                  <a:rPr lang="en-US" altLang="en-US" sz="1600" b="0" dirty="0" err="1" smtClean="0"/>
                  <a:t>insa</a:t>
                </a:r>
                <a:r>
                  <a:rPr lang="en-US" altLang="en-US" sz="1600" b="0" dirty="0" smtClean="0"/>
                  <a:t> data de </a:t>
                </a:r>
                <a:r>
                  <a:rPr lang="en-US" altLang="en-US" sz="1600" b="0" dirty="0" err="1" smtClean="0"/>
                  <a:t>faptul</a:t>
                </a:r>
                <a:r>
                  <a:rPr lang="en-US" altLang="en-US" sz="1600" b="0" dirty="0" smtClean="0"/>
                  <a:t> ca </a:t>
                </a:r>
                <a:r>
                  <a:rPr lang="en-US" altLang="en-US" sz="1600" b="0" dirty="0" err="1" smtClean="0"/>
                  <a:t>substitutia</a:t>
                </a:r>
                <a:r>
                  <a:rPr lang="en-US" altLang="en-US" sz="1600" b="0" dirty="0" smtClean="0"/>
                  <a:t> </a:t>
                </a:r>
                <a:r>
                  <a:rPr lang="en-US" altLang="en-US" sz="1600" b="0" dirty="0" err="1" smtClean="0"/>
                  <a:t>apare</a:t>
                </a:r>
                <a:r>
                  <a:rPr lang="en-US" altLang="en-US" sz="1600" b="0" dirty="0" smtClean="0"/>
                  <a:t> </a:t>
                </a:r>
                <a:r>
                  <a:rPr lang="en-US" altLang="en-US" sz="1600" b="0" dirty="0" err="1" smtClean="0"/>
                  <a:t>datorita</a:t>
                </a:r>
                <a:r>
                  <a:rPr lang="en-US" altLang="en-US" sz="1600" b="0" dirty="0" smtClean="0"/>
                  <a:t> </a:t>
                </a:r>
                <a:r>
                  <a:rPr lang="en-US" altLang="en-US" sz="1600" b="0" dirty="0" err="1" smtClean="0"/>
                  <a:t>faptului</a:t>
                </a:r>
                <a:r>
                  <a:rPr lang="en-US" altLang="en-US" sz="1600" b="0" dirty="0" smtClean="0"/>
                  <a:t> ca </a:t>
                </a:r>
                <a:r>
                  <a:rPr lang="en-US" altLang="en-US" sz="1600" b="0" dirty="0" err="1" smtClean="0"/>
                  <a:t>fiecare</a:t>
                </a:r>
                <a:r>
                  <a:rPr lang="en-US" altLang="en-US" sz="1600" b="0" dirty="0" smtClean="0"/>
                  <a:t> character </a:t>
                </a:r>
                <a:r>
                  <a:rPr lang="en-US" altLang="en-US" sz="1600" b="0" dirty="0" err="1" smtClean="0"/>
                  <a:t>este</a:t>
                </a:r>
                <a:r>
                  <a:rPr lang="en-US" altLang="en-US" sz="1600" b="0" dirty="0" smtClean="0"/>
                  <a:t> </a:t>
                </a:r>
                <a:r>
                  <a:rPr lang="en-US" altLang="en-US" sz="1600" b="0" dirty="0" err="1" smtClean="0"/>
                  <a:t>substituit</a:t>
                </a:r>
                <a:r>
                  <a:rPr lang="en-US" altLang="en-US" sz="1600" b="0" dirty="0" smtClean="0"/>
                  <a:t> in </a:t>
                </a:r>
                <a:r>
                  <a:rPr lang="en-US" altLang="en-US" sz="1600" b="0" u="sng" dirty="0" smtClean="0"/>
                  <a:t>mod </a:t>
                </a:r>
                <a:r>
                  <a:rPr lang="en-US" altLang="en-US" sz="1600" b="0" u="sng" dirty="0" err="1" smtClean="0"/>
                  <a:t>unic</a:t>
                </a:r>
                <a:r>
                  <a:rPr lang="en-US" altLang="en-US" sz="1600" b="0" dirty="0" smtClean="0"/>
                  <a:t> cu un alt character – </a:t>
                </a:r>
                <a:r>
                  <a:rPr lang="en-US" altLang="en-US" sz="1600" dirty="0" err="1" smtClean="0"/>
                  <a:t>vulnerabil</a:t>
                </a:r>
                <a:r>
                  <a:rPr lang="en-US" altLang="en-US" sz="1600" dirty="0" smtClean="0"/>
                  <a:t> la </a:t>
                </a:r>
                <a:r>
                  <a:rPr lang="en-US" altLang="en-US" sz="1600" dirty="0" err="1" smtClean="0"/>
                  <a:t>atacuri</a:t>
                </a:r>
                <a:r>
                  <a:rPr lang="en-US" altLang="en-US" sz="1600" dirty="0" smtClean="0"/>
                  <a:t> </a:t>
                </a:r>
                <a:r>
                  <a:rPr lang="en-US" altLang="en-US" sz="1600" dirty="0" err="1" smtClean="0"/>
                  <a:t>prin</a:t>
                </a:r>
                <a:r>
                  <a:rPr lang="en-US" altLang="en-US" sz="1600" dirty="0" smtClean="0"/>
                  <a:t> </a:t>
                </a:r>
                <a:r>
                  <a:rPr lang="en-US" altLang="en-US" sz="1600" dirty="0" err="1" smtClean="0"/>
                  <a:t>analiza</a:t>
                </a:r>
                <a:r>
                  <a:rPr lang="en-US" altLang="en-US" sz="1600" dirty="0" smtClean="0"/>
                  <a:t> de </a:t>
                </a:r>
                <a:r>
                  <a:rPr lang="en-US" altLang="en-US" sz="1600" dirty="0" err="1" smtClean="0"/>
                  <a:t>frecventa</a:t>
                </a:r>
                <a:r>
                  <a:rPr lang="en-US" altLang="en-US" sz="1600" dirty="0" smtClean="0"/>
                  <a:t> (!)</a:t>
                </a:r>
                <a:endParaRPr lang="en-US" altLang="en-US" sz="1600" dirty="0"/>
              </a:p>
              <a:p>
                <a:pPr marL="457200" lvl="1" indent="0">
                  <a:buNone/>
                </a:pPr>
                <a:endParaRPr lang="en-US" altLang="en-US" sz="1600" b="0" dirty="0" smtClean="0"/>
              </a:p>
              <a:p>
                <a:endParaRPr lang="en-US" altLang="en-US" sz="3600" b="0" dirty="0"/>
              </a:p>
              <a:p>
                <a:endParaRPr lang="en-US" altLang="en-US" sz="1800" b="0" dirty="0" smtClean="0"/>
              </a:p>
              <a:p>
                <a:endParaRPr lang="en-US" altLang="en-US" sz="1800" b="0" dirty="0" smtClean="0"/>
              </a:p>
              <a:p>
                <a:pPr marL="0" indent="0">
                  <a:buNone/>
                </a:pPr>
                <a:endParaRPr lang="en-US" altLang="en-US" sz="1800" b="0" dirty="0" smtClean="0"/>
              </a:p>
              <a:p>
                <a:pPr lvl="1"/>
                <a:endParaRPr lang="en-US" altLang="en-US" sz="1400" dirty="0" smtClean="0"/>
              </a:p>
              <a:p>
                <a:endParaRPr lang="en-US" altLang="en-US" sz="800" i="1" dirty="0" smtClean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980728"/>
                <a:ext cx="8460432" cy="5877272"/>
              </a:xfrm>
              <a:blipFill rotWithShape="1">
                <a:blip r:embed="rId2"/>
                <a:stretch>
                  <a:fillRect l="-720" t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5" y="2450208"/>
            <a:ext cx="4032448" cy="107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077200" cy="56896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@to be defined</a:t>
            </a:r>
            <a:endParaRPr lang="en-US" sz="2400" b="0" dirty="0" smtClean="0"/>
          </a:p>
          <a:p>
            <a:pPr marL="0" indent="0">
              <a:buNone/>
              <a:defRPr/>
            </a:pPr>
            <a:endParaRPr lang="en-US" altLang="en-US" sz="2400" b="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6E5B66-3F9A-4763-B4DE-BDA34966BFC0}" type="slidenum">
              <a:rPr lang="en-US" altLang="en-US" sz="1400">
                <a:solidFill>
                  <a:srgbClr val="FFFF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Substitution </a:t>
            </a:r>
            <a:r>
              <a:rPr lang="en-US" altLang="en-US" dirty="0" smtClean="0"/>
              <a:t>Ciphers – Examples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980728"/>
                <a:ext cx="8460432" cy="58772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1800" dirty="0" smtClean="0"/>
                  <a:t>Exemplul 2</a:t>
                </a:r>
                <a:r>
                  <a:rPr lang="en-US" altLang="en-US" sz="1800" b="0" dirty="0" smtClean="0"/>
                  <a:t>: </a:t>
                </a:r>
                <a:r>
                  <a:rPr lang="en-US" altLang="en-US" sz="1800" b="0" dirty="0" err="1" smtClean="0"/>
                  <a:t>cifrul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bazat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shiftare</a:t>
                </a:r>
                <a:r>
                  <a:rPr lang="en-US" altLang="en-US" sz="1800" b="0" dirty="0" smtClean="0"/>
                  <a:t> (ex. Cezar)</a:t>
                </a:r>
              </a:p>
              <a:p>
                <a:endParaRPr lang="en-US" altLang="en-US" sz="1800" b="0" dirty="0"/>
              </a:p>
              <a:p>
                <a:endParaRPr lang="en-US" altLang="en-US" sz="1800" b="0" dirty="0" smtClean="0"/>
              </a:p>
              <a:p>
                <a:endParaRPr lang="en-US" altLang="en-US" sz="1800" b="0" dirty="0"/>
              </a:p>
              <a:p>
                <a:endParaRPr lang="en-US" altLang="en-US" sz="500" b="0" dirty="0" smtClean="0"/>
              </a:p>
              <a:p>
                <a:pPr marL="0" indent="0">
                  <a:buNone/>
                </a:pPr>
                <a:endParaRPr lang="en-US" altLang="en-US" sz="500" dirty="0" smtClean="0"/>
              </a:p>
              <a:p>
                <a:pPr marL="0" indent="0">
                  <a:buNone/>
                </a:pPr>
                <a:r>
                  <a:rPr lang="en-US" altLang="en-US" sz="1800" dirty="0" err="1" smtClean="0"/>
                  <a:t>Exemplul</a:t>
                </a:r>
                <a:r>
                  <a:rPr lang="en-US" altLang="en-US" sz="1800" dirty="0" smtClean="0"/>
                  <a:t> 3</a:t>
                </a:r>
                <a:r>
                  <a:rPr lang="en-US" altLang="en-US" sz="1800" b="0" dirty="0" smtClean="0"/>
                  <a:t>: </a:t>
                </a:r>
                <a:r>
                  <a:rPr lang="en-US" altLang="en-US" sz="1800" b="0" dirty="0"/>
                  <a:t>alegem valori </a:t>
                </a:r>
                <a14:m>
                  <m:oMath xmlns:m="http://schemas.openxmlformats.org/officeDocument/2006/math">
                    <m:r>
                      <a:rPr lang="en-US" altLang="en-US" sz="1800" b="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800" b="0" dirty="0"/>
                  <a:t> </a:t>
                </a:r>
                <a:r>
                  <a:rPr lang="en-US" altLang="en-US" sz="1800" b="0" dirty="0" err="1"/>
                  <a:t>asa</a:t>
                </a:r>
                <a:r>
                  <a:rPr lang="en-US" altLang="en-US" sz="1800" b="0" dirty="0"/>
                  <a:t> </a:t>
                </a:r>
                <a:r>
                  <a:rPr lang="en-US" altLang="en-US" sz="1800" b="0" dirty="0" err="1"/>
                  <a:t>incat</a:t>
                </a:r>
                <a:r>
                  <a:rPr lang="en-US" altLang="en-US" sz="18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b="0" i="1" dirty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en-US" sz="1800" b="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en-US" sz="1800" b="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1800" b="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800" b="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sz="1800" b="0" i="1" dirty="0"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r>
                  <a:rPr lang="en-US" altLang="en-US" sz="1800" b="0" dirty="0" smtClean="0"/>
                  <a:t>, </a:t>
                </a:r>
                <a:r>
                  <a:rPr lang="en-US" altLang="en-US" sz="1800" b="0" dirty="0" err="1" smtClean="0"/>
                  <a:t>si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definim</a:t>
                </a:r>
                <a:r>
                  <a:rPr lang="en-US" altLang="en-US" sz="1800" b="0" dirty="0" smtClean="0"/>
                  <a:t>:</a:t>
                </a:r>
              </a:p>
              <a:p>
                <a:pPr marL="0" indent="0">
                  <a:buNone/>
                </a:pPr>
                <a:endParaRPr lang="en-US" altLang="en-US" sz="1800" dirty="0"/>
              </a:p>
              <a:p>
                <a:pPr marL="0" indent="0">
                  <a:buNone/>
                </a:pPr>
                <a:endParaRPr lang="en-US" altLang="en-US" sz="1800" dirty="0" smtClean="0"/>
              </a:p>
              <a:p>
                <a:pPr marL="0" indent="0">
                  <a:buNone/>
                </a:pPr>
                <a:endParaRPr lang="en-US" altLang="en-US" sz="1000" dirty="0"/>
              </a:p>
              <a:p>
                <a:pPr marL="0" indent="0">
                  <a:buNone/>
                </a:pPr>
                <a:endParaRPr lang="en-US" altLang="en-US" sz="1000" dirty="0" smtClean="0"/>
              </a:p>
              <a:p>
                <a:pPr marL="0" indent="0">
                  <a:buNone/>
                </a:pPr>
                <a:endParaRPr lang="en-US" altLang="en-US" sz="500" dirty="0" smtClean="0"/>
              </a:p>
              <a:p>
                <a:pPr marL="0" indent="0">
                  <a:buNone/>
                </a:pPr>
                <a:endParaRPr lang="en-US" altLang="en-US" sz="500" dirty="0" smtClean="0"/>
              </a:p>
              <a:p>
                <a:pPr marL="0" indent="0">
                  <a:buNone/>
                </a:pPr>
                <a:r>
                  <a:rPr lang="en-US" altLang="en-US" sz="1800" dirty="0" err="1" smtClean="0"/>
                  <a:t>Exemplul</a:t>
                </a:r>
                <a:r>
                  <a:rPr lang="en-US" altLang="en-US" sz="1800" dirty="0" smtClean="0"/>
                  <a:t> 4: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cifrul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/>
                  <a:t>de tip </a:t>
                </a:r>
                <a:r>
                  <a:rPr lang="en-US" altLang="en-US" sz="1800" b="0" dirty="0" err="1" smtClean="0"/>
                  <a:t>afin</a:t>
                </a:r>
                <a:endParaRPr lang="en-US" altLang="en-US" sz="1800" b="0" dirty="0" smtClean="0"/>
              </a:p>
              <a:p>
                <a:pPr marL="0" indent="0">
                  <a:buNone/>
                </a:pPr>
                <a:endParaRPr lang="en-US" altLang="en-US" sz="1800" dirty="0" smtClean="0"/>
              </a:p>
              <a:p>
                <a:pPr marL="0" indent="0">
                  <a:buNone/>
                </a:pPr>
                <a:endParaRPr lang="en-US" altLang="en-US" sz="1800" dirty="0"/>
              </a:p>
              <a:p>
                <a:pPr marL="0" indent="0">
                  <a:buNone/>
                </a:pPr>
                <a:endParaRPr lang="en-US" altLang="en-US" sz="1000" dirty="0" smtClean="0"/>
              </a:p>
              <a:p>
                <a:pPr marL="0" indent="0">
                  <a:buNone/>
                </a:pPr>
                <a:endParaRPr lang="en-US" altLang="en-US" sz="1800" dirty="0" smtClean="0"/>
              </a:p>
              <a:p>
                <a:pPr marL="0" indent="0">
                  <a:buNone/>
                </a:pPr>
                <a:endParaRPr lang="en-US" altLang="en-US" sz="1000" dirty="0"/>
              </a:p>
              <a:p>
                <a:pPr marL="0" indent="0">
                  <a:buNone/>
                </a:pPr>
                <a:r>
                  <a:rPr lang="en-US" altLang="en-US" sz="1800" dirty="0" err="1" smtClean="0"/>
                  <a:t>Exemplul</a:t>
                </a:r>
                <a:r>
                  <a:rPr lang="en-US" altLang="en-US" sz="1800" dirty="0" smtClean="0"/>
                  <a:t> 5</a:t>
                </a:r>
                <a:r>
                  <a:rPr lang="en-US" altLang="en-US" sz="1800" b="0" dirty="0" smtClean="0"/>
                  <a:t>: </a:t>
                </a:r>
                <a:r>
                  <a:rPr lang="en-US" altLang="en-US" sz="1800" b="0" dirty="0" err="1" smtClean="0"/>
                  <a:t>cifrul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Vigenere</a:t>
                </a:r>
                <a:r>
                  <a:rPr lang="en-US" altLang="en-US" sz="1800" b="0" dirty="0" smtClean="0"/>
                  <a:t> (</a:t>
                </a:r>
                <a:r>
                  <a:rPr lang="en-US" altLang="en-US" sz="1800" b="0" dirty="0" err="1" smtClean="0"/>
                  <a:t>substitutie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polialfabetica</a:t>
                </a:r>
                <a:r>
                  <a:rPr lang="en-US" altLang="en-US" sz="1800" b="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en-US" sz="1800" dirty="0" err="1" smtClean="0"/>
                  <a:t>Exemplul</a:t>
                </a:r>
                <a:r>
                  <a:rPr lang="en-US" altLang="en-US" sz="1800" dirty="0" smtClean="0"/>
                  <a:t> 6</a:t>
                </a:r>
                <a:r>
                  <a:rPr lang="en-US" altLang="en-US" sz="1800" b="0" dirty="0" smtClean="0"/>
                  <a:t>: </a:t>
                </a:r>
                <a:r>
                  <a:rPr lang="en-US" altLang="en-US" sz="1800" b="0" dirty="0" err="1"/>
                  <a:t>c</a:t>
                </a:r>
                <a:r>
                  <a:rPr lang="en-US" altLang="en-US" sz="1800" b="0" dirty="0" err="1" smtClean="0"/>
                  <a:t>ifrul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/>
                  <a:t>Vernam</a:t>
                </a:r>
                <a:r>
                  <a:rPr lang="en-US" altLang="en-US" sz="1800" b="0" dirty="0"/>
                  <a:t> </a:t>
                </a:r>
                <a:r>
                  <a:rPr lang="en-US" altLang="en-US" sz="1800" b="0" dirty="0" smtClean="0"/>
                  <a:t>(OTP)</a:t>
                </a:r>
              </a:p>
              <a:p>
                <a:pPr marL="0" indent="0">
                  <a:buNone/>
                </a:pPr>
                <a:endParaRPr lang="en-US" altLang="en-US" sz="1800" b="0" dirty="0" smtClean="0"/>
              </a:p>
              <a:p>
                <a:pPr lvl="1"/>
                <a:endParaRPr lang="en-US" altLang="en-US" sz="1400" dirty="0" smtClean="0"/>
              </a:p>
              <a:p>
                <a:endParaRPr lang="en-US" altLang="en-US" sz="1050" i="1" dirty="0" smtClean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980728"/>
                <a:ext cx="8460432" cy="5877272"/>
              </a:xfrm>
              <a:blipFill>
                <a:blip r:embed="rId2"/>
                <a:stretch>
                  <a:fillRect l="-576" t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484784"/>
            <a:ext cx="2466975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62" y="2907407"/>
            <a:ext cx="2324100" cy="809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4573116"/>
            <a:ext cx="28384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Transposition </a:t>
            </a:r>
            <a:r>
              <a:rPr lang="en-US" altLang="en-US" dirty="0" smtClean="0"/>
              <a:t>Ciphers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980728"/>
                <a:ext cx="8077200" cy="5689600"/>
              </a:xfrm>
            </p:spPr>
            <p:txBody>
              <a:bodyPr/>
              <a:lstStyle/>
              <a:p>
                <a:endParaRPr lang="en-US" altLang="en-US" sz="1800" b="0" dirty="0" smtClean="0"/>
              </a:p>
              <a:p>
                <a:r>
                  <a:rPr lang="en-US" altLang="en-US" sz="1800" b="0" dirty="0" err="1" smtClean="0"/>
                  <a:t>Algoritmul</a:t>
                </a:r>
                <a:r>
                  <a:rPr lang="en-US" altLang="en-US" sz="1800" b="0" dirty="0" smtClean="0"/>
                  <a:t> de </a:t>
                </a:r>
                <a:r>
                  <a:rPr lang="en-US" altLang="en-US" sz="1800" b="0" dirty="0" err="1" smtClean="0"/>
                  <a:t>criptare</a:t>
                </a:r>
                <a:r>
                  <a:rPr lang="en-US" altLang="en-US" sz="18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este</a:t>
                </a:r>
                <a:r>
                  <a:rPr lang="en-US" altLang="en-US" sz="1800" b="0" dirty="0" smtClean="0"/>
                  <a:t> o </a:t>
                </a:r>
                <a:r>
                  <a:rPr lang="en-US" altLang="en-US" sz="1800" b="0" dirty="0" err="1" smtClean="0"/>
                  <a:t>functie</a:t>
                </a:r>
                <a:r>
                  <a:rPr lang="en-US" altLang="en-US" sz="1800" b="0" dirty="0" smtClean="0"/>
                  <a:t> de </a:t>
                </a:r>
                <a:r>
                  <a:rPr lang="en-US" altLang="en-US" sz="1800" dirty="0" err="1" smtClean="0"/>
                  <a:t>permutare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b="0" dirty="0" smtClean="0"/>
                  <a:t>a </a:t>
                </a:r>
                <a:r>
                  <a:rPr lang="en-US" altLang="en-US" sz="1800" b="0" dirty="0" err="1" smtClean="0"/>
                  <a:t>elementelor</a:t>
                </a:r>
                <a:r>
                  <a:rPr lang="en-US" altLang="en-US" sz="1800" b="0" dirty="0" smtClean="0"/>
                  <a:t> din </a:t>
                </a:r>
                <a:r>
                  <a:rPr lang="en-US" altLang="en-US" sz="1800" b="0" dirty="0" err="1" smtClean="0"/>
                  <a:t>cadrul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mesajului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fara</a:t>
                </a:r>
                <a:r>
                  <a:rPr lang="en-US" altLang="en-US" sz="1800" b="0" dirty="0" smtClean="0"/>
                  <a:t> a </a:t>
                </a:r>
                <a:r>
                  <a:rPr lang="en-US" altLang="en-US" sz="1800" b="0" dirty="0" err="1" smtClean="0"/>
                  <a:t>schimba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dirty="0" err="1" smtClean="0"/>
                  <a:t>identitatile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elementelor</a:t>
                </a:r>
                <a:endParaRPr lang="en-US" altLang="en-US" sz="1800" b="0" dirty="0" smtClean="0"/>
              </a:p>
              <a:p>
                <a:endParaRPr lang="en-US" altLang="en-US" sz="1800" b="0" dirty="0"/>
              </a:p>
              <a:p>
                <a:r>
                  <a:rPr lang="en-US" altLang="en-US" sz="1800" b="0" dirty="0" err="1" smtClean="0"/>
                  <a:t>Consideram</a:t>
                </a:r>
                <a:r>
                  <a:rPr lang="en-US" altLang="en-US" sz="18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altLang="en-US" sz="1800" b="0" dirty="0" err="1" smtClean="0"/>
                  <a:t>lungimea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mesajului</a:t>
                </a:r>
                <a:r>
                  <a:rPr lang="en-US" altLang="en-US" sz="1800" b="0" dirty="0"/>
                  <a:t> (</a:t>
                </a:r>
                <a:r>
                  <a:rPr lang="en-US" altLang="en-US" sz="1800" b="0" dirty="0" err="1" smtClean="0"/>
                  <a:t>numarul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/>
                  <a:t>de </a:t>
                </a:r>
                <a:r>
                  <a:rPr lang="en-US" altLang="en-US" sz="1800" b="0" dirty="0" err="1"/>
                  <a:t>elemente</a:t>
                </a:r>
                <a:r>
                  <a:rPr lang="en-US" altLang="en-US" sz="1800" b="0" dirty="0" smtClean="0"/>
                  <a:t>)</a:t>
                </a:r>
              </a:p>
              <a:p>
                <a:r>
                  <a:rPr lang="en-US" altLang="en-US" sz="1800" b="0" dirty="0" err="1" smtClean="0"/>
                  <a:t>Consideram</a:t>
                </a:r>
                <a:r>
                  <a:rPr lang="en-US" altLang="en-US" sz="1800" b="0" dirty="0" smtClean="0"/>
                  <a:t> o </a:t>
                </a:r>
                <a:r>
                  <a:rPr lang="en-US" altLang="en-US" sz="1800" b="0" dirty="0" err="1" smtClean="0"/>
                  <a:t>cheie</a:t>
                </a:r>
                <a:r>
                  <a:rPr lang="en-US" altLang="en-US" sz="1800" b="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r>
                      <a:rPr lang="en-US" alt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 </m:t>
                    </m:r>
                    <m:r>
                      <a:rPr lang="en-US" alt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 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altLang="en-US" sz="1800" b="0" dirty="0" smtClean="0"/>
                  <a:t> </a:t>
                </a:r>
              </a:p>
              <a:p>
                <a:endParaRPr lang="en-US" altLang="en-US" sz="1800" b="0" dirty="0" smtClean="0"/>
              </a:p>
              <a:p>
                <a:endParaRPr lang="en-US" altLang="en-US" sz="1800" b="0" dirty="0"/>
              </a:p>
              <a:p>
                <a:r>
                  <a:rPr lang="en-US" altLang="en-US" sz="1800" b="0" dirty="0" smtClean="0"/>
                  <a:t>Un bloc de text </a:t>
                </a:r>
                <a:r>
                  <a:rPr lang="en-US" altLang="en-US" sz="1800" b="0" dirty="0" err="1" smtClean="0"/>
                  <a:t>clar</a:t>
                </a:r>
                <a:r>
                  <a:rPr lang="en-US" altLang="en-US" sz="1800" b="0" dirty="0" smtClean="0"/>
                  <a:t> de </a:t>
                </a:r>
                <a:r>
                  <a:rPr lang="en-US" altLang="en-US" sz="1800" b="0" dirty="0" err="1" smtClean="0"/>
                  <a:t>lungime</a:t>
                </a:r>
                <a:r>
                  <a:rPr lang="en-US" altLang="en-US" sz="1800" b="0" dirty="0" smtClean="0"/>
                  <a:t> b,                                   se </a:t>
                </a:r>
                <a:r>
                  <a:rPr lang="en-US" altLang="en-US" sz="1800" b="0" dirty="0" err="1" smtClean="0"/>
                  <a:t>va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cripta</a:t>
                </a:r>
                <a:r>
                  <a:rPr lang="en-US" altLang="en-US" sz="1800" b="0" dirty="0" smtClean="0"/>
                  <a:t>:</a:t>
                </a:r>
              </a:p>
              <a:p>
                <a:endParaRPr lang="en-US" altLang="en-US" sz="1800" b="0" dirty="0" smtClean="0"/>
              </a:p>
              <a:p>
                <a:endParaRPr lang="en-US" altLang="en-US" sz="1800" b="0" dirty="0" smtClean="0"/>
              </a:p>
              <a:p>
                <a:endParaRPr lang="en-US" altLang="en-US" sz="1800" b="0" dirty="0" smtClean="0"/>
              </a:p>
              <a:p>
                <a:r>
                  <a:rPr lang="en-US" altLang="en-US" sz="1800" b="0" dirty="0" err="1" smtClean="0"/>
                  <a:t>Algoritmul</a:t>
                </a:r>
                <a:r>
                  <a:rPr lang="en-US" altLang="en-US" sz="1800" b="0" dirty="0" smtClean="0"/>
                  <a:t> de </a:t>
                </a:r>
                <a:r>
                  <a:rPr lang="en-US" altLang="en-US" sz="1800" b="0" dirty="0" err="1" smtClean="0"/>
                  <a:t>decriptare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este</a:t>
                </a:r>
                <a:r>
                  <a:rPr lang="en-US" altLang="en-US" sz="1800" b="0" dirty="0" smtClean="0"/>
                  <a:t> identic cu </a:t>
                </a:r>
                <a:r>
                  <a:rPr lang="en-US" altLang="en-US" sz="1800" b="0" dirty="0" err="1" smtClean="0"/>
                  <a:t>cel</a:t>
                </a:r>
                <a:r>
                  <a:rPr lang="en-US" altLang="en-US" sz="1800" b="0" dirty="0" smtClean="0"/>
                  <a:t> de </a:t>
                </a:r>
                <a:r>
                  <a:rPr lang="en-US" altLang="en-US" sz="1800" b="0" dirty="0" err="1" smtClean="0"/>
                  <a:t>criptare</a:t>
                </a:r>
                <a:r>
                  <a:rPr lang="en-US" altLang="en-US" sz="1800" b="0" dirty="0" smtClean="0"/>
                  <a:t>, </a:t>
                </a:r>
                <a:r>
                  <a:rPr lang="en-US" altLang="en-US" sz="1800" b="0" dirty="0" err="1" smtClean="0"/>
                  <a:t>insa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foloseste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permutarea</a:t>
                </a:r>
                <a:r>
                  <a:rPr lang="en-US" altLang="en-US" sz="1800" b="0" dirty="0" smtClean="0"/>
                  <a:t> </a:t>
                </a:r>
                <a:r>
                  <a:rPr lang="en-US" altLang="en-US" sz="1800" b="0" dirty="0" err="1" smtClean="0"/>
                  <a:t>inversa</a:t>
                </a:r>
                <a:endParaRPr lang="en-US" altLang="en-US" sz="1800" b="0" dirty="0" smtClean="0"/>
              </a:p>
              <a:p>
                <a:endParaRPr lang="en-US" altLang="en-US" sz="1800" b="0" dirty="0"/>
              </a:p>
              <a:p>
                <a:endParaRPr lang="en-US" altLang="en-US" sz="1800" b="0" dirty="0" smtClean="0"/>
              </a:p>
              <a:p>
                <a:endParaRPr lang="en-US" altLang="en-US" sz="1800" dirty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980728"/>
                <a:ext cx="8077200" cy="5689600"/>
              </a:xfrm>
              <a:blipFill rotWithShape="1">
                <a:blip r:embed="rId2"/>
                <a:stretch>
                  <a:fillRect l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149080"/>
            <a:ext cx="3467100" cy="26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627101"/>
            <a:ext cx="1200150" cy="257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5445224"/>
            <a:ext cx="41719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Transposition </a:t>
            </a:r>
            <a:r>
              <a:rPr lang="en-US" altLang="en-US" dirty="0" smtClean="0"/>
              <a:t>Ciphers – Example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80728"/>
            <a:ext cx="8077200" cy="5689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 err="1" smtClean="0"/>
              <a:t>Exemplul</a:t>
            </a:r>
            <a:r>
              <a:rPr lang="en-US" altLang="en-US" sz="1800" dirty="0" smtClean="0"/>
              <a:t> 1:</a:t>
            </a:r>
            <a:r>
              <a:rPr lang="en-US" altLang="en-US" sz="1800" b="0" dirty="0" smtClean="0"/>
              <a:t> </a:t>
            </a:r>
          </a:p>
          <a:p>
            <a:r>
              <a:rPr lang="en-US" altLang="en-US" sz="1800" b="0" dirty="0" smtClean="0"/>
              <a:t>Fie b = 4</a:t>
            </a:r>
          </a:p>
          <a:p>
            <a:r>
              <a:rPr lang="en-US" altLang="en-US" sz="1800" b="0" dirty="0" err="1" smtClean="0"/>
              <a:t>Cheia</a:t>
            </a:r>
            <a:r>
              <a:rPr lang="en-US" altLang="en-US" sz="1800" b="0" dirty="0" smtClean="0"/>
              <a:t>: </a:t>
            </a:r>
          </a:p>
          <a:p>
            <a:endParaRPr lang="en-US" altLang="en-US" sz="1800" b="0" dirty="0" smtClean="0"/>
          </a:p>
          <a:p>
            <a:r>
              <a:rPr lang="en-US" altLang="en-US" sz="1800" b="0" dirty="0" err="1" smtClean="0"/>
              <a:t>Pentru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mesajul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clar</a:t>
            </a:r>
            <a:r>
              <a:rPr lang="en-US" altLang="en-US" sz="1800" b="0" dirty="0" smtClean="0"/>
              <a:t>  </a:t>
            </a:r>
            <a:r>
              <a:rPr lang="en-US" sz="1800" b="0" i="1" dirty="0">
                <a:solidFill>
                  <a:srgbClr val="FF0000"/>
                </a:solidFill>
              </a:rPr>
              <a:t>proceed meeting as agreed</a:t>
            </a:r>
            <a:r>
              <a:rPr lang="en-US" altLang="en-US" sz="1800" b="0" dirty="0" smtClean="0"/>
              <a:t>  </a:t>
            </a:r>
            <a:endParaRPr lang="en-US" sz="1800" dirty="0" smtClean="0"/>
          </a:p>
          <a:p>
            <a:pPr lvl="1"/>
            <a:r>
              <a:rPr lang="en-US" altLang="en-US" sz="1600" b="0" dirty="0" smtClean="0"/>
              <a:t>Se </a:t>
            </a:r>
            <a:r>
              <a:rPr lang="en-US" altLang="en-US" sz="1600" b="0" dirty="0" err="1" smtClean="0"/>
              <a:t>imparte</a:t>
            </a:r>
            <a:r>
              <a:rPr lang="en-US" altLang="en-US" sz="1600" b="0" dirty="0" smtClean="0"/>
              <a:t> in </a:t>
            </a:r>
            <a:r>
              <a:rPr lang="en-US" altLang="en-US" sz="1600" b="0" dirty="0" err="1" smtClean="0"/>
              <a:t>blocuri</a:t>
            </a:r>
            <a:r>
              <a:rPr lang="en-US" altLang="en-US" sz="1600" b="0" dirty="0" smtClean="0"/>
              <a:t> de </a:t>
            </a:r>
            <a:r>
              <a:rPr lang="en-US" altLang="en-US" sz="1600" b="0" dirty="0" err="1" smtClean="0"/>
              <a:t>lungime</a:t>
            </a:r>
            <a:r>
              <a:rPr lang="en-US" altLang="en-US" sz="1600" b="0" dirty="0"/>
              <a:t> 4 : </a:t>
            </a:r>
            <a:r>
              <a:rPr lang="en-US" altLang="en-US" sz="1600" b="0" i="1" dirty="0" err="1">
                <a:solidFill>
                  <a:srgbClr val="FF0000"/>
                </a:solidFill>
              </a:rPr>
              <a:t>proc</a:t>
            </a:r>
            <a:r>
              <a:rPr lang="en-US" altLang="en-US" sz="1600" b="0" i="1" dirty="0">
                <a:solidFill>
                  <a:srgbClr val="FF0000"/>
                </a:solidFill>
              </a:rPr>
              <a:t> </a:t>
            </a:r>
            <a:r>
              <a:rPr lang="en-US" altLang="en-US" sz="1600" b="0" i="1" dirty="0" err="1">
                <a:solidFill>
                  <a:srgbClr val="FF0000"/>
                </a:solidFill>
              </a:rPr>
              <a:t>eedm</a:t>
            </a:r>
            <a:r>
              <a:rPr lang="en-US" altLang="en-US" sz="1600" b="0" i="1" dirty="0">
                <a:solidFill>
                  <a:srgbClr val="FF0000"/>
                </a:solidFill>
              </a:rPr>
              <a:t> </a:t>
            </a:r>
            <a:r>
              <a:rPr lang="en-US" altLang="en-US" sz="1600" b="0" i="1" dirty="0" err="1">
                <a:solidFill>
                  <a:srgbClr val="FF0000"/>
                </a:solidFill>
              </a:rPr>
              <a:t>eeti</a:t>
            </a:r>
            <a:r>
              <a:rPr lang="en-US" altLang="en-US" sz="1600" b="0" i="1" dirty="0">
                <a:solidFill>
                  <a:srgbClr val="FF0000"/>
                </a:solidFill>
              </a:rPr>
              <a:t> </a:t>
            </a:r>
            <a:r>
              <a:rPr lang="en-US" altLang="en-US" sz="1600" b="0" i="1" dirty="0" err="1">
                <a:solidFill>
                  <a:srgbClr val="FF0000"/>
                </a:solidFill>
              </a:rPr>
              <a:t>ngas</a:t>
            </a:r>
            <a:r>
              <a:rPr lang="en-US" altLang="en-US" sz="1600" b="0" i="1" dirty="0">
                <a:solidFill>
                  <a:srgbClr val="FF0000"/>
                </a:solidFill>
              </a:rPr>
              <a:t> </a:t>
            </a:r>
            <a:r>
              <a:rPr lang="en-US" altLang="en-US" sz="1600" b="0" i="1" dirty="0" err="1">
                <a:solidFill>
                  <a:srgbClr val="FF0000"/>
                </a:solidFill>
              </a:rPr>
              <a:t>agre</a:t>
            </a:r>
            <a:r>
              <a:rPr lang="en-US" altLang="en-US" sz="1600" b="0" i="1" dirty="0">
                <a:solidFill>
                  <a:srgbClr val="FF0000"/>
                </a:solidFill>
              </a:rPr>
              <a:t> </a:t>
            </a:r>
            <a:r>
              <a:rPr lang="en-US" altLang="en-US" sz="1600" b="0" i="1" dirty="0" err="1" smtClean="0">
                <a:solidFill>
                  <a:srgbClr val="FF0000"/>
                </a:solidFill>
              </a:rPr>
              <a:t>ed</a:t>
            </a:r>
            <a:endParaRPr lang="en-US" altLang="en-US" sz="1600" b="0" i="1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sz="1600" b="0" dirty="0" smtClean="0"/>
              <a:t>Se </a:t>
            </a:r>
            <a:r>
              <a:rPr lang="en-US" altLang="en-US" sz="1600" b="0" dirty="0" err="1" smtClean="0"/>
              <a:t>cripteaza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folosind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cheia</a:t>
            </a:r>
            <a:r>
              <a:rPr lang="en-US" altLang="en-US" sz="1600" b="0" dirty="0" smtClean="0"/>
              <a:t> de </a:t>
            </a:r>
            <a:r>
              <a:rPr lang="en-US" altLang="en-US" sz="1600" b="0" dirty="0" err="1" smtClean="0"/>
              <a:t>permutare</a:t>
            </a:r>
            <a:r>
              <a:rPr lang="en-US" altLang="en-US" sz="1600" b="0" dirty="0" smtClean="0"/>
              <a:t>. Se </a:t>
            </a:r>
            <a:r>
              <a:rPr lang="en-US" altLang="en-US" sz="1600" b="0" dirty="0" err="1" smtClean="0"/>
              <a:t>obtine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mesajul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criptat</a:t>
            </a:r>
            <a:r>
              <a:rPr lang="en-US" altLang="en-US" sz="1600" b="0" dirty="0" smtClean="0"/>
              <a:t>: </a:t>
            </a:r>
            <a:r>
              <a:rPr lang="en-US" sz="1600" b="0" i="1" dirty="0" err="1" smtClean="0">
                <a:solidFill>
                  <a:srgbClr val="FF0000"/>
                </a:solidFill>
              </a:rPr>
              <a:t>rcpoemedeietgsnagearde</a:t>
            </a:r>
            <a:endParaRPr lang="en-US" altLang="en-US" sz="1600" b="0" i="1" dirty="0" smtClean="0">
              <a:solidFill>
                <a:srgbClr val="FF0000"/>
              </a:solidFill>
            </a:endParaRPr>
          </a:p>
          <a:p>
            <a:endParaRPr lang="en-US" altLang="en-US" sz="1800" b="0" dirty="0" smtClean="0"/>
          </a:p>
          <a:p>
            <a:r>
              <a:rPr lang="en-US" altLang="en-US" sz="1800" b="0" dirty="0" err="1" smtClean="0"/>
              <a:t>Pentru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decriptare</a:t>
            </a:r>
            <a:r>
              <a:rPr lang="en-US" altLang="en-US" sz="1800" b="0" dirty="0" smtClean="0"/>
              <a:t>, se </a:t>
            </a:r>
            <a:r>
              <a:rPr lang="en-US" altLang="en-US" sz="1800" b="0" dirty="0" err="1" smtClean="0"/>
              <a:t>foloseste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cheia</a:t>
            </a:r>
            <a:r>
              <a:rPr lang="en-US" altLang="en-US" sz="1800" b="0" dirty="0" smtClean="0"/>
              <a:t> de </a:t>
            </a:r>
            <a:r>
              <a:rPr lang="en-US" altLang="en-US" sz="1800" b="0" dirty="0" err="1" smtClean="0"/>
              <a:t>decriptare</a:t>
            </a:r>
            <a:r>
              <a:rPr lang="en-US" altLang="en-US" sz="1800" b="0" dirty="0" smtClean="0"/>
              <a:t> (</a:t>
            </a:r>
            <a:r>
              <a:rPr lang="en-US" altLang="en-US" sz="1800" b="0" dirty="0" err="1" smtClean="0"/>
              <a:t>permutarea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inversa</a:t>
            </a:r>
            <a:r>
              <a:rPr lang="en-US" altLang="en-US" sz="1800" b="0" dirty="0" smtClean="0"/>
              <a:t>):</a:t>
            </a:r>
            <a:endParaRPr lang="en-US" alt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50" y="1700808"/>
            <a:ext cx="3181350" cy="28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440" y="4189313"/>
            <a:ext cx="46958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48622" cy="594928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endParaRPr lang="en-US" altLang="en-US" sz="32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n-US" altLang="en-US" sz="32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Algoritmul</a:t>
            </a:r>
            <a:r>
              <a:rPr lang="en-US" altLang="en-US" sz="3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altLang="en-US" sz="3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criptare</a:t>
            </a:r>
            <a:r>
              <a:rPr lang="en-US" altLang="en-US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3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DES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US" altLang="en-US" sz="3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en-US" sz="3200" i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Data Encryption Standard</a:t>
            </a:r>
            <a:r>
              <a:rPr lang="en-US" altLang="en-US" sz="3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en-US" sz="3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Feistel</a:t>
            </a:r>
            <a:r>
              <a:rPr lang="en-US" altLang="en-US" dirty="0" smtClean="0"/>
              <a:t> Network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3504916" cy="5689600"/>
          </a:xfrm>
        </p:spPr>
        <p:txBody>
          <a:bodyPr/>
          <a:lstStyle/>
          <a:p>
            <a:pPr marL="57150" indent="0">
              <a:buNone/>
            </a:pPr>
            <a:r>
              <a:rPr lang="en-US" altLang="en-US" sz="2000" dirty="0" err="1" smtClean="0"/>
              <a:t>Operatii</a:t>
            </a:r>
            <a:r>
              <a:rPr lang="en-US" altLang="en-US" sz="2000" dirty="0" smtClean="0"/>
              <a:t> </a:t>
            </a:r>
            <a:r>
              <a:rPr lang="en-US" altLang="en-US" sz="2000" b="0" dirty="0" smtClean="0"/>
              <a:t>(ex. minim </a:t>
            </a:r>
            <a:r>
              <a:rPr lang="en-US" altLang="en-US" sz="2000" b="0" dirty="0"/>
              <a:t>16 </a:t>
            </a:r>
            <a:r>
              <a:rPr lang="en-US" altLang="en-US" sz="2000" b="0" dirty="0" err="1"/>
              <a:t>runde</a:t>
            </a:r>
            <a:r>
              <a:rPr lang="en-US" altLang="en-US" sz="2000" b="0" dirty="0"/>
              <a:t>)</a:t>
            </a:r>
            <a:endParaRPr lang="en-US" altLang="en-US" sz="2000" dirty="0" smtClean="0"/>
          </a:p>
          <a:p>
            <a:r>
              <a:rPr lang="en-US" altLang="en-US" sz="2000" b="0" dirty="0" err="1" smtClean="0"/>
              <a:t>Permutari</a:t>
            </a:r>
            <a:r>
              <a:rPr lang="en-US" altLang="en-US" sz="2000" b="0" dirty="0" smtClean="0"/>
              <a:t> (</a:t>
            </a:r>
            <a:r>
              <a:rPr lang="en-US" altLang="en-US" sz="2000" b="0" dirty="0" err="1" smtClean="0"/>
              <a:t>difuzie</a:t>
            </a:r>
            <a:r>
              <a:rPr lang="en-US" altLang="en-US" sz="2000" b="0" dirty="0" smtClean="0"/>
              <a:t>) </a:t>
            </a:r>
          </a:p>
          <a:p>
            <a:r>
              <a:rPr lang="en-US" altLang="en-US" sz="2000" b="0" dirty="0" err="1" smtClean="0"/>
              <a:t>Substitutii</a:t>
            </a:r>
            <a:r>
              <a:rPr lang="en-US" altLang="en-US" sz="2000" b="0" dirty="0" smtClean="0"/>
              <a:t> (</a:t>
            </a:r>
            <a:r>
              <a:rPr lang="en-US" altLang="en-US" sz="2000" b="0" dirty="0" err="1" smtClean="0"/>
              <a:t>confuzie</a:t>
            </a:r>
            <a:r>
              <a:rPr lang="en-US" altLang="en-US" sz="2000" b="0" dirty="0" smtClean="0"/>
              <a:t>)</a:t>
            </a:r>
          </a:p>
          <a:p>
            <a:r>
              <a:rPr lang="en-US" altLang="en-US" sz="2000" b="0" dirty="0" err="1" smtClean="0"/>
              <a:t>Operatii</a:t>
            </a:r>
            <a:r>
              <a:rPr lang="en-US" altLang="en-US" sz="2000" b="0" dirty="0" smtClean="0"/>
              <a:t> XOR  </a:t>
            </a:r>
            <a:r>
              <a:rPr lang="en-US" altLang="en-US" sz="1600" b="0" dirty="0" smtClean="0"/>
              <a:t>(message XOR key)</a:t>
            </a:r>
            <a:endParaRPr lang="en-US" altLang="en-US" sz="2000" b="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 err="1" smtClean="0"/>
              <a:t>Principii</a:t>
            </a:r>
            <a:r>
              <a:rPr lang="en-US" altLang="en-US" sz="2000" dirty="0" smtClean="0"/>
              <a:t> </a:t>
            </a:r>
            <a:r>
              <a:rPr lang="en-US" altLang="en-US" sz="2000" b="0" dirty="0" err="1" smtClean="0"/>
              <a:t>pentru</a:t>
            </a:r>
            <a:r>
              <a:rPr lang="en-US" altLang="en-US" sz="2000" b="0" dirty="0" smtClean="0"/>
              <a:t> </a:t>
            </a:r>
            <a:r>
              <a:rPr lang="en-US" altLang="en-US" sz="2000" dirty="0" err="1" smtClean="0"/>
              <a:t>securitate</a:t>
            </a:r>
            <a:r>
              <a:rPr lang="en-US" altLang="en-US" sz="2000" dirty="0" smtClean="0"/>
              <a:t> mare (</a:t>
            </a:r>
            <a:r>
              <a:rPr lang="en-US" altLang="en-US" sz="2000" dirty="0" err="1" smtClean="0"/>
              <a:t>dar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viteza</a:t>
            </a:r>
            <a:r>
              <a:rPr lang="en-US" altLang="en-US" sz="2000" dirty="0" smtClean="0"/>
              <a:t> mica):</a:t>
            </a:r>
            <a:endParaRPr lang="en-US" altLang="en-US" sz="2000" dirty="0"/>
          </a:p>
          <a:p>
            <a:r>
              <a:rPr lang="en-US" altLang="en-US" sz="2000" b="0" dirty="0" smtClean="0"/>
              <a:t>Dim. mare bloc date</a:t>
            </a:r>
          </a:p>
          <a:p>
            <a:r>
              <a:rPr lang="en-US" altLang="en-US" sz="2000" b="0" dirty="0" smtClean="0"/>
              <a:t>Dim. mare  </a:t>
            </a:r>
            <a:r>
              <a:rPr lang="en-US" altLang="en-US" sz="2000" b="0" dirty="0" err="1" smtClean="0"/>
              <a:t>cheie</a:t>
            </a:r>
            <a:endParaRPr lang="en-US" altLang="en-US" sz="2000" b="0" dirty="0" smtClean="0"/>
          </a:p>
          <a:p>
            <a:r>
              <a:rPr lang="en-US" altLang="en-US" sz="2000" b="0" dirty="0" err="1" smtClean="0"/>
              <a:t>Numar</a:t>
            </a:r>
            <a:r>
              <a:rPr lang="en-US" altLang="en-US" sz="2000" b="0" dirty="0" smtClean="0"/>
              <a:t> mare de </a:t>
            </a:r>
            <a:r>
              <a:rPr lang="en-US" altLang="en-US" sz="2000" b="0" dirty="0" err="1" smtClean="0"/>
              <a:t>runde</a:t>
            </a:r>
            <a:endParaRPr lang="en-US" altLang="en-US" sz="2000" b="0" dirty="0" smtClean="0"/>
          </a:p>
          <a:p>
            <a:pPr>
              <a:buFontTx/>
              <a:buChar char="-"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 err="1" smtClean="0"/>
              <a:t>Avantajul</a:t>
            </a:r>
            <a:r>
              <a:rPr lang="en-US" altLang="en-US" sz="2000" dirty="0" smtClean="0"/>
              <a:t>: </a:t>
            </a:r>
            <a:r>
              <a:rPr lang="en-US" altLang="en-US" sz="2000" b="0" dirty="0" err="1" smtClean="0"/>
              <a:t>criptarea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si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decriptarea</a:t>
            </a:r>
            <a:r>
              <a:rPr lang="en-US" altLang="en-US" sz="2000" b="0" dirty="0" smtClean="0"/>
              <a:t> se face </a:t>
            </a:r>
            <a:r>
              <a:rPr lang="en-US" altLang="en-US" sz="2000" b="0" dirty="0" err="1" smtClean="0"/>
              <a:t>folosind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aceeasi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retea</a:t>
            </a:r>
            <a:r>
              <a:rPr lang="en-US" altLang="en-US" sz="2000" b="0" dirty="0" smtClean="0"/>
              <a:t> </a:t>
            </a:r>
          </a:p>
          <a:p>
            <a:pPr marL="0" indent="0">
              <a:buNone/>
            </a:pPr>
            <a:r>
              <a:rPr lang="en-US" altLang="en-US" sz="1800" b="0" dirty="0" smtClean="0"/>
              <a:t>(se </a:t>
            </a:r>
            <a:r>
              <a:rPr lang="en-US" altLang="en-US" sz="1800" b="0" dirty="0" err="1" smtClean="0"/>
              <a:t>schimba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doar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sensul</a:t>
            </a:r>
            <a:r>
              <a:rPr lang="en-US" altLang="en-US" sz="1800" b="0" dirty="0" smtClean="0"/>
              <a:t> de </a:t>
            </a:r>
            <a:r>
              <a:rPr lang="en-US" altLang="en-US" sz="1800" b="0" dirty="0" err="1" smtClean="0"/>
              <a:t>parcurgere</a:t>
            </a:r>
            <a:r>
              <a:rPr lang="en-US" altLang="en-US" sz="1800" b="0" dirty="0" smtClean="0"/>
              <a:t>)</a:t>
            </a:r>
          </a:p>
          <a:p>
            <a:endParaRPr lang="en-US" altLang="en-US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6916" y="980728"/>
            <a:ext cx="4841588" cy="532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2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 Cipher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52512"/>
                <a:ext cx="5610200" cy="5760863"/>
              </a:xfrm>
            </p:spPr>
            <p:txBody>
              <a:bodyPr/>
              <a:lstStyle/>
              <a:p>
                <a:r>
                  <a:rPr lang="en-US" altLang="en-US" sz="2000" dirty="0" err="1" smtClean="0"/>
                  <a:t>Bazat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dirty="0" err="1" smtClean="0"/>
                  <a:t>pe</a:t>
                </a:r>
                <a:r>
                  <a:rPr lang="en-US" altLang="en-US" sz="2000" dirty="0" smtClean="0"/>
                  <a:t> o </a:t>
                </a:r>
                <a:r>
                  <a:rPr lang="en-US" altLang="en-US" sz="2000" dirty="0" err="1" smtClean="0"/>
                  <a:t>retea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dirty="0" err="1" smtClean="0"/>
                  <a:t>Feistel</a:t>
                </a:r>
                <a:endParaRPr lang="en-US" altLang="en-US" sz="2000" dirty="0" smtClean="0"/>
              </a:p>
              <a:p>
                <a:endParaRPr lang="en-US" altLang="en-US" sz="800" dirty="0" smtClean="0"/>
              </a:p>
              <a:p>
                <a:r>
                  <a:rPr lang="en-US" altLang="en-US" sz="2000" dirty="0" err="1" smtClean="0"/>
                  <a:t>Cripteaza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dirty="0" err="1" smtClean="0"/>
                  <a:t>blocuri</a:t>
                </a:r>
                <a:r>
                  <a:rPr lang="en-US" altLang="en-US" sz="2000" dirty="0" smtClean="0"/>
                  <a:t> de </a:t>
                </a:r>
                <a:r>
                  <a:rPr lang="en-US" altLang="en-US" sz="2000" dirty="0" err="1" smtClean="0"/>
                  <a:t>mesaje</a:t>
                </a:r>
                <a:r>
                  <a:rPr lang="en-US" altLang="en-US" sz="2000" dirty="0" smtClean="0"/>
                  <a:t> de </a:t>
                </a:r>
                <a:r>
                  <a:rPr lang="en-US" altLang="en-US" sz="2000" dirty="0" err="1" smtClean="0"/>
                  <a:t>lungime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dirty="0" err="1" smtClean="0"/>
                  <a:t>fixa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u="sng" dirty="0" smtClean="0"/>
                  <a:t>64 </a:t>
                </a:r>
                <a:r>
                  <a:rPr lang="en-US" altLang="en-US" sz="2000" u="sng" dirty="0" err="1" smtClean="0"/>
                  <a:t>biti</a:t>
                </a:r>
                <a:r>
                  <a:rPr lang="en-US" altLang="en-US" sz="2000" u="sng" dirty="0" smtClean="0"/>
                  <a:t>.</a:t>
                </a:r>
                <a:r>
                  <a:rPr lang="en-US" altLang="en-US" sz="2000" dirty="0" smtClean="0"/>
                  <a:t> Se </a:t>
                </a:r>
                <a:r>
                  <a:rPr lang="en-US" altLang="en-US" sz="2000" dirty="0" err="1" smtClean="0"/>
                  <a:t>obtin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dirty="0" err="1" smtClean="0"/>
                  <a:t>criptotexte</a:t>
                </a:r>
                <a:r>
                  <a:rPr lang="en-US" altLang="en-US" sz="2000" dirty="0" smtClean="0"/>
                  <a:t> de </a:t>
                </a:r>
                <a:r>
                  <a:rPr lang="en-US" altLang="en-US" sz="2000" dirty="0" err="1" smtClean="0"/>
                  <a:t>lungime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dirty="0" err="1" smtClean="0"/>
                  <a:t>fixa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u="sng" dirty="0" smtClean="0"/>
                  <a:t>64 </a:t>
                </a:r>
                <a:r>
                  <a:rPr lang="en-US" altLang="en-US" sz="2000" u="sng" dirty="0" err="1" smtClean="0"/>
                  <a:t>bit</a:t>
                </a:r>
                <a:r>
                  <a:rPr lang="en-US" altLang="en-US" sz="2000" b="0" u="sng" dirty="0" err="1" smtClean="0"/>
                  <a:t>i</a:t>
                </a:r>
                <a:endParaRPr lang="en-US" altLang="en-US" sz="2000" b="0" u="sng" dirty="0" smtClean="0"/>
              </a:p>
              <a:p>
                <a:endParaRPr lang="en-US" altLang="en-US" sz="2000" b="0" dirty="0" smtClean="0"/>
              </a:p>
              <a:p>
                <a:r>
                  <a:rPr lang="en-US" altLang="en-US" sz="2000" b="0" dirty="0" err="1" smtClean="0"/>
                  <a:t>Cheia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criptare</a:t>
                </a:r>
                <a:r>
                  <a:rPr lang="en-US" altLang="en-US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pe</a:t>
                </a:r>
                <a:r>
                  <a:rPr lang="en-US" altLang="en-US" sz="2000" b="0" smtClean="0"/>
                  <a:t> </a:t>
                </a:r>
                <a:r>
                  <a:rPr lang="en-US" altLang="en-US" sz="2000" b="0" u="sng" smtClean="0"/>
                  <a:t>56 </a:t>
                </a:r>
                <a:r>
                  <a:rPr lang="en-US" altLang="en-US" sz="2000" b="0" u="sng" dirty="0" err="1" smtClean="0"/>
                  <a:t>biti</a:t>
                </a:r>
                <a:r>
                  <a:rPr lang="en-US" altLang="en-US" sz="2000" b="0" dirty="0" smtClean="0"/>
                  <a:t>: </a:t>
                </a:r>
              </a:p>
              <a:p>
                <a:pPr lvl="1"/>
                <a:r>
                  <a:rPr lang="en-US" altLang="en-US" sz="2000" b="0" dirty="0" smtClean="0"/>
                  <a:t>din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sz="2000" b="0" dirty="0" smtClean="0"/>
                  <a:t> se </a:t>
                </a:r>
                <a:r>
                  <a:rPr lang="en-US" altLang="en-US" sz="2000" b="0" dirty="0" err="1" smtClean="0"/>
                  <a:t>genereaza</a:t>
                </a:r>
                <a:r>
                  <a:rPr lang="en-US" altLang="en-US" sz="2000" b="0" dirty="0" smtClean="0"/>
                  <a:t> 16 </a:t>
                </a:r>
                <a:r>
                  <a:rPr lang="en-US" altLang="en-US" sz="2000" b="0" dirty="0" err="1" smtClean="0"/>
                  <a:t>chei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runda</a:t>
                </a:r>
                <a:r>
                  <a:rPr lang="en-US" altLang="en-US" sz="2000" b="0" dirty="0" smtClean="0"/>
                  <a:t> de 48 </a:t>
                </a:r>
                <a:r>
                  <a:rPr lang="en-US" altLang="en-US" sz="2000" b="0" dirty="0" err="1" smtClean="0"/>
                  <a:t>biti</a:t>
                </a:r>
                <a:endParaRPr lang="en-US" altLang="en-US" sz="2000" b="0" dirty="0" smtClean="0"/>
              </a:p>
              <a:p>
                <a:endParaRPr lang="en-US" altLang="en-US" sz="800" b="0" dirty="0" smtClean="0"/>
              </a:p>
              <a:p>
                <a:pPr marL="0" indent="0">
                  <a:buNone/>
                </a:pPr>
                <a:r>
                  <a:rPr lang="en-US" altLang="en-US" sz="2000" dirty="0" err="1" smtClean="0"/>
                  <a:t>Algoritmul</a:t>
                </a:r>
                <a:r>
                  <a:rPr lang="en-US" altLang="en-US" sz="2000" dirty="0" smtClean="0"/>
                  <a:t> DES: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altLang="en-US" sz="2000" b="0" dirty="0" smtClean="0"/>
                  <a:t>Se </a:t>
                </a:r>
                <a:r>
                  <a:rPr lang="en-US" altLang="en-US" sz="2000" b="0" dirty="0" err="1" smtClean="0"/>
                  <a:t>aplica</a:t>
                </a:r>
                <a:r>
                  <a:rPr lang="en-US" altLang="en-US" sz="2000" b="0" dirty="0" smtClean="0"/>
                  <a:t> o </a:t>
                </a:r>
                <a:r>
                  <a:rPr lang="en-US" altLang="en-US" sz="2000" b="0" dirty="0" err="1" smtClean="0"/>
                  <a:t>permutare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initiala</a:t>
                </a:r>
                <a:r>
                  <a:rPr lang="en-US" altLang="en-US" sz="2000" b="0" dirty="0" smtClean="0"/>
                  <a:t>  IP (</a:t>
                </a:r>
                <a:r>
                  <a:rPr lang="en-US" altLang="en-US" sz="2000" b="0" i="1" dirty="0" err="1" smtClean="0"/>
                  <a:t>InputBlock</a:t>
                </a:r>
                <a:r>
                  <a:rPr lang="en-US" altLang="en-US" sz="2000" b="0" dirty="0" smtClean="0"/>
                  <a:t>)</a:t>
                </a:r>
                <a:endParaRPr lang="en-US" altLang="en-US" sz="2000" b="0" dirty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altLang="en-US" sz="2000" b="0" dirty="0" err="1" smtClean="0"/>
                  <a:t>Sunt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parcurse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u="sng" dirty="0" smtClean="0"/>
                  <a:t>16 </a:t>
                </a:r>
                <a:r>
                  <a:rPr lang="en-US" altLang="en-US" sz="2000" u="sng" dirty="0" err="1" smtClean="0"/>
                  <a:t>iteratii</a:t>
                </a:r>
                <a:r>
                  <a:rPr lang="en-US" altLang="en-US" sz="2000" u="sng" dirty="0" smtClean="0"/>
                  <a:t> </a:t>
                </a:r>
                <a:r>
                  <a:rPr lang="en-US" altLang="en-US" sz="2000" u="sng" dirty="0" err="1" smtClean="0"/>
                  <a:t>identice</a:t>
                </a:r>
                <a:r>
                  <a:rPr lang="en-US" altLang="en-US" sz="2000" u="sng" dirty="0" smtClean="0"/>
                  <a:t> (</a:t>
                </a:r>
                <a:r>
                  <a:rPr lang="en-US" altLang="en-US" sz="2000" u="sng" dirty="0" err="1" smtClean="0"/>
                  <a:t>runde</a:t>
                </a:r>
                <a:r>
                  <a:rPr lang="en-US" altLang="en-US" sz="2000" b="0" dirty="0"/>
                  <a:t>)</a:t>
                </a:r>
                <a:r>
                  <a:rPr lang="en-US" altLang="en-US" sz="2000" b="0" dirty="0" smtClean="0"/>
                  <a:t>:</a:t>
                </a:r>
              </a:p>
              <a:p>
                <a:endParaRPr lang="en-US" altLang="en-US" sz="1000" b="0" dirty="0" smtClean="0"/>
              </a:p>
              <a:p>
                <a:pPr marL="0" indent="0">
                  <a:buNone/>
                </a:pPr>
                <a:r>
                  <a:rPr lang="en-US" altLang="en-US" sz="2000" b="0" dirty="0"/>
                  <a:t> </a:t>
                </a:r>
                <a:r>
                  <a:rPr lang="en-US" altLang="en-US" sz="2000" b="0" dirty="0" smtClean="0"/>
                  <a:t>      </a:t>
                </a:r>
                <a:r>
                  <a:rPr lang="en-US" altLang="en-US" sz="2000" b="0" dirty="0" err="1" smtClean="0"/>
                  <a:t>Operatii</a:t>
                </a:r>
                <a:r>
                  <a:rPr lang="en-US" altLang="en-US" sz="2000" b="0" dirty="0" smtClean="0"/>
                  <a:t>:  </a:t>
                </a:r>
                <a:r>
                  <a:rPr lang="en-US" altLang="en-US" sz="2000" b="0" dirty="0" err="1" smtClean="0"/>
                  <a:t>permutari</a:t>
                </a:r>
                <a:r>
                  <a:rPr lang="en-US" altLang="en-US" sz="2000" b="0" dirty="0" smtClean="0"/>
                  <a:t>, </a:t>
                </a:r>
                <a:r>
                  <a:rPr lang="en-US" altLang="en-US" sz="2000" b="0" dirty="0" err="1" smtClean="0"/>
                  <a:t>substitutii</a:t>
                </a:r>
                <a:r>
                  <a:rPr lang="en-US" altLang="en-US" sz="2000" b="0" dirty="0" smtClean="0"/>
                  <a:t> (</a:t>
                </a:r>
                <a:r>
                  <a:rPr lang="en-US" altLang="en-US" sz="2000" dirty="0" smtClean="0"/>
                  <a:t>in 16 </a:t>
                </a:r>
                <a:r>
                  <a:rPr lang="en-US" altLang="en-US" sz="2000" dirty="0" err="1" smtClean="0"/>
                  <a:t>runde</a:t>
                </a:r>
                <a:r>
                  <a:rPr lang="en-US" altLang="en-US" sz="2000" dirty="0" smtClean="0"/>
                  <a:t>), </a:t>
                </a:r>
                <a:r>
                  <a:rPr lang="en-US" altLang="en-US" sz="2000" b="0" dirty="0" err="1" smtClean="0"/>
                  <a:t>astfel</a:t>
                </a:r>
                <a:r>
                  <a:rPr lang="en-US" altLang="en-US" sz="2000" b="0" dirty="0" smtClean="0"/>
                  <a:t>:</a:t>
                </a:r>
              </a:p>
              <a:p>
                <a:pPr lvl="1"/>
                <a:r>
                  <a:rPr lang="en-US" altLang="en-US" sz="1600" b="0" dirty="0" err="1" smtClean="0"/>
                  <a:t>Fiecare</a:t>
                </a:r>
                <a:r>
                  <a:rPr lang="en-US" altLang="en-US" sz="1600" b="0" dirty="0" smtClean="0"/>
                  <a:t> bloc (64 </a:t>
                </a:r>
                <a:r>
                  <a:rPr lang="en-US" altLang="en-US" sz="1600" b="0" dirty="0" err="1" smtClean="0"/>
                  <a:t>biti</a:t>
                </a:r>
                <a:r>
                  <a:rPr lang="en-US" altLang="en-US" sz="1600" b="0" dirty="0" smtClean="0"/>
                  <a:t>) se </a:t>
                </a:r>
                <a:r>
                  <a:rPr lang="en-US" altLang="en-US" sz="1600" b="0" dirty="0" err="1" smtClean="0"/>
                  <a:t>sparge</a:t>
                </a:r>
                <a:r>
                  <a:rPr lang="en-US" altLang="en-US" sz="1600" b="0" dirty="0" smtClean="0"/>
                  <a:t> in 2 </a:t>
                </a:r>
                <a:r>
                  <a:rPr lang="en-US" altLang="en-US" sz="1600" b="0" dirty="0" err="1" smtClean="0"/>
                  <a:t>semiblocuri</a:t>
                </a:r>
                <a:r>
                  <a:rPr lang="en-US" altLang="en-US" sz="1600" b="0" dirty="0" smtClean="0"/>
                  <a:t> x 32 </a:t>
                </a:r>
                <a:r>
                  <a:rPr lang="en-US" altLang="en-US" sz="1600" b="0" dirty="0" err="1" smtClean="0"/>
                  <a:t>biti</a:t>
                </a:r>
                <a:endParaRPr lang="en-US" altLang="en-US" sz="1600" b="0" dirty="0" smtClean="0"/>
              </a:p>
              <a:p>
                <a:pPr lvl="1"/>
                <a:r>
                  <a:rPr lang="en-US" altLang="en-US" sz="1600" b="0" dirty="0" err="1" smtClean="0"/>
                  <a:t>Fiecare</a:t>
                </a:r>
                <a:r>
                  <a:rPr lang="en-US" altLang="en-US" sz="1600" b="0" dirty="0" smtClean="0"/>
                  <a:t> </a:t>
                </a:r>
                <a:r>
                  <a:rPr lang="en-US" altLang="en-US" sz="1600" b="0" dirty="0" err="1" smtClean="0"/>
                  <a:t>semibloc</a:t>
                </a:r>
                <a:r>
                  <a:rPr lang="en-US" altLang="en-US" sz="1600" b="0" dirty="0" smtClean="0"/>
                  <a:t> de 32 </a:t>
                </a:r>
                <a:r>
                  <a:rPr lang="en-US" altLang="en-US" sz="1600" b="0" dirty="0" err="1" smtClean="0"/>
                  <a:t>biti</a:t>
                </a:r>
                <a:r>
                  <a:rPr lang="en-US" altLang="en-US" sz="1600" b="0" dirty="0" smtClean="0"/>
                  <a:t> se </a:t>
                </a:r>
                <a:r>
                  <a:rPr lang="en-US" altLang="en-US" sz="1600" b="0" dirty="0" err="1" smtClean="0"/>
                  <a:t>expandeaza</a:t>
                </a:r>
                <a:r>
                  <a:rPr lang="en-US" altLang="en-US" sz="1600" b="0" dirty="0" smtClean="0"/>
                  <a:t> la 48 </a:t>
                </a:r>
                <a:r>
                  <a:rPr lang="en-US" altLang="en-US" sz="1600" b="0" dirty="0" err="1" smtClean="0"/>
                  <a:t>biti</a:t>
                </a:r>
                <a:r>
                  <a:rPr lang="en-US" altLang="en-US" sz="1600" b="0" dirty="0" smtClean="0"/>
                  <a:t>, </a:t>
                </a:r>
                <a:r>
                  <a:rPr lang="en-US" altLang="en-US" sz="1600" b="0" dirty="0" err="1" smtClean="0"/>
                  <a:t>si</a:t>
                </a:r>
                <a:r>
                  <a:rPr lang="en-US" altLang="en-US" sz="1600" b="0" dirty="0" smtClean="0"/>
                  <a:t> </a:t>
                </a:r>
                <a:r>
                  <a:rPr lang="en-US" altLang="en-US" sz="1600" b="0" dirty="0" err="1" smtClean="0"/>
                  <a:t>apoi</a:t>
                </a:r>
                <a:r>
                  <a:rPr lang="en-US" altLang="en-US" sz="1600" b="0" dirty="0" smtClean="0"/>
                  <a:t> XOR cu </a:t>
                </a:r>
                <a:r>
                  <a:rPr lang="en-US" altLang="en-US" sz="1600" b="0" dirty="0" err="1" smtClean="0"/>
                  <a:t>cheie</a:t>
                </a:r>
                <a:r>
                  <a:rPr lang="en-US" altLang="en-US" sz="1600" b="0" dirty="0" smtClean="0"/>
                  <a:t> </a:t>
                </a:r>
                <a:r>
                  <a:rPr lang="en-US" altLang="en-US" sz="1600" b="0" dirty="0" err="1" smtClean="0"/>
                  <a:t>runda</a:t>
                </a:r>
                <a:r>
                  <a:rPr lang="en-US" altLang="en-US" sz="1600" b="0" dirty="0" smtClean="0"/>
                  <a:t> </a:t>
                </a:r>
              </a:p>
              <a:p>
                <a:endParaRPr lang="en-US" altLang="en-US" sz="800" b="0" dirty="0" smtClean="0"/>
              </a:p>
              <a:p>
                <a:pPr marL="457200" indent="-457200">
                  <a:buFont typeface="+mj-lt"/>
                  <a:buAutoNum type="arabicParenR" startAt="3"/>
                </a:pPr>
                <a:r>
                  <a:rPr lang="en-US" altLang="en-US" sz="2000" b="0" dirty="0" smtClean="0"/>
                  <a:t>In final, se </a:t>
                </a:r>
                <a:r>
                  <a:rPr lang="en-US" altLang="en-US" sz="2000" b="0" dirty="0" err="1" smtClean="0"/>
                  <a:t>aplica</a:t>
                </a:r>
                <a:r>
                  <a:rPr lang="en-US" altLang="en-US" sz="2000" b="0" dirty="0" smtClean="0"/>
                  <a:t> o </a:t>
                </a:r>
                <a:r>
                  <a:rPr lang="en-US" altLang="en-US" sz="2000" b="0" dirty="0" err="1" smtClean="0"/>
                  <a:t>permutare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finala</a:t>
                </a:r>
                <a:r>
                  <a:rPr lang="en-US" altLang="en-US" sz="2000" b="0" dirty="0"/>
                  <a:t> (</a:t>
                </a:r>
                <a:r>
                  <a:rPr lang="en-US" altLang="en-US" sz="2000" b="0" dirty="0" err="1"/>
                  <a:t>inversa</a:t>
                </a:r>
                <a:r>
                  <a:rPr lang="en-US" altLang="en-US" sz="2000" b="0" dirty="0"/>
                  <a:t> </a:t>
                </a:r>
                <a:r>
                  <a:rPr lang="en-US" altLang="en-US" sz="2000" b="0" dirty="0" err="1" smtClean="0"/>
                  <a:t>permutarii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initiale</a:t>
                </a:r>
                <a:r>
                  <a:rPr lang="en-US" altLang="en-US" sz="2000" b="0" dirty="0" smtClean="0"/>
                  <a:t>)</a:t>
                </a:r>
              </a:p>
              <a:p>
                <a:endParaRPr lang="en-US" altLang="en-US" sz="2400" b="0" dirty="0" smtClean="0"/>
              </a:p>
              <a:p>
                <a:endParaRPr lang="en-US" altLang="en-US" sz="2400" b="0" dirty="0" smtClean="0"/>
              </a:p>
              <a:p>
                <a:pPr marL="457200" lvl="1" indent="0">
                  <a:buNone/>
                </a:pPr>
                <a:endParaRPr lang="en-US" altLang="en-US" sz="2000" dirty="0" smtClean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52512"/>
                <a:ext cx="5610200" cy="5760863"/>
              </a:xfrm>
              <a:blipFill rotWithShape="1">
                <a:blip r:embed="rId2"/>
                <a:stretch>
                  <a:fillRect l="-1087" t="-529" r="-435" b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646" y="819480"/>
            <a:ext cx="1681354" cy="603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75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 Cipher (cont.)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79760"/>
            <a:ext cx="8382000" cy="5833616"/>
          </a:xfrm>
        </p:spPr>
        <p:txBody>
          <a:bodyPr/>
          <a:lstStyle/>
          <a:p>
            <a:endParaRPr lang="en-US" altLang="en-US" sz="800" b="0" dirty="0" smtClean="0"/>
          </a:p>
          <a:p>
            <a:pPr marL="0" indent="0">
              <a:buNone/>
            </a:pPr>
            <a:r>
              <a:rPr lang="en-US" altLang="en-US" sz="2000" dirty="0" err="1"/>
              <a:t>Pasul</a:t>
            </a:r>
            <a:r>
              <a:rPr lang="en-US" altLang="en-US" sz="2000" dirty="0"/>
              <a:t> 1</a:t>
            </a:r>
            <a:r>
              <a:rPr lang="en-US" altLang="en-US" sz="2000" b="0" dirty="0"/>
              <a:t>: </a:t>
            </a:r>
          </a:p>
          <a:p>
            <a:endParaRPr lang="en-US" altLang="en-US" sz="2000" b="0" dirty="0" smtClean="0"/>
          </a:p>
          <a:p>
            <a:pPr marL="0" indent="0">
              <a:buNone/>
            </a:pPr>
            <a:r>
              <a:rPr lang="en-US" altLang="en-US" sz="1800" b="0" dirty="0" err="1" smtClean="0"/>
              <a:t>Observatie</a:t>
            </a:r>
            <a:r>
              <a:rPr lang="en-US" altLang="en-US" sz="1800" b="0" dirty="0" smtClean="0"/>
              <a:t>: </a:t>
            </a:r>
            <a:r>
              <a:rPr lang="en-US" altLang="en-US" sz="1800" b="0" dirty="0" err="1" smtClean="0"/>
              <a:t>permutarea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initiala</a:t>
            </a:r>
            <a:r>
              <a:rPr lang="en-US" altLang="en-US" sz="1800" b="0" dirty="0" smtClean="0"/>
              <a:t> (se </a:t>
            </a:r>
            <a:r>
              <a:rPr lang="en-US" altLang="en-US" sz="1800" b="0" dirty="0" err="1" smtClean="0"/>
              <a:t>aplica</a:t>
            </a:r>
            <a:r>
              <a:rPr lang="en-US" altLang="en-US" sz="1800" b="0" dirty="0" smtClean="0"/>
              <a:t> </a:t>
            </a:r>
            <a:r>
              <a:rPr lang="en-US" altLang="en-US" sz="1800" dirty="0" err="1" smtClean="0"/>
              <a:t>inainte</a:t>
            </a:r>
            <a:r>
              <a:rPr lang="en-US" altLang="en-US" sz="1800" b="0" dirty="0" smtClean="0"/>
              <a:t> de a intra in </a:t>
            </a:r>
            <a:r>
              <a:rPr lang="en-US" altLang="en-US" sz="1800" b="0" dirty="0" err="1" smtClean="0"/>
              <a:t>reteaua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Feistel</a:t>
            </a:r>
            <a:r>
              <a:rPr lang="en-US" altLang="en-US" sz="1800" b="0" dirty="0" smtClean="0"/>
              <a:t> – </a:t>
            </a:r>
            <a:r>
              <a:rPr lang="en-US" altLang="en-US" sz="1800" b="0" dirty="0" err="1" smtClean="0"/>
              <a:t>difuzie</a:t>
            </a:r>
            <a:r>
              <a:rPr lang="en-US" altLang="en-US" sz="1800" b="0" dirty="0" smtClean="0"/>
              <a:t>), </a:t>
            </a:r>
            <a:r>
              <a:rPr lang="en-US" altLang="en-US" sz="1800" b="0" dirty="0" err="1" smtClean="0"/>
              <a:t>si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permutarea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finala</a:t>
            </a:r>
            <a:r>
              <a:rPr lang="en-US" altLang="en-US" sz="1800" b="0" dirty="0" smtClean="0"/>
              <a:t> (se </a:t>
            </a:r>
            <a:r>
              <a:rPr lang="en-US" altLang="en-US" sz="1800" b="0" dirty="0" err="1" smtClean="0"/>
              <a:t>aplica</a:t>
            </a:r>
            <a:r>
              <a:rPr lang="en-US" altLang="en-US" sz="1800" b="0" dirty="0" smtClean="0"/>
              <a:t> </a:t>
            </a:r>
            <a:r>
              <a:rPr lang="en-US" altLang="en-US" sz="1800" dirty="0" err="1" smtClean="0"/>
              <a:t>dupa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reteaua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Feistel</a:t>
            </a:r>
            <a:r>
              <a:rPr lang="en-US" altLang="en-US" sz="1800" b="0" dirty="0" smtClean="0"/>
              <a:t>) </a:t>
            </a:r>
            <a:r>
              <a:rPr lang="en-US" altLang="en-US" sz="1800" b="0" dirty="0" err="1" smtClean="0"/>
              <a:t>sunt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functii</a:t>
            </a:r>
            <a:r>
              <a:rPr lang="en-US" altLang="en-US" sz="1800" b="0" dirty="0" smtClean="0"/>
              <a:t> fixe – nu </a:t>
            </a:r>
            <a:r>
              <a:rPr lang="en-US" altLang="en-US" sz="1800" b="0" dirty="0" err="1" smtClean="0"/>
              <a:t>sunt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parametrizate</a:t>
            </a:r>
            <a:r>
              <a:rPr lang="en-US" altLang="en-US" sz="1800" b="0" dirty="0" smtClean="0"/>
              <a:t> de </a:t>
            </a:r>
            <a:r>
              <a:rPr lang="en-US" altLang="en-US" sz="1800" b="0" dirty="0" err="1" smtClean="0"/>
              <a:t>cheie</a:t>
            </a:r>
            <a:r>
              <a:rPr lang="en-US" altLang="en-US" sz="1800" b="0" dirty="0" smtClean="0"/>
              <a:t>:</a:t>
            </a:r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0968"/>
            <a:ext cx="6959566" cy="244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185317"/>
            <a:ext cx="24574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Cipher (</a:t>
            </a:r>
            <a:r>
              <a:rPr lang="en-US" altLang="en-US" dirty="0" err="1"/>
              <a:t>Feistel</a:t>
            </a:r>
            <a:r>
              <a:rPr lang="en-US" altLang="en-US" dirty="0"/>
              <a:t> </a:t>
            </a:r>
            <a:r>
              <a:rPr lang="en-US" altLang="en-US" dirty="0" smtClean="0"/>
              <a:t>Network</a:t>
            </a:r>
            <a:r>
              <a:rPr lang="en-US" altLang="en-US" dirty="0"/>
              <a:t>)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82000" cy="5689600"/>
          </a:xfrm>
        </p:spPr>
        <p:txBody>
          <a:bodyPr/>
          <a:lstStyle/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91" y="773763"/>
            <a:ext cx="1681354" cy="603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86" y="1879102"/>
            <a:ext cx="451211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21" y="6677025"/>
            <a:ext cx="16002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639444"/>
            <a:ext cx="17049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2417575" y="2276872"/>
            <a:ext cx="2010409" cy="7920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427984" y="980728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Observatie</a:t>
            </a:r>
            <a:r>
              <a:rPr lang="en-US" dirty="0" smtClean="0"/>
              <a:t>: </a:t>
            </a:r>
            <a:r>
              <a:rPr lang="en-US" b="1" i="1" dirty="0" err="1" smtClean="0"/>
              <a:t>F</a:t>
            </a:r>
            <a:r>
              <a:rPr lang="en-US" dirty="0" err="1" smtClean="0"/>
              <a:t>unctia</a:t>
            </a:r>
            <a:r>
              <a:rPr lang="en-US" dirty="0" smtClean="0"/>
              <a:t> de </a:t>
            </a:r>
            <a:r>
              <a:rPr lang="en-US" dirty="0" err="1" smtClean="0"/>
              <a:t>runda</a:t>
            </a:r>
            <a:r>
              <a:rPr lang="en-US" dirty="0" smtClean="0"/>
              <a:t> DES </a:t>
            </a:r>
            <a:r>
              <a:rPr lang="en-US" dirty="0" err="1" smtClean="0"/>
              <a:t>este</a:t>
            </a:r>
            <a:r>
              <a:rPr lang="en-US" dirty="0" smtClean="0"/>
              <a:t> un </a:t>
            </a:r>
            <a:r>
              <a:rPr lang="en-US" dirty="0" err="1" smtClean="0"/>
              <a:t>cifru</a:t>
            </a:r>
            <a:r>
              <a:rPr lang="en-US" dirty="0" smtClean="0"/>
              <a:t> de </a:t>
            </a:r>
            <a:r>
              <a:rPr lang="en-US" dirty="0" err="1" smtClean="0"/>
              <a:t>substitutie</a:t>
            </a:r>
            <a:r>
              <a:rPr lang="en-US" dirty="0" smtClean="0"/>
              <a:t> (grad mare de </a:t>
            </a:r>
            <a:r>
              <a:rPr lang="en-US" dirty="0" err="1" smtClean="0"/>
              <a:t>confuzie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 Cipher (cont.)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79760"/>
            <a:ext cx="8382000" cy="5833616"/>
          </a:xfrm>
        </p:spPr>
        <p:txBody>
          <a:bodyPr/>
          <a:lstStyle/>
          <a:p>
            <a:endParaRPr lang="en-US" altLang="en-US" sz="800" b="0" dirty="0" smtClean="0"/>
          </a:p>
          <a:p>
            <a:pPr marL="0" indent="0">
              <a:buNone/>
            </a:pPr>
            <a:r>
              <a:rPr lang="en-US" altLang="en-US" sz="2000" dirty="0" err="1"/>
              <a:t>Pasul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2</a:t>
            </a:r>
            <a:r>
              <a:rPr lang="en-US" altLang="en-US" sz="2000" b="0" dirty="0" smtClean="0"/>
              <a:t>:   </a:t>
            </a:r>
            <a:r>
              <a:rPr lang="en-US" altLang="en-US" sz="2000" b="0" dirty="0" err="1" smtClean="0"/>
              <a:t>Itereaza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cele</a:t>
            </a:r>
            <a:r>
              <a:rPr lang="en-US" altLang="en-US" sz="2000" b="0" dirty="0" smtClean="0"/>
              <a:t> 16 </a:t>
            </a:r>
            <a:r>
              <a:rPr lang="en-US" altLang="en-US" sz="2000" b="0" dirty="0" err="1" smtClean="0"/>
              <a:t>runde</a:t>
            </a:r>
            <a:r>
              <a:rPr lang="en-US" altLang="en-US" sz="2000" b="0" dirty="0" smtClean="0"/>
              <a:t> ale </a:t>
            </a:r>
            <a:r>
              <a:rPr lang="en-US" altLang="en-US" sz="2000" b="0" dirty="0" err="1" smtClean="0"/>
              <a:t>retelei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Feistel</a:t>
            </a:r>
            <a:r>
              <a:rPr lang="en-US" altLang="en-US" sz="2000" b="0" dirty="0" smtClean="0"/>
              <a:t>. </a:t>
            </a:r>
          </a:p>
          <a:p>
            <a:r>
              <a:rPr lang="en-US" altLang="en-US" sz="2000" b="0" dirty="0" err="1"/>
              <a:t>P</a:t>
            </a:r>
            <a:r>
              <a:rPr lang="en-US" altLang="en-US" sz="2000" b="0" dirty="0" err="1" smtClean="0"/>
              <a:t>entru</a:t>
            </a:r>
            <a:r>
              <a:rPr lang="en-US" altLang="en-US" sz="2000" b="0" dirty="0" smtClean="0"/>
              <a:t> </a:t>
            </a:r>
            <a:r>
              <a:rPr lang="en-US" altLang="en-US" sz="2000" b="0" i="1" dirty="0" err="1" smtClean="0"/>
              <a:t>i</a:t>
            </a:r>
            <a:r>
              <a:rPr lang="en-US" altLang="en-US" sz="2000" b="0" i="1" dirty="0" smtClean="0"/>
              <a:t> = 1, 2,…, 16, </a:t>
            </a:r>
            <a:r>
              <a:rPr lang="en-US" altLang="en-US" sz="2000" b="0" dirty="0" err="1" smtClean="0"/>
              <a:t>executa</a:t>
            </a:r>
            <a:r>
              <a:rPr lang="en-US" altLang="en-US" sz="2000" b="0" i="1" dirty="0" smtClean="0"/>
              <a:t>:</a:t>
            </a:r>
          </a:p>
          <a:p>
            <a:endParaRPr lang="en-US" altLang="en-US" sz="2000" b="0" i="1" dirty="0"/>
          </a:p>
          <a:p>
            <a:endParaRPr lang="en-US" altLang="en-US" sz="2000" b="0" i="1" dirty="0" smtClean="0"/>
          </a:p>
          <a:p>
            <a:endParaRPr lang="en-US" altLang="en-US" sz="2000" b="0" i="1" dirty="0"/>
          </a:p>
          <a:p>
            <a:endParaRPr lang="en-US" altLang="en-US" sz="2000" b="0" i="1" dirty="0" smtClean="0"/>
          </a:p>
          <a:p>
            <a:endParaRPr lang="en-US" altLang="en-US" sz="2000" b="0" i="1" dirty="0"/>
          </a:p>
          <a:p>
            <a:endParaRPr lang="en-US" altLang="en-US" sz="2000" b="0" i="1" dirty="0" smtClean="0"/>
          </a:p>
          <a:p>
            <a:endParaRPr lang="en-US" altLang="en-US" sz="2000" b="0" i="1" dirty="0"/>
          </a:p>
          <a:p>
            <a:endParaRPr lang="en-US" altLang="en-US" sz="2000" b="0" i="1" dirty="0" smtClean="0"/>
          </a:p>
          <a:p>
            <a:endParaRPr lang="en-US" altLang="en-US" sz="2000" b="0" i="1" dirty="0" smtClean="0"/>
          </a:p>
          <a:p>
            <a:r>
              <a:rPr lang="en-US" altLang="en-US" sz="2000" b="0" i="1" dirty="0" smtClean="0"/>
              <a:t>f  </a:t>
            </a:r>
            <a:r>
              <a:rPr lang="en-US" altLang="en-US" sz="2000" b="0" dirty="0" err="1" smtClean="0"/>
              <a:t>este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functia</a:t>
            </a:r>
            <a:r>
              <a:rPr lang="en-US" altLang="en-US" sz="2000" b="0" dirty="0" smtClean="0"/>
              <a:t> de </a:t>
            </a:r>
            <a:r>
              <a:rPr lang="en-US" altLang="en-US" sz="2000" b="0" dirty="0" err="1" smtClean="0"/>
              <a:t>runda</a:t>
            </a:r>
            <a:r>
              <a:rPr lang="en-US" altLang="en-US" sz="2000" b="0" dirty="0" smtClean="0"/>
              <a:t> (S-box function) – </a:t>
            </a:r>
            <a:r>
              <a:rPr lang="en-US" altLang="en-US" sz="2000" b="0" dirty="0" err="1" smtClean="0"/>
              <a:t>cifru</a:t>
            </a:r>
            <a:r>
              <a:rPr lang="en-US" altLang="en-US" sz="2000" b="0" dirty="0" smtClean="0"/>
              <a:t> de </a:t>
            </a:r>
            <a:r>
              <a:rPr lang="en-US" altLang="en-US" sz="2000" b="0" dirty="0" err="1" smtClean="0"/>
              <a:t>substitutie</a:t>
            </a:r>
            <a:endParaRPr lang="en-US" altLang="en-US" sz="2000" b="0" dirty="0" smtClean="0"/>
          </a:p>
          <a:p>
            <a:r>
              <a:rPr lang="en-US" altLang="en-US" sz="2000" b="0" dirty="0" err="1" smtClean="0"/>
              <a:t>Operatia</a:t>
            </a:r>
            <a:r>
              <a:rPr lang="en-US" altLang="en-US" sz="2000" b="0" dirty="0" smtClean="0"/>
              <a:t> de swapping </a:t>
            </a:r>
            <a:r>
              <a:rPr lang="en-US" altLang="en-US" sz="2000" b="0" dirty="0" err="1" smtClean="0"/>
              <a:t>este</a:t>
            </a:r>
            <a:r>
              <a:rPr lang="en-US" altLang="en-US" sz="2000" b="0" dirty="0" smtClean="0"/>
              <a:t> in </a:t>
            </a:r>
            <a:r>
              <a:rPr lang="en-US" altLang="en-US" sz="2000" b="0" dirty="0" err="1" smtClean="0"/>
              <a:t>fapt</a:t>
            </a:r>
            <a:r>
              <a:rPr lang="en-US" altLang="en-US" sz="2000" b="0" dirty="0" smtClean="0"/>
              <a:t> un </a:t>
            </a:r>
            <a:r>
              <a:rPr lang="en-US" altLang="en-US" sz="2000" b="0" dirty="0" err="1" smtClean="0"/>
              <a:t>cifru</a:t>
            </a:r>
            <a:r>
              <a:rPr lang="en-US" altLang="en-US" sz="2000" b="0" dirty="0" smtClean="0"/>
              <a:t> de </a:t>
            </a:r>
            <a:r>
              <a:rPr lang="en-US" altLang="en-US" sz="2000" b="0" dirty="0" err="1" smtClean="0"/>
              <a:t>transpozitie</a:t>
            </a:r>
            <a:r>
              <a:rPr lang="en-US" altLang="en-US" sz="2000" b="0" dirty="0" smtClean="0"/>
              <a:t> (</a:t>
            </a:r>
            <a:r>
              <a:rPr lang="en-US" altLang="en-US" sz="2000" b="0" dirty="0" err="1" smtClean="0"/>
              <a:t>schimbare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ordine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elemente</a:t>
            </a:r>
            <a:r>
              <a:rPr lang="en-US" altLang="en-US" sz="2000" b="0" dirty="0" smtClean="0"/>
              <a:t>)</a:t>
            </a:r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060848"/>
            <a:ext cx="1019175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516733"/>
            <a:ext cx="2200275" cy="276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867" y="2368054"/>
            <a:ext cx="519887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</a:t>
            </a:r>
            <a:r>
              <a:rPr lang="en-US" altLang="en-US" dirty="0" smtClean="0"/>
              <a:t>Cipher – S-box function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82000" cy="5689600"/>
          </a:xfrm>
        </p:spPr>
        <p:txBody>
          <a:bodyPr/>
          <a:lstStyle/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052736"/>
            <a:ext cx="451211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19" y="6021288"/>
            <a:ext cx="17049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96" y="2878435"/>
            <a:ext cx="32004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695" y="3897610"/>
            <a:ext cx="32480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23" y="5013176"/>
            <a:ext cx="14287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3059832" y="1700808"/>
            <a:ext cx="2880320" cy="218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4355976" y="5157192"/>
            <a:ext cx="202275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5367351" y="3789040"/>
            <a:ext cx="468745" cy="108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1883" y="936922"/>
            <a:ext cx="20288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Cryptosystems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077200" cy="5689600"/>
          </a:xfrm>
        </p:spPr>
        <p:txBody>
          <a:bodyPr/>
          <a:lstStyle/>
          <a:p>
            <a:r>
              <a:rPr lang="it-IT" altLang="en-US" sz="1800" i="1" dirty="0"/>
              <a:t>Sistemele </a:t>
            </a:r>
            <a:r>
              <a:rPr lang="it-IT" altLang="en-US" sz="1800" i="1" dirty="0" smtClean="0"/>
              <a:t>criptografice</a:t>
            </a:r>
            <a:r>
              <a:rPr lang="it-IT" altLang="en-US" sz="1800" dirty="0" smtClean="0"/>
              <a:t> (cifruri) </a:t>
            </a:r>
            <a:r>
              <a:rPr lang="vi-VN" altLang="en-US" sz="1800" dirty="0" smtClean="0"/>
              <a:t>asigura confidenţialit</a:t>
            </a:r>
            <a:r>
              <a:rPr lang="en-US" altLang="en-US" sz="1800" dirty="0" err="1" smtClean="0"/>
              <a:t>atea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datelor</a:t>
            </a:r>
            <a:r>
              <a:rPr lang="en-US" altLang="en-US" sz="1800" dirty="0" smtClean="0"/>
              <a:t> (</a:t>
            </a:r>
            <a:r>
              <a:rPr lang="en-US" altLang="en-US" sz="1800" i="1" dirty="0" smtClean="0"/>
              <a:t>data privacy</a:t>
            </a:r>
            <a:r>
              <a:rPr lang="en-US" altLang="en-US" sz="1800" dirty="0" smtClean="0"/>
              <a:t>).</a:t>
            </a:r>
          </a:p>
          <a:p>
            <a:endParaRPr lang="en-US" altLang="en-US" sz="800" i="1" dirty="0" smtClean="0"/>
          </a:p>
          <a:p>
            <a:r>
              <a:rPr lang="en-US" altLang="en-US" sz="1800" i="1" dirty="0" err="1" smtClean="0"/>
              <a:t>Criptarea</a:t>
            </a:r>
            <a:r>
              <a:rPr lang="en-US" altLang="en-US" sz="1800" dirty="0" smtClean="0"/>
              <a:t>:  </a:t>
            </a:r>
            <a:r>
              <a:rPr lang="en-US" altLang="en-US" sz="1800" dirty="0" err="1" smtClean="0"/>
              <a:t>transformare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prin</a:t>
            </a:r>
            <a:r>
              <a:rPr lang="en-US" altLang="en-US" sz="1800" dirty="0" smtClean="0"/>
              <a:t> care </a:t>
            </a:r>
            <a:r>
              <a:rPr lang="vi-VN" altLang="en-US" sz="1800" dirty="0" smtClean="0"/>
              <a:t>textul </a:t>
            </a:r>
            <a:r>
              <a:rPr lang="vi-VN" altLang="en-US" sz="1800" dirty="0"/>
              <a:t>clar 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plaintext</a:t>
            </a:r>
            <a:r>
              <a:rPr lang="en-US" altLang="en-US" sz="1800" dirty="0" smtClean="0"/>
              <a:t>) </a:t>
            </a:r>
            <a:r>
              <a:rPr lang="vi-VN" altLang="en-US" sz="1800" dirty="0" smtClean="0"/>
              <a:t>este </a:t>
            </a:r>
            <a:r>
              <a:rPr lang="vi-VN" altLang="en-US" sz="1800" dirty="0"/>
              <a:t>convertit într-un format neinteligibil numit text criptat </a:t>
            </a:r>
            <a:r>
              <a:rPr lang="en-US" altLang="en-US" sz="1800" dirty="0" err="1" smtClean="0"/>
              <a:t>sau</a:t>
            </a:r>
            <a:r>
              <a:rPr lang="en-US" altLang="en-US" sz="1800" dirty="0" smtClean="0"/>
              <a:t> </a:t>
            </a:r>
            <a:r>
              <a:rPr lang="vi-VN" altLang="en-US" sz="1800" dirty="0" smtClean="0"/>
              <a:t>criptogramă</a:t>
            </a:r>
            <a:r>
              <a:rPr lang="en-US" altLang="en-US" sz="1800" dirty="0" smtClean="0"/>
              <a:t> (</a:t>
            </a:r>
            <a:r>
              <a:rPr lang="en-US" altLang="en-US" sz="1800" i="1" dirty="0" err="1" smtClean="0"/>
              <a:t>ciphertext</a:t>
            </a:r>
            <a:r>
              <a:rPr lang="en-US" altLang="en-US" sz="1800" dirty="0" smtClean="0"/>
              <a:t>).</a:t>
            </a:r>
          </a:p>
          <a:p>
            <a:endParaRPr lang="en-US" altLang="en-US" sz="800" dirty="0" smtClean="0"/>
          </a:p>
          <a:p>
            <a:r>
              <a:rPr lang="en-US" altLang="en-US" sz="1800" dirty="0" err="1" smtClean="0"/>
              <a:t>Decriptarea</a:t>
            </a:r>
            <a:r>
              <a:rPr lang="en-US" altLang="en-US" sz="1800" dirty="0"/>
              <a:t>: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transformarea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inversa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/>
              <a:t>aplicata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pe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criptograma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pentru</a:t>
            </a:r>
            <a:r>
              <a:rPr lang="en-US" altLang="en-US" sz="1800" dirty="0" smtClean="0"/>
              <a:t> a reface </a:t>
            </a:r>
            <a:r>
              <a:rPr lang="en-US" altLang="en-US" sz="1800" dirty="0" err="1" smtClean="0"/>
              <a:t>textul</a:t>
            </a:r>
            <a:r>
              <a:rPr lang="en-US" altLang="en-US" sz="1800" dirty="0" smtClean="0"/>
              <a:t> in </a:t>
            </a:r>
            <a:r>
              <a:rPr lang="en-US" altLang="en-US" sz="1800" dirty="0" err="1" smtClean="0"/>
              <a:t>clar</a:t>
            </a:r>
            <a:r>
              <a:rPr lang="en-US" altLang="en-US" sz="1800" dirty="0" smtClean="0"/>
              <a:t> initial.</a:t>
            </a:r>
          </a:p>
          <a:p>
            <a:endParaRPr lang="en-US" altLang="en-US" sz="800" dirty="0" smtClean="0"/>
          </a:p>
          <a:p>
            <a:r>
              <a:rPr lang="en-US" altLang="en-US" sz="1800" dirty="0" err="1" smtClean="0"/>
              <a:t>Transformarile</a:t>
            </a:r>
            <a:r>
              <a:rPr lang="en-US" altLang="en-US" sz="1800" dirty="0" smtClean="0"/>
              <a:t>: </a:t>
            </a:r>
            <a:r>
              <a:rPr lang="en-US" altLang="en-US" sz="1800" dirty="0" err="1" smtClean="0"/>
              <a:t>calcule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matematice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complexe</a:t>
            </a:r>
            <a:r>
              <a:rPr lang="en-US" altLang="en-US" sz="1800" dirty="0" smtClean="0"/>
              <a:t> (</a:t>
            </a:r>
            <a:r>
              <a:rPr lang="en-US" altLang="en-US" sz="1800" dirty="0" err="1" smtClean="0"/>
              <a:t>functii</a:t>
            </a:r>
            <a:r>
              <a:rPr lang="en-US" altLang="en-US" sz="1800" dirty="0" smtClean="0"/>
              <a:t>) </a:t>
            </a:r>
            <a:r>
              <a:rPr lang="en-US" altLang="en-US" sz="1800" dirty="0" err="1" smtClean="0"/>
              <a:t>implementate</a:t>
            </a:r>
            <a:r>
              <a:rPr lang="en-US" altLang="en-US" sz="1800" dirty="0" smtClean="0"/>
              <a:t> in </a:t>
            </a:r>
            <a:r>
              <a:rPr lang="en-US" altLang="en-US" sz="1800" dirty="0" err="1" smtClean="0"/>
              <a:t>algoritmi</a:t>
            </a:r>
            <a:endParaRPr lang="en-US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3056"/>
            <a:ext cx="688302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5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</a:t>
            </a:r>
            <a:r>
              <a:rPr lang="en-US" altLang="en-US" dirty="0" smtClean="0"/>
              <a:t>Cipher – S-box function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82000" cy="5689600"/>
          </a:xfrm>
        </p:spPr>
        <p:txBody>
          <a:bodyPr/>
          <a:lstStyle/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2000" y="1124744"/>
            <a:ext cx="43140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Expandarea</a:t>
            </a:r>
            <a:r>
              <a:rPr lang="en-US" sz="1600" dirty="0" smtClean="0"/>
              <a:t> (32 </a:t>
            </a:r>
            <a:r>
              <a:rPr lang="en-US" sz="1600" dirty="0" err="1" smtClean="0"/>
              <a:t>biti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 48 </a:t>
            </a:r>
            <a:r>
              <a:rPr lang="en-US" sz="1600" dirty="0" err="1" smtClean="0">
                <a:sym typeface="Wingdings" panose="05000000000000000000" pitchFamily="2" charset="2"/>
              </a:rPr>
              <a:t>biti</a:t>
            </a:r>
            <a:r>
              <a:rPr lang="en-US" sz="1600" dirty="0" smtClean="0">
                <a:sym typeface="Wingdings" panose="05000000000000000000" pitchFamily="2" charset="2"/>
              </a:rPr>
              <a:t>) se face </a:t>
            </a:r>
            <a:r>
              <a:rPr lang="en-US" sz="1600" dirty="0" err="1" smtClean="0">
                <a:sym typeface="Wingdings" panose="05000000000000000000" pitchFamily="2" charset="2"/>
              </a:rPr>
              <a:t>prin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clonarea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unora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dintre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biti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ym typeface="Wingdings" panose="05000000000000000000" pitchFamily="2" charset="2"/>
              </a:rPr>
              <a:t>Dupa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expandarea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blocului</a:t>
            </a:r>
            <a:r>
              <a:rPr lang="en-US" sz="1600" dirty="0" smtClean="0">
                <a:sym typeface="Wingdings" panose="05000000000000000000" pitchFamily="2" charset="2"/>
              </a:rPr>
              <a:t>, se face XOR cu </a:t>
            </a:r>
            <a:r>
              <a:rPr lang="en-US" sz="1600" dirty="0" err="1" smtClean="0">
                <a:sym typeface="Wingdings" panose="05000000000000000000" pitchFamily="2" charset="2"/>
              </a:rPr>
              <a:t>cheia</a:t>
            </a:r>
            <a:r>
              <a:rPr lang="en-US" sz="1600" dirty="0" smtClean="0">
                <a:sym typeface="Wingdings" panose="05000000000000000000" pitchFamily="2" charset="2"/>
              </a:rPr>
              <a:t> de </a:t>
            </a:r>
            <a:r>
              <a:rPr lang="en-US" sz="1600" dirty="0" err="1" smtClean="0">
                <a:sym typeface="Wingdings" panose="05000000000000000000" pitchFamily="2" charset="2"/>
              </a:rPr>
              <a:t>runda</a:t>
            </a:r>
            <a:r>
              <a:rPr lang="en-US" sz="1600" dirty="0" smtClean="0">
                <a:sym typeface="Wingdings" panose="05000000000000000000" pitchFamily="2" charset="2"/>
              </a:rPr>
              <a:t> (</a:t>
            </a:r>
            <a:r>
              <a:rPr lang="en-US" sz="1600" i="1" dirty="0" err="1" smtClean="0">
                <a:sym typeface="Wingdings" panose="05000000000000000000" pitchFamily="2" charset="2"/>
              </a:rPr>
              <a:t>k</a:t>
            </a:r>
            <a:r>
              <a:rPr lang="en-US" sz="1100" i="1" dirty="0" err="1" smtClean="0">
                <a:sym typeface="Wingdings" panose="05000000000000000000" pitchFamily="2" charset="2"/>
              </a:rPr>
              <a:t>i</a:t>
            </a:r>
            <a:r>
              <a:rPr lang="en-US" sz="1600" dirty="0" smtClean="0">
                <a:sym typeface="Wingdings" panose="05000000000000000000" pitchFamily="2" charset="2"/>
              </a:rPr>
              <a:t>) – 48 </a:t>
            </a:r>
            <a:r>
              <a:rPr lang="en-US" sz="1600" dirty="0" err="1" smtClean="0">
                <a:sym typeface="Wingdings" panose="05000000000000000000" pitchFamily="2" charset="2"/>
              </a:rPr>
              <a:t>biti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Rezultatul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o </a:t>
            </a:r>
            <a:r>
              <a:rPr lang="en-US" sz="1600" dirty="0" err="1" smtClean="0"/>
              <a:t>secventa</a:t>
            </a:r>
            <a:r>
              <a:rPr lang="en-US" sz="1600" dirty="0" smtClean="0"/>
              <a:t> de 48 </a:t>
            </a:r>
            <a:r>
              <a:rPr lang="en-US" sz="1600" dirty="0" err="1" smtClean="0"/>
              <a:t>biti</a:t>
            </a:r>
            <a:r>
              <a:rPr lang="en-US" sz="1600" dirty="0" smtClean="0"/>
              <a:t> (8 </a:t>
            </a:r>
            <a:r>
              <a:rPr lang="en-US" sz="1600" dirty="0" err="1" smtClean="0"/>
              <a:t>grupuri</a:t>
            </a:r>
            <a:r>
              <a:rPr lang="en-US" sz="1600" dirty="0" smtClean="0"/>
              <a:t> de cate 6 </a:t>
            </a:r>
            <a:r>
              <a:rPr lang="en-US" sz="1600" dirty="0" err="1" smtClean="0"/>
              <a:t>biti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Fiecare</a:t>
            </a:r>
            <a:r>
              <a:rPr lang="en-US" sz="1600" dirty="0" smtClean="0"/>
              <a:t> </a:t>
            </a:r>
            <a:r>
              <a:rPr lang="en-US" sz="1600" dirty="0" err="1" smtClean="0"/>
              <a:t>grup</a:t>
            </a:r>
            <a:r>
              <a:rPr lang="en-US" sz="1600" dirty="0" smtClean="0"/>
              <a:t> de 6 </a:t>
            </a:r>
            <a:r>
              <a:rPr lang="en-US" sz="1600" dirty="0" err="1" smtClean="0"/>
              <a:t>biti</a:t>
            </a:r>
            <a:r>
              <a:rPr lang="en-US" sz="1600" dirty="0" smtClean="0"/>
              <a:t> </a:t>
            </a:r>
            <a:r>
              <a:rPr lang="en-US" sz="1600" dirty="0" err="1" smtClean="0"/>
              <a:t>indexeaza</a:t>
            </a:r>
            <a:r>
              <a:rPr lang="en-US" sz="1600" dirty="0" smtClean="0"/>
              <a:t> o </a:t>
            </a:r>
            <a:r>
              <a:rPr lang="en-US" sz="1600" dirty="0" err="1" smtClean="0"/>
              <a:t>valoare</a:t>
            </a:r>
            <a:r>
              <a:rPr lang="en-US" sz="1600" dirty="0" smtClean="0"/>
              <a:t> in </a:t>
            </a:r>
            <a:r>
              <a:rPr lang="en-US" sz="1600" dirty="0" err="1" smtClean="0"/>
              <a:t>unul</a:t>
            </a:r>
            <a:r>
              <a:rPr lang="en-US" sz="1600" dirty="0" smtClean="0"/>
              <a:t> </a:t>
            </a:r>
            <a:r>
              <a:rPr lang="en-US" sz="1600" dirty="0" err="1" smtClean="0"/>
              <a:t>dintre</a:t>
            </a:r>
            <a:r>
              <a:rPr lang="en-US" sz="1600" dirty="0" smtClean="0"/>
              <a:t> </a:t>
            </a:r>
            <a:r>
              <a:rPr lang="en-US" sz="1600" dirty="0" err="1" smtClean="0"/>
              <a:t>cele</a:t>
            </a:r>
            <a:r>
              <a:rPr lang="en-US" sz="1600" dirty="0" smtClean="0"/>
              <a:t>  8  S-box–</a:t>
            </a:r>
            <a:r>
              <a:rPr lang="en-US" sz="1600" dirty="0" err="1" smtClean="0"/>
              <a:t>uri</a:t>
            </a:r>
            <a:r>
              <a:rPr lang="en-US" sz="1600" dirty="0" smtClean="0"/>
              <a:t> (</a:t>
            </a:r>
            <a:r>
              <a:rPr lang="en-US" sz="1600" dirty="0" err="1" smtClean="0"/>
              <a:t>cifru</a:t>
            </a:r>
            <a:r>
              <a:rPr lang="en-US" sz="1600" dirty="0" smtClean="0"/>
              <a:t> de </a:t>
            </a:r>
            <a:r>
              <a:rPr lang="en-US" sz="1600" dirty="0" err="1" smtClean="0"/>
              <a:t>substitutie</a:t>
            </a:r>
            <a:r>
              <a:rPr lang="en-US" sz="1600" dirty="0" smtClean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4 </a:t>
            </a:r>
            <a:r>
              <a:rPr lang="en-US" sz="1600" dirty="0" err="1" smtClean="0"/>
              <a:t>biti</a:t>
            </a:r>
            <a:r>
              <a:rPr lang="en-US" sz="1600" dirty="0" smtClean="0"/>
              <a:t> </a:t>
            </a:r>
            <a:r>
              <a:rPr lang="en-US" sz="1600" dirty="0" err="1" smtClean="0"/>
              <a:t>selecteaza</a:t>
            </a:r>
            <a:r>
              <a:rPr lang="en-US" sz="1600" dirty="0" smtClean="0"/>
              <a:t> </a:t>
            </a:r>
            <a:r>
              <a:rPr lang="en-US" sz="1600" dirty="0" err="1" smtClean="0"/>
              <a:t>coloana</a:t>
            </a:r>
            <a:r>
              <a:rPr lang="en-US" sz="1600" dirty="0" smtClean="0"/>
              <a:t>, 2 </a:t>
            </a:r>
            <a:r>
              <a:rPr lang="en-US" sz="1600" dirty="0" err="1" smtClean="0"/>
              <a:t>biti</a:t>
            </a:r>
            <a:r>
              <a:rPr lang="en-US" sz="1600" dirty="0" smtClean="0"/>
              <a:t> </a:t>
            </a:r>
            <a:r>
              <a:rPr lang="en-US" sz="1600" dirty="0" err="1" smtClean="0"/>
              <a:t>selecteaza</a:t>
            </a:r>
            <a:r>
              <a:rPr lang="en-US" sz="1600" dirty="0" smtClean="0"/>
              <a:t> </a:t>
            </a:r>
            <a:r>
              <a:rPr lang="en-US" sz="1600" dirty="0" err="1" smtClean="0"/>
              <a:t>linia</a:t>
            </a:r>
            <a:r>
              <a:rPr lang="en-US" sz="1600" dirty="0" smtClean="0"/>
              <a:t>, </a:t>
            </a:r>
            <a:r>
              <a:rPr lang="en-US" sz="1600" dirty="0" err="1" smtClean="0"/>
              <a:t>rezulta</a:t>
            </a:r>
            <a:r>
              <a:rPr lang="en-US" sz="1600" dirty="0" smtClean="0"/>
              <a:t> o </a:t>
            </a:r>
            <a:r>
              <a:rPr lang="en-US" sz="1600" dirty="0" err="1" smtClean="0"/>
              <a:t>valoare</a:t>
            </a:r>
            <a:r>
              <a:rPr lang="en-US" sz="1600" dirty="0" smtClean="0"/>
              <a:t> din S-box (</a:t>
            </a:r>
            <a:r>
              <a:rPr lang="en-US" sz="1600" dirty="0" err="1" smtClean="0"/>
              <a:t>contine</a:t>
            </a:r>
            <a:r>
              <a:rPr lang="en-US" sz="1600" dirty="0" smtClean="0"/>
              <a:t> </a:t>
            </a:r>
            <a:r>
              <a:rPr lang="en-US" sz="1600" dirty="0" err="1" smtClean="0"/>
              <a:t>doar</a:t>
            </a:r>
            <a:r>
              <a:rPr lang="en-US" sz="1600" dirty="0" smtClean="0"/>
              <a:t> </a:t>
            </a:r>
            <a:r>
              <a:rPr lang="en-US" sz="1600" dirty="0" err="1" smtClean="0"/>
              <a:t>valori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4 </a:t>
            </a:r>
            <a:r>
              <a:rPr lang="en-US" sz="1600" dirty="0" err="1" smtClean="0"/>
              <a:t>biti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Are </a:t>
            </a:r>
            <a:r>
              <a:rPr lang="en-US" sz="1600" dirty="0" err="1" smtClean="0"/>
              <a:t>loc</a:t>
            </a:r>
            <a:r>
              <a:rPr lang="en-US" sz="1600" dirty="0" smtClean="0"/>
              <a:t> o </a:t>
            </a:r>
            <a:r>
              <a:rPr lang="en-US" sz="1600" dirty="0" err="1"/>
              <a:t>compresie</a:t>
            </a:r>
            <a:r>
              <a:rPr lang="en-US" sz="1600" dirty="0"/>
              <a:t> (</a:t>
            </a:r>
            <a:r>
              <a:rPr lang="en-US" sz="1600" dirty="0" smtClean="0"/>
              <a:t>ne-</a:t>
            </a:r>
            <a:r>
              <a:rPr lang="en-US" sz="1600" dirty="0" err="1" smtClean="0"/>
              <a:t>bijectiva</a:t>
            </a:r>
            <a:r>
              <a:rPr lang="en-US" sz="1600" dirty="0" smtClean="0"/>
              <a:t>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 final se </a:t>
            </a:r>
            <a:r>
              <a:rPr lang="en-US" sz="1600" dirty="0" err="1" smtClean="0"/>
              <a:t>aplica</a:t>
            </a:r>
            <a:r>
              <a:rPr lang="en-US" sz="1600" dirty="0" smtClean="0"/>
              <a:t> o </a:t>
            </a:r>
            <a:r>
              <a:rPr lang="en-US" sz="1600" dirty="0" err="1" smtClean="0"/>
              <a:t>permutare</a:t>
            </a:r>
            <a:r>
              <a:rPr lang="en-US" sz="1600" dirty="0" smtClean="0"/>
              <a:t> </a:t>
            </a:r>
            <a:r>
              <a:rPr lang="en-US" sz="1600" dirty="0" err="1" smtClean="0"/>
              <a:t>fixa</a:t>
            </a:r>
            <a:r>
              <a:rPr lang="en-US" sz="1600" dirty="0" smtClean="0"/>
              <a:t> (</a:t>
            </a:r>
            <a:r>
              <a:rPr lang="en-US" sz="1600" dirty="0" err="1" smtClean="0"/>
              <a:t>cifru</a:t>
            </a:r>
            <a:r>
              <a:rPr lang="en-US" sz="1600" dirty="0" smtClean="0"/>
              <a:t> de </a:t>
            </a:r>
            <a:r>
              <a:rPr lang="en-US" sz="1600" dirty="0" err="1" smtClean="0"/>
              <a:t>transpozitie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80728"/>
            <a:ext cx="3437801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20" y="4836145"/>
            <a:ext cx="32004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1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</a:t>
            </a:r>
            <a:r>
              <a:rPr lang="en-US" altLang="en-US" dirty="0" smtClean="0"/>
              <a:t>Cipher – S-box function (cont.)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2"/>
            <a:ext cx="8382000" cy="5805487"/>
          </a:xfrm>
        </p:spPr>
        <p:txBody>
          <a:bodyPr/>
          <a:lstStyle/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3568" y="1124744"/>
                <a:ext cx="5328592" cy="7232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Operatia de XOR cu </a:t>
                </a:r>
                <a:r>
                  <a:rPr lang="en-US" sz="1600" dirty="0" err="1" smtClean="0"/>
                  <a:t>cheia</a:t>
                </a:r>
                <a:r>
                  <a:rPr lang="en-US" sz="1600" dirty="0" smtClean="0"/>
                  <a:t> de </a:t>
                </a:r>
                <a:r>
                  <a:rPr lang="en-US" sz="1600" dirty="0" err="1" smtClean="0"/>
                  <a:t>runda</a:t>
                </a:r>
                <a:r>
                  <a:rPr lang="en-US" sz="1600" dirty="0" smtClean="0"/>
                  <a:t> 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sz="1600" dirty="0" err="1" smtClean="0"/>
                  <a:t>asigura</a:t>
                </a:r>
                <a:r>
                  <a:rPr lang="en-US" sz="1600" dirty="0" smtClean="0"/>
                  <a:t> </a:t>
                </a:r>
                <a:r>
                  <a:rPr lang="en-US" sz="1600" u="sng" dirty="0" err="1" smtClean="0"/>
                  <a:t>aleatorismul</a:t>
                </a:r>
                <a:r>
                  <a:rPr lang="en-US" sz="1600" u="sng" dirty="0" smtClean="0"/>
                  <a:t> </a:t>
                </a:r>
                <a:r>
                  <a:rPr lang="en-US" sz="1600" dirty="0" smtClean="0"/>
                  <a:t>la </a:t>
                </a:r>
                <a:r>
                  <a:rPr lang="en-US" sz="1600" dirty="0" err="1" smtClean="0"/>
                  <a:t>nivelul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mesajului</a:t>
                </a:r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err="1" smtClean="0"/>
                  <a:t>Fiecare</a:t>
                </a:r>
                <a:r>
                  <a:rPr lang="en-US" sz="1600" dirty="0" smtClean="0"/>
                  <a:t> S-box </a:t>
                </a:r>
                <a:r>
                  <a:rPr lang="en-US" sz="1600" dirty="0" err="1" smtClean="0"/>
                  <a:t>este</a:t>
                </a:r>
                <a:r>
                  <a:rPr lang="en-US" sz="1600" dirty="0" smtClean="0"/>
                  <a:t> de </a:t>
                </a:r>
                <a:r>
                  <a:rPr lang="en-US" sz="1600" dirty="0" err="1" smtClean="0"/>
                  <a:t>fapt</a:t>
                </a:r>
                <a:r>
                  <a:rPr lang="en-US" sz="1600" dirty="0" smtClean="0"/>
                  <a:t> o </a:t>
                </a:r>
                <a:r>
                  <a:rPr lang="en-US" sz="1600" dirty="0" err="1" smtClean="0"/>
                  <a:t>functie</a:t>
                </a:r>
                <a:r>
                  <a:rPr lang="en-US" sz="1600" dirty="0" smtClean="0"/>
                  <a:t> de </a:t>
                </a:r>
                <a:r>
                  <a:rPr lang="en-US" sz="1600" dirty="0" err="1" smtClean="0"/>
                  <a:t>permutare</a:t>
                </a:r>
                <a:r>
                  <a:rPr lang="en-US" sz="1600" dirty="0" smtClean="0"/>
                  <a:t> ne-</a:t>
                </a:r>
                <a:r>
                  <a:rPr lang="en-US" sz="1600" dirty="0" err="1" smtClean="0"/>
                  <a:t>liniara</a:t>
                </a:r>
                <a:r>
                  <a:rPr lang="en-US" sz="1600" dirty="0" smtClean="0"/>
                  <a:t> 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sz="1600" dirty="0" err="1" smtClean="0">
                    <a:sym typeface="Wingdings" panose="05000000000000000000" pitchFamily="2" charset="2"/>
                  </a:rPr>
                  <a:t>asigura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1600" u="sng" dirty="0" err="1" smtClean="0">
                    <a:sym typeface="Wingdings" panose="05000000000000000000" pitchFamily="2" charset="2"/>
                  </a:rPr>
                  <a:t>neliniaritatea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1600" dirty="0" err="1" smtClean="0">
                    <a:sym typeface="Wingdings" panose="05000000000000000000" pitchFamily="2" charset="2"/>
                  </a:rPr>
                  <a:t>mesajului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1600" dirty="0" err="1" smtClean="0">
                    <a:sym typeface="Wingdings" panose="05000000000000000000" pitchFamily="2" charset="2"/>
                  </a:rPr>
                  <a:t>obtinut</a:t>
                </a:r>
                <a:r>
                  <a:rPr lang="en-US" sz="1600" dirty="0" smtClean="0">
                    <a:sym typeface="Wingdings" panose="05000000000000000000" pitchFamily="2" charset="2"/>
                  </a:rPr>
                  <a:t>.</a:t>
                </a:r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Ne-</a:t>
                </a:r>
                <a:r>
                  <a:rPr lang="en-US" sz="1600" dirty="0" err="1" smtClean="0"/>
                  <a:t>liniaritatea</a:t>
                </a:r>
                <a:r>
                  <a:rPr lang="en-US" sz="1600" dirty="0" smtClean="0"/>
                  <a:t> din S-box </a:t>
                </a:r>
                <a:r>
                  <a:rPr lang="en-US" sz="1600" dirty="0" err="1" smtClean="0"/>
                  <a:t>este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foarte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importanta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pentru</a:t>
                </a:r>
                <a:r>
                  <a:rPr lang="en-US" sz="1600" dirty="0" smtClean="0"/>
                  <a:t> 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err="1" smtClean="0"/>
                  <a:t>Substitutia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liniara</a:t>
                </a:r>
                <a:r>
                  <a:rPr lang="en-US" sz="1600" dirty="0" smtClean="0"/>
                  <a:t> (ex. </a:t>
                </a:r>
                <a:r>
                  <a:rPr lang="en-US" sz="1600" dirty="0" err="1" smtClean="0"/>
                  <a:t>shiftarea</a:t>
                </a:r>
                <a:r>
                  <a:rPr lang="en-US" sz="1600" dirty="0" smtClean="0"/>
                  <a:t>, </a:t>
                </a:r>
                <a:r>
                  <a:rPr lang="en-US" sz="1600" dirty="0" err="1" smtClean="0"/>
                  <a:t>cifrul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affin</a:t>
                </a:r>
                <a:r>
                  <a:rPr lang="en-US" sz="1600" dirty="0" smtClean="0"/>
                  <a:t>) conduce la </a:t>
                </a:r>
                <a:r>
                  <a:rPr lang="en-US" sz="1600" dirty="0" err="1" smtClean="0"/>
                  <a:t>posibilitatea</a:t>
                </a:r>
                <a:r>
                  <a:rPr lang="en-US" sz="1600" dirty="0" smtClean="0"/>
                  <a:t> de </a:t>
                </a:r>
                <a:r>
                  <a:rPr lang="en-US" sz="1600" b="1" dirty="0" err="1" smtClean="0"/>
                  <a:t>criptanaliza</a:t>
                </a:r>
                <a:r>
                  <a:rPr lang="en-US" sz="1600" b="1" dirty="0" smtClean="0"/>
                  <a:t> </a:t>
                </a:r>
                <a:r>
                  <a:rPr lang="en-US" sz="1600" b="1" dirty="0" err="1" smtClean="0"/>
                  <a:t>diferentiala</a:t>
                </a:r>
                <a:r>
                  <a:rPr lang="en-US" sz="1600" b="1" dirty="0" smtClean="0"/>
                  <a:t> (DC)</a:t>
                </a:r>
                <a:r>
                  <a:rPr lang="en-US" sz="1600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Sa </a:t>
                </a:r>
                <a:r>
                  <a:rPr lang="en-US" sz="1600" dirty="0" err="1" smtClean="0"/>
                  <a:t>luam</a:t>
                </a:r>
                <a:r>
                  <a:rPr lang="en-US" sz="1600" dirty="0" smtClean="0"/>
                  <a:t> ca </a:t>
                </a:r>
                <a:r>
                  <a:rPr lang="en-US" sz="1600" dirty="0" err="1" smtClean="0"/>
                  <a:t>exemplu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substitutia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afina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err="1" smtClean="0"/>
                  <a:t>Presupunem</a:t>
                </a:r>
                <a:r>
                  <a:rPr lang="en-US" sz="1600" dirty="0" smtClean="0"/>
                  <a:t> 2 </a:t>
                </a:r>
                <a:r>
                  <a:rPr lang="en-US" sz="1600" dirty="0" err="1" smtClean="0"/>
                  <a:t>mesaje</a:t>
                </a:r>
                <a:r>
                  <a:rPr lang="en-US" sz="1600" dirty="0" smtClean="0"/>
                  <a:t> m </a:t>
                </a:r>
                <a:r>
                  <a:rPr lang="en-US" sz="1600" dirty="0" err="1" smtClean="0"/>
                  <a:t>si</a:t>
                </a:r>
                <a:r>
                  <a:rPr lang="en-US" sz="1600" dirty="0" smtClean="0"/>
                  <a:t> m’ </a:t>
                </a:r>
                <a:r>
                  <a:rPr lang="en-US" sz="1600" dirty="0" err="1" smtClean="0"/>
                  <a:t>criptate</a:t>
                </a:r>
                <a:r>
                  <a:rPr lang="en-US" sz="1600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1∙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 smtClean="0"/>
                  <a:t> si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1∙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0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err="1" smtClean="0"/>
                  <a:t>Presupunem</a:t>
                </a:r>
                <a:r>
                  <a:rPr lang="en-US" sz="1600" dirty="0" smtClean="0"/>
                  <a:t> ca </a:t>
                </a:r>
                <a:r>
                  <a:rPr lang="en-US" sz="1600" dirty="0" err="1" smtClean="0"/>
                  <a:t>atacatorul</a:t>
                </a:r>
                <a:r>
                  <a:rPr lang="en-US" sz="1600" dirty="0" smtClean="0"/>
                  <a:t> nu </a:t>
                </a:r>
                <a:r>
                  <a:rPr lang="en-US" sz="1600" dirty="0" err="1" smtClean="0"/>
                  <a:t>stie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err="1" smtClean="0"/>
                  <a:t>si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err="1" smtClean="0"/>
                  <a:t>insa</a:t>
                </a:r>
                <a:r>
                  <a:rPr lang="en-US" sz="1600" dirty="0" smtClean="0"/>
                  <a:t> </a:t>
                </a:r>
                <a:r>
                  <a:rPr lang="en-US" sz="1600" u="sng" dirty="0" err="1" smtClean="0"/>
                  <a:t>cunoaste</a:t>
                </a:r>
                <a:r>
                  <a:rPr lang="en-US" sz="1600" u="sng" dirty="0" smtClean="0"/>
                  <a:t> </a:t>
                </a:r>
                <a:r>
                  <a:rPr lang="en-US" sz="1600" u="sng" dirty="0" err="1" smtClean="0"/>
                  <a:t>cumva</a:t>
                </a:r>
                <a:r>
                  <a:rPr lang="en-US" sz="1600" u="sng" dirty="0" smtClean="0"/>
                  <a:t> </a:t>
                </a:r>
                <a:r>
                  <a:rPr lang="en-US" sz="1600" u="sng" dirty="0" err="1" smtClean="0"/>
                  <a:t>diferenta</a:t>
                </a:r>
                <a:r>
                  <a:rPr lang="en-US" sz="1600" u="sng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1600" dirty="0" smtClean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0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err="1" smtClean="0"/>
                  <a:t>Poate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afla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imediat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′)/(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0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 err="1" smtClean="0"/>
                  <a:t>Odata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aflat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 smtClean="0"/>
                  <a:t>, </a:t>
                </a:r>
                <a:r>
                  <a:rPr lang="en-US" sz="1600" dirty="0" err="1" smtClean="0"/>
                  <a:t>poate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afla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usor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 smtClean="0"/>
                  <a:t> (ex: </a:t>
                </a:r>
                <a:r>
                  <a:rPr lang="en-US" sz="1600" dirty="0" err="1" smtClean="0"/>
                  <a:t>cifrul</a:t>
                </a:r>
                <a:r>
                  <a:rPr lang="en-US" sz="1600" dirty="0" smtClean="0"/>
                  <a:t> </a:t>
                </a:r>
                <a:r>
                  <a:rPr lang="en-US" sz="1600" dirty="0" err="1"/>
                  <a:t>devine</a:t>
                </a:r>
                <a:r>
                  <a:rPr lang="en-US" sz="1600" dirty="0"/>
                  <a:t> </a:t>
                </a:r>
                <a:r>
                  <a:rPr lang="en-US" sz="1600" dirty="0" err="1" smtClean="0"/>
                  <a:t>acum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vulnerabil</a:t>
                </a:r>
                <a:r>
                  <a:rPr lang="en-US" sz="1600" dirty="0" smtClean="0"/>
                  <a:t> la </a:t>
                </a:r>
                <a:r>
                  <a:rPr lang="en-US" sz="1600" i="1" dirty="0" smtClean="0"/>
                  <a:t>Know-Plaintext-Attack</a:t>
                </a:r>
                <a:r>
                  <a:rPr lang="en-US" sz="1600" dirty="0" smtClean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 smtClean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 smtClean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24744"/>
                <a:ext cx="5328592" cy="7232749"/>
              </a:xfrm>
              <a:prstGeom prst="rect">
                <a:avLst/>
              </a:prstGeom>
              <a:blipFill rotWithShape="1">
                <a:blip r:embed="rId3"/>
                <a:stretch>
                  <a:fillRect l="-343" t="-253" r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074" y="1016575"/>
            <a:ext cx="315131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320" y="4273688"/>
            <a:ext cx="32004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5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 Cipher (cont.)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979760"/>
                <a:ext cx="8382000" cy="5833616"/>
              </a:xfrm>
            </p:spPr>
            <p:txBody>
              <a:bodyPr/>
              <a:lstStyle/>
              <a:p>
                <a:endParaRPr lang="en-US" altLang="en-US" sz="800" b="0" dirty="0" smtClean="0"/>
              </a:p>
              <a:p>
                <a:pPr marL="0" indent="0">
                  <a:buNone/>
                </a:pPr>
                <a:r>
                  <a:rPr lang="en-US" altLang="en-US" sz="2000" dirty="0" err="1"/>
                  <a:t>Pasul</a:t>
                </a:r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3</a:t>
                </a:r>
                <a:r>
                  <a:rPr lang="en-US" altLang="en-US" sz="2000" b="0" dirty="0" smtClean="0"/>
                  <a:t>: </a:t>
                </a:r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endParaRPr lang="en-US" altLang="en-US" sz="2000" b="0" dirty="0"/>
              </a:p>
              <a:p>
                <a:r>
                  <a:rPr lang="en-US" altLang="en-US" sz="2000" b="0" dirty="0"/>
                  <a:t>Observatie: </a:t>
                </a:r>
                <a:r>
                  <a:rPr lang="en-US" altLang="en-US" sz="2000" b="0" dirty="0" err="1"/>
                  <a:t>inainte</a:t>
                </a:r>
                <a:r>
                  <a:rPr lang="en-US" altLang="en-US" sz="2000" b="0" dirty="0"/>
                  <a:t> de </a:t>
                </a:r>
                <a:r>
                  <a:rPr lang="en-US" altLang="en-US" sz="2000" b="0" dirty="0" err="1"/>
                  <a:t>permutarea</a:t>
                </a:r>
                <a:r>
                  <a:rPr lang="en-US" altLang="en-US" sz="2000" b="0" dirty="0"/>
                  <a:t> </a:t>
                </a:r>
                <a:r>
                  <a:rPr lang="en-US" altLang="en-US" sz="2000" b="0" dirty="0" err="1"/>
                  <a:t>finala</a:t>
                </a:r>
                <a:r>
                  <a:rPr lang="en-US" altLang="en-US" sz="2000" b="0" dirty="0"/>
                  <a:t>, se face </a:t>
                </a:r>
                <a:r>
                  <a:rPr lang="en-US" altLang="en-US" sz="2000" b="0" dirty="0" err="1"/>
                  <a:t>mai</a:t>
                </a:r>
                <a:r>
                  <a:rPr lang="en-US" altLang="en-US" sz="2000" b="0" dirty="0"/>
                  <a:t> </a:t>
                </a:r>
                <a:r>
                  <a:rPr lang="en-US" altLang="en-US" sz="2000" b="0" dirty="0" err="1"/>
                  <a:t>intai</a:t>
                </a:r>
                <a:r>
                  <a:rPr lang="en-US" altLang="en-US" sz="2000" b="0" dirty="0"/>
                  <a:t> un swap </a:t>
                </a:r>
                <a:r>
                  <a:rPr lang="en-US" altLang="en-US" sz="2000" b="0" dirty="0" err="1"/>
                  <a:t>intre</a:t>
                </a:r>
                <a:r>
                  <a:rPr lang="en-US" alt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000" b="0" i="1" dirty="0">
                        <a:latin typeface="Cambria Math" panose="02040503050406030204" pitchFamily="18" charset="0"/>
                      </a:rPr>
                      <m:t>16 </m:t>
                    </m:r>
                    <m:r>
                      <a:rPr lang="en-US" altLang="en-US" sz="2000" b="0" i="1" dirty="0" err="1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US" altLang="en-US" sz="2000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000" b="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sz="2000" b="0" i="1" dirty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endParaRPr lang="en-US" altLang="en-US" sz="2000" b="0" dirty="0" smtClean="0"/>
              </a:p>
              <a:p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pPr marL="0" indent="0">
                  <a:buNone/>
                </a:pPr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endParaRPr lang="en-US" altLang="en-US" sz="2000" b="0" dirty="0" smtClean="0"/>
              </a:p>
              <a:p>
                <a:endParaRPr lang="en-US" altLang="en-US" sz="2400" b="0" dirty="0" smtClean="0"/>
              </a:p>
              <a:p>
                <a:endParaRPr lang="en-US" altLang="en-US" sz="2400" b="0" dirty="0" smtClean="0"/>
              </a:p>
              <a:p>
                <a:pPr marL="457200" lvl="1" indent="0">
                  <a:buNone/>
                </a:pPr>
                <a:endParaRPr lang="en-US" altLang="en-US" sz="2000" dirty="0" smtClean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979760"/>
                <a:ext cx="8382000" cy="5833616"/>
              </a:xfrm>
              <a:blipFill>
                <a:blip r:embed="rId2"/>
                <a:stretch>
                  <a:fillRect l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34071"/>
            <a:ext cx="6959566" cy="244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825" y="1196752"/>
            <a:ext cx="28003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 Cipher – Decryption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979760"/>
                <a:ext cx="8382000" cy="5833616"/>
              </a:xfrm>
            </p:spPr>
            <p:txBody>
              <a:bodyPr/>
              <a:lstStyle/>
              <a:p>
                <a:endParaRPr lang="en-US" altLang="en-US" sz="800" b="0" dirty="0" smtClean="0"/>
              </a:p>
              <a:p>
                <a:r>
                  <a:rPr lang="en-US" altLang="en-US" sz="2000" b="0" dirty="0" smtClean="0"/>
                  <a:t>La </a:t>
                </a:r>
                <a:r>
                  <a:rPr lang="en-US" altLang="en-US" sz="2000" b="0" dirty="0" err="1" smtClean="0"/>
                  <a:t>decriptare</a:t>
                </a:r>
                <a:r>
                  <a:rPr lang="en-US" altLang="en-US" sz="2000" b="0" dirty="0" smtClean="0"/>
                  <a:t>, se </a:t>
                </a:r>
                <a:r>
                  <a:rPr lang="en-US" altLang="en-US" sz="2000" b="0" dirty="0" err="1" smtClean="0"/>
                  <a:t>parcurge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aceeasi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retea</a:t>
                </a:r>
                <a:r>
                  <a:rPr lang="en-US" altLang="en-US" sz="2000" b="0" dirty="0" smtClean="0"/>
                  <a:t> cu </a:t>
                </a:r>
                <a:r>
                  <a:rPr lang="en-US" altLang="en-US" sz="2000" b="0" dirty="0" err="1" smtClean="0"/>
                  <a:t>diferenta</a:t>
                </a:r>
                <a:r>
                  <a:rPr lang="en-US" altLang="en-US" sz="2000" b="0" dirty="0" smtClean="0"/>
                  <a:t> ca </a:t>
                </a:r>
                <a:r>
                  <a:rPr lang="en-US" altLang="en-US" sz="2000" b="0" dirty="0" err="1" smtClean="0"/>
                  <a:t>secventa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chei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runda</a:t>
                </a:r>
                <a:r>
                  <a:rPr lang="en-US" altLang="en-US" sz="2000" b="0" dirty="0" smtClean="0"/>
                  <a:t> se </a:t>
                </a:r>
                <a:r>
                  <a:rPr lang="en-US" altLang="en-US" sz="2000" b="0" dirty="0" err="1" smtClean="0"/>
                  <a:t>foloseste</a:t>
                </a:r>
                <a:r>
                  <a:rPr lang="en-US" altLang="en-US" sz="2000" b="0" dirty="0" smtClean="0"/>
                  <a:t> in </a:t>
                </a:r>
                <a:r>
                  <a:rPr lang="en-US" altLang="en-US" sz="2000" b="0" dirty="0" err="1" smtClean="0"/>
                  <a:t>sens</a:t>
                </a:r>
                <a:r>
                  <a:rPr lang="en-US" altLang="en-US" sz="2000" b="0" dirty="0" smtClean="0"/>
                  <a:t> invers: </a:t>
                </a:r>
                <a:r>
                  <a:rPr lang="en-US" altLang="en-US" sz="2000" b="0" i="1" dirty="0"/>
                  <a:t>k</a:t>
                </a:r>
                <a:r>
                  <a:rPr lang="en-US" altLang="en-US" sz="1600" b="0" i="1" dirty="0"/>
                  <a:t>1</a:t>
                </a:r>
                <a:r>
                  <a:rPr lang="en-US" altLang="en-US" sz="2000" b="0" i="1" dirty="0"/>
                  <a:t>’, k</a:t>
                </a:r>
                <a:r>
                  <a:rPr lang="en-US" altLang="en-US" sz="1600" b="0" i="1" dirty="0"/>
                  <a:t>2</a:t>
                </a:r>
                <a:r>
                  <a:rPr lang="en-US" altLang="en-US" sz="2000" b="0" i="1" dirty="0"/>
                  <a:t>’, …., k</a:t>
                </a:r>
                <a:r>
                  <a:rPr lang="en-US" altLang="en-US" sz="1600" b="0" i="1" dirty="0"/>
                  <a:t>16</a:t>
                </a:r>
                <a:r>
                  <a:rPr lang="en-US" altLang="en-US" sz="2000" b="0" i="1" dirty="0"/>
                  <a:t>’ </a:t>
                </a:r>
                <a:r>
                  <a:rPr lang="en-US" altLang="en-US" sz="2000" b="0" i="1" dirty="0" smtClean="0"/>
                  <a:t> =  k</a:t>
                </a:r>
                <a:r>
                  <a:rPr lang="en-US" altLang="en-US" sz="1600" b="0" i="1" dirty="0" smtClean="0"/>
                  <a:t>16</a:t>
                </a:r>
                <a:r>
                  <a:rPr lang="en-US" altLang="en-US" sz="2000" b="0" i="1" dirty="0"/>
                  <a:t>, k</a:t>
                </a:r>
                <a:r>
                  <a:rPr lang="en-US" altLang="en-US" sz="1600" b="0" i="1" dirty="0"/>
                  <a:t>15</a:t>
                </a:r>
                <a:r>
                  <a:rPr lang="en-US" altLang="en-US" sz="2000" b="0" i="1" dirty="0"/>
                  <a:t>, …, k</a:t>
                </a:r>
                <a:r>
                  <a:rPr lang="en-US" altLang="en-US" sz="1600" b="0" i="1" dirty="0"/>
                  <a:t>1</a:t>
                </a:r>
                <a:endParaRPr lang="en-US" altLang="en-US" sz="2000" b="0" i="1" dirty="0"/>
              </a:p>
              <a:p>
                <a:r>
                  <a:rPr lang="en-US" altLang="en-US" sz="2000" b="0" dirty="0" err="1" smtClean="0"/>
                  <a:t>Presupunem</a:t>
                </a:r>
                <a:r>
                  <a:rPr lang="en-US" altLang="en-US" sz="2000" b="0" dirty="0" smtClean="0"/>
                  <a:t> ca </a:t>
                </a:r>
                <a:r>
                  <a:rPr lang="en-US" altLang="en-US" sz="2000" b="0" dirty="0" err="1" smtClean="0"/>
                  <a:t>avem</a:t>
                </a:r>
                <a:r>
                  <a:rPr lang="en-US" altLang="en-US" sz="2000" b="0" dirty="0" smtClean="0"/>
                  <a:t> un </a:t>
                </a:r>
                <a:r>
                  <a:rPr lang="en-US" altLang="en-US" sz="2000" b="0" dirty="0" err="1" smtClean="0"/>
                  <a:t>mesaj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i="1" dirty="0" smtClean="0"/>
                  <a:t>m = </a:t>
                </a:r>
                <a:r>
                  <a:rPr lang="en-US" altLang="en-US" sz="2000" b="0" i="1" dirty="0" err="1" smtClean="0"/>
                  <a:t>InputBlock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criptat</a:t>
                </a:r>
                <a:r>
                  <a:rPr lang="en-US" altLang="en-US" sz="2000" b="0" dirty="0" smtClean="0"/>
                  <a:t> in </a:t>
                </a:r>
                <a:r>
                  <a:rPr lang="en-US" altLang="en-US" sz="2000" b="0" i="1" dirty="0" smtClean="0"/>
                  <a:t>c = DES (m)</a:t>
                </a:r>
              </a:p>
              <a:p>
                <a:pPr marL="0" indent="0">
                  <a:buNone/>
                </a:pPr>
                <a:r>
                  <a:rPr lang="en-US" altLang="en-US" sz="2000" b="0" i="1" dirty="0"/>
                  <a:t>	</a:t>
                </a:r>
                <a:endParaRPr lang="en-US" altLang="en-US" sz="2000" dirty="0" smtClean="0"/>
              </a:p>
              <a:p>
                <a:pPr marL="0" indent="0">
                  <a:buNone/>
                </a:pPr>
                <a:r>
                  <a:rPr lang="en-US" altLang="en-US" sz="2000" dirty="0" err="1" smtClean="0"/>
                  <a:t>Pasul</a:t>
                </a:r>
                <a:r>
                  <a:rPr lang="en-US" altLang="en-US" sz="2000" dirty="0" smtClean="0"/>
                  <a:t> 1</a:t>
                </a:r>
                <a:r>
                  <a:rPr lang="en-US" altLang="en-US" sz="2000" b="0" dirty="0" smtClean="0"/>
                  <a:t>:                                  </a:t>
                </a:r>
                <a:r>
                  <a:rPr lang="en-US" altLang="en-US" sz="2000" b="0" dirty="0" smtClean="0">
                    <a:sym typeface="Wingdings" panose="05000000000000000000" pitchFamily="2" charset="2"/>
                  </a:rPr>
                  <a:t></a:t>
                </a:r>
                <a:r>
                  <a:rPr lang="en-US" altLang="en-US" sz="2000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en-US" sz="2000" dirty="0" err="1" smtClean="0"/>
                  <a:t>Pasul</a:t>
                </a:r>
                <a:r>
                  <a:rPr lang="en-US" altLang="en-US" sz="2000" dirty="0" smtClean="0"/>
                  <a:t> 2</a:t>
                </a:r>
                <a:r>
                  <a:rPr lang="en-US" altLang="en-US" sz="2000" b="0" dirty="0" smtClean="0"/>
                  <a:t>:   </a:t>
                </a:r>
              </a:p>
              <a:p>
                <a:r>
                  <a:rPr lang="en-US" altLang="en-US" sz="2000" b="0" dirty="0" smtClean="0"/>
                  <a:t>In </a:t>
                </a:r>
                <a:r>
                  <a:rPr lang="en-US" altLang="en-US" sz="2000" b="0" dirty="0" err="1" smtClean="0"/>
                  <a:t>runda</a:t>
                </a:r>
                <a:r>
                  <a:rPr lang="en-US" altLang="en-US" sz="2000" b="0" dirty="0" smtClean="0"/>
                  <a:t> 1: </a:t>
                </a:r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poate</a:t>
                </a:r>
                <a:r>
                  <a:rPr lang="en-US" altLang="en-US" sz="2000" b="0" dirty="0" smtClean="0"/>
                  <a:t> fi </a:t>
                </a:r>
                <a:r>
                  <a:rPr lang="en-US" altLang="en-US" sz="2000" b="0" dirty="0" err="1" smtClean="0"/>
                  <a:t>inlocuit</a:t>
                </a:r>
                <a:r>
                  <a:rPr lang="en-US" altLang="en-US" sz="2000" b="0" dirty="0" smtClean="0"/>
                  <a:t> cu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altLang="en-US" sz="2000" b="0" dirty="0" smtClean="0"/>
              </a:p>
              <a:p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poate</a:t>
                </a:r>
                <a:r>
                  <a:rPr lang="en-US" altLang="en-US" sz="2000" b="0" dirty="0" smtClean="0"/>
                  <a:t> fi </a:t>
                </a:r>
                <a:r>
                  <a:rPr lang="en-US" altLang="en-US" sz="2000" b="0" dirty="0" err="1" smtClean="0"/>
                  <a:t>inlocuit</a:t>
                </a:r>
                <a:r>
                  <a:rPr lang="en-US" altLang="en-US" sz="2000" b="0" dirty="0" smtClean="0"/>
                  <a:t> cu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 altLang="en-US" sz="2000" b="0" dirty="0" smtClean="0"/>
              </a:p>
              <a:p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poate</a:t>
                </a:r>
                <a:r>
                  <a:rPr lang="en-US" altLang="en-US" sz="2000" b="0" dirty="0" smtClean="0"/>
                  <a:t> fi </a:t>
                </a:r>
                <a:r>
                  <a:rPr lang="en-US" altLang="en-US" sz="2000" b="0" dirty="0" err="1" smtClean="0"/>
                  <a:t>inlocuit</a:t>
                </a:r>
                <a:r>
                  <a:rPr lang="en-US" altLang="en-US" sz="2000" b="0" dirty="0" smtClean="0"/>
                  <a:t> cu </a:t>
                </a:r>
              </a:p>
              <a:p>
                <a:r>
                  <a:rPr lang="en-US" altLang="en-US" sz="2000" b="0" dirty="0" err="1" smtClean="0"/>
                  <a:t>Rezulta</a:t>
                </a:r>
                <a:r>
                  <a:rPr lang="en-US" altLang="en-US" sz="2000" b="0" dirty="0" smtClean="0"/>
                  <a:t>: </a:t>
                </a:r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r>
                  <a:rPr lang="en-US" altLang="en-US" sz="2000" b="0" dirty="0" err="1" smtClean="0"/>
                  <a:t>Rezulta</a:t>
                </a:r>
                <a:r>
                  <a:rPr lang="en-US" altLang="en-US" sz="2000" b="0" dirty="0"/>
                  <a:t> </a:t>
                </a:r>
                <a:r>
                  <a:rPr lang="en-US" altLang="en-US" sz="2000" b="0" dirty="0" smtClean="0"/>
                  <a:t>(</a:t>
                </a:r>
                <a:r>
                  <a:rPr lang="en-US" altLang="en-US" sz="2000" b="0" dirty="0" err="1" smtClean="0"/>
                  <a:t>dupa</a:t>
                </a:r>
                <a:r>
                  <a:rPr lang="en-US" altLang="en-US" sz="2000" b="0" dirty="0" smtClean="0"/>
                  <a:t> prima </a:t>
                </a:r>
                <a:r>
                  <a:rPr lang="en-US" altLang="en-US" sz="2000" b="0" dirty="0" err="1" smtClean="0"/>
                  <a:t>runda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decriptare</a:t>
                </a:r>
                <a:r>
                  <a:rPr lang="en-US" altLang="en-US" sz="2000" b="0" dirty="0" smtClean="0"/>
                  <a:t>): </a:t>
                </a:r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pPr marL="0" indent="0">
                  <a:buNone/>
                </a:pPr>
                <a:endParaRPr lang="en-US" altLang="en-US" sz="2000" b="0" dirty="0"/>
              </a:p>
              <a:p>
                <a:endParaRPr lang="en-US" altLang="en-US" sz="2000" b="0" dirty="0" smtClean="0"/>
              </a:p>
              <a:p>
                <a:endParaRPr lang="en-US" altLang="en-US" sz="2000" b="0" dirty="0" smtClean="0"/>
              </a:p>
              <a:p>
                <a:endParaRPr lang="en-US" altLang="en-US" sz="2400" b="0" dirty="0" smtClean="0"/>
              </a:p>
              <a:p>
                <a:endParaRPr lang="en-US" altLang="en-US" sz="2400" b="0" dirty="0" smtClean="0"/>
              </a:p>
              <a:p>
                <a:pPr marL="457200" lvl="1" indent="0">
                  <a:buNone/>
                </a:pPr>
                <a:endParaRPr lang="en-US" altLang="en-US" sz="2000" dirty="0" smtClean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979760"/>
                <a:ext cx="8382000" cy="5833616"/>
              </a:xfrm>
              <a:blipFill>
                <a:blip r:embed="rId2"/>
                <a:stretch>
                  <a:fillRect l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636912"/>
            <a:ext cx="1419225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2636912"/>
            <a:ext cx="1800225" cy="352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937" y="4818731"/>
            <a:ext cx="1609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7601" y="5161631"/>
            <a:ext cx="3819525" cy="581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2276" y="5942681"/>
            <a:ext cx="1847850" cy="285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3300" y="3321484"/>
            <a:ext cx="3429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 Cipher – Decryption (cont.)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79760"/>
            <a:ext cx="8382000" cy="5833616"/>
          </a:xfrm>
        </p:spPr>
        <p:txBody>
          <a:bodyPr/>
          <a:lstStyle/>
          <a:p>
            <a:endParaRPr lang="en-US" altLang="en-US" sz="800" b="0" dirty="0" smtClean="0"/>
          </a:p>
          <a:p>
            <a:r>
              <a:rPr lang="en-US" altLang="en-US" sz="2000" b="0" dirty="0" err="1" smtClean="0"/>
              <a:t>Dupa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inca</a:t>
            </a:r>
            <a:r>
              <a:rPr lang="en-US" altLang="en-US" sz="2000" b="0" dirty="0" smtClean="0"/>
              <a:t> 15 </a:t>
            </a:r>
            <a:r>
              <a:rPr lang="en-US" altLang="en-US" sz="2000" b="0" dirty="0" err="1" smtClean="0"/>
              <a:t>runde</a:t>
            </a:r>
            <a:r>
              <a:rPr lang="en-US" altLang="en-US" sz="2000" b="0" dirty="0" smtClean="0"/>
              <a:t> se </a:t>
            </a:r>
            <a:r>
              <a:rPr lang="en-US" altLang="en-US" sz="2000" b="0" dirty="0" err="1" smtClean="0"/>
              <a:t>obtine</a:t>
            </a:r>
            <a:endParaRPr lang="en-US" altLang="en-US" sz="2000" b="0" dirty="0" smtClean="0"/>
          </a:p>
          <a:p>
            <a:endParaRPr lang="en-US" altLang="en-US" sz="2000" b="0" i="1" dirty="0"/>
          </a:p>
          <a:p>
            <a:pPr marL="0" indent="0">
              <a:buNone/>
            </a:pPr>
            <a:r>
              <a:rPr lang="en-US" altLang="en-US" sz="2000" dirty="0" err="1" smtClean="0"/>
              <a:t>Pasul</a:t>
            </a:r>
            <a:r>
              <a:rPr lang="en-US" altLang="en-US" sz="2000" dirty="0" smtClean="0"/>
              <a:t> 3: </a:t>
            </a:r>
            <a:endParaRPr lang="en-US" altLang="en-US" sz="2000" b="0" dirty="0" smtClean="0"/>
          </a:p>
          <a:p>
            <a:r>
              <a:rPr lang="en-US" altLang="en-US" sz="2000" b="0" dirty="0" err="1" smtClean="0"/>
              <a:t>Ultimul</a:t>
            </a:r>
            <a:r>
              <a:rPr lang="en-US" altLang="en-US" sz="2000" b="0" dirty="0" smtClean="0"/>
              <a:t> bloc                         se </a:t>
            </a:r>
            <a:r>
              <a:rPr lang="en-US" altLang="en-US" sz="2000" b="0" dirty="0" err="1" smtClean="0"/>
              <a:t>inverseaza</a:t>
            </a:r>
            <a:r>
              <a:rPr lang="en-US" altLang="en-US" sz="2000" b="0" dirty="0" smtClean="0"/>
              <a:t>  </a:t>
            </a:r>
          </a:p>
          <a:p>
            <a:r>
              <a:rPr lang="en-US" altLang="en-US" sz="2000" b="0" dirty="0" smtClean="0"/>
              <a:t>Se </a:t>
            </a:r>
            <a:r>
              <a:rPr lang="en-US" altLang="en-US" sz="2000" b="0" dirty="0" err="1" smtClean="0"/>
              <a:t>aplica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permutarea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inversa</a:t>
            </a:r>
            <a:r>
              <a:rPr lang="en-US" altLang="en-US" sz="2000" b="0" dirty="0" smtClean="0"/>
              <a:t>                       care </a:t>
            </a:r>
            <a:r>
              <a:rPr lang="en-US" altLang="en-US" sz="2000" b="0" dirty="0" err="1" smtClean="0"/>
              <a:t>anuleaza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efectul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permutarii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initiale</a:t>
            </a:r>
            <a:endParaRPr lang="en-US" altLang="en-US" sz="2000" b="0" dirty="0" smtClean="0"/>
          </a:p>
          <a:p>
            <a:r>
              <a:rPr lang="en-US" altLang="en-US" sz="2000" b="0" dirty="0" smtClean="0"/>
              <a:t>Se </a:t>
            </a:r>
            <a:r>
              <a:rPr lang="en-US" altLang="en-US" sz="2000" b="0" dirty="0" err="1" smtClean="0"/>
              <a:t>obtine</a:t>
            </a:r>
            <a:r>
              <a:rPr lang="en-US" altLang="en-US" sz="2000" b="0" dirty="0" smtClean="0"/>
              <a:t> </a:t>
            </a:r>
            <a:r>
              <a:rPr lang="en-US" altLang="en-US" sz="2000" b="0" i="1" dirty="0" err="1" smtClean="0"/>
              <a:t>InputBlock</a:t>
            </a:r>
            <a:r>
              <a:rPr lang="en-US" altLang="en-US" sz="2000" b="0" i="1" dirty="0" smtClean="0"/>
              <a:t>  (</a:t>
            </a:r>
            <a:r>
              <a:rPr lang="en-US" altLang="en-US" sz="2000" b="0" dirty="0" err="1" smtClean="0"/>
              <a:t>mesajul</a:t>
            </a:r>
            <a:r>
              <a:rPr lang="en-US" altLang="en-US" sz="2000" b="0" dirty="0" smtClean="0"/>
              <a:t> in </a:t>
            </a:r>
            <a:r>
              <a:rPr lang="en-US" altLang="en-US" sz="2000" b="0" dirty="0" err="1" smtClean="0"/>
              <a:t>clar</a:t>
            </a:r>
            <a:r>
              <a:rPr lang="en-US" altLang="en-US" sz="2000" b="0" dirty="0" smtClean="0"/>
              <a:t> initial </a:t>
            </a:r>
            <a:r>
              <a:rPr lang="en-US" altLang="en-US" sz="2000" b="0" i="1" dirty="0" smtClean="0"/>
              <a:t>m)</a:t>
            </a:r>
            <a:r>
              <a:rPr lang="en-US" altLang="en-US" sz="2000" b="0" dirty="0" smtClean="0"/>
              <a:t>  </a:t>
            </a:r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pPr marL="0" indent="0">
              <a:buNone/>
            </a:pPr>
            <a:r>
              <a:rPr lang="en-US" altLang="en-US" sz="2000" b="0" dirty="0" smtClean="0"/>
              <a:t>Din </a:t>
            </a:r>
            <a:r>
              <a:rPr lang="en-US" altLang="en-US" sz="2000" b="0" dirty="0" err="1" smtClean="0"/>
              <a:t>exercitiul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prezentat</a:t>
            </a:r>
            <a:r>
              <a:rPr lang="en-US" altLang="en-US" sz="2000" b="0" dirty="0" smtClean="0"/>
              <a:t> </a:t>
            </a:r>
            <a:r>
              <a:rPr lang="en-US" altLang="en-US" sz="2000" b="0" dirty="0" smtClean="0">
                <a:sym typeface="Wingdings" panose="05000000000000000000" pitchFamily="2" charset="2"/>
              </a:rPr>
              <a:t> </a:t>
            </a:r>
            <a:r>
              <a:rPr lang="en-US" altLang="en-US" sz="2000" b="0" dirty="0" err="1" smtClean="0"/>
              <a:t>functia</a:t>
            </a:r>
            <a:r>
              <a:rPr lang="en-US" altLang="en-US" sz="2000" b="0" dirty="0" smtClean="0"/>
              <a:t> de </a:t>
            </a:r>
            <a:r>
              <a:rPr lang="en-US" altLang="en-US" sz="2000" b="0" dirty="0" err="1" smtClean="0"/>
              <a:t>runda</a:t>
            </a:r>
            <a:r>
              <a:rPr lang="en-US" altLang="en-US" sz="2000" b="0" dirty="0" smtClean="0"/>
              <a:t> </a:t>
            </a:r>
            <a:r>
              <a:rPr lang="en-US" altLang="en-US" sz="2000" i="1" dirty="0" smtClean="0"/>
              <a:t>f </a:t>
            </a:r>
            <a:r>
              <a:rPr lang="en-US" altLang="en-US" sz="2000" b="0" dirty="0" smtClean="0"/>
              <a:t>nu </a:t>
            </a:r>
            <a:r>
              <a:rPr lang="en-US" altLang="en-US" sz="2000" b="0" dirty="0" err="1" smtClean="0"/>
              <a:t>trebuie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sa</a:t>
            </a:r>
            <a:r>
              <a:rPr lang="en-US" altLang="en-US" sz="2000" b="0" dirty="0" smtClean="0"/>
              <a:t> fie </a:t>
            </a:r>
            <a:r>
              <a:rPr lang="en-US" altLang="en-US" sz="2000" b="0" dirty="0" err="1" smtClean="0"/>
              <a:t>inversabila</a:t>
            </a:r>
            <a:r>
              <a:rPr lang="en-US" altLang="en-US" sz="2000" b="0" dirty="0" smtClean="0"/>
              <a:t> </a:t>
            </a:r>
          </a:p>
          <a:p>
            <a:pPr lvl="1"/>
            <a:r>
              <a:rPr lang="en-US" altLang="en-US" sz="1800" b="0" dirty="0" err="1" smtClean="0"/>
              <a:t>Proprietate</a:t>
            </a:r>
            <a:r>
              <a:rPr lang="en-US" altLang="en-US" sz="1800" b="0" dirty="0" smtClean="0"/>
              <a:t> a </a:t>
            </a:r>
            <a:r>
              <a:rPr lang="en-US" altLang="en-US" sz="1800" b="0" dirty="0" err="1" smtClean="0"/>
              <a:t>retelelor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Feistel</a:t>
            </a:r>
            <a:r>
              <a:rPr lang="en-US" altLang="en-US" sz="1800" b="0" dirty="0" smtClean="0"/>
              <a:t> </a:t>
            </a:r>
          </a:p>
          <a:p>
            <a:pPr lvl="1"/>
            <a:r>
              <a:rPr lang="en-US" altLang="en-US" sz="1800" b="0" dirty="0" err="1" smtClean="0"/>
              <a:t>Implementarile</a:t>
            </a:r>
            <a:r>
              <a:rPr lang="en-US" altLang="en-US" sz="1800" b="0" dirty="0" smtClean="0"/>
              <a:t> (in special </a:t>
            </a:r>
            <a:r>
              <a:rPr lang="en-US" altLang="en-US" sz="1800" b="0" dirty="0" err="1" smtClean="0"/>
              <a:t>cele</a:t>
            </a:r>
            <a:r>
              <a:rPr lang="en-US" altLang="en-US" sz="1800" b="0" dirty="0" smtClean="0"/>
              <a:t> hardware) </a:t>
            </a:r>
            <a:r>
              <a:rPr lang="en-US" altLang="en-US" sz="1800" b="0" dirty="0" err="1" smtClean="0"/>
              <a:t>sunt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mai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putin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consumatoare</a:t>
            </a:r>
            <a:r>
              <a:rPr lang="en-US" altLang="en-US" sz="1800" b="0" dirty="0" smtClean="0"/>
              <a:t> de </a:t>
            </a:r>
            <a:r>
              <a:rPr lang="en-US" altLang="en-US" sz="1800" b="0" dirty="0" err="1" smtClean="0"/>
              <a:t>resurse</a:t>
            </a:r>
            <a:r>
              <a:rPr lang="en-US" altLang="en-US" sz="1800" b="0" dirty="0" smtClean="0"/>
              <a:t> </a:t>
            </a:r>
          </a:p>
          <a:p>
            <a:pPr marL="0" indent="0">
              <a:buNone/>
            </a:pPr>
            <a:r>
              <a:rPr lang="en-US" altLang="en-US" sz="2000" b="0" i="1" dirty="0"/>
              <a:t>	</a:t>
            </a:r>
            <a:endParaRPr lang="en-US" altLang="en-US" sz="200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425" y="1230685"/>
            <a:ext cx="4352925" cy="26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299494"/>
            <a:ext cx="847725" cy="28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901" y="2315766"/>
            <a:ext cx="1609725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533" y="2636912"/>
            <a:ext cx="400050" cy="342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583" y="2702570"/>
            <a:ext cx="6286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 Cipher – Key Scheduling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82000" cy="5689600"/>
          </a:xfrm>
        </p:spPr>
        <p:txBody>
          <a:bodyPr/>
          <a:lstStyle/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473943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683" y="5517232"/>
            <a:ext cx="1943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683" y="1212020"/>
            <a:ext cx="22764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78" y="1253902"/>
            <a:ext cx="22955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5" y="2625849"/>
            <a:ext cx="23717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7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Security </a:t>
            </a:r>
            <a:r>
              <a:rPr lang="en-US" altLang="en-US" dirty="0" smtClean="0"/>
              <a:t>of DES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82000" cy="5689600"/>
          </a:xfrm>
        </p:spPr>
        <p:txBody>
          <a:bodyPr/>
          <a:lstStyle/>
          <a:p>
            <a:r>
              <a:rPr lang="en-US" altLang="en-US" sz="2000" b="0" dirty="0" smtClean="0"/>
              <a:t>Au </a:t>
            </a:r>
            <a:r>
              <a:rPr lang="en-US" altLang="en-US" sz="2000" b="0" dirty="0" err="1" smtClean="0"/>
              <a:t>fost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realizate</a:t>
            </a:r>
            <a:r>
              <a:rPr lang="en-US" altLang="en-US" sz="2000" b="0" dirty="0" smtClean="0"/>
              <a:t> o </a:t>
            </a:r>
            <a:r>
              <a:rPr lang="en-US" altLang="en-US" sz="2000" b="0" dirty="0" err="1" smtClean="0"/>
              <a:t>lunga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serie</a:t>
            </a:r>
            <a:r>
              <a:rPr lang="en-US" altLang="en-US" sz="2000" b="0" dirty="0" smtClean="0"/>
              <a:t> de </a:t>
            </a:r>
            <a:r>
              <a:rPr lang="en-US" altLang="en-US" sz="2000" b="0" dirty="0" err="1" smtClean="0"/>
              <a:t>studii</a:t>
            </a:r>
            <a:r>
              <a:rPr lang="en-US" altLang="en-US" sz="2000" b="0" dirty="0" smtClean="0"/>
              <a:t>, </a:t>
            </a:r>
            <a:r>
              <a:rPr lang="en-US" altLang="en-US" sz="2000" b="0" dirty="0" err="1" smtClean="0"/>
              <a:t>analize</a:t>
            </a:r>
            <a:r>
              <a:rPr lang="en-US" altLang="en-US" sz="2000" b="0" dirty="0" smtClean="0"/>
              <a:t>, </a:t>
            </a:r>
            <a:r>
              <a:rPr lang="en-US" altLang="en-US" sz="2000" b="0" dirty="0" err="1" smtClean="0"/>
              <a:t>dezbateri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privind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securitatea</a:t>
            </a:r>
            <a:r>
              <a:rPr lang="en-US" altLang="en-US" sz="2000" b="0" dirty="0" smtClean="0"/>
              <a:t> DES. Mai </a:t>
            </a:r>
            <a:r>
              <a:rPr lang="en-US" altLang="en-US" sz="2000" b="0" dirty="0" err="1" smtClean="0"/>
              <a:t>multe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detalii</a:t>
            </a:r>
            <a:r>
              <a:rPr lang="en-US" altLang="en-US" sz="2000" b="0" dirty="0" smtClean="0"/>
              <a:t> in:</a:t>
            </a:r>
          </a:p>
          <a:p>
            <a:pPr lvl="1"/>
            <a:r>
              <a:rPr lang="en-US" altLang="en-US" sz="1200" b="0" dirty="0"/>
              <a:t>M.E. </a:t>
            </a:r>
            <a:r>
              <a:rPr lang="en-US" altLang="en-US" sz="1200" b="0" dirty="0" err="1"/>
              <a:t>Smid</a:t>
            </a:r>
            <a:r>
              <a:rPr lang="en-US" altLang="en-US" sz="1200" b="0" dirty="0"/>
              <a:t> and D.K. </a:t>
            </a:r>
            <a:r>
              <a:rPr lang="en-US" altLang="en-US" sz="1200" b="0" dirty="0" err="1"/>
              <a:t>Branstad</a:t>
            </a:r>
            <a:r>
              <a:rPr lang="en-US" altLang="en-US" sz="1200" b="0" dirty="0"/>
              <a:t>. The Data Encryption Standard, past and future. In G.J. Simmons, editor, Contemporary Cryptology, the Science of Information Integrity, pages 43–46. IEEE Press, </a:t>
            </a:r>
            <a:r>
              <a:rPr lang="en-US" altLang="en-US" sz="1200" b="0" dirty="0" smtClean="0"/>
              <a:t>1992  (</a:t>
            </a:r>
            <a:r>
              <a:rPr lang="en-US" altLang="en-US" sz="1200" b="0" dirty="0" err="1" smtClean="0"/>
              <a:t>sectiunea</a:t>
            </a:r>
            <a:r>
              <a:rPr lang="en-US" altLang="en-US" sz="1200" b="0" dirty="0" smtClean="0"/>
              <a:t> 7.2)</a:t>
            </a:r>
          </a:p>
          <a:p>
            <a:pPr lvl="1"/>
            <a:r>
              <a:rPr lang="en-US" altLang="en-US" sz="1200" b="0" dirty="0"/>
              <a:t>D.R. Stinson. Cryptography: Theory and Practice. CRC Press, Inc., </a:t>
            </a:r>
            <a:r>
              <a:rPr lang="en-US" altLang="en-US" sz="1200" b="0" dirty="0" smtClean="0"/>
              <a:t>1995  (</a:t>
            </a:r>
            <a:r>
              <a:rPr lang="en-US" altLang="en-US" sz="1200" b="0" dirty="0" err="1" smtClean="0"/>
              <a:t>sectiunea</a:t>
            </a:r>
            <a:r>
              <a:rPr lang="en-US" altLang="en-US" sz="1200" b="0" dirty="0" smtClean="0"/>
              <a:t> 3.3)</a:t>
            </a:r>
          </a:p>
          <a:p>
            <a:pPr lvl="1"/>
            <a:r>
              <a:rPr lang="en-US" altLang="en-US" sz="1200" b="0" dirty="0"/>
              <a:t>A.J. Menezes, P.C. van </a:t>
            </a:r>
            <a:r>
              <a:rPr lang="en-US" altLang="en-US" sz="1200" b="0" dirty="0" err="1"/>
              <a:t>Oorschot</a:t>
            </a:r>
            <a:r>
              <a:rPr lang="en-US" altLang="en-US" sz="1200" b="0" dirty="0"/>
              <a:t>, and S.A. Vanstone. Handbook of Applied Cryptography. CRC Press, </a:t>
            </a:r>
            <a:r>
              <a:rPr lang="en-US" altLang="en-US" sz="1200" b="0" dirty="0" smtClean="0"/>
              <a:t>1997 (</a:t>
            </a:r>
            <a:r>
              <a:rPr lang="en-US" altLang="en-US" sz="1200" b="0" dirty="0" err="1" smtClean="0"/>
              <a:t>sectiunea</a:t>
            </a:r>
            <a:r>
              <a:rPr lang="en-US" altLang="en-US" sz="1200" b="0" dirty="0" smtClean="0"/>
              <a:t> 7.4.3)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smtClean="0"/>
              <a:t>In final, </a:t>
            </a:r>
            <a:r>
              <a:rPr lang="en-US" altLang="en-US" sz="2000" b="0" dirty="0" err="1" smtClean="0"/>
              <a:t>singurul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rezultat</a:t>
            </a:r>
            <a:r>
              <a:rPr lang="en-US" altLang="en-US" sz="2000" b="0" dirty="0" smtClean="0"/>
              <a:t> a </a:t>
            </a:r>
            <a:r>
              <a:rPr lang="en-US" altLang="en-US" sz="2000" b="0" dirty="0" err="1" smtClean="0"/>
              <a:t>fost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acela</a:t>
            </a:r>
            <a:r>
              <a:rPr lang="en-US" altLang="en-US" sz="2000" b="0" dirty="0" smtClean="0"/>
              <a:t> ca </a:t>
            </a:r>
            <a:r>
              <a:rPr lang="en-US" altLang="en-US" sz="2000" b="0" dirty="0" err="1" smtClean="0"/>
              <a:t>algoritmul</a:t>
            </a:r>
            <a:r>
              <a:rPr lang="en-US" altLang="en-US" sz="2000" b="0" dirty="0" smtClean="0"/>
              <a:t> DES </a:t>
            </a:r>
            <a:r>
              <a:rPr lang="en-US" altLang="en-US" sz="2000" b="0" dirty="0" err="1" smtClean="0"/>
              <a:t>ar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putea</a:t>
            </a:r>
            <a:r>
              <a:rPr lang="en-US" altLang="en-US" sz="2000" b="0" dirty="0" smtClean="0"/>
              <a:t> fi </a:t>
            </a:r>
            <a:r>
              <a:rPr lang="en-US" altLang="en-US" sz="2000" b="0" dirty="0" err="1" smtClean="0"/>
              <a:t>vulnerabil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doar</a:t>
            </a:r>
            <a:r>
              <a:rPr lang="en-US" altLang="en-US" sz="2000" b="0" dirty="0" smtClean="0"/>
              <a:t> la </a:t>
            </a:r>
            <a:r>
              <a:rPr lang="en-US" altLang="en-US" sz="2000" b="0" dirty="0" err="1" smtClean="0"/>
              <a:t>atacul</a:t>
            </a:r>
            <a:r>
              <a:rPr lang="en-US" altLang="en-US" sz="2000" b="0" dirty="0" smtClean="0"/>
              <a:t> de tip brute-force </a:t>
            </a:r>
            <a:r>
              <a:rPr lang="en-US" altLang="en-US" sz="2000" b="0" dirty="0" err="1" smtClean="0"/>
              <a:t>pe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cheie</a:t>
            </a:r>
            <a:endParaRPr lang="en-US" altLang="en-US" sz="2000" b="0" dirty="0" smtClean="0"/>
          </a:p>
          <a:p>
            <a:pPr lvl="1"/>
            <a:r>
              <a:rPr lang="en-US" altLang="en-US" sz="1800" b="0" dirty="0" smtClean="0"/>
              <a:t>In </a:t>
            </a:r>
            <a:r>
              <a:rPr lang="en-US" altLang="en-US" sz="1800" b="0" dirty="0" err="1" smtClean="0"/>
              <a:t>concluzie</a:t>
            </a:r>
            <a:r>
              <a:rPr lang="en-US" altLang="en-US" sz="1800" b="0" dirty="0" smtClean="0"/>
              <a:t>, </a:t>
            </a:r>
            <a:r>
              <a:rPr lang="en-US" altLang="en-US" sz="1800" b="0" dirty="0" err="1" smtClean="0"/>
              <a:t>multa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vreme</a:t>
            </a:r>
            <a:r>
              <a:rPr lang="en-US" altLang="en-US" sz="1800" b="0" dirty="0" smtClean="0"/>
              <a:t> DES a </a:t>
            </a:r>
            <a:r>
              <a:rPr lang="en-US" altLang="en-US" sz="1800" b="0" dirty="0" err="1" smtClean="0"/>
              <a:t>fost</a:t>
            </a:r>
            <a:r>
              <a:rPr lang="en-US" altLang="en-US" sz="1800" b="0" dirty="0" smtClean="0"/>
              <a:t> </a:t>
            </a:r>
            <a:r>
              <a:rPr lang="en-US" altLang="en-US" sz="1800" b="0" dirty="0" err="1" smtClean="0"/>
              <a:t>considerat</a:t>
            </a:r>
            <a:r>
              <a:rPr lang="en-US" altLang="en-US" sz="1800" b="0" dirty="0" smtClean="0"/>
              <a:t> un </a:t>
            </a:r>
            <a:r>
              <a:rPr lang="en-US" altLang="en-US" sz="1800" b="0" dirty="0" err="1" smtClean="0"/>
              <a:t>algoritm</a:t>
            </a:r>
            <a:r>
              <a:rPr lang="en-US" altLang="en-US" sz="1800" b="0" dirty="0" smtClean="0"/>
              <a:t> de success</a:t>
            </a:r>
          </a:p>
          <a:p>
            <a:endParaRPr lang="en-US" altLang="en-US" sz="2000" b="0" dirty="0" smtClean="0"/>
          </a:p>
          <a:p>
            <a:r>
              <a:rPr lang="en-US" altLang="en-US" sz="2000" b="0" dirty="0" err="1" smtClean="0"/>
              <a:t>Cheia</a:t>
            </a:r>
            <a:r>
              <a:rPr lang="en-US" altLang="en-US" sz="2000" b="0" dirty="0" smtClean="0"/>
              <a:t> </a:t>
            </a:r>
            <a:r>
              <a:rPr lang="en-US" altLang="en-US" sz="2000" b="0" dirty="0"/>
              <a:t>a </a:t>
            </a:r>
            <a:r>
              <a:rPr lang="en-US" altLang="en-US" sz="2000" b="0" dirty="0" err="1"/>
              <a:t>devenit</a:t>
            </a:r>
            <a:r>
              <a:rPr lang="en-US" altLang="en-US" sz="2000" b="0" dirty="0"/>
              <a:t> </a:t>
            </a:r>
            <a:r>
              <a:rPr lang="en-US" altLang="en-US" sz="2000" b="0" dirty="0" err="1" smtClean="0"/>
              <a:t>insa</a:t>
            </a:r>
            <a:r>
              <a:rPr lang="en-US" altLang="en-US" sz="2000" b="0" dirty="0" smtClean="0"/>
              <a:t> la </a:t>
            </a:r>
            <a:r>
              <a:rPr lang="en-US" altLang="en-US" sz="2000" b="0" dirty="0"/>
              <a:t>un moment </a:t>
            </a:r>
            <a:r>
              <a:rPr lang="en-US" altLang="en-US" sz="2000" b="0" dirty="0" err="1"/>
              <a:t>dat</a:t>
            </a:r>
            <a:r>
              <a:rPr lang="en-US" altLang="en-US" sz="2000" b="0" dirty="0"/>
              <a:t> </a:t>
            </a:r>
            <a:r>
              <a:rPr lang="en-US" altLang="en-US" sz="2000" b="0" dirty="0" err="1" smtClean="0"/>
              <a:t>prea</a:t>
            </a:r>
            <a:r>
              <a:rPr lang="en-US" altLang="en-US" sz="2000" b="0" dirty="0" smtClean="0"/>
              <a:t> mica </a:t>
            </a:r>
            <a:r>
              <a:rPr lang="en-US" altLang="en-US" sz="2000" b="0" dirty="0" err="1"/>
              <a:t>pentru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avansul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tehnologic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si</a:t>
            </a:r>
            <a:r>
              <a:rPr lang="en-US" altLang="en-US" sz="2000" b="0" dirty="0"/>
              <a:t> </a:t>
            </a:r>
            <a:r>
              <a:rPr lang="en-US" altLang="en-US" sz="2000" b="0" dirty="0" err="1"/>
              <a:t>puterea</a:t>
            </a:r>
            <a:r>
              <a:rPr lang="en-US" altLang="en-US" sz="2000" b="0" dirty="0"/>
              <a:t> de </a:t>
            </a:r>
            <a:r>
              <a:rPr lang="en-US" altLang="en-US" sz="2000" b="0" dirty="0" err="1" smtClean="0"/>
              <a:t>calcul</a:t>
            </a:r>
            <a:r>
              <a:rPr lang="en-US" altLang="en-US" sz="2000" b="0" dirty="0" smtClean="0"/>
              <a:t> </a:t>
            </a:r>
            <a:r>
              <a:rPr lang="en-US" altLang="en-US" sz="2000" b="0" dirty="0" err="1" smtClean="0"/>
              <a:t>existenta</a:t>
            </a:r>
            <a:endParaRPr lang="en-US" altLang="en-US" sz="2000" b="0" dirty="0" smtClean="0"/>
          </a:p>
          <a:p>
            <a:pPr lvl="1"/>
            <a:r>
              <a:rPr lang="en-US" altLang="en-US" sz="1600" dirty="0" smtClean="0"/>
              <a:t>In </a:t>
            </a:r>
            <a:r>
              <a:rPr lang="en-US" altLang="en-US" sz="1600" dirty="0" err="1" smtClean="0"/>
              <a:t>jurul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anilor</a:t>
            </a:r>
            <a:r>
              <a:rPr lang="en-US" altLang="en-US" sz="1600" dirty="0" smtClean="0"/>
              <a:t> 1990, a </a:t>
            </a:r>
            <a:r>
              <a:rPr lang="en-US" altLang="en-US" sz="1600" dirty="0" err="1" smtClean="0"/>
              <a:t>devenit</a:t>
            </a:r>
            <a:r>
              <a:rPr lang="en-US" altLang="en-US" sz="1600" dirty="0" smtClean="0"/>
              <a:t> evident ca spatial de </a:t>
            </a:r>
            <a:r>
              <a:rPr lang="en-US" altLang="en-US" sz="1600" dirty="0" err="1" smtClean="0"/>
              <a:t>chei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ar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putea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deveni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prea</a:t>
            </a:r>
            <a:r>
              <a:rPr lang="en-US" altLang="en-US" sz="1600" dirty="0" smtClean="0"/>
              <a:t> mic </a:t>
            </a:r>
          </a:p>
          <a:p>
            <a:pPr lvl="1"/>
            <a:r>
              <a:rPr lang="en-US" altLang="en-US" sz="1600" b="0" dirty="0" smtClean="0"/>
              <a:t>Au </a:t>
            </a:r>
            <a:r>
              <a:rPr lang="en-US" altLang="en-US" sz="1600" b="0" dirty="0" err="1" smtClean="0"/>
              <a:t>fost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propuse</a:t>
            </a:r>
            <a:r>
              <a:rPr lang="en-US" altLang="en-US" sz="1600" b="0" dirty="0" smtClean="0"/>
              <a:t> dispositive </a:t>
            </a:r>
            <a:r>
              <a:rPr lang="en-US" altLang="en-US" sz="1600" b="0" dirty="0" err="1" smtClean="0"/>
              <a:t>specializate</a:t>
            </a:r>
            <a:r>
              <a:rPr lang="en-US" altLang="en-US" sz="1600" b="0" dirty="0"/>
              <a:t> </a:t>
            </a:r>
            <a:r>
              <a:rPr lang="en-US" altLang="en-US" sz="1600" b="0" dirty="0" err="1" smtClean="0"/>
              <a:t>pentru</a:t>
            </a:r>
            <a:r>
              <a:rPr lang="en-US" altLang="en-US" sz="1600" b="0" dirty="0"/>
              <a:t> </a:t>
            </a:r>
            <a:r>
              <a:rPr lang="en-US" altLang="en-US" sz="1600" b="0" dirty="0" smtClean="0"/>
              <a:t>DES (VLSI-based, FPGA-based, etc.)</a:t>
            </a:r>
          </a:p>
          <a:p>
            <a:pPr lvl="1"/>
            <a:r>
              <a:rPr lang="en-US" altLang="en-US" sz="1600" b="0" dirty="0" smtClean="0"/>
              <a:t>Ex. in 1993 a </a:t>
            </a:r>
            <a:r>
              <a:rPr lang="en-US" altLang="en-US" sz="1600" b="0" dirty="0" err="1" smtClean="0"/>
              <a:t>fost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descrisa</a:t>
            </a:r>
            <a:r>
              <a:rPr lang="en-US" altLang="en-US" sz="1600" b="0" dirty="0" smtClean="0"/>
              <a:t> o </a:t>
            </a:r>
            <a:r>
              <a:rPr lang="en-US" altLang="en-US" sz="1600" b="0" dirty="0" err="1" smtClean="0"/>
              <a:t>masina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bazata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pe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circuite</a:t>
            </a:r>
            <a:r>
              <a:rPr lang="en-US" altLang="en-US" sz="1600" b="0" dirty="0" smtClean="0"/>
              <a:t> VLSI </a:t>
            </a:r>
            <a:r>
              <a:rPr lang="en-US" altLang="en-US" sz="1600" b="0" dirty="0" err="1" smtClean="0"/>
              <a:t>specializate</a:t>
            </a:r>
            <a:r>
              <a:rPr lang="en-US" altLang="en-US" sz="1600" b="0" dirty="0" smtClean="0"/>
              <a:t> (</a:t>
            </a:r>
            <a:r>
              <a:rPr lang="en-US" altLang="en-US" sz="1600" b="0" dirty="0" err="1" smtClean="0"/>
              <a:t>pret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estimativ</a:t>
            </a:r>
            <a:r>
              <a:rPr lang="en-US" altLang="en-US" sz="1600" b="0" dirty="0" smtClean="0"/>
              <a:t> 1 mil $) care </a:t>
            </a:r>
            <a:r>
              <a:rPr lang="en-US" altLang="en-US" sz="1600" b="0" dirty="0" err="1" smtClean="0"/>
              <a:t>putea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parcurge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spatiul</a:t>
            </a:r>
            <a:r>
              <a:rPr lang="en-US" altLang="en-US" sz="1600" b="0" dirty="0" smtClean="0"/>
              <a:t> de </a:t>
            </a:r>
            <a:r>
              <a:rPr lang="en-US" altLang="en-US" sz="1600" b="0" dirty="0" err="1" smtClean="0"/>
              <a:t>chei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intr</a:t>
            </a:r>
            <a:r>
              <a:rPr lang="en-US" altLang="en-US" sz="1600" b="0" dirty="0" smtClean="0"/>
              <a:t>-un </a:t>
            </a:r>
            <a:r>
              <a:rPr lang="en-US" altLang="en-US" sz="1600" b="0" dirty="0" err="1" smtClean="0"/>
              <a:t>timp</a:t>
            </a:r>
            <a:r>
              <a:rPr lang="en-US" altLang="en-US" sz="1600" b="0" dirty="0" smtClean="0"/>
              <a:t> de </a:t>
            </a:r>
            <a:r>
              <a:rPr lang="en-US" altLang="en-US" sz="1600" b="0" dirty="0" err="1" smtClean="0"/>
              <a:t>aproximativ</a:t>
            </a:r>
            <a:r>
              <a:rPr lang="en-US" altLang="en-US" sz="1600" b="0" dirty="0" smtClean="0"/>
              <a:t> 3.5h.  </a:t>
            </a:r>
          </a:p>
          <a:p>
            <a:pPr lvl="1"/>
            <a:r>
              <a:rPr lang="en-US" altLang="en-US" sz="1600" b="0" dirty="0" smtClean="0"/>
              <a:t>In 1998 a </a:t>
            </a:r>
            <a:r>
              <a:rPr lang="en-US" altLang="en-US" sz="1600" b="0" dirty="0" err="1" smtClean="0"/>
              <a:t>fost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construita</a:t>
            </a:r>
            <a:r>
              <a:rPr lang="en-US" altLang="en-US" sz="1600" b="0" dirty="0" smtClean="0"/>
              <a:t> </a:t>
            </a:r>
            <a:r>
              <a:rPr lang="en-US" altLang="en-US" sz="1600" b="0" dirty="0" err="1" smtClean="0"/>
              <a:t>masina</a:t>
            </a:r>
            <a:r>
              <a:rPr lang="en-US" altLang="en-US" sz="1600" b="0" dirty="0" smtClean="0"/>
              <a:t> </a:t>
            </a:r>
            <a:r>
              <a:rPr lang="en-US" sz="1600" b="0" dirty="0" smtClean="0"/>
              <a:t>DES Cracker (250000$) -  o </a:t>
            </a:r>
            <a:r>
              <a:rPr lang="en-US" sz="1600" b="0" dirty="0" err="1" smtClean="0"/>
              <a:t>cheie</a:t>
            </a:r>
            <a:r>
              <a:rPr lang="en-US" sz="1600" b="0" dirty="0" smtClean="0"/>
              <a:t> DES a </a:t>
            </a:r>
            <a:r>
              <a:rPr lang="en-US" sz="1600" b="0" dirty="0" err="1" smtClean="0"/>
              <a:t>fost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gasita</a:t>
            </a:r>
            <a:r>
              <a:rPr lang="en-US" sz="1600" b="0" dirty="0" smtClean="0"/>
              <a:t> in 56h.</a:t>
            </a:r>
          </a:p>
          <a:p>
            <a:pPr lvl="1"/>
            <a:endParaRPr lang="en-US" altLang="en-US" sz="1600" b="0" dirty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3-DES </a:t>
            </a:r>
            <a:r>
              <a:rPr lang="en-US" altLang="en-US" dirty="0" smtClean="0"/>
              <a:t>Cipher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52513"/>
                <a:ext cx="8382000" cy="568960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endParaRPr lang="en-US" altLang="en-US" sz="2000" b="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en-US" sz="2000" b="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en-US" sz="2000" b="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en-US" sz="2000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000" dirty="0" smtClean="0"/>
                  <a:t>K1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en-US" sz="2000" dirty="0" smtClean="0"/>
                  <a:t> K2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K3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000" dirty="0" smtClean="0"/>
                  <a:t>K1 = K3 and  </a:t>
                </a:r>
                <a:r>
                  <a:rPr lang="en-US" altLang="en-US" sz="2000" dirty="0"/>
                  <a:t>K1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en-US" sz="2000" dirty="0"/>
                  <a:t> K2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000" b="0" dirty="0" smtClean="0"/>
                  <a:t>K1 = K2 = K3</a:t>
                </a:r>
              </a:p>
              <a:p>
                <a:endParaRPr lang="en-US" altLang="en-US" sz="2000" b="0" dirty="0" smtClean="0"/>
              </a:p>
              <a:p>
                <a:pPr marL="0" indent="0">
                  <a:buNone/>
                </a:pPr>
                <a:endParaRPr lang="en-US" altLang="en-US" sz="2000" b="0" dirty="0" smtClean="0"/>
              </a:p>
              <a:p>
                <a:pPr marL="0" indent="0">
                  <a:buNone/>
                </a:pPr>
                <a:r>
                  <a:rPr lang="en-US" altLang="en-US" sz="2000" b="0" dirty="0" err="1" smtClean="0"/>
                  <a:t>Cheia</a:t>
                </a:r>
                <a:r>
                  <a:rPr lang="en-US" altLang="en-US" sz="2000" b="0" dirty="0" smtClean="0"/>
                  <a:t> 3DES: 56 </a:t>
                </a:r>
                <a:r>
                  <a:rPr lang="en-US" altLang="en-US" sz="2000" b="0" dirty="0" err="1" smtClean="0"/>
                  <a:t>biti</a:t>
                </a:r>
                <a:r>
                  <a:rPr lang="en-US" altLang="en-US" sz="2000" b="0" dirty="0" smtClean="0"/>
                  <a:t> / 112 </a:t>
                </a:r>
                <a:r>
                  <a:rPr lang="en-US" altLang="en-US" sz="2000" b="0" dirty="0" err="1" smtClean="0"/>
                  <a:t>biti</a:t>
                </a:r>
                <a:r>
                  <a:rPr lang="en-US" altLang="en-US" sz="2000" b="0" dirty="0" smtClean="0"/>
                  <a:t> / 168 </a:t>
                </a:r>
                <a:r>
                  <a:rPr lang="en-US" altLang="en-US" sz="2000" b="0" dirty="0" err="1" smtClean="0"/>
                  <a:t>biti</a:t>
                </a:r>
                <a:endParaRPr lang="en-US" altLang="en-US" sz="2000" b="0" dirty="0" smtClean="0"/>
              </a:p>
              <a:p>
                <a:endParaRPr lang="en-US" altLang="en-US" sz="2000" b="0" dirty="0"/>
              </a:p>
              <a:p>
                <a:pPr marL="0" indent="0">
                  <a:buNone/>
                </a:pPr>
                <a:endParaRPr lang="en-US" altLang="en-US" sz="2000" b="0" dirty="0" smtClean="0"/>
              </a:p>
              <a:p>
                <a:r>
                  <a:rPr lang="en-US" altLang="en-US" sz="2000" b="0" dirty="0" smtClean="0"/>
                  <a:t>Se </a:t>
                </a:r>
                <a:r>
                  <a:rPr lang="en-US" altLang="en-US" sz="2000" b="0" dirty="0" err="1" smtClean="0"/>
                  <a:t>obtine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dirty="0" err="1" smtClean="0"/>
                  <a:t>rezistenta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dirty="0" err="1" smtClean="0"/>
                  <a:t>mult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dirty="0" err="1" smtClean="0"/>
                  <a:t>mai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dirty="0" err="1" smtClean="0"/>
                  <a:t>buna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b="0" dirty="0" smtClean="0"/>
                  <a:t>la </a:t>
                </a:r>
                <a:r>
                  <a:rPr lang="en-US" altLang="en-US" sz="2000" b="0" dirty="0" err="1" smtClean="0"/>
                  <a:t>unele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tipuri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atacuri</a:t>
                </a:r>
                <a:r>
                  <a:rPr lang="en-US" altLang="en-US" sz="2000" b="0" dirty="0" smtClean="0"/>
                  <a:t>  (</a:t>
                </a:r>
                <a:r>
                  <a:rPr lang="en-US" altLang="en-US" sz="2000" b="0" dirty="0" err="1" smtClean="0"/>
                  <a:t>criptanaliza</a:t>
                </a:r>
                <a:r>
                  <a:rPr lang="en-US" altLang="en-US" sz="2000" b="0" dirty="0" smtClean="0"/>
                  <a:t>)</a:t>
                </a:r>
                <a:endParaRPr lang="en-US" altLang="en-US" sz="2000" b="0" dirty="0"/>
              </a:p>
              <a:p>
                <a:r>
                  <a:rPr lang="en-US" altLang="en-US" sz="2000" b="0" dirty="0" err="1" smtClean="0"/>
                  <a:t>Dimensiunea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cheii</a:t>
                </a:r>
                <a:r>
                  <a:rPr lang="en-US" altLang="en-US" sz="2000" b="0" dirty="0" smtClean="0"/>
                  <a:t> (</a:t>
                </a:r>
                <a:r>
                  <a:rPr lang="en-US" altLang="en-US" sz="2000" b="0" dirty="0" err="1" smtClean="0"/>
                  <a:t>rezistenta</a:t>
                </a:r>
                <a:r>
                  <a:rPr lang="en-US" altLang="en-US" sz="2000" b="0" dirty="0" smtClean="0"/>
                  <a:t> la </a:t>
                </a:r>
                <a:r>
                  <a:rPr lang="en-US" altLang="en-US" sz="2000" b="0" dirty="0" err="1" smtClean="0"/>
                  <a:t>atcul</a:t>
                </a:r>
                <a:r>
                  <a:rPr lang="en-US" altLang="en-US" sz="2000" b="0" dirty="0" smtClean="0"/>
                  <a:t> de tip brute-force) </a:t>
                </a:r>
                <a:r>
                  <a:rPr lang="en-US" altLang="en-US" sz="2000" b="0" dirty="0" err="1" smtClean="0"/>
                  <a:t>impune</a:t>
                </a:r>
                <a:r>
                  <a:rPr lang="en-US" altLang="en-US" sz="2000" b="0" dirty="0" smtClean="0"/>
                  <a:t> </a:t>
                </a:r>
                <a:r>
                  <a:rPr lang="en-US" altLang="en-US" sz="2000" b="0" dirty="0" err="1" smtClean="0"/>
                  <a:t>varianta</a:t>
                </a:r>
                <a:endParaRPr lang="en-US" altLang="en-US" sz="2000" b="0" dirty="0" smtClean="0"/>
              </a:p>
              <a:p>
                <a:endParaRPr lang="en-US" altLang="en-US" sz="2000" b="0" dirty="0" smtClean="0"/>
              </a:p>
              <a:p>
                <a:endParaRPr lang="en-US" altLang="en-US" sz="2400" b="0" dirty="0" smtClean="0"/>
              </a:p>
              <a:p>
                <a:endParaRPr lang="en-US" altLang="en-US" sz="2400" b="0" dirty="0" smtClean="0"/>
              </a:p>
              <a:p>
                <a:pPr marL="457200" lvl="1" indent="0">
                  <a:buNone/>
                </a:pPr>
                <a:endParaRPr lang="en-US" altLang="en-US" sz="2000" dirty="0" smtClean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52513"/>
                <a:ext cx="8382000" cy="5689600"/>
              </a:xfrm>
              <a:blipFill rotWithShape="1">
                <a:blip r:embed="rId2"/>
                <a:stretch>
                  <a:fillRect l="-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6672741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8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48622" cy="594928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endParaRPr lang="en-US" altLang="en-US" sz="32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3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n-US" altLang="en-US" sz="3200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Algoritmul</a:t>
            </a:r>
            <a:r>
              <a:rPr lang="en-US" altLang="en-US" sz="3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altLang="en-US" sz="3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criptare</a:t>
            </a:r>
            <a:r>
              <a:rPr lang="en-US" altLang="en-US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A</a:t>
            </a:r>
            <a:r>
              <a:rPr lang="en-US" altLang="en-US" sz="3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ES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US" altLang="en-US" sz="3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en-US" sz="3200" i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Advanced Encryption Standard</a:t>
            </a:r>
            <a:r>
              <a:rPr lang="en-US" altLang="en-US" sz="32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en-US" sz="3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Cipher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r>
              <a:rPr lang="en-US" altLang="en-US" sz="1800" dirty="0"/>
              <a:t>AES (</a:t>
            </a:r>
            <a:r>
              <a:rPr lang="en-US" altLang="en-US" sz="1800" i="1" dirty="0"/>
              <a:t>Advanced Encryption Standard</a:t>
            </a:r>
            <a:r>
              <a:rPr lang="en-US" altLang="en-US" sz="1800" dirty="0"/>
              <a:t>) </a:t>
            </a:r>
            <a:r>
              <a:rPr lang="en-US" altLang="en-US" sz="1800" dirty="0" err="1"/>
              <a:t>este</a:t>
            </a:r>
            <a:r>
              <a:rPr lang="en-US" altLang="en-US" sz="1800" dirty="0"/>
              <a:t> </a:t>
            </a:r>
            <a:r>
              <a:rPr lang="en-US" altLang="en-US" sz="1800" dirty="0" err="1" smtClean="0"/>
              <a:t>Standardul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Federal </a:t>
            </a:r>
            <a:r>
              <a:rPr lang="en-US" altLang="en-US" sz="1800" dirty="0" err="1"/>
              <a:t>pentru</a:t>
            </a:r>
            <a:r>
              <a:rPr lang="en-US" altLang="en-US" sz="1800" dirty="0"/>
              <a:t> </a:t>
            </a:r>
            <a:r>
              <a:rPr lang="en-US" altLang="en-US" sz="1800" dirty="0" err="1" smtClean="0"/>
              <a:t>Procesarea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Informaţiei</a:t>
            </a:r>
            <a:r>
              <a:rPr lang="en-US" altLang="en-US" sz="1800" dirty="0" smtClean="0"/>
              <a:t> (FIPS)</a:t>
            </a:r>
          </a:p>
          <a:p>
            <a:endParaRPr lang="en-US" altLang="en-US" sz="800" dirty="0" smtClean="0"/>
          </a:p>
          <a:p>
            <a:r>
              <a:rPr lang="en-US" altLang="en-US" sz="1800" dirty="0" err="1" smtClean="0"/>
              <a:t>Trei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variante</a:t>
            </a:r>
            <a:r>
              <a:rPr lang="en-US" altLang="en-US" sz="1800" dirty="0" smtClean="0"/>
              <a:t> de </a:t>
            </a:r>
            <a:r>
              <a:rPr lang="en-US" altLang="en-US" sz="1800" dirty="0" err="1" smtClean="0"/>
              <a:t>cheie</a:t>
            </a:r>
            <a:r>
              <a:rPr lang="en-US" altLang="en-US" sz="1800" dirty="0" smtClean="0"/>
              <a:t>: </a:t>
            </a:r>
            <a:r>
              <a:rPr lang="en-US" altLang="en-US" sz="1800" dirty="0"/>
              <a:t>128/192/256 </a:t>
            </a:r>
            <a:r>
              <a:rPr lang="en-US" altLang="en-US" sz="1800" dirty="0" err="1"/>
              <a:t>biti</a:t>
            </a:r>
            <a:endParaRPr lang="en-US" altLang="en-US" sz="1800" dirty="0"/>
          </a:p>
          <a:p>
            <a:r>
              <a:rPr lang="en-US" altLang="en-US" sz="1800" dirty="0" smtClean="0"/>
              <a:t>Input block (plain-data):  128 </a:t>
            </a:r>
            <a:r>
              <a:rPr lang="en-US" altLang="en-US" sz="1800" dirty="0" err="1" smtClean="0"/>
              <a:t>biti</a:t>
            </a:r>
            <a:r>
              <a:rPr lang="en-US" altLang="en-US" sz="1800" dirty="0" smtClean="0"/>
              <a:t> (16 bytes)</a:t>
            </a:r>
          </a:p>
          <a:p>
            <a:r>
              <a:rPr lang="en-US" altLang="en-US" sz="1800" dirty="0" smtClean="0"/>
              <a:t>Output (</a:t>
            </a:r>
            <a:r>
              <a:rPr lang="en-US" altLang="en-US" sz="1800" dirty="0" err="1" smtClean="0"/>
              <a:t>ciphertext</a:t>
            </a:r>
            <a:r>
              <a:rPr lang="en-US" altLang="en-US" sz="1800" dirty="0" smtClean="0"/>
              <a:t>):  128 </a:t>
            </a:r>
            <a:r>
              <a:rPr lang="en-US" altLang="en-US" sz="1800" dirty="0" err="1" smtClean="0"/>
              <a:t>biti</a:t>
            </a:r>
            <a:r>
              <a:rPr lang="en-US" altLang="en-US" sz="1800" dirty="0" smtClean="0"/>
              <a:t> (16 bytes)</a:t>
            </a:r>
          </a:p>
          <a:p>
            <a:endParaRPr lang="en-US" altLang="en-US" sz="800" dirty="0" smtClean="0"/>
          </a:p>
          <a:p>
            <a:r>
              <a:rPr lang="en-US" altLang="en-US" sz="1800" dirty="0" err="1" smtClean="0"/>
              <a:t>Matricea</a:t>
            </a:r>
            <a:r>
              <a:rPr lang="en-US" altLang="en-US" sz="1800" dirty="0" smtClean="0"/>
              <a:t> de stare: o </a:t>
            </a:r>
            <a:r>
              <a:rPr lang="en-US" altLang="en-US" sz="1800" dirty="0" err="1" smtClean="0"/>
              <a:t>matrice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de 4 x 4 </a:t>
            </a:r>
            <a:r>
              <a:rPr lang="en-US" altLang="en-US" sz="1800" dirty="0" err="1" smtClean="0"/>
              <a:t>octeti</a:t>
            </a:r>
            <a:r>
              <a:rPr lang="en-US" altLang="en-US" sz="1800" dirty="0" smtClean="0"/>
              <a:t>:</a:t>
            </a:r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569546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41" y="5301208"/>
            <a:ext cx="7011759" cy="116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2771800" y="4725144"/>
            <a:ext cx="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550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Cryptosystems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346504" cy="5689600"/>
          </a:xfrm>
        </p:spPr>
        <p:txBody>
          <a:bodyPr/>
          <a:lstStyle/>
          <a:p>
            <a:pPr marL="0" indent="0">
              <a:buNone/>
            </a:pPr>
            <a:r>
              <a:rPr lang="vi-VN" altLang="en-US" sz="2000" dirty="0"/>
              <a:t>Sistemele criptografice sunt de două tipuri:</a:t>
            </a:r>
          </a:p>
          <a:p>
            <a:pPr marL="0" indent="0">
              <a:buNone/>
            </a:pPr>
            <a:endParaRPr lang="en-US" altLang="en-US" sz="1800" dirty="0" smtClean="0"/>
          </a:p>
          <a:p>
            <a:pPr>
              <a:buFont typeface="+mj-lt"/>
              <a:buAutoNum type="arabicParenR"/>
            </a:pPr>
            <a:r>
              <a:rPr lang="vi-VN" altLang="en-US" sz="1800" dirty="0" smtClean="0"/>
              <a:t>Sisteme </a:t>
            </a:r>
            <a:r>
              <a:rPr lang="vi-VN" altLang="en-US" sz="1800" dirty="0"/>
              <a:t>criptografice cu chei secrete (simetrice) </a:t>
            </a:r>
            <a:r>
              <a:rPr lang="vi-VN" altLang="en-US" sz="1800" b="0" dirty="0"/>
              <a:t>ce folosesc </a:t>
            </a:r>
            <a:r>
              <a:rPr lang="vi-VN" altLang="en-US" sz="1800" u="sng" dirty="0" smtClean="0"/>
              <a:t>ace</a:t>
            </a:r>
            <a:r>
              <a:rPr lang="en-US" altLang="en-US" sz="1800" u="sng" dirty="0" smtClean="0"/>
              <a:t>e</a:t>
            </a:r>
            <a:r>
              <a:rPr lang="vi-VN" altLang="en-US" sz="1800" u="sng" dirty="0" smtClean="0"/>
              <a:t>aşi </a:t>
            </a:r>
            <a:r>
              <a:rPr lang="vi-VN" altLang="en-US" sz="1800" u="sng" dirty="0"/>
              <a:t>cheie</a:t>
            </a:r>
            <a:r>
              <a:rPr lang="vi-VN" altLang="en-US" sz="1800" b="0" dirty="0"/>
              <a:t> </a:t>
            </a:r>
            <a:r>
              <a:rPr lang="vi-VN" altLang="en-US" sz="1800" b="0" dirty="0" smtClean="0"/>
              <a:t>pentru </a:t>
            </a:r>
            <a:r>
              <a:rPr lang="vi-VN" altLang="en-US" sz="1800" b="0" dirty="0"/>
              <a:t>criptarea </a:t>
            </a:r>
            <a:r>
              <a:rPr lang="vi-VN" altLang="en-US" sz="1800" b="0" dirty="0" smtClean="0"/>
              <a:t>şi </a:t>
            </a:r>
            <a:r>
              <a:rPr lang="vi-VN" altLang="en-US" sz="1800" b="0" dirty="0"/>
              <a:t>pentru decriptarea datelor</a:t>
            </a:r>
            <a:r>
              <a:rPr lang="vi-VN" altLang="en-US" sz="1800" dirty="0"/>
              <a:t>.</a:t>
            </a:r>
          </a:p>
          <a:p>
            <a:pPr>
              <a:buFont typeface="+mj-lt"/>
              <a:buAutoNum type="arabicParenR"/>
            </a:pPr>
            <a:endParaRPr lang="en-US" altLang="en-US" sz="1800" dirty="0" smtClean="0"/>
          </a:p>
          <a:p>
            <a:pPr>
              <a:buFont typeface="+mj-lt"/>
              <a:buAutoNum type="arabicParenR"/>
            </a:pPr>
            <a:r>
              <a:rPr lang="vi-VN" altLang="en-US" sz="1800" dirty="0" smtClean="0"/>
              <a:t>Sisteme </a:t>
            </a:r>
            <a:r>
              <a:rPr lang="vi-VN" altLang="en-US" sz="1800" dirty="0"/>
              <a:t>criptografice cu chei publice (asimetrice) </a:t>
            </a:r>
            <a:r>
              <a:rPr lang="vi-VN" altLang="en-US" sz="1800" b="0" dirty="0"/>
              <a:t>în care </a:t>
            </a:r>
            <a:r>
              <a:rPr lang="vi-VN" altLang="en-US" sz="1800" u="sng" dirty="0"/>
              <a:t>cele doua chei sunt diferite</a:t>
            </a:r>
            <a:r>
              <a:rPr lang="vi-VN" alt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7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Cipher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r>
              <a:rPr lang="en-US" altLang="en-US" sz="2400" dirty="0" smtClean="0"/>
              <a:t>Key (input 1) expanded to round keys K1, K2, …K10</a:t>
            </a:r>
          </a:p>
          <a:p>
            <a:r>
              <a:rPr lang="en-US" altLang="en-US" sz="2400" dirty="0" smtClean="0"/>
              <a:t>Round keys are used to encrypt the state matrix (data) </a:t>
            </a:r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2204864"/>
            <a:ext cx="210050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3245" y="2204864"/>
            <a:ext cx="202461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0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Cipher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Encryption workflow</a:t>
            </a:r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2843" y="1412776"/>
            <a:ext cx="6571565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4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Cipher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AES Transformations</a:t>
            </a:r>
          </a:p>
          <a:p>
            <a:pPr marL="0" indent="0">
              <a:buNone/>
            </a:pPr>
            <a:endParaRPr lang="en-US" altLang="en-US" sz="2000" dirty="0" smtClean="0"/>
          </a:p>
          <a:p>
            <a:pPr>
              <a:buFont typeface="+mj-lt"/>
              <a:buAutoNum type="arabicPeriod"/>
            </a:pPr>
            <a:r>
              <a:rPr lang="en-US" altLang="en-US" sz="1800" dirty="0" err="1" smtClean="0"/>
              <a:t>SubBytes</a:t>
            </a:r>
            <a:r>
              <a:rPr lang="en-US" altLang="en-US" sz="1800" dirty="0" smtClean="0"/>
              <a:t> (Substitution) – confusion</a:t>
            </a:r>
          </a:p>
          <a:p>
            <a:pPr>
              <a:buFont typeface="+mj-lt"/>
              <a:buAutoNum type="arabicPeriod"/>
            </a:pPr>
            <a:endParaRPr lang="en-US" altLang="en-US" sz="1800" dirty="0" smtClean="0"/>
          </a:p>
          <a:p>
            <a:pPr>
              <a:buFont typeface="+mj-lt"/>
              <a:buAutoNum type="arabicPeriod"/>
            </a:pPr>
            <a:r>
              <a:rPr lang="en-US" altLang="en-US" sz="1800" dirty="0" err="1" smtClean="0"/>
              <a:t>ShiftRows</a:t>
            </a:r>
            <a:r>
              <a:rPr lang="en-US" altLang="en-US" sz="1800" dirty="0" smtClean="0"/>
              <a:t> (Permutation) – diffusion </a:t>
            </a:r>
          </a:p>
          <a:p>
            <a:pPr>
              <a:buFont typeface="+mj-lt"/>
              <a:buAutoNum type="arabicPeriod"/>
            </a:pPr>
            <a:endParaRPr lang="en-US" altLang="en-US" sz="1800" dirty="0" smtClean="0"/>
          </a:p>
          <a:p>
            <a:pPr>
              <a:buFont typeface="+mj-lt"/>
              <a:buAutoNum type="arabicPeriod"/>
            </a:pPr>
            <a:r>
              <a:rPr lang="en-US" altLang="en-US" sz="1800" dirty="0" err="1" smtClean="0"/>
              <a:t>MixColumns</a:t>
            </a:r>
            <a:r>
              <a:rPr lang="en-US" altLang="en-US" sz="1800" dirty="0" smtClean="0"/>
              <a:t> (Permutation) – diffusion </a:t>
            </a:r>
          </a:p>
          <a:p>
            <a:pPr>
              <a:buFont typeface="+mj-lt"/>
              <a:buAutoNum type="arabicPeriod"/>
            </a:pPr>
            <a:endParaRPr lang="en-US" altLang="en-US" sz="1800" dirty="0" smtClean="0"/>
          </a:p>
          <a:p>
            <a:pPr>
              <a:buFont typeface="+mj-lt"/>
              <a:buAutoNum type="arabicPeriod"/>
            </a:pPr>
            <a:r>
              <a:rPr lang="en-US" altLang="en-US" sz="1800" dirty="0" err="1" smtClean="0"/>
              <a:t>AddRoundKey</a:t>
            </a:r>
            <a:r>
              <a:rPr lang="en-US" altLang="en-US" sz="1800" dirty="0" smtClean="0"/>
              <a:t> – XOR operation</a:t>
            </a:r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800" dirty="0"/>
          </a:p>
          <a:p>
            <a:r>
              <a:rPr lang="en-US" altLang="en-US" sz="1800" dirty="0" smtClean="0"/>
              <a:t>For a block complete encryption, there are required 10, 12 or 14 rounds</a:t>
            </a:r>
          </a:p>
          <a:p>
            <a:endParaRPr lang="en-US" altLang="en-US" sz="1800" dirty="0"/>
          </a:p>
          <a:p>
            <a:endParaRPr lang="en-US" altLang="en-US" sz="1800" dirty="0" smtClean="0"/>
          </a:p>
          <a:p>
            <a:endParaRPr lang="en-US" altLang="en-US" sz="1000" b="0" dirty="0"/>
          </a:p>
          <a:p>
            <a:endParaRPr lang="en-US" altLang="en-US" sz="2000" b="0" dirty="0" smtClean="0"/>
          </a:p>
          <a:p>
            <a:pPr marL="0" indent="0">
              <a:buNone/>
            </a:pPr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45224"/>
            <a:ext cx="716355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693" y="908720"/>
            <a:ext cx="4195307" cy="181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96952"/>
            <a:ext cx="3094465" cy="138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4572000" y="1628800"/>
            <a:ext cx="288032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4355976" y="2564904"/>
            <a:ext cx="108012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856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AES Cipher</a:t>
            </a:r>
            <a:endParaRPr lang="en-US" alt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8532440" cy="5833393"/>
          </a:xfrm>
        </p:spPr>
        <p:txBody>
          <a:bodyPr/>
          <a:lstStyle/>
          <a:p>
            <a:r>
              <a:rPr lang="en-US" altLang="en-US" sz="2000" dirty="0" err="1" smtClean="0"/>
              <a:t>Prezentare</a:t>
            </a:r>
            <a:r>
              <a:rPr lang="en-US" altLang="en-US" sz="2000" dirty="0" smtClean="0"/>
              <a:t> AES </a:t>
            </a:r>
            <a:r>
              <a:rPr lang="en-US" altLang="en-US" sz="2000" dirty="0" err="1" smtClean="0"/>
              <a:t>folosind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rijndael_ingles2004.swf</a:t>
            </a:r>
          </a:p>
          <a:p>
            <a:pPr marL="0" indent="0">
              <a:buNone/>
            </a:pPr>
            <a:endParaRPr lang="en-US" altLang="en-US" sz="200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/>
          </a:p>
          <a:p>
            <a:endParaRPr lang="en-US" altLang="en-US" sz="2000" b="0" dirty="0" smtClean="0"/>
          </a:p>
          <a:p>
            <a:endParaRPr lang="en-US" altLang="en-US" sz="2000" b="0" dirty="0" smtClean="0"/>
          </a:p>
          <a:p>
            <a:endParaRPr lang="en-US" altLang="en-US" sz="2400" b="0" dirty="0" smtClean="0"/>
          </a:p>
          <a:p>
            <a:endParaRPr lang="en-US" altLang="en-US" sz="2400" b="0" dirty="0" smtClean="0"/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Cryptography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942933-307D-4C64-8D0F-A1BD322AD24E}" type="slidenum">
              <a:rPr lang="en-US" altLang="en-US" sz="1400">
                <a:solidFill>
                  <a:srgbClr val="FFFF00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>
              <a:solidFill>
                <a:srgbClr val="FFFF00"/>
              </a:solidFill>
            </a:endParaRP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330835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1"/>
          <p:cNvSpPr txBox="1">
            <a:spLocks noChangeArrowheads="1"/>
          </p:cNvSpPr>
          <p:nvPr/>
        </p:nvSpPr>
        <p:spPr bwMode="auto">
          <a:xfrm>
            <a:off x="5003800" y="1382713"/>
            <a:ext cx="3960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Bibliography: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0">
                <a:solidFill>
                  <a:srgbClr val="FF0000"/>
                </a:solidFill>
                <a:latin typeface="Arial" panose="020B0604020202020204" pitchFamily="34" charset="0"/>
              </a:rPr>
              <a:t>Peter Gutman, </a:t>
            </a:r>
            <a:r>
              <a:rPr lang="en-GB" altLang="en-US" sz="1800" b="0" i="1">
                <a:solidFill>
                  <a:srgbClr val="FF0000"/>
                </a:solidFill>
                <a:latin typeface="Arial" panose="020B0604020202020204" pitchFamily="34" charset="0"/>
              </a:rPr>
              <a:t>Cryptography and Data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Symmetric ciphers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52513"/>
                <a:ext cx="8382000" cy="5689600"/>
              </a:xfrm>
            </p:spPr>
            <p:txBody>
              <a:bodyPr/>
              <a:lstStyle/>
              <a:p>
                <a:r>
                  <a:rPr lang="en-US" altLang="en-US" sz="2400" b="0" dirty="0" smtClean="0"/>
                  <a:t>Sisteme de </a:t>
                </a:r>
                <a:r>
                  <a:rPr lang="en-US" altLang="en-US" sz="2400" b="0" dirty="0" err="1" smtClean="0"/>
                  <a:t>criptare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dirty="0" smtClean="0"/>
                  <a:t>cu </a:t>
                </a:r>
                <a:r>
                  <a:rPr lang="en-US" altLang="en-US" sz="2400" i="1" dirty="0" err="1" smtClean="0"/>
                  <a:t>cheie</a:t>
                </a:r>
                <a:r>
                  <a:rPr lang="en-US" altLang="en-US" sz="2400" i="1" dirty="0" smtClean="0"/>
                  <a:t> </a:t>
                </a:r>
                <a:r>
                  <a:rPr lang="en-US" altLang="en-US" sz="2400" i="1" dirty="0" err="1" smtClean="0"/>
                  <a:t>simetrica</a:t>
                </a:r>
                <a:r>
                  <a:rPr lang="en-US" altLang="en-US" sz="2400" i="1" dirty="0" smtClean="0"/>
                  <a:t> (</a:t>
                </a:r>
                <a:r>
                  <a:rPr lang="en-US" altLang="en-US" sz="2400" i="1" dirty="0" err="1" smtClean="0"/>
                  <a:t>secreta</a:t>
                </a:r>
                <a:r>
                  <a:rPr lang="en-US" altLang="en-US" sz="2400" i="1" dirty="0" smtClean="0"/>
                  <a:t>)</a:t>
                </a:r>
              </a:p>
              <a:p>
                <a:endParaRPr lang="en-US" altLang="en-US" sz="1000" dirty="0"/>
              </a:p>
              <a:p>
                <a:r>
                  <a:rPr lang="en-US" altLang="en-US" sz="2400" b="0" dirty="0" err="1" smtClean="0"/>
                  <a:t>Trei</a:t>
                </a:r>
                <a:r>
                  <a:rPr lang="en-US" altLang="en-US" sz="2400" b="0" dirty="0" smtClean="0"/>
                  <a:t> </a:t>
                </a:r>
                <a:r>
                  <a:rPr lang="en-US" altLang="en-US" sz="2400" b="0" dirty="0" err="1" smtClean="0"/>
                  <a:t>algoritmi</a:t>
                </a:r>
                <a:r>
                  <a:rPr lang="en-US" altLang="en-US" sz="2400" b="0" dirty="0" smtClean="0"/>
                  <a:t>:</a:t>
                </a:r>
              </a:p>
              <a:p>
                <a:pPr lvl="1"/>
                <a:r>
                  <a:rPr lang="en-US" altLang="en-US" sz="2000" b="0" dirty="0" err="1" smtClean="0"/>
                  <a:t>Algoritmul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generare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cheie</a:t>
                </a:r>
                <a:r>
                  <a:rPr lang="en-US" altLang="en-US" sz="2000" b="0" dirty="0"/>
                  <a:t> </a:t>
                </a:r>
                <a:endParaRPr lang="en-US" altLang="en-US" sz="2000" b="0" dirty="0" smtClean="0"/>
              </a:p>
              <a:p>
                <a:pPr lvl="1"/>
                <a:r>
                  <a:rPr lang="en-US" altLang="en-US" sz="2000" b="0" dirty="0" err="1" smtClean="0"/>
                  <a:t>Algoritmul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criptare</a:t>
                </a:r>
                <a:r>
                  <a:rPr lang="en-US" altLang="en-US" sz="2000" b="0" dirty="0" smtClean="0"/>
                  <a:t>  </a:t>
                </a:r>
              </a:p>
              <a:p>
                <a:pPr lvl="1"/>
                <a:r>
                  <a:rPr lang="en-US" altLang="en-US" sz="2000" b="0" dirty="0" err="1" smtClean="0"/>
                  <a:t>Algoritmul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decriptare</a:t>
                </a:r>
                <a:endParaRPr lang="en-US" altLang="en-US" sz="2000" b="0" dirty="0" smtClean="0"/>
              </a:p>
              <a:p>
                <a:endParaRPr lang="en-US" altLang="en-US" sz="1000" dirty="0" smtClean="0"/>
              </a:p>
              <a:p>
                <a:endParaRPr lang="en-US" altLang="en-US" sz="1000" dirty="0" smtClean="0"/>
              </a:p>
              <a:p>
                <a:pPr marL="0" indent="0" algn="ctr">
                  <a:buNone/>
                </a:pPr>
                <a:r>
                  <a:rPr lang="en-US" altLang="en-US" sz="2400" i="1" dirty="0" smtClean="0"/>
                  <a:t>K  </a:t>
                </a:r>
                <a:r>
                  <a:rPr lang="en-US" altLang="en-US" sz="2400" dirty="0" err="1" smtClean="0"/>
                  <a:t>criptare</a:t>
                </a:r>
                <a:r>
                  <a:rPr lang="en-US" altLang="en-US" sz="240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/>
                        <a:ea typeface="Cambria Math"/>
                      </a:rPr>
                      <m:t>≅</m:t>
                    </m:r>
                  </m:oMath>
                </a14:m>
                <a:r>
                  <a:rPr lang="en-US" altLang="en-US" sz="2400" dirty="0" smtClean="0"/>
                  <a:t>     </a:t>
                </a:r>
                <a:r>
                  <a:rPr lang="en-US" altLang="en-US" sz="2400" i="1" dirty="0" smtClean="0"/>
                  <a:t>K</a:t>
                </a:r>
                <a:r>
                  <a:rPr lang="en-US" altLang="en-US" sz="2400" dirty="0" smtClean="0"/>
                  <a:t>  </a:t>
                </a:r>
                <a:r>
                  <a:rPr lang="en-US" altLang="en-US" sz="2400" dirty="0" err="1" smtClean="0"/>
                  <a:t>decriptare</a:t>
                </a:r>
                <a:endParaRPr lang="en-US" altLang="en-US" sz="2400" dirty="0" smtClean="0"/>
              </a:p>
              <a:p>
                <a:pPr marL="0" indent="0">
                  <a:buNone/>
                </a:pPr>
                <a:endParaRPr lang="en-US" altLang="en-US" dirty="0" smtClean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sz="800" dirty="0" smtClean="0"/>
              </a:p>
              <a:p>
                <a:endParaRPr lang="en-US" altLang="en-US" sz="800" dirty="0" smtClean="0"/>
              </a:p>
              <a:p>
                <a:endParaRPr lang="en-US" altLang="en-US" sz="1000" dirty="0" smtClean="0">
                  <a:solidFill>
                    <a:srgbClr val="FF0000"/>
                  </a:solidFill>
                </a:endParaRPr>
              </a:p>
              <a:p>
                <a:endParaRPr lang="en-US" altLang="en-US" dirty="0" smtClean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52513"/>
                <a:ext cx="8382000" cy="5689600"/>
              </a:xfrm>
              <a:blipFill>
                <a:blip r:embed="rId2"/>
                <a:stretch>
                  <a:fillRect l="-945"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04864"/>
            <a:ext cx="1440160" cy="34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16" y="2564904"/>
            <a:ext cx="18954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80" y="2593479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96" y="2974851"/>
            <a:ext cx="14859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006" y="4545360"/>
            <a:ext cx="588598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0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Symmetric ciphers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52513"/>
                <a:ext cx="8382000" cy="5689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Observatie:</a:t>
                </a:r>
              </a:p>
              <a:p>
                <a:r>
                  <a:rPr lang="en-US" altLang="en-US" sz="2400" dirty="0" smtClean="0">
                    <a:solidFill>
                      <a:srgbClr val="FF0000"/>
                    </a:solidFill>
                  </a:rPr>
                  <a:t>La un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cryptosistem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asimetric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(</a:t>
                </a:r>
                <a:r>
                  <a:rPr lang="en-US" altLang="en-US" sz="2400" b="0" dirty="0"/>
                  <a:t>ex. RSA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criptare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≠ </m:t>
                    </m:r>
                  </m:oMath>
                </a14:m>
                <a:r>
                  <a:rPr lang="en-US" altLang="en-US" sz="2400" i="1" dirty="0">
                    <a:solidFill>
                      <a:srgbClr val="FF0000"/>
                    </a:solidFill>
                  </a:rPr>
                  <a:t>K </a:t>
                </a:r>
                <a:r>
                  <a:rPr lang="en-US" altLang="en-US" sz="2400" dirty="0" err="1">
                    <a:solidFill>
                      <a:srgbClr val="FF0000"/>
                    </a:solidFill>
                  </a:rPr>
                  <a:t>criptare</a:t>
                </a:r>
                <a:endParaRPr lang="en-US" altLang="en-US" sz="2400" i="1" dirty="0" smtClean="0"/>
              </a:p>
              <a:p>
                <a:endParaRPr lang="en-US" altLang="en-US" sz="1000" dirty="0"/>
              </a:p>
              <a:p>
                <a:r>
                  <a:rPr lang="en-US" altLang="en-US" sz="2400" b="0" dirty="0" smtClean="0"/>
                  <a:t>Trei </a:t>
                </a:r>
                <a:r>
                  <a:rPr lang="en-US" altLang="en-US" sz="2400" b="0" dirty="0" err="1" smtClean="0"/>
                  <a:t>algoritmi</a:t>
                </a:r>
                <a:r>
                  <a:rPr lang="en-US" altLang="en-US" sz="2400" b="0" dirty="0" smtClean="0"/>
                  <a:t>:</a:t>
                </a:r>
              </a:p>
              <a:p>
                <a:pPr lvl="1"/>
                <a:r>
                  <a:rPr lang="en-US" altLang="en-US" sz="2000" b="0" dirty="0" err="1" smtClean="0"/>
                  <a:t>Algoritmul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generare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cheie</a:t>
                </a:r>
                <a:r>
                  <a:rPr lang="en-US" altLang="en-US" sz="2000" b="0" dirty="0"/>
                  <a:t> </a:t>
                </a:r>
                <a:endParaRPr lang="en-US" altLang="en-US" sz="2000" b="0" dirty="0" smtClean="0"/>
              </a:p>
              <a:p>
                <a:pPr lvl="1"/>
                <a:r>
                  <a:rPr lang="en-US" altLang="en-US" sz="2000" b="0" dirty="0" err="1" smtClean="0"/>
                  <a:t>Algoritmul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criptare</a:t>
                </a:r>
                <a:r>
                  <a:rPr lang="en-US" altLang="en-US" sz="2000" b="0" dirty="0" smtClean="0"/>
                  <a:t>  </a:t>
                </a:r>
              </a:p>
              <a:p>
                <a:pPr lvl="1"/>
                <a:r>
                  <a:rPr lang="en-US" altLang="en-US" sz="2000" b="0" dirty="0" err="1" smtClean="0"/>
                  <a:t>Algoritmul</a:t>
                </a:r>
                <a:r>
                  <a:rPr lang="en-US" altLang="en-US" sz="2000" b="0" dirty="0" smtClean="0"/>
                  <a:t> de </a:t>
                </a:r>
                <a:r>
                  <a:rPr lang="en-US" altLang="en-US" sz="2000" b="0" dirty="0" err="1" smtClean="0"/>
                  <a:t>decriptare</a:t>
                </a:r>
                <a:endParaRPr lang="en-US" altLang="en-US" sz="2000" b="0" dirty="0" smtClean="0"/>
              </a:p>
              <a:p>
                <a:endParaRPr lang="en-US" altLang="en-US" sz="1000" dirty="0" smtClean="0"/>
              </a:p>
              <a:p>
                <a:endParaRPr lang="en-US" altLang="en-US" sz="1000" dirty="0" smtClean="0"/>
              </a:p>
              <a:p>
                <a:pPr marL="0" indent="0" algn="ctr">
                  <a:buNone/>
                </a:pPr>
                <a:r>
                  <a:rPr lang="en-US" altLang="en-US" sz="2400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altLang="en-US" sz="1600" i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400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criptare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altLang="en-US" sz="2400" i="1" dirty="0" smtClean="0">
                    <a:solidFill>
                      <a:srgbClr val="FF0000"/>
                    </a:solidFill>
                  </a:rPr>
                  <a:t>      K</a:t>
                </a:r>
                <a:r>
                  <a:rPr lang="en-US" altLang="en-US" sz="1800" i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en-US" sz="2400" dirty="0" err="1" smtClean="0">
                    <a:solidFill>
                      <a:srgbClr val="FF0000"/>
                    </a:solidFill>
                  </a:rPr>
                  <a:t>decriptare</a:t>
                </a:r>
                <a:endParaRPr lang="en-US" altLang="en-US" sz="2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en-US" dirty="0" smtClean="0"/>
              </a:p>
              <a:p>
                <a:endParaRPr lang="en-US" altLang="en-US" dirty="0" smtClean="0"/>
              </a:p>
              <a:p>
                <a:endParaRPr lang="en-US" altLang="en-US" dirty="0"/>
              </a:p>
              <a:p>
                <a:endParaRPr lang="en-US" altLang="en-US" dirty="0" smtClean="0"/>
              </a:p>
              <a:p>
                <a:endParaRPr lang="en-US" altLang="en-US" sz="800" dirty="0" smtClean="0"/>
              </a:p>
              <a:p>
                <a:endParaRPr lang="en-US" altLang="en-US" sz="800" dirty="0" smtClean="0"/>
              </a:p>
              <a:p>
                <a:endParaRPr lang="en-US" altLang="en-US" sz="1000" dirty="0" smtClean="0">
                  <a:solidFill>
                    <a:srgbClr val="FF0000"/>
                  </a:solidFill>
                </a:endParaRPr>
              </a:p>
              <a:p>
                <a:endParaRPr lang="en-US" altLang="en-US" sz="1800" dirty="0"/>
              </a:p>
              <a:p>
                <a:endParaRPr lang="en-US" altLang="en-US" dirty="0" smtClean="0"/>
              </a:p>
            </p:txBody>
          </p:sp>
        </mc:Choice>
        <mc:Fallback xmlns="">
          <p:sp>
            <p:nvSpPr>
              <p:cNvPr id="51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52513"/>
                <a:ext cx="8382000" cy="5689600"/>
              </a:xfrm>
              <a:blipFill>
                <a:blip r:embed="rId2"/>
                <a:stretch>
                  <a:fillRect l="-1091"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564904"/>
            <a:ext cx="1440160" cy="34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16" y="2924944"/>
            <a:ext cx="18954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380" y="2953519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96" y="3334891"/>
            <a:ext cx="14859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712" y="4653497"/>
            <a:ext cx="588598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7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Symmetric ciphers – encryption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077200" cy="5689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Schema bloc al </a:t>
            </a:r>
            <a:r>
              <a:rPr lang="en-US" altLang="en-US" sz="2400" dirty="0" err="1" smtClean="0"/>
              <a:t>unei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functii</a:t>
            </a:r>
            <a:r>
              <a:rPr lang="en-US" altLang="en-US" sz="2400" dirty="0" smtClean="0"/>
              <a:t> de </a:t>
            </a:r>
            <a:r>
              <a:rPr lang="en-US" altLang="en-US" sz="2400" u="sng" dirty="0" err="1" smtClean="0"/>
              <a:t>criptare</a:t>
            </a:r>
            <a:r>
              <a:rPr lang="en-US" altLang="en-US" sz="2400" u="sng" dirty="0" smtClean="0"/>
              <a:t> </a:t>
            </a:r>
            <a:r>
              <a:rPr lang="en-US" altLang="en-US" sz="2400" u="sng" dirty="0" err="1" smtClean="0"/>
              <a:t>simetrica</a:t>
            </a:r>
            <a:endParaRPr lang="en-US" altLang="en-US" sz="2400" u="sng" dirty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8160377" cy="35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Symmetric ciphers – decryption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62000" y="1052513"/>
            <a:ext cx="8077200" cy="5689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Schema bloc </a:t>
            </a:r>
            <a:r>
              <a:rPr lang="en-US" altLang="en-US" sz="2400" dirty="0" smtClean="0"/>
              <a:t>al </a:t>
            </a:r>
            <a:r>
              <a:rPr lang="en-US" altLang="en-US" sz="2400" dirty="0" err="1" smtClean="0"/>
              <a:t>unei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functii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de </a:t>
            </a:r>
            <a:r>
              <a:rPr lang="en-US" altLang="en-US" sz="2400" u="sng" dirty="0" err="1" smtClean="0"/>
              <a:t>decriptare</a:t>
            </a:r>
            <a:r>
              <a:rPr lang="en-US" altLang="en-US" sz="2400" u="sng" dirty="0" smtClean="0"/>
              <a:t> </a:t>
            </a:r>
            <a:r>
              <a:rPr lang="en-US" altLang="en-US" sz="2400" u="sng" dirty="0" err="1"/>
              <a:t>simetrica</a:t>
            </a:r>
            <a:endParaRPr lang="en-US" altLang="en-US" sz="2400" u="sng" dirty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52104"/>
            <a:ext cx="8303662" cy="348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Symmetric cipher – block view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3568" y="908720"/>
            <a:ext cx="8352928" cy="594928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Schema bloc a </a:t>
            </a:r>
            <a:r>
              <a:rPr lang="en-US" altLang="en-US" sz="2400" dirty="0" err="1" smtClean="0"/>
              <a:t>unui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cifru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simetric</a:t>
            </a:r>
            <a:endParaRPr lang="en-US" altLang="en-US" sz="2400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sz="2000" dirty="0" smtClean="0"/>
          </a:p>
          <a:p>
            <a:endParaRPr lang="en-US" altLang="en-US" sz="800" dirty="0" smtClean="0"/>
          </a:p>
          <a:p>
            <a:endParaRPr lang="en-US" altLang="en-US" sz="800" dirty="0" smtClean="0"/>
          </a:p>
          <a:p>
            <a:endParaRPr lang="en-US" altLang="en-US" sz="2000" i="1" dirty="0" smtClean="0"/>
          </a:p>
          <a:p>
            <a:endParaRPr lang="en-US" altLang="en-US" sz="2000" dirty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E9630-2C4D-4EDC-9E60-C0D67672B5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3" y="1556792"/>
            <a:ext cx="7525513" cy="484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">
  <a:themeElements>
    <a:clrScheme name="Cour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urs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6559BE4EF2E4A874578771D9D2F34" ma:contentTypeVersion="0" ma:contentTypeDescription="Create a new document." ma:contentTypeScope="" ma:versionID="2db5caf9785d35a03718fc56176fcaa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9311BF-B9AD-41B8-A31E-606F1187F502}"/>
</file>

<file path=customXml/itemProps2.xml><?xml version="1.0" encoding="utf-8"?>
<ds:datastoreItem xmlns:ds="http://schemas.openxmlformats.org/officeDocument/2006/customXml" ds:itemID="{B66BB813-423D-4658-A82F-F0F1BB01F021}"/>
</file>

<file path=customXml/itemProps3.xml><?xml version="1.0" encoding="utf-8"?>
<ds:datastoreItem xmlns:ds="http://schemas.openxmlformats.org/officeDocument/2006/customXml" ds:itemID="{9A9A2CB0-6764-4CEA-B60D-58CCCA18A572}"/>
</file>

<file path=docProps/app.xml><?xml version="1.0" encoding="utf-8"?>
<Properties xmlns="http://schemas.openxmlformats.org/officeDocument/2006/extended-properties" xmlns:vt="http://schemas.openxmlformats.org/officeDocument/2006/docPropsVTypes">
  <Template>Course</Template>
  <TotalTime>20797</TotalTime>
  <Words>2374</Words>
  <Application>Microsoft Office PowerPoint</Application>
  <PresentationFormat>On-screen Show (4:3)</PresentationFormat>
  <Paragraphs>628</Paragraphs>
  <Slides>44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Course</vt:lpstr>
      <vt:lpstr>Symmetric Encryption</vt:lpstr>
      <vt:lpstr>Agenda</vt:lpstr>
      <vt:lpstr>Cryptosystems</vt:lpstr>
      <vt:lpstr>Cryptosystems</vt:lpstr>
      <vt:lpstr>Symmetric ciphers</vt:lpstr>
      <vt:lpstr>Symmetric ciphers (cont.)</vt:lpstr>
      <vt:lpstr>Symmetric ciphers – encryption </vt:lpstr>
      <vt:lpstr>Symmetric ciphers – decryption </vt:lpstr>
      <vt:lpstr>Symmetric cipher – block view</vt:lpstr>
      <vt:lpstr>Symmetric ciphers</vt:lpstr>
      <vt:lpstr>Symmetric ciphers</vt:lpstr>
      <vt:lpstr>Symmetric ciphers…</vt:lpstr>
      <vt:lpstr>Symmetric block ciphers</vt:lpstr>
      <vt:lpstr>Symmetric block ciphers</vt:lpstr>
      <vt:lpstr>Common Techniques </vt:lpstr>
      <vt:lpstr>Confusion &amp; Diffusion</vt:lpstr>
      <vt:lpstr> Substitution Ciphers</vt:lpstr>
      <vt:lpstr> Substitution Ciphers – Examples </vt:lpstr>
      <vt:lpstr> Substitution Ciphers – Examples </vt:lpstr>
      <vt:lpstr> Substitution Ciphers – Examples (cont.)</vt:lpstr>
      <vt:lpstr>Transposition Ciphers</vt:lpstr>
      <vt:lpstr>Transposition Ciphers – Example </vt:lpstr>
      <vt:lpstr>PowerPoint Presentation</vt:lpstr>
      <vt:lpstr>Feistel Network</vt:lpstr>
      <vt:lpstr>DES Cipher </vt:lpstr>
      <vt:lpstr>DES Cipher (cont.) </vt:lpstr>
      <vt:lpstr>DES Cipher (Feistel Network)</vt:lpstr>
      <vt:lpstr>DES Cipher (cont.) </vt:lpstr>
      <vt:lpstr>DES Cipher – S-box function </vt:lpstr>
      <vt:lpstr>DES Cipher – S-box function </vt:lpstr>
      <vt:lpstr>DES Cipher – S-box function (cont.) </vt:lpstr>
      <vt:lpstr>DES Cipher (cont.) </vt:lpstr>
      <vt:lpstr>DES Cipher – Decryption </vt:lpstr>
      <vt:lpstr>DES Cipher – Decryption (cont.) </vt:lpstr>
      <vt:lpstr>DES Cipher – Key Scheduling </vt:lpstr>
      <vt:lpstr>Security of DES</vt:lpstr>
      <vt:lpstr>3-DES Cipher</vt:lpstr>
      <vt:lpstr>PowerPoint Presentation</vt:lpstr>
      <vt:lpstr>AES Cipher</vt:lpstr>
      <vt:lpstr>AES Cipher</vt:lpstr>
      <vt:lpstr>AES Cipher</vt:lpstr>
      <vt:lpstr>AES Cipher</vt:lpstr>
      <vt:lpstr>AES Cipher</vt:lpstr>
      <vt:lpstr>Cryptography</vt:lpstr>
    </vt:vector>
  </TitlesOfParts>
  <Company>ATM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DCI</dc:title>
  <dc:creator>Ion Bica</dc:creator>
  <cp:lastModifiedBy>mishu</cp:lastModifiedBy>
  <cp:revision>839</cp:revision>
  <cp:lastPrinted>2016-06-21T04:19:47Z</cp:lastPrinted>
  <dcterms:created xsi:type="dcterms:W3CDTF">2005-01-19T18:21:16Z</dcterms:created>
  <dcterms:modified xsi:type="dcterms:W3CDTF">2021-03-03T07:38:10Z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0x0101004C16559BE4EF2E4A874578771D9D2F34</vt:lpwstr>
  </property>
</Properties>
</file>