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3" r:id="rId3"/>
    <p:sldId id="376" r:id="rId4"/>
    <p:sldId id="403" r:id="rId5"/>
    <p:sldId id="404" r:id="rId6"/>
    <p:sldId id="416" r:id="rId7"/>
    <p:sldId id="423" r:id="rId8"/>
    <p:sldId id="405" r:id="rId9"/>
    <p:sldId id="406" r:id="rId10"/>
    <p:sldId id="408" r:id="rId11"/>
    <p:sldId id="422" r:id="rId12"/>
    <p:sldId id="421" r:id="rId13"/>
    <p:sldId id="415" r:id="rId14"/>
    <p:sldId id="442" r:id="rId15"/>
    <p:sldId id="434" r:id="rId16"/>
    <p:sldId id="424" r:id="rId17"/>
    <p:sldId id="435" r:id="rId18"/>
    <p:sldId id="426" r:id="rId19"/>
    <p:sldId id="427" r:id="rId20"/>
    <p:sldId id="428" r:id="rId21"/>
    <p:sldId id="436" r:id="rId22"/>
    <p:sldId id="430" r:id="rId23"/>
    <p:sldId id="425" r:id="rId24"/>
    <p:sldId id="431" r:id="rId25"/>
    <p:sldId id="429" r:id="rId26"/>
    <p:sldId id="433" r:id="rId27"/>
    <p:sldId id="439" r:id="rId28"/>
    <p:sldId id="432" r:id="rId29"/>
    <p:sldId id="438" r:id="rId30"/>
    <p:sldId id="441" r:id="rId31"/>
    <p:sldId id="440" r:id="rId32"/>
    <p:sldId id="334" r:id="rId33"/>
  </p:sldIdLst>
  <p:sldSz cx="9144000" cy="6858000" type="screen4x3"/>
  <p:notesSz cx="6797675" cy="98726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99"/>
    <a:srgbClr val="0033CC"/>
    <a:srgbClr val="FF00FF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240" autoAdjust="0"/>
  </p:normalViewPr>
  <p:slideViewPr>
    <p:cSldViewPr>
      <p:cViewPr varScale="1">
        <p:scale>
          <a:sx n="123" d="100"/>
          <a:sy n="123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4B5286-4EB2-4CD0-99E0-7F5560736E94}" type="datetimeFigureOut">
              <a:rPr lang="en-US"/>
              <a:pPr>
                <a:defRPr/>
              </a:pPr>
              <a:t>3/3/2021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0147FC-D2EE-4547-A9C3-F44D80FAB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346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48A4F7-AED6-4B80-8718-CFD5A5EF9F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76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4F7-AED6-4B80-8718-CFD5A5EF9F0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07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58200" y="6400800"/>
            <a:ext cx="381000" cy="4572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0"/>
            <a:ext cx="381000" cy="6858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6" name="Picture 6" descr="mt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1981200"/>
            <a:ext cx="7391400" cy="1470025"/>
          </a:xfrm>
        </p:spPr>
        <p:txBody>
          <a:bodyPr/>
          <a:lstStyle>
            <a:lvl1pPr algn="ct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42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3572D-722D-4AA9-BAA7-3CBAF65AF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7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66675"/>
            <a:ext cx="2019300" cy="625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6675"/>
            <a:ext cx="5905500" cy="6257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8C6E2-1779-47A4-8BF7-79A481B6A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01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E6E52-6A76-43B1-9735-60A38490B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3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E1342-F88F-46D1-B07A-74F6013B9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4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0668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3D223-71C4-46F3-936A-93BB3ECE7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6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91707-078B-4F29-A2D6-92EAEE4FF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61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16DA0-47BB-4CDC-9B0A-107C31DC7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88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90768-C559-4718-AB9B-A6D678975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83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F77A2-812E-44E7-A4C2-CADD94DA6C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47D4C-60E0-4CB6-8071-931928DF6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458200" y="6400800"/>
            <a:ext cx="381000" cy="4572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6675"/>
            <a:ext cx="762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052513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FFFF00"/>
                </a:solidFill>
                <a:latin typeface="Arial Narrow" panose="020B0606020202030204" pitchFamily="34" charset="0"/>
              </a:defRPr>
            </a:lvl1pPr>
          </a:lstStyle>
          <a:p>
            <a:fld id="{E689C16A-DA55-45F5-A33E-D740938421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0"/>
            <a:ext cx="381000" cy="6858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1032" name="Picture 10" descr="mt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00113" y="2852738"/>
            <a:ext cx="7993062" cy="1944687"/>
          </a:xfrm>
        </p:spPr>
        <p:txBody>
          <a:bodyPr/>
          <a:lstStyle/>
          <a:p>
            <a:pPr algn="l" eaLnBrk="1" hangingPunct="1"/>
            <a:r>
              <a:rPr lang="en-US" altLang="en-US" sz="3600" i="1" dirty="0" smtClean="0"/>
              <a:t>Symmetric Encryption – AES Cipher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/>
        </p:nvSpPr>
        <p:spPr bwMode="auto">
          <a:xfrm>
            <a:off x="1476375" y="5048250"/>
            <a:ext cx="6780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Mihai TOGAN</a:t>
            </a:r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mihai.togan@mta.ro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187450" y="1125538"/>
            <a:ext cx="7391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i="1" kern="0" dirty="0" smtClean="0"/>
              <a:t>Cryptography and </a:t>
            </a:r>
            <a:r>
              <a:rPr lang="en-US" altLang="en-US" sz="4400" i="1" kern="0" smtClean="0"/>
              <a:t>Data Security</a:t>
            </a:r>
            <a:endParaRPr lang="en-US" altLang="en-US" sz="4000" i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Cipher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r>
              <a:rPr lang="en-US" altLang="en-US" sz="2000" dirty="0" err="1" smtClean="0"/>
              <a:t>Prezentare</a:t>
            </a:r>
            <a:r>
              <a:rPr lang="en-US" altLang="en-US" sz="2000" dirty="0" smtClean="0"/>
              <a:t> AES </a:t>
            </a:r>
            <a:r>
              <a:rPr lang="en-US" altLang="en-US" sz="2000" dirty="0" err="1" smtClean="0"/>
              <a:t>folosind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rijndael_ingles2004.swf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Operations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AES Transformations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SubBytes</a:t>
            </a:r>
            <a:r>
              <a:rPr lang="en-US" altLang="en-US" sz="1800" dirty="0" smtClean="0"/>
              <a:t> (Substitution) – confusion</a:t>
            </a:r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ShiftRows</a:t>
            </a:r>
            <a:r>
              <a:rPr lang="en-US" altLang="en-US" sz="1800" dirty="0" smtClean="0"/>
              <a:t> (Permutation) – diffusion </a:t>
            </a:r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MixColumns</a:t>
            </a:r>
            <a:r>
              <a:rPr lang="en-US" altLang="en-US" sz="1800" dirty="0" smtClean="0"/>
              <a:t> (Permutation) – diffusion </a:t>
            </a:r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AddRoundKey</a:t>
            </a:r>
            <a:r>
              <a:rPr lang="en-US" altLang="en-US" sz="1800" dirty="0" smtClean="0"/>
              <a:t> – XOR operation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71" y="908720"/>
            <a:ext cx="4646529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4195362" y="1556792"/>
            <a:ext cx="232622" cy="121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4283968" y="342900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794" y="3024510"/>
            <a:ext cx="4221427" cy="15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Operations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AES Transformations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SubBytes</a:t>
            </a:r>
            <a:r>
              <a:rPr lang="en-US" altLang="en-US" sz="1800" dirty="0" smtClean="0"/>
              <a:t> (Substitution) – confusion</a:t>
            </a:r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ShiftRows</a:t>
            </a:r>
            <a:r>
              <a:rPr lang="en-US" altLang="en-US" sz="1800" dirty="0" smtClean="0"/>
              <a:t> (Permutation) – diffusion </a:t>
            </a:r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MixColumns</a:t>
            </a:r>
            <a:r>
              <a:rPr lang="en-US" altLang="en-US" sz="1800" dirty="0" smtClean="0"/>
              <a:t> (Permutation) – diffusion </a:t>
            </a:r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AddRoundKey</a:t>
            </a:r>
            <a:r>
              <a:rPr lang="en-US" altLang="en-US" sz="1800" dirty="0" smtClean="0"/>
              <a:t> – XOR operation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283968" y="342900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877780" y="4768673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Amesteca</a:t>
            </a:r>
            <a:r>
              <a:rPr lang="en-US" dirty="0" smtClean="0"/>
              <a:t> </a:t>
            </a:r>
            <a:r>
              <a:rPr lang="en-US" dirty="0" err="1"/>
              <a:t>coloanele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transformări</a:t>
            </a:r>
            <a:r>
              <a:rPr lang="en-US" dirty="0"/>
              <a:t> de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liniară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reversibilă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/>
              <a:t>vorba</a:t>
            </a:r>
            <a:r>
              <a:rPr lang="en-US" dirty="0"/>
              <a:t> de </a:t>
            </a:r>
            <a:r>
              <a:rPr lang="en-US" dirty="0" err="1"/>
              <a:t>fapt</a:t>
            </a:r>
            <a:r>
              <a:rPr lang="en-US" dirty="0"/>
              <a:t> </a:t>
            </a:r>
            <a:r>
              <a:rPr lang="en-US" dirty="0" smtClean="0"/>
              <a:t>de o </a:t>
            </a:r>
            <a:r>
              <a:rPr lang="en-US" dirty="0" err="1" smtClean="0"/>
              <a:t>multiplicare</a:t>
            </a:r>
            <a:r>
              <a:rPr lang="en-US" dirty="0" smtClean="0"/>
              <a:t> </a:t>
            </a:r>
            <a:r>
              <a:rPr lang="en-US" dirty="0" err="1" smtClean="0"/>
              <a:t>matriciala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7780" y="1156436"/>
            <a:ext cx="387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/>
              <a:t>Substituie</a:t>
            </a:r>
            <a:r>
              <a:rPr lang="en-US" altLang="en-US" dirty="0"/>
              <a:t> </a:t>
            </a:r>
            <a:r>
              <a:rPr lang="en-US" altLang="en-US" dirty="0" err="1"/>
              <a:t>fiecare</a:t>
            </a:r>
            <a:r>
              <a:rPr lang="en-US" altLang="en-US" dirty="0"/>
              <a:t> byte </a:t>
            </a:r>
            <a:r>
              <a:rPr lang="en-US" altLang="en-US" dirty="0" err="1"/>
              <a:t>prin</a:t>
            </a:r>
            <a:r>
              <a:rPr lang="en-US" altLang="en-US" dirty="0"/>
              <a:t> </a:t>
            </a:r>
            <a:r>
              <a:rPr lang="en-US" altLang="en-US" dirty="0" err="1"/>
              <a:t>intermediul</a:t>
            </a:r>
            <a:r>
              <a:rPr lang="en-US" altLang="en-US" dirty="0"/>
              <a:t> </a:t>
            </a:r>
            <a:r>
              <a:rPr lang="en-US" altLang="en-US" dirty="0" err="1"/>
              <a:t>unei</a:t>
            </a:r>
            <a:r>
              <a:rPr lang="en-US" altLang="en-US" dirty="0"/>
              <a:t> </a:t>
            </a:r>
            <a:r>
              <a:rPr lang="en-US" altLang="en-US" dirty="0" err="1"/>
              <a:t>tabele</a:t>
            </a:r>
            <a:r>
              <a:rPr lang="en-US" altLang="en-US" dirty="0"/>
              <a:t> de look-up (</a:t>
            </a:r>
            <a:r>
              <a:rPr lang="en-US" altLang="en-US" dirty="0" err="1" smtClean="0"/>
              <a:t>substitutie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neliniara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2040" y="2610778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dirty="0" err="1" smtClean="0"/>
              <a:t>Shifteaza</a:t>
            </a:r>
            <a:r>
              <a:rPr lang="en-US" altLang="en-US" dirty="0" smtClean="0"/>
              <a:t> </a:t>
            </a:r>
            <a:r>
              <a:rPr lang="en-US" altLang="en-US" dirty="0"/>
              <a:t>circular (</a:t>
            </a:r>
            <a:r>
              <a:rPr lang="en-US" altLang="en-US" dirty="0" err="1"/>
              <a:t>rotire</a:t>
            </a:r>
            <a:r>
              <a:rPr lang="en-US" altLang="en-US" dirty="0"/>
              <a:t>) </a:t>
            </a:r>
            <a:r>
              <a:rPr lang="en-US" altLang="en-US" dirty="0" err="1"/>
              <a:t>fiecare</a:t>
            </a:r>
            <a:r>
              <a:rPr lang="en-US" altLang="en-US" dirty="0"/>
              <a:t> </a:t>
            </a:r>
            <a:r>
              <a:rPr lang="en-US" altLang="en-US" dirty="0" err="1"/>
              <a:t>linie</a:t>
            </a:r>
            <a:r>
              <a:rPr lang="en-US" altLang="en-US" dirty="0"/>
              <a:t> </a:t>
            </a:r>
            <a:r>
              <a:rPr lang="en-US" altLang="en-US" dirty="0" err="1"/>
              <a:t>astfel</a:t>
            </a:r>
            <a:r>
              <a:rPr lang="en-US" altLang="en-US" dirty="0"/>
              <a:t>: </a:t>
            </a:r>
            <a:endParaRPr lang="en-US" altLang="en-US" dirty="0" smtClean="0"/>
          </a:p>
          <a:p>
            <a:pPr marL="285750" indent="-285750">
              <a:buFontTx/>
              <a:buChar char="-"/>
            </a:pPr>
            <a:r>
              <a:rPr lang="en-US" altLang="en-US" dirty="0" smtClean="0"/>
              <a:t>prima </a:t>
            </a:r>
            <a:r>
              <a:rPr lang="en-US" altLang="en-US" dirty="0" err="1"/>
              <a:t>linie</a:t>
            </a:r>
            <a:r>
              <a:rPr lang="en-US" altLang="en-US" dirty="0"/>
              <a:t> </a:t>
            </a:r>
            <a:r>
              <a:rPr lang="en-US" altLang="en-US" dirty="0" err="1" smtClean="0"/>
              <a:t>ramane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neatinsa</a:t>
            </a:r>
            <a:r>
              <a:rPr lang="en-US" altLang="en-US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en-US" altLang="en-US" dirty="0" smtClean="0"/>
              <a:t>a </a:t>
            </a:r>
            <a:r>
              <a:rPr lang="en-US" altLang="en-US" dirty="0"/>
              <a:t>2-a </a:t>
            </a:r>
            <a:r>
              <a:rPr lang="en-US" altLang="en-US" dirty="0" err="1"/>
              <a:t>linie</a:t>
            </a:r>
            <a:r>
              <a:rPr lang="en-US" altLang="en-US" dirty="0"/>
              <a:t> </a:t>
            </a:r>
            <a:r>
              <a:rPr lang="en-US" altLang="en-US" dirty="0" smtClean="0"/>
              <a:t>cu 1 </a:t>
            </a:r>
            <a:r>
              <a:rPr lang="en-US" altLang="en-US" dirty="0" err="1" smtClean="0"/>
              <a:t>pozitie</a:t>
            </a:r>
            <a:r>
              <a:rPr lang="en-US" altLang="en-US" dirty="0" smtClean="0"/>
              <a:t> la </a:t>
            </a:r>
            <a:r>
              <a:rPr lang="en-US" altLang="en-US" dirty="0" err="1"/>
              <a:t>stânga</a:t>
            </a:r>
            <a:r>
              <a:rPr lang="en-US" altLang="en-US" dirty="0"/>
              <a:t>, </a:t>
            </a:r>
            <a:endParaRPr lang="en-US" altLang="en-US" dirty="0" smtClean="0"/>
          </a:p>
          <a:p>
            <a:pPr marL="285750" indent="-285750">
              <a:buFontTx/>
              <a:buChar char="-"/>
            </a:pPr>
            <a:r>
              <a:rPr lang="en-US" altLang="en-US" dirty="0" smtClean="0"/>
              <a:t>a </a:t>
            </a:r>
            <a:r>
              <a:rPr lang="en-US" altLang="en-US" dirty="0"/>
              <a:t>3-a </a:t>
            </a:r>
            <a:r>
              <a:rPr lang="en-US" altLang="en-US" dirty="0" err="1" smtClean="0"/>
              <a:t>linie</a:t>
            </a:r>
            <a:r>
              <a:rPr lang="en-US" altLang="en-US" dirty="0" smtClean="0"/>
              <a:t> cu </a:t>
            </a:r>
            <a:r>
              <a:rPr lang="en-US" altLang="en-US" dirty="0"/>
              <a:t>2 </a:t>
            </a:r>
            <a:r>
              <a:rPr lang="en-US" altLang="en-US" dirty="0" err="1" smtClean="0"/>
              <a:t>pozitii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stanga</a:t>
            </a:r>
            <a:r>
              <a:rPr lang="en-US" altLang="en-US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en-US" altLang="en-US" dirty="0" smtClean="0"/>
              <a:t>a 4-a </a:t>
            </a:r>
            <a:r>
              <a:rPr lang="en-US" altLang="en-US" dirty="0" err="1" smtClean="0"/>
              <a:t>linie</a:t>
            </a:r>
            <a:r>
              <a:rPr lang="en-US" altLang="en-US" dirty="0" smtClean="0"/>
              <a:t> cu </a:t>
            </a:r>
            <a:r>
              <a:rPr lang="en-US" altLang="en-US" dirty="0"/>
              <a:t>3 </a:t>
            </a:r>
            <a:r>
              <a:rPr lang="en-US" altLang="en-US" dirty="0" err="1" smtClean="0"/>
              <a:t>pozitii</a:t>
            </a:r>
            <a:r>
              <a:rPr lang="en-US" altLang="en-US" dirty="0" smtClean="0"/>
              <a:t> la </a:t>
            </a:r>
            <a:r>
              <a:rPr lang="en-US" altLang="en-US" dirty="0" err="1"/>
              <a:t>stanga</a:t>
            </a:r>
            <a:endParaRPr lang="en-US" alt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267370" y="1700808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283968" y="4941168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054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Internals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980728"/>
                <a:ext cx="8532440" cy="5877272"/>
              </a:xfrm>
            </p:spPr>
            <p:txBody>
              <a:bodyPr/>
              <a:lstStyle/>
              <a:p>
                <a:r>
                  <a:rPr lang="en-US" altLang="en-US" sz="2000" b="0" dirty="0" smtClean="0"/>
                  <a:t>The internal functions of the </a:t>
                </a:r>
                <a:r>
                  <a:rPr lang="en-US" altLang="en-US" sz="2000" b="0" dirty="0" err="1" smtClean="0"/>
                  <a:t>Rijndael</a:t>
                </a:r>
                <a:r>
                  <a:rPr lang="en-US" altLang="en-US" sz="2000" b="0" dirty="0" smtClean="0"/>
                  <a:t> (AES) cipher </a:t>
                </a:r>
                <a:r>
                  <a:rPr lang="en-US" altLang="en-US" sz="2000" b="0" dirty="0"/>
                  <a:t>work in a </a:t>
                </a:r>
                <a:r>
                  <a:rPr lang="en-US" altLang="en-US" sz="2000" dirty="0"/>
                  <a:t>finite </a:t>
                </a:r>
                <a:r>
                  <a:rPr lang="en-US" altLang="en-US" sz="2000" dirty="0" smtClean="0"/>
                  <a:t>field</a:t>
                </a:r>
                <a:r>
                  <a:rPr lang="en-US" altLang="en-US" sz="2000" b="0" dirty="0" smtClean="0"/>
                  <a:t>. The </a:t>
                </a:r>
                <a:r>
                  <a:rPr lang="en-US" altLang="en-US" sz="2000" b="0" dirty="0"/>
                  <a:t>field is realized as all polynomials modulo the irreducible </a:t>
                </a:r>
                <a:r>
                  <a:rPr lang="en-US" altLang="en-US" sz="2000" b="0" dirty="0" smtClean="0"/>
                  <a:t>polynomial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2000" b="0" dirty="0" smtClean="0"/>
                  <a:t> </a:t>
                </a:r>
                <a:r>
                  <a:rPr lang="en-US" altLang="en-US" sz="2000" b="0" dirty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2000" b="0" dirty="0"/>
              </a:p>
              <a:p>
                <a:pPr marL="0" indent="0">
                  <a:buNone/>
                </a:pPr>
                <a:r>
                  <a:rPr lang="en-US" alt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en-US" sz="2000" b="1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en-US" sz="2000" dirty="0" smtClean="0"/>
              </a:p>
              <a:p>
                <a:r>
                  <a:rPr lang="en-US" altLang="en-US" sz="2000" b="0" dirty="0" smtClean="0"/>
                  <a:t>0x011B</a:t>
                </a:r>
              </a:p>
              <a:p>
                <a:r>
                  <a:rPr lang="en-US" altLang="en-US" sz="2000" b="0" dirty="0" smtClean="0"/>
                  <a:t>The </a:t>
                </a:r>
                <a:r>
                  <a:rPr lang="en-US" altLang="en-US" sz="2000" dirty="0"/>
                  <a:t>field </a:t>
                </a:r>
                <a:r>
                  <a:rPr lang="en-US" altLang="en-US" sz="2000" b="0" dirty="0"/>
                  <a:t>used by the </a:t>
                </a:r>
                <a:r>
                  <a:rPr lang="en-US" altLang="en-US" sz="2000" b="0" dirty="0" err="1"/>
                  <a:t>Rijndael</a:t>
                </a:r>
                <a:r>
                  <a:rPr lang="en-US" altLang="en-US" sz="2000" b="0" dirty="0"/>
                  <a:t> cipher </a:t>
                </a:r>
                <a:r>
                  <a:rPr lang="en-US" altLang="en-US" sz="2000" b="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000" b="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000" b="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en-US" sz="2000" b="0" dirty="0"/>
              </a:p>
              <a:p>
                <a:r>
                  <a:rPr lang="en-US" altLang="en-US" sz="2000" b="0" dirty="0"/>
                  <a:t>Any element in this field is a polynomial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b="0" dirty="0" smtClean="0"/>
                  <a:t> of </a:t>
                </a:r>
                <a:r>
                  <a:rPr lang="en-US" altLang="en-US" sz="2000" b="0" dirty="0"/>
                  <a:t>degree </a:t>
                </a:r>
                <a:r>
                  <a:rPr lang="en-US" altLang="en-US" sz="2000" b="0" u="sng" dirty="0"/>
                  <a:t>less than 8 </a:t>
                </a:r>
                <a:r>
                  <a:rPr lang="en-US" altLang="en-US" sz="2000" b="0" dirty="0"/>
                  <a:t>and the operations are done modulo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b="0" dirty="0" smtClean="0"/>
              </a:p>
              <a:p>
                <a:pPr lvl="1"/>
                <a:r>
                  <a:rPr lang="en-US" altLang="en-US" sz="1600" b="0" dirty="0" smtClean="0"/>
                  <a:t>Mapping </a:t>
                </a:r>
                <a:r>
                  <a:rPr lang="en-US" altLang="en-US" sz="1600" b="0" dirty="0"/>
                  <a:t>between an integer byte and a field </a:t>
                </a:r>
                <a:r>
                  <a:rPr lang="en-US" altLang="en-US" sz="1600" b="0" dirty="0" smtClean="0"/>
                  <a:t>element </a:t>
                </a:r>
                <a:r>
                  <a:rPr lang="en-US" altLang="en-US" sz="1600" b="0" dirty="0" smtClean="0">
                    <a:sym typeface="Wingdings" panose="05000000000000000000" pitchFamily="2" charset="2"/>
                  </a:rPr>
                  <a:t> a</a:t>
                </a:r>
                <a:r>
                  <a:rPr lang="en-US" altLang="en-US" sz="1600" b="0" dirty="0" smtClean="0"/>
                  <a:t>ny element of the field is a polynomial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600" b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600" b="0" dirty="0" smtClean="0"/>
                  <a:t>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1600" b="0" dirty="0" smtClean="0"/>
              </a:p>
              <a:p>
                <a:pPr marL="457200" lvl="1" indent="0">
                  <a:buNone/>
                </a:pPr>
                <a:endParaRPr lang="en-US" altLang="en-US" sz="1600" b="0" dirty="0" smtClean="0"/>
              </a:p>
              <a:p>
                <a:pPr marL="457200" lvl="1" indent="0">
                  <a:buNone/>
                </a:pPr>
                <a:r>
                  <a:rPr lang="en-US" altLang="en-US" sz="1600" b="0" dirty="0" smtClean="0"/>
                  <a:t>For </a:t>
                </a:r>
                <a:r>
                  <a:rPr lang="en-US" altLang="en-US" sz="1600" b="0" dirty="0"/>
                  <a:t>example, the byte 01010111 (or the hexadecimal value '57') corresponds to the element (polynomial</a:t>
                </a:r>
                <a:r>
                  <a:rPr lang="en-US" altLang="en-US" sz="1600" b="0" dirty="0" smtClean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sz="1600" b="0" dirty="0" smtClean="0"/>
              </a:p>
              <a:p>
                <a:pPr lvl="1"/>
                <a:endParaRPr lang="en-US" altLang="en-US" sz="1600" b="0" dirty="0" smtClean="0"/>
              </a:p>
              <a:p>
                <a:pPr lvl="1"/>
                <a:r>
                  <a:rPr lang="en-US" altLang="en-US" sz="1600" dirty="0" smtClean="0"/>
                  <a:t>Addition </a:t>
                </a:r>
                <a:r>
                  <a:rPr lang="en-US" altLang="en-US" sz="1600" dirty="0"/>
                  <a:t>between two field elements </a:t>
                </a:r>
                <a:r>
                  <a:rPr lang="en-US" altLang="en-US" sz="1600" b="0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sz="1600" b="0" dirty="0"/>
                  <a:t>addition of the polynomials modulo </a:t>
                </a:r>
                <a14:m>
                  <m:oMath xmlns:m="http://schemas.openxmlformats.org/officeDocument/2006/math">
                    <m:r>
                      <a:rPr lang="en-US" altLang="en-US" sz="16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6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600" b="0" dirty="0"/>
              </a:p>
              <a:p>
                <a:pPr lvl="1"/>
                <a:r>
                  <a:rPr lang="en-US" altLang="en-US" sz="1600" dirty="0"/>
                  <a:t>Multiplication between two field elements</a:t>
                </a:r>
                <a:r>
                  <a:rPr lang="en-US" altLang="en-US" sz="1600" b="0" dirty="0"/>
                  <a:t> </a:t>
                </a:r>
                <a:r>
                  <a:rPr lang="en-US" altLang="en-US" sz="1600" b="0" dirty="0">
                    <a:sym typeface="Wingdings" panose="05000000000000000000" pitchFamily="2" charset="2"/>
                  </a:rPr>
                  <a:t> multiplication of the polynomials modulo </a:t>
                </a:r>
                <a14:m>
                  <m:oMath xmlns:m="http://schemas.openxmlformats.org/officeDocument/2006/math">
                    <m:r>
                      <a:rPr lang="en-US" altLang="en-US" sz="16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en-US" sz="16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en-US" sz="16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en-US" sz="16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en-US" sz="1600" b="0" dirty="0"/>
              </a:p>
              <a:p>
                <a:r>
                  <a:rPr lang="en-US" altLang="en-US" sz="2000" b="0" dirty="0" smtClean="0"/>
                  <a:t>All </a:t>
                </a:r>
                <a:r>
                  <a:rPr lang="en-US" altLang="en-US" sz="2000" b="0" dirty="0" err="1" smtClean="0"/>
                  <a:t>Rijndael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/>
                  <a:t>operations are made in </a:t>
                </a:r>
                <a:r>
                  <a:rPr lang="en-US" altLang="en-US" sz="2000" b="0" dirty="0" smtClean="0"/>
                  <a:t>the 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en-US" sz="2000" b="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000" b="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000" b="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0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000" b="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0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2000" b="0" dirty="0" smtClean="0"/>
                  <a:t> </a:t>
                </a:r>
              </a:p>
              <a:p>
                <a:r>
                  <a:rPr lang="en-US" altLang="en-US" sz="2000" b="0" dirty="0" smtClean="0"/>
                  <a:t>We will </a:t>
                </a:r>
                <a:r>
                  <a:rPr lang="en-US" altLang="en-US" sz="2000" b="0" dirty="0" err="1" smtClean="0"/>
                  <a:t>ofen</a:t>
                </a:r>
                <a:r>
                  <a:rPr lang="en-US" altLang="en-US" sz="2000" b="0" dirty="0" smtClean="0"/>
                  <a:t>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sz="2000" b="0" dirty="0" smtClean="0"/>
                  <a:t> to denote this field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en-US" sz="16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0" dirty="0" smtClean="0"/>
                  <a:t>elements)</a:t>
                </a:r>
                <a:endParaRPr lang="en-US" altLang="en-US" sz="2400" b="0" dirty="0" smtClean="0"/>
              </a:p>
              <a:p>
                <a:endParaRPr lang="en-US" altLang="en-US" sz="2400" b="0" dirty="0" smtClean="0"/>
              </a:p>
              <a:p>
                <a:pPr marL="457200" lvl="1" indent="0">
                  <a:buNone/>
                </a:pPr>
                <a:endParaRPr lang="en-US" altLang="en-US" sz="2000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980728"/>
                <a:ext cx="8532440" cy="5877272"/>
              </a:xfrm>
              <a:blipFill rotWithShape="1">
                <a:blip r:embed="rId2"/>
                <a:stretch>
                  <a:fillRect l="-571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Internals </a:t>
            </a:r>
            <a:r>
              <a:rPr lang="en-US" altLang="en-US" sz="2400" dirty="0" smtClean="0"/>
              <a:t>(contd.)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C implementation of the AES-field multiplication)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877272"/>
          </a:xfrm>
        </p:spPr>
        <p:txBody>
          <a:bodyPr/>
          <a:lstStyle/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78" y="1052736"/>
            <a:ext cx="68199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6096" y="6170547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Exercise</a:t>
            </a:r>
            <a:r>
              <a:rPr lang="en-US" sz="1600" dirty="0" smtClean="0"/>
              <a:t> (!!): make some tests using this code 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4788024" y="5517232"/>
            <a:ext cx="504056" cy="653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527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</a:t>
            </a:r>
            <a:r>
              <a:rPr lang="en-US" altLang="en-US" sz="2800" dirty="0" smtClean="0"/>
              <a:t>Internal Function </a:t>
            </a:r>
            <a:r>
              <a:rPr lang="en-US" altLang="en-US" sz="2800" i="1" dirty="0" err="1" smtClean="0"/>
              <a:t>SubBytes</a:t>
            </a:r>
            <a:r>
              <a:rPr lang="en-US" altLang="en-US" sz="2800" i="1" dirty="0" smtClean="0"/>
              <a:t> (state)</a:t>
            </a:r>
            <a:endParaRPr lang="en-US" altLang="en-US" i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r>
              <a:rPr lang="en-US" altLang="en-US" sz="2000" dirty="0"/>
              <a:t>Contrary to many other symmetric encryption systems (</a:t>
            </a:r>
            <a:r>
              <a:rPr lang="en-US" altLang="en-US" sz="2000" dirty="0" err="1"/>
              <a:t>inlcuding</a:t>
            </a:r>
            <a:r>
              <a:rPr lang="en-US" altLang="en-US" sz="2000" dirty="0"/>
              <a:t>, for </a:t>
            </a:r>
            <a:r>
              <a:rPr lang="en-US" altLang="en-US" sz="2000" dirty="0" smtClean="0"/>
              <a:t>example, the </a:t>
            </a:r>
            <a:r>
              <a:rPr lang="en-US" altLang="en-US" sz="2000" dirty="0"/>
              <a:t>DES), the S-box of the AES has a well-documented </a:t>
            </a:r>
            <a:r>
              <a:rPr lang="en-US" altLang="en-US" sz="2000" dirty="0" smtClean="0"/>
              <a:t>design.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It </a:t>
            </a:r>
            <a:r>
              <a:rPr lang="en-US" altLang="en-US" sz="2000" dirty="0"/>
              <a:t>is </a:t>
            </a:r>
            <a:r>
              <a:rPr lang="en-US" altLang="en-US" sz="2000" dirty="0" smtClean="0"/>
              <a:t>constructed by </a:t>
            </a:r>
            <a:r>
              <a:rPr lang="en-US" altLang="en-US" sz="2000" dirty="0"/>
              <a:t>composing the following two transformations</a:t>
            </a:r>
            <a:r>
              <a:rPr lang="en-US" altLang="en-US" sz="2000" dirty="0" smtClean="0"/>
              <a:t>:</a:t>
            </a:r>
          </a:p>
          <a:p>
            <a:endParaRPr lang="en-US" altLang="en-US" sz="200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780928"/>
            <a:ext cx="72485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</a:t>
            </a:r>
            <a:r>
              <a:rPr lang="en-US" altLang="en-US" sz="2800" dirty="0" smtClean="0"/>
              <a:t>Internal Function </a:t>
            </a:r>
            <a:r>
              <a:rPr lang="en-US" altLang="en-US" sz="2800" i="1" dirty="0" err="1" smtClean="0"/>
              <a:t>SubBytes</a:t>
            </a:r>
            <a:r>
              <a:rPr lang="en-US" altLang="en-US" sz="2800" i="1" dirty="0" smtClean="0"/>
              <a:t> (state)</a:t>
            </a:r>
            <a:br>
              <a:rPr lang="en-US" altLang="en-US" sz="2800" i="1" dirty="0" smtClean="0"/>
            </a:br>
            <a:r>
              <a:rPr lang="en-US" altLang="en-US" sz="2400" i="1" dirty="0" smtClean="0"/>
              <a:t>cont.</a:t>
            </a:r>
            <a:endParaRPr lang="en-US" altLang="en-US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980728"/>
                <a:ext cx="8532440" cy="5761385"/>
              </a:xfrm>
            </p:spPr>
            <p:txBody>
              <a:bodyPr/>
              <a:lstStyle/>
              <a:p>
                <a:r>
                  <a:rPr lang="en-US" altLang="en-US" sz="2000" i="1" dirty="0" smtClean="0"/>
                  <a:t>Provides </a:t>
                </a:r>
                <a:r>
                  <a:rPr lang="en-US" altLang="en-US" sz="2000" i="1" dirty="0"/>
                  <a:t>a non-linear substitution on each byte (i.e., x) of S</a:t>
                </a:r>
                <a:r>
                  <a:rPr lang="en-US" altLang="en-US" sz="2000" i="1" dirty="0" smtClean="0"/>
                  <a:t>tate</a:t>
                </a:r>
                <a:r>
                  <a:rPr lang="en-US" altLang="en-US" sz="2000" i="1" dirty="0"/>
                  <a:t>. </a:t>
                </a:r>
                <a:endParaRPr lang="en-US" altLang="en-US" sz="2000" i="1" dirty="0" smtClean="0"/>
              </a:p>
              <a:p>
                <a:r>
                  <a:rPr lang="en-US" sz="2000" dirty="0"/>
                  <a:t>Any non-zero byte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sz="2000" i="1" dirty="0" smtClean="0"/>
                  <a:t> </a:t>
                </a:r>
                <a:r>
                  <a:rPr lang="en-US" altLang="en-US" sz="2000" dirty="0" smtClean="0"/>
                  <a:t>is </a:t>
                </a:r>
                <a:r>
                  <a:rPr lang="en-US" sz="2000" dirty="0" smtClean="0"/>
                  <a:t>substituted </a:t>
                </a:r>
                <a:r>
                  <a:rPr lang="en-US" sz="2000" dirty="0"/>
                  <a:t>by the following transformation</a:t>
                </a:r>
                <a:r>
                  <a:rPr lang="en-US" sz="2000" dirty="0" smtClean="0"/>
                  <a:t>:</a:t>
                </a:r>
              </a:p>
              <a:p>
                <a:endParaRPr lang="en-US" altLang="en-US" sz="2000" i="1" dirty="0"/>
              </a:p>
              <a:p>
                <a:endParaRPr lang="en-US" altLang="en-US" sz="2000" i="1" dirty="0" smtClean="0"/>
              </a:p>
              <a:p>
                <a:endParaRPr lang="en-US" altLang="en-US" sz="2000" i="1" dirty="0"/>
              </a:p>
              <a:p>
                <a:endParaRPr lang="en-US" altLang="en-US" sz="2000" i="1" dirty="0" smtClean="0"/>
              </a:p>
              <a:p>
                <a:endParaRPr lang="en-US" altLang="en-US" sz="2000" i="1" dirty="0"/>
              </a:p>
              <a:p>
                <a:endParaRPr lang="en-US" altLang="en-US" sz="2000" i="1" dirty="0" smtClean="0"/>
              </a:p>
              <a:p>
                <a:endParaRPr lang="en-US" altLang="en-US" sz="2000" i="1" dirty="0"/>
              </a:p>
              <a:p>
                <a:endParaRPr lang="en-US" altLang="en-US" sz="2000" i="1" dirty="0" smtClean="0"/>
              </a:p>
              <a:p>
                <a:r>
                  <a:rPr lang="en-US" altLang="en-US" sz="2000" dirty="0" smtClean="0"/>
                  <a:t>Note: if </a:t>
                </a:r>
                <a:r>
                  <a:rPr lang="en-US" altLang="en-US" sz="2000" i="1" dirty="0"/>
                  <a:t>x </a:t>
                </a:r>
                <a:r>
                  <a:rPr lang="en-US" altLang="en-US" sz="2000" dirty="0"/>
                  <a:t>is the zero byte, then </a:t>
                </a:r>
                <a:r>
                  <a:rPr lang="en-US" altLang="en-US" sz="2000" i="1" dirty="0"/>
                  <a:t>y = b</a:t>
                </a:r>
                <a:r>
                  <a:rPr lang="en-US" altLang="en-US" sz="2000" dirty="0"/>
                  <a:t> is the </a:t>
                </a:r>
                <a:r>
                  <a:rPr lang="en-US" altLang="en-US" sz="2000" dirty="0" err="1"/>
                  <a:t>SubBytes</a:t>
                </a:r>
                <a:r>
                  <a:rPr lang="en-US" altLang="en-US" sz="2000" dirty="0"/>
                  <a:t> transformation result</a:t>
                </a:r>
              </a:p>
              <a:p>
                <a:r>
                  <a:rPr lang="en-US" altLang="en-US" sz="2000" dirty="0" smtClean="0"/>
                  <a:t>Non-linearity </a:t>
                </a:r>
                <a:r>
                  <a:rPr lang="en-US" altLang="en-US" sz="2000" dirty="0"/>
                  <a:t>of the transformation </a:t>
                </a:r>
                <a:r>
                  <a:rPr lang="en-US" altLang="en-US" sz="2000" dirty="0" smtClean="0"/>
                  <a:t>comes </a:t>
                </a:r>
                <a:r>
                  <a:rPr lang="en-US" altLang="en-US" sz="2000" dirty="0"/>
                  <a:t>from the inversion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en-US" sz="2000" dirty="0" smtClean="0"/>
                  <a:t> only</a:t>
                </a:r>
              </a:p>
              <a:p>
                <a:pPr lvl="1"/>
                <a:r>
                  <a:rPr lang="en-US" altLang="en-US" sz="1600" dirty="0" smtClean="0"/>
                  <a:t>If </a:t>
                </a:r>
                <a:r>
                  <a:rPr lang="en-US" altLang="en-US" sz="1600" dirty="0"/>
                  <a:t>the transformation </a:t>
                </a:r>
                <a:r>
                  <a:rPr lang="en-US" altLang="en-US" sz="1600" dirty="0" smtClean="0"/>
                  <a:t>be </a:t>
                </a:r>
                <a:r>
                  <a:rPr lang="en-US" altLang="en-US" sz="1600" dirty="0"/>
                  <a:t>applied on x directly, the affine equation </a:t>
                </a:r>
                <a:r>
                  <a:rPr lang="en-US" altLang="en-US" sz="1600" dirty="0" smtClean="0"/>
                  <a:t>would </a:t>
                </a:r>
                <a:r>
                  <a:rPr lang="en-US" altLang="en-US" sz="1600" dirty="0"/>
                  <a:t>then be </a:t>
                </a:r>
                <a:r>
                  <a:rPr lang="en-US" altLang="en-US" sz="1600" i="1" dirty="0"/>
                  <a:t>absolutely linear</a:t>
                </a:r>
                <a:r>
                  <a:rPr lang="en-US" altLang="en-US" sz="1600" dirty="0" smtClean="0"/>
                  <a:t>!</a:t>
                </a:r>
              </a:p>
              <a:p>
                <a:r>
                  <a:rPr lang="en-US" altLang="en-US" sz="2000" b="0" dirty="0"/>
                  <a:t>Since the 8 x 8 constant matrix </a:t>
                </a:r>
                <a:r>
                  <a:rPr lang="en-US" altLang="en-US" sz="2000" b="0" i="1" dirty="0"/>
                  <a:t>A </a:t>
                </a:r>
                <a:r>
                  <a:rPr lang="en-US" altLang="en-US" sz="2000" b="0" dirty="0"/>
                  <a:t>is an invertible </a:t>
                </a:r>
                <a:r>
                  <a:rPr lang="en-US" altLang="en-US" sz="2000" b="0" dirty="0" smtClean="0"/>
                  <a:t>one, then the </a:t>
                </a:r>
                <a:r>
                  <a:rPr lang="en-US" altLang="en-US" sz="2000" b="0" dirty="0"/>
                  <a:t>transformation in </a:t>
                </a:r>
                <a:r>
                  <a:rPr lang="en-US" altLang="en-US" sz="2000" b="0" dirty="0" smtClean="0"/>
                  <a:t>is </a:t>
                </a:r>
                <a:r>
                  <a:rPr lang="en-US" altLang="en-US" sz="2000" b="0" dirty="0"/>
                  <a:t>invertible. Hence, function </a:t>
                </a:r>
                <a:r>
                  <a:rPr lang="en-US" altLang="en-US" sz="2000" b="0" i="1" dirty="0" err="1" smtClean="0"/>
                  <a:t>SubBytes</a:t>
                </a:r>
                <a:r>
                  <a:rPr lang="en-US" altLang="en-US" sz="2000" b="0" i="1" dirty="0" smtClean="0"/>
                  <a:t> (</a:t>
                </a:r>
                <a:r>
                  <a:rPr lang="en-US" altLang="en-US" sz="2000" b="0" i="1" dirty="0"/>
                  <a:t>State)</a:t>
                </a:r>
                <a:r>
                  <a:rPr lang="en-US" altLang="en-US" sz="2000" b="0" dirty="0"/>
                  <a:t> is invertible</a:t>
                </a:r>
                <a:r>
                  <a:rPr lang="en-US" altLang="en-US" sz="2000" b="0" dirty="0" smtClean="0"/>
                  <a:t>.</a:t>
                </a:r>
              </a:p>
              <a:p>
                <a:pPr marL="0" indent="0">
                  <a:buNone/>
                </a:pPr>
                <a:endParaRPr lang="en-US" altLang="en-US" sz="200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 smtClean="0"/>
              </a:p>
              <a:p>
                <a:endParaRPr lang="en-US" altLang="en-US" sz="2400" b="0" dirty="0" smtClean="0"/>
              </a:p>
              <a:p>
                <a:endParaRPr lang="en-US" altLang="en-US" sz="2400" b="0" dirty="0" smtClean="0"/>
              </a:p>
              <a:p>
                <a:pPr marL="457200" lvl="1" indent="0">
                  <a:buNone/>
                </a:pPr>
                <a:endParaRPr lang="en-US" altLang="en-US" sz="2000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980728"/>
                <a:ext cx="8532440" cy="5761385"/>
              </a:xfrm>
              <a:blipFill>
                <a:blip r:embed="rId2"/>
                <a:stretch>
                  <a:fillRect l="-643" t="-635" b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44824"/>
            <a:ext cx="45624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</a:t>
            </a:r>
            <a:r>
              <a:rPr lang="en-US" altLang="en-US" sz="2800" dirty="0" smtClean="0"/>
              <a:t>Internal Function </a:t>
            </a:r>
            <a:r>
              <a:rPr lang="en-US" altLang="en-US" sz="2800" i="1" dirty="0" err="1" smtClean="0"/>
              <a:t>SubBytes</a:t>
            </a:r>
            <a:r>
              <a:rPr lang="en-US" altLang="en-US" sz="2800" i="1" dirty="0" smtClean="0"/>
              <a:t> (state)</a:t>
            </a:r>
            <a:br>
              <a:rPr lang="en-US" altLang="en-US" sz="2800" i="1" dirty="0" smtClean="0"/>
            </a:br>
            <a:r>
              <a:rPr lang="en-US" altLang="en-US" sz="2400" i="1" dirty="0" smtClean="0"/>
              <a:t>cont.</a:t>
            </a:r>
            <a:endParaRPr lang="en-US" altLang="en-US" i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r>
              <a:rPr lang="en-US" altLang="en-US" sz="2000" dirty="0" smtClean="0"/>
              <a:t>Lookup tables (S-boxes)</a:t>
            </a:r>
          </a:p>
          <a:p>
            <a:endParaRPr lang="en-US" altLang="en-US" sz="2000" i="1" dirty="0"/>
          </a:p>
          <a:p>
            <a:endParaRPr lang="en-US" altLang="en-US" sz="2000" i="1" dirty="0" smtClean="0"/>
          </a:p>
          <a:p>
            <a:endParaRPr lang="en-US" altLang="en-US" sz="2000" i="1" dirty="0"/>
          </a:p>
          <a:p>
            <a:endParaRPr lang="en-US" altLang="en-US" sz="2000" i="1" dirty="0" smtClean="0"/>
          </a:p>
          <a:p>
            <a:endParaRPr lang="en-US" altLang="en-US" sz="2000" i="1" dirty="0"/>
          </a:p>
          <a:p>
            <a:endParaRPr lang="en-US" altLang="en-US" sz="2000" i="1" dirty="0" smtClean="0"/>
          </a:p>
          <a:p>
            <a:endParaRPr lang="en-US" altLang="en-US" sz="2000" i="1" dirty="0"/>
          </a:p>
          <a:p>
            <a:endParaRPr lang="en-US" altLang="en-US" sz="2000" i="1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79798"/>
            <a:ext cx="706755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4389438"/>
            <a:ext cx="6981825" cy="235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125" y="4056856"/>
            <a:ext cx="429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Inverse S-Box of the AES Decryption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1172021"/>
            <a:ext cx="3700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S-Box of the AES Encryption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0644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</a:t>
            </a:r>
            <a:r>
              <a:rPr lang="en-US" altLang="en-US" sz="2800" dirty="0" smtClean="0"/>
              <a:t>Internal Function </a:t>
            </a:r>
            <a:r>
              <a:rPr lang="en-US" altLang="en-US" sz="2800" i="1" dirty="0" err="1" smtClean="0"/>
              <a:t>ShiftRows</a:t>
            </a:r>
            <a:r>
              <a:rPr lang="en-US" altLang="en-US" sz="2800" i="1" dirty="0" smtClean="0"/>
              <a:t> (state)</a:t>
            </a:r>
            <a:endParaRPr lang="en-US" altLang="en-US" i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r>
              <a:rPr lang="en-US" sz="2000" dirty="0"/>
              <a:t>This function operates on each row of State.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the case of 128-bit block size, it is the following </a:t>
            </a:r>
            <a:r>
              <a:rPr lang="en-US" sz="2000" dirty="0" smtClean="0"/>
              <a:t>transformation:</a:t>
            </a:r>
          </a:p>
          <a:p>
            <a:endParaRPr lang="en-US" sz="2000" dirty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This </a:t>
            </a:r>
            <a:r>
              <a:rPr lang="en-US" altLang="en-US" sz="2000" b="0" dirty="0"/>
              <a:t>operation is actually a transposition cipher </a:t>
            </a:r>
            <a:endParaRPr lang="en-US" altLang="en-US" sz="2000" b="0" dirty="0" smtClean="0"/>
          </a:p>
          <a:p>
            <a:r>
              <a:rPr lang="en-US" altLang="en-US" sz="2000" b="0" dirty="0"/>
              <a:t>It only rearranges the positions of the elements without changing their identities</a:t>
            </a:r>
          </a:p>
          <a:p>
            <a:r>
              <a:rPr lang="en-US" altLang="en-US" sz="2000" b="0" dirty="0" smtClean="0"/>
              <a:t>For </a:t>
            </a:r>
            <a:r>
              <a:rPr lang="en-US" altLang="en-US" sz="2000" b="0" dirty="0"/>
              <a:t>elements in the </a:t>
            </a:r>
            <a:r>
              <a:rPr lang="en-US" altLang="en-US" sz="2000" b="0" i="1" dirty="0" err="1" smtClean="0"/>
              <a:t>i-</a:t>
            </a:r>
            <a:r>
              <a:rPr lang="en-US" altLang="en-US" sz="2000" b="0" dirty="0" err="1" smtClean="0"/>
              <a:t>th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row (</a:t>
            </a:r>
            <a:r>
              <a:rPr lang="en-US" altLang="en-US" sz="2000" b="0" dirty="0" err="1"/>
              <a:t>i</a:t>
            </a:r>
            <a:r>
              <a:rPr lang="en-US" altLang="en-US" sz="2000" b="0" dirty="0"/>
              <a:t> = 0, 1, 2, 3), the position rearrangement is "cyclic shifting to right" by </a:t>
            </a:r>
            <a:r>
              <a:rPr lang="en-US" altLang="en-US" sz="2000" b="0" i="1" dirty="0"/>
              <a:t>4 – </a:t>
            </a:r>
            <a:r>
              <a:rPr lang="en-US" altLang="en-US" sz="2000" b="0" i="1" dirty="0" err="1"/>
              <a:t>i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positions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Since </a:t>
            </a:r>
            <a:r>
              <a:rPr lang="en-US" altLang="en-US" sz="2000" b="0" dirty="0"/>
              <a:t>the transposition cipher only rearranges positions of the row elements, the transformation is of course mechanically invertible</a:t>
            </a:r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483300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</a:t>
            </a:r>
            <a:r>
              <a:rPr lang="en-US" altLang="en-US" sz="2800" dirty="0" smtClean="0"/>
              <a:t>Internal Function </a:t>
            </a:r>
            <a:r>
              <a:rPr lang="en-US" altLang="en-US" sz="2800" i="1" dirty="0" err="1" smtClean="0"/>
              <a:t>MixColumns</a:t>
            </a:r>
            <a:r>
              <a:rPr lang="en-US" altLang="en-US" sz="2800" i="1" dirty="0" smtClean="0"/>
              <a:t> (state)</a:t>
            </a:r>
            <a:endParaRPr lang="en-US" altLang="en-US" i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877272"/>
          </a:xfrm>
        </p:spPr>
        <p:txBody>
          <a:bodyPr/>
          <a:lstStyle/>
          <a:p>
            <a:r>
              <a:rPr lang="en-US" sz="2000" dirty="0"/>
              <a:t>This function operates on each column of </a:t>
            </a:r>
            <a:r>
              <a:rPr lang="en-US" sz="2000" dirty="0" smtClean="0"/>
              <a:t>State. </a:t>
            </a:r>
          </a:p>
          <a:p>
            <a:r>
              <a:rPr lang="en-US" sz="2000" dirty="0" err="1" smtClean="0"/>
              <a:t>MixColumns</a:t>
            </a:r>
            <a:r>
              <a:rPr lang="en-US" sz="2000" dirty="0" smtClean="0"/>
              <a:t>(</a:t>
            </a:r>
            <a:r>
              <a:rPr lang="en-US" sz="2000" i="1" dirty="0" smtClean="0"/>
              <a:t>State</a:t>
            </a:r>
            <a:r>
              <a:rPr lang="en-US" sz="2000" dirty="0"/>
              <a:t>) repeats four </a:t>
            </a:r>
            <a:r>
              <a:rPr lang="en-US" sz="2000" dirty="0" smtClean="0"/>
              <a:t>iterations</a:t>
            </a:r>
            <a:r>
              <a:rPr lang="en-US" sz="2000" dirty="0"/>
              <a:t> </a:t>
            </a:r>
            <a:r>
              <a:rPr lang="en-US" sz="2000" b="0" dirty="0" smtClean="0"/>
              <a:t>(one for each column)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following description is for one column only (the output of an iteration is still a column): </a:t>
            </a:r>
          </a:p>
          <a:p>
            <a:r>
              <a:rPr lang="en-US" sz="2000" dirty="0" smtClean="0"/>
              <a:t>If we have the column                  this column is interpreted into a 3-degree polynomial: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The operation on the column </a:t>
            </a:r>
            <a:r>
              <a:rPr lang="en-US" sz="2000" i="1" dirty="0"/>
              <a:t>s(x)</a:t>
            </a:r>
            <a:r>
              <a:rPr lang="en-US" sz="2000" dirty="0"/>
              <a:t> is defined by </a:t>
            </a:r>
            <a:r>
              <a:rPr lang="en-US" sz="2000" u="sng" dirty="0"/>
              <a:t>multiplying</a:t>
            </a:r>
            <a:r>
              <a:rPr lang="en-US" sz="2000" dirty="0"/>
              <a:t> </a:t>
            </a:r>
            <a:r>
              <a:rPr lang="en-US" sz="2000" dirty="0" smtClean="0"/>
              <a:t>polynomial </a:t>
            </a:r>
            <a:r>
              <a:rPr lang="en-US" sz="2000" u="sng" dirty="0" smtClean="0"/>
              <a:t>s(x)</a:t>
            </a:r>
            <a:r>
              <a:rPr lang="en-US" sz="2000" dirty="0" smtClean="0"/>
              <a:t> with </a:t>
            </a:r>
            <a:r>
              <a:rPr lang="en-US" sz="2000" dirty="0"/>
              <a:t>a </a:t>
            </a:r>
            <a:r>
              <a:rPr lang="en-US" sz="2000" u="sng" dirty="0"/>
              <a:t>fixed</a:t>
            </a:r>
            <a:r>
              <a:rPr lang="en-US" sz="2000" dirty="0"/>
              <a:t> degree-3 polynomial </a:t>
            </a:r>
            <a:r>
              <a:rPr lang="en-US" sz="2000" i="1" u="sng" dirty="0"/>
              <a:t>c(x)</a:t>
            </a:r>
            <a:r>
              <a:rPr lang="en-US" sz="2000" dirty="0"/>
              <a:t>, </a:t>
            </a:r>
            <a:r>
              <a:rPr lang="en-US" sz="2000" dirty="0" smtClean="0"/>
              <a:t>  </a:t>
            </a:r>
            <a:r>
              <a:rPr lang="en-US" sz="2000" u="sng" dirty="0" smtClean="0"/>
              <a:t>modulo </a:t>
            </a:r>
            <a:r>
              <a:rPr lang="en-US" sz="2000" i="1" u="sng" dirty="0" smtClean="0"/>
              <a:t>x</a:t>
            </a:r>
            <a:r>
              <a:rPr lang="en-US" sz="2000" i="1" u="sng" baseline="30000" dirty="0" smtClean="0"/>
              <a:t>4</a:t>
            </a:r>
            <a:r>
              <a:rPr lang="en-US" sz="2000" i="1" u="sng" dirty="0" smtClean="0"/>
              <a:t> </a:t>
            </a:r>
            <a:r>
              <a:rPr lang="en-US" sz="2000" i="1" u="sng" dirty="0"/>
              <a:t>+ 1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b="0" dirty="0"/>
              <a:t>where the fixed polynomial </a:t>
            </a:r>
            <a:r>
              <a:rPr lang="en-US" sz="2000" b="0" i="1" dirty="0"/>
              <a:t>c(x)</a:t>
            </a:r>
            <a:r>
              <a:rPr lang="en-US" sz="2000" b="0" dirty="0"/>
              <a:t> </a:t>
            </a:r>
            <a:r>
              <a:rPr lang="en-US" sz="2000" b="0" dirty="0" smtClean="0"/>
              <a:t>is </a:t>
            </a:r>
            <a:endParaRPr lang="en-US" sz="2000" b="0" dirty="0"/>
          </a:p>
          <a:p>
            <a:endParaRPr lang="en-US" sz="1000" dirty="0" smtClean="0"/>
          </a:p>
          <a:p>
            <a:r>
              <a:rPr lang="en-US" sz="2000" dirty="0" smtClean="0"/>
              <a:t>It can be argued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00"/>
                </a:solidFill>
              </a:rPr>
              <a:t>exercise !!</a:t>
            </a:r>
            <a:r>
              <a:rPr lang="en-US" sz="2000" dirty="0" smtClean="0"/>
              <a:t>) that in the </a:t>
            </a:r>
            <a:r>
              <a:rPr lang="en-US" sz="2000" dirty="0"/>
              <a:t>above 3-degree polynomial, the coefficient for </a:t>
            </a:r>
            <a:r>
              <a:rPr lang="en-US" sz="2000" i="1" dirty="0" smtClean="0"/>
              <a:t>x</a:t>
            </a:r>
            <a:r>
              <a:rPr lang="en-US" sz="2000" i="1" baseline="30000" dirty="0" smtClean="0"/>
              <a:t>i</a:t>
            </a:r>
            <a:r>
              <a:rPr lang="en-US" sz="2000" i="1" dirty="0" smtClean="0"/>
              <a:t>  </a:t>
            </a:r>
            <a:r>
              <a:rPr lang="en-US" sz="2000" dirty="0" smtClean="0"/>
              <a:t>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= 0, 1, 2</a:t>
            </a:r>
            <a:r>
              <a:rPr lang="en-US" sz="2000" i="1" dirty="0"/>
              <a:t>, 3</a:t>
            </a:r>
            <a:r>
              <a:rPr lang="en-US" sz="2000" dirty="0"/>
              <a:t>) </a:t>
            </a:r>
            <a:r>
              <a:rPr lang="en-US" sz="2000" dirty="0" smtClean="0"/>
              <a:t>is the </a:t>
            </a:r>
            <a:r>
              <a:rPr lang="en-US" sz="2000" dirty="0"/>
              <a:t>sum of </a:t>
            </a:r>
            <a:r>
              <a:rPr lang="en-US" sz="2000" i="1" dirty="0" err="1"/>
              <a:t>c</a:t>
            </a:r>
            <a:r>
              <a:rPr lang="en-US" sz="1400" i="1" dirty="0" err="1"/>
              <a:t>j</a:t>
            </a:r>
            <a:r>
              <a:rPr lang="en-US" sz="2000" i="1" dirty="0" err="1"/>
              <a:t>s</a:t>
            </a:r>
            <a:r>
              <a:rPr lang="en-US" sz="1400" i="1" dirty="0" err="1"/>
              <a:t>k</a:t>
            </a:r>
            <a:r>
              <a:rPr lang="en-US" sz="2000" dirty="0"/>
              <a:t> satisfying </a:t>
            </a:r>
            <a:r>
              <a:rPr lang="en-US" sz="2000" i="1" dirty="0"/>
              <a:t>j + k = </a:t>
            </a:r>
            <a:r>
              <a:rPr lang="en-US" sz="2000" i="1" dirty="0" err="1"/>
              <a:t>i</a:t>
            </a:r>
            <a:r>
              <a:rPr lang="en-US" sz="2000" i="1" dirty="0"/>
              <a:t> (mod 4)</a:t>
            </a:r>
            <a:r>
              <a:rPr lang="en-US" sz="2000" dirty="0"/>
              <a:t> </a:t>
            </a:r>
            <a:r>
              <a:rPr lang="en-US" sz="2000" dirty="0" smtClean="0"/>
              <a:t> (</a:t>
            </a:r>
            <a:r>
              <a:rPr lang="en-US" sz="2000" dirty="0"/>
              <a:t>where j, k = 0, 1, 2, 3)</a:t>
            </a:r>
            <a:endParaRPr lang="en-US" sz="2000" i="1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600" dirty="0" smtClean="0"/>
              <a:t>* </a:t>
            </a:r>
            <a:r>
              <a:rPr lang="en-US" sz="1600" b="0" dirty="0"/>
              <a:t>https://</a:t>
            </a:r>
            <a:r>
              <a:rPr lang="en-US" sz="1600" b="0" dirty="0" smtClean="0"/>
              <a:t>en.wikipedia.org/wiki/Rijndael_MixColumns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204864"/>
            <a:ext cx="6572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4167"/>
            <a:ext cx="2447925" cy="24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509120"/>
            <a:ext cx="2047875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088" y="4890492"/>
            <a:ext cx="47244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077200" cy="568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AES (</a:t>
            </a:r>
            <a:r>
              <a:rPr lang="en-US" sz="2400" i="1" dirty="0" smtClean="0"/>
              <a:t>Advanced Encryption Standard</a:t>
            </a:r>
            <a:r>
              <a:rPr lang="en-US" sz="2400" dirty="0" smtClean="0"/>
              <a:t>) Cipher</a:t>
            </a:r>
            <a:endParaRPr lang="en-US" sz="2400" b="0" dirty="0" smtClean="0"/>
          </a:p>
          <a:p>
            <a:pPr marL="0" indent="0">
              <a:buNone/>
              <a:defRPr/>
            </a:pPr>
            <a:endParaRPr lang="en-US" altLang="en-US" sz="2400" b="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6E5B66-3F9A-4763-B4DE-BDA34966BFC0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</a:t>
            </a:r>
            <a:r>
              <a:rPr lang="en-US" altLang="en-US" sz="2800" dirty="0" smtClean="0"/>
              <a:t>Internal Function </a:t>
            </a:r>
            <a:r>
              <a:rPr lang="en-US" altLang="en-US" sz="2800" i="1" dirty="0" err="1" smtClean="0"/>
              <a:t>MixColumns</a:t>
            </a:r>
            <a:r>
              <a:rPr lang="en-US" altLang="en-US" sz="2800" i="1" dirty="0" smtClean="0"/>
              <a:t> (state) </a:t>
            </a:r>
            <a:br>
              <a:rPr lang="en-US" altLang="en-US" sz="2800" i="1" dirty="0" smtClean="0"/>
            </a:br>
            <a:r>
              <a:rPr lang="en-US" altLang="en-US" sz="2000" i="1" dirty="0" smtClean="0"/>
              <a:t>(cont.)</a:t>
            </a:r>
            <a:endParaRPr lang="en-US" altLang="en-US" sz="2400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980728"/>
                <a:ext cx="8532440" cy="5877272"/>
              </a:xfrm>
            </p:spPr>
            <p:txBody>
              <a:bodyPr/>
              <a:lstStyle/>
              <a:p>
                <a:r>
                  <a:rPr lang="en-US" sz="2000" dirty="0" smtClean="0"/>
                  <a:t>The coefficient for x</a:t>
                </a:r>
                <a:r>
                  <a:rPr lang="en-US" sz="2000" baseline="30000" dirty="0" smtClean="0"/>
                  <a:t>i</a:t>
                </a:r>
                <a:r>
                  <a:rPr lang="en-US" sz="2000" dirty="0" smtClean="0"/>
                  <a:t> (for </a:t>
                </a:r>
                <a:r>
                  <a:rPr lang="en-US" sz="2000" i="1" dirty="0" err="1" smtClean="0"/>
                  <a:t>i</a:t>
                </a:r>
                <a:r>
                  <a:rPr lang="en-US" sz="2000" i="1" dirty="0" smtClean="0"/>
                  <a:t> = 0, 1, 2, 3</a:t>
                </a:r>
                <a:r>
                  <a:rPr lang="en-US" sz="2000" dirty="0" smtClean="0"/>
                  <a:t>) is the sum of </a:t>
                </a:r>
                <a:r>
                  <a:rPr lang="en-US" sz="2000" i="1" dirty="0" err="1" smtClean="0"/>
                  <a:t>c</a:t>
                </a:r>
                <a:r>
                  <a:rPr lang="en-US" sz="1400" i="1" dirty="0" err="1" smtClean="0"/>
                  <a:t>j</a:t>
                </a:r>
                <a:r>
                  <a:rPr lang="en-US" sz="2000" i="1" dirty="0" err="1" smtClean="0"/>
                  <a:t>s</a:t>
                </a:r>
                <a:r>
                  <a:rPr lang="en-US" sz="1400" i="1" dirty="0" err="1" smtClean="0"/>
                  <a:t>k</a:t>
                </a:r>
                <a:r>
                  <a:rPr lang="en-US" sz="2000" dirty="0" smtClean="0"/>
                  <a:t> satisfying </a:t>
                </a:r>
                <a:r>
                  <a:rPr lang="en-US" sz="2000" i="1" dirty="0" smtClean="0"/>
                  <a:t>j + k = </a:t>
                </a:r>
                <a:r>
                  <a:rPr lang="en-US" sz="2000" i="1" dirty="0" err="1" smtClean="0"/>
                  <a:t>i</a:t>
                </a:r>
                <a:r>
                  <a:rPr lang="en-US" sz="2000" i="1" dirty="0" smtClean="0"/>
                  <a:t> (mod 4)</a:t>
                </a:r>
                <a:r>
                  <a:rPr lang="en-US" sz="2000" dirty="0" smtClean="0"/>
                  <a:t>  (where j, k = 0, 1, 2, 3)</a:t>
                </a:r>
              </a:p>
              <a:p>
                <a:pPr lvl="1"/>
                <a:r>
                  <a:rPr lang="en-US" sz="1600" dirty="0" smtClean="0"/>
                  <a:t>For </a:t>
                </a:r>
                <a:r>
                  <a:rPr lang="en-US" sz="1600" dirty="0"/>
                  <a:t>example, the coefficient for x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in the product </a:t>
                </a:r>
                <a:r>
                  <a:rPr lang="en-US" sz="1600" dirty="0" smtClean="0"/>
                  <a:t>is</a:t>
                </a:r>
              </a:p>
              <a:p>
                <a:pPr lvl="1"/>
                <a:r>
                  <a:rPr lang="en-US" sz="1600" dirty="0" smtClean="0"/>
                  <a:t>The multiplications </a:t>
                </a:r>
                <a:r>
                  <a:rPr lang="en-US" sz="1600" dirty="0"/>
                  <a:t>and </a:t>
                </a:r>
                <a:r>
                  <a:rPr lang="en-US" sz="1600" dirty="0" smtClean="0"/>
                  <a:t>additions </a:t>
                </a:r>
                <a:r>
                  <a:rPr lang="en-US" sz="1600" dirty="0"/>
                  <a:t>are </a:t>
                </a:r>
                <a:r>
                  <a:rPr lang="en-US" sz="16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600" i="1" dirty="0" smtClean="0"/>
                  <a:t>  </a:t>
                </a:r>
                <a:r>
                  <a:rPr lang="en-US" sz="1600" dirty="0" smtClean="0"/>
                  <a:t>(Galois Field)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Then, the general computation is: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1000" dirty="0" smtClean="0"/>
              </a:p>
              <a:p>
                <a:endParaRPr lang="en-US" sz="1000" dirty="0" smtClean="0"/>
              </a:p>
              <a:p>
                <a:r>
                  <a:rPr lang="en-US" sz="2000" b="0" dirty="0" smtClean="0"/>
                  <a:t>Notice: all above multiplications </a:t>
                </a:r>
                <a:r>
                  <a:rPr lang="en-US" sz="2000" b="0" dirty="0"/>
                  <a:t>and </a:t>
                </a:r>
                <a:r>
                  <a:rPr lang="en-US" sz="2000" b="0" dirty="0" smtClean="0"/>
                  <a:t>additions </a:t>
                </a:r>
                <a:r>
                  <a:rPr lang="en-US" sz="2000" b="0" dirty="0"/>
                  <a:t>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sz="2000" b="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 smtClean="0"/>
                  <a:t> (Galois Field)</a:t>
                </a:r>
              </a:p>
              <a:p>
                <a:r>
                  <a:rPr lang="en-US" sz="1800" b="0" dirty="0" smtClean="0"/>
                  <a:t>Notice</a:t>
                </a:r>
                <a:r>
                  <a:rPr lang="en-US" sz="1800" dirty="0" smtClean="0"/>
                  <a:t>: the </a:t>
                </a:r>
                <a:r>
                  <a:rPr lang="en-US" sz="1800" dirty="0" err="1"/>
                  <a:t>MixColumns</a:t>
                </a:r>
                <a:r>
                  <a:rPr lang="en-US" sz="1800" dirty="0"/>
                  <a:t> operation is </a:t>
                </a:r>
                <a:r>
                  <a:rPr lang="en-US" sz="1800" dirty="0" smtClean="0"/>
                  <a:t>the </a:t>
                </a:r>
                <a:r>
                  <a:rPr lang="en-US" sz="2000" u="sng" dirty="0"/>
                  <a:t>primary source of diffusion</a:t>
                </a:r>
                <a:r>
                  <a:rPr lang="en-US" sz="1600" dirty="0"/>
                  <a:t> </a:t>
                </a:r>
                <a:r>
                  <a:rPr lang="en-US" sz="1800" dirty="0"/>
                  <a:t>in </a:t>
                </a:r>
                <a:r>
                  <a:rPr lang="en-US" sz="1800" dirty="0" smtClean="0"/>
                  <a:t>AES</a:t>
                </a:r>
              </a:p>
              <a:p>
                <a:pPr lvl="1"/>
                <a:endParaRPr lang="en-US" sz="400" b="0" dirty="0" smtClean="0"/>
              </a:p>
              <a:p>
                <a:pPr lvl="1"/>
                <a:r>
                  <a:rPr lang="en-US" sz="1400" b="0" dirty="0" smtClean="0"/>
                  <a:t>If a single input byte changes (and all other input bytes remain the same) between two plaintexts, </a:t>
                </a:r>
              </a:p>
              <a:p>
                <a:pPr marL="457200" lvl="1" indent="0">
                  <a:buNone/>
                </a:pPr>
                <a:r>
                  <a:rPr lang="en-US" sz="1400" b="0" dirty="0" smtClean="0"/>
                  <a:t>the change will spread to other bytes of the state as fast as </a:t>
                </a:r>
                <a:r>
                  <a:rPr lang="en-US" sz="1400" b="0" dirty="0" err="1" smtClean="0"/>
                  <a:t>posible</a:t>
                </a:r>
                <a:r>
                  <a:rPr lang="en-US" sz="1400" b="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980728"/>
                <a:ext cx="8532440" cy="5877272"/>
              </a:xfrm>
              <a:blipFill rotWithShape="1">
                <a:blip r:embed="rId2"/>
                <a:stretch>
                  <a:fillRect l="-571" t="-519" r="-571" b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684796"/>
            <a:ext cx="2038350" cy="209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1840" y="468873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i="1" dirty="0" smtClean="0"/>
              <a:t>State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983898" y="468873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  <a:r>
              <a:rPr lang="en-US" i="1" dirty="0" smtClean="0"/>
              <a:t>State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107663" y="461261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MixColumn</a:t>
            </a:r>
            <a:endParaRPr lang="en-US" dirty="0" smtClean="0"/>
          </a:p>
          <a:p>
            <a:r>
              <a:rPr lang="en-US" dirty="0" smtClean="0"/>
              <a:t>matrix (constant)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7668344" y="4221089"/>
            <a:ext cx="111000" cy="442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3411762" y="4185463"/>
            <a:ext cx="152126" cy="477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1938967" y="4149080"/>
            <a:ext cx="90082" cy="442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58" y="3101330"/>
            <a:ext cx="68484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</a:t>
            </a:r>
            <a:r>
              <a:rPr lang="en-US" altLang="en-US" sz="2800" dirty="0" smtClean="0"/>
              <a:t>Internal Function </a:t>
            </a:r>
            <a:r>
              <a:rPr lang="en-US" altLang="en-US" sz="2800" i="1" dirty="0" err="1" smtClean="0"/>
              <a:t>MixColumns</a:t>
            </a:r>
            <a:r>
              <a:rPr lang="en-US" altLang="en-US" sz="2800" i="1" dirty="0" smtClean="0"/>
              <a:t> (state) </a:t>
            </a:r>
            <a:br>
              <a:rPr lang="en-US" altLang="en-US" sz="2800" i="1" dirty="0" smtClean="0"/>
            </a:br>
            <a:r>
              <a:rPr lang="en-US" altLang="en-US" sz="2000" i="1" dirty="0" smtClean="0"/>
              <a:t>(cont.) – Decryption phase</a:t>
            </a:r>
            <a:endParaRPr lang="en-US" altLang="en-US" sz="2400" i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r>
              <a:rPr lang="en-US" sz="2000" dirty="0" smtClean="0"/>
              <a:t>We further notice that because c(x) is relatively prime to x</a:t>
            </a:r>
            <a:r>
              <a:rPr lang="en-US" sz="2000" baseline="30000" dirty="0"/>
              <a:t>4</a:t>
            </a:r>
            <a:r>
              <a:rPr lang="en-US" sz="2000" dirty="0"/>
              <a:t> + 1 over </a:t>
            </a:r>
            <a:r>
              <a:rPr lang="en-US" sz="2000" i="1" dirty="0"/>
              <a:t>F</a:t>
            </a:r>
            <a:r>
              <a:rPr lang="en-US" sz="1400" i="1" dirty="0"/>
              <a:t>2</a:t>
            </a:r>
            <a:r>
              <a:rPr lang="en-US" sz="2000" i="1" dirty="0"/>
              <a:t>, </a:t>
            </a:r>
            <a:r>
              <a:rPr lang="en-US" sz="2000" dirty="0"/>
              <a:t>the inversion </a:t>
            </a:r>
            <a:r>
              <a:rPr lang="en-US" sz="2000" i="1" dirty="0"/>
              <a:t>c(x)</a:t>
            </a:r>
            <a:r>
              <a:rPr lang="en-US" sz="2000" i="1" baseline="30000" dirty="0"/>
              <a:t>–1</a:t>
            </a:r>
            <a:r>
              <a:rPr lang="en-US" sz="2000" i="1" dirty="0"/>
              <a:t> (mod x</a:t>
            </a:r>
            <a:r>
              <a:rPr lang="en-US" sz="2000" i="1" baseline="30000" dirty="0"/>
              <a:t>4</a:t>
            </a:r>
            <a:r>
              <a:rPr lang="en-US" sz="2000" i="1" dirty="0"/>
              <a:t> + 1) </a:t>
            </a:r>
            <a:r>
              <a:rPr lang="en-US" sz="2000" dirty="0"/>
              <a:t>exists in </a:t>
            </a:r>
            <a:r>
              <a:rPr lang="en-US" sz="2000" i="1" dirty="0"/>
              <a:t>F</a:t>
            </a:r>
            <a:r>
              <a:rPr lang="en-US" sz="1600" i="1" dirty="0"/>
              <a:t>2</a:t>
            </a:r>
            <a:r>
              <a:rPr lang="en-US" sz="2000" i="1" dirty="0"/>
              <a:t>[X]. </a:t>
            </a:r>
            <a:endParaRPr lang="en-US" sz="2000" i="1" dirty="0" smtClean="0"/>
          </a:p>
          <a:p>
            <a:endParaRPr lang="en-US" sz="1000" i="1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equivalent to saying that the matrix, and hence </a:t>
            </a:r>
            <a:r>
              <a:rPr lang="en-US" sz="2000" u="sng" dirty="0" smtClean="0"/>
              <a:t>the </a:t>
            </a:r>
            <a:r>
              <a:rPr lang="en-US" sz="2000" u="sng" dirty="0" err="1" smtClean="0"/>
              <a:t>MixColumn</a:t>
            </a:r>
            <a:r>
              <a:rPr lang="en-US" sz="2000" u="sng" dirty="0" smtClean="0"/>
              <a:t> transformation are invertible</a:t>
            </a:r>
            <a:r>
              <a:rPr lang="en-US" sz="2000" dirty="0" smtClean="0"/>
              <a:t>.</a:t>
            </a:r>
            <a:endParaRPr lang="en-US" sz="2400" dirty="0"/>
          </a:p>
          <a:p>
            <a:endParaRPr lang="en-US" sz="1000" dirty="0" smtClean="0"/>
          </a:p>
          <a:p>
            <a:r>
              <a:rPr lang="en-US" sz="2000" dirty="0" smtClean="0"/>
              <a:t>For decryption, the inverse transformation is used </a:t>
            </a:r>
          </a:p>
          <a:p>
            <a:pPr marL="0" indent="0">
              <a:buNone/>
            </a:pPr>
            <a:r>
              <a:rPr lang="en-US" sz="2000" dirty="0" smtClean="0"/>
              <a:t>where </a:t>
            </a:r>
            <a:endParaRPr lang="en-US" sz="2000" dirty="0"/>
          </a:p>
          <a:p>
            <a:endParaRPr lang="en-US" sz="1000" dirty="0" smtClean="0"/>
          </a:p>
          <a:p>
            <a:r>
              <a:rPr lang="en-US" sz="2000" dirty="0" smtClean="0"/>
              <a:t>Then, the general computation is: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or: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780928"/>
            <a:ext cx="2495550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3140968"/>
            <a:ext cx="3133725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005064"/>
            <a:ext cx="5112568" cy="1124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5478725"/>
            <a:ext cx="6226051" cy="1263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65025" y="4427437"/>
                <a:ext cx="2411760" cy="617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B0F0"/>
                    </a:solidFill>
                  </a:rPr>
                  <a:t>Note</a:t>
                </a:r>
                <a:r>
                  <a:rPr lang="en-US" sz="1600" dirty="0" smtClean="0"/>
                  <a:t>: multiplications </a:t>
                </a:r>
              </a:p>
              <a:p>
                <a:pPr algn="ctr"/>
                <a:r>
                  <a:rPr lang="en-US" sz="1600" dirty="0" smtClean="0"/>
                  <a:t>and </a:t>
                </a:r>
                <a:r>
                  <a:rPr lang="en-US" sz="1600" dirty="0"/>
                  <a:t>additions </a:t>
                </a:r>
                <a:r>
                  <a:rPr lang="en-US" sz="1600" dirty="0" smtClean="0"/>
                  <a:t>are </a:t>
                </a:r>
                <a:r>
                  <a:rPr lang="en-US" sz="16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25" y="4427437"/>
                <a:ext cx="2411760" cy="617477"/>
              </a:xfrm>
              <a:prstGeom prst="rect">
                <a:avLst/>
              </a:prstGeom>
              <a:blipFill rotWithShape="1">
                <a:blip r:embed="rId6"/>
                <a:stretch>
                  <a:fillRect t="-294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 bwMode="auto">
          <a:xfrm flipH="1">
            <a:off x="6660232" y="4941168"/>
            <a:ext cx="648072" cy="537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7313097" y="4736175"/>
            <a:ext cx="557808" cy="84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652120" y="3140968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F0"/>
                </a:solidFill>
              </a:rPr>
              <a:t>Note</a:t>
            </a:r>
            <a:r>
              <a:rPr lang="en-US" sz="1600" dirty="0" smtClean="0"/>
              <a:t>: MixColumn</a:t>
            </a:r>
            <a:r>
              <a:rPr lang="en-US" sz="1600" baseline="30000" dirty="0" smtClean="0"/>
              <a:t>-1</a:t>
            </a:r>
            <a:r>
              <a:rPr lang="en-US" sz="1600" dirty="0" smtClean="0"/>
              <a:t> matrix (constant)</a:t>
            </a:r>
            <a:endParaRPr lang="en-US" i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5220072" y="3464818"/>
            <a:ext cx="720080" cy="684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354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</a:t>
            </a:r>
            <a:r>
              <a:rPr lang="en-US" altLang="en-US" sz="2800" dirty="0" smtClean="0"/>
              <a:t>Internal Function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i="1" dirty="0" err="1" smtClean="0"/>
              <a:t>AddRoundKey</a:t>
            </a:r>
            <a:r>
              <a:rPr lang="en-US" altLang="en-US" sz="2400" i="1" dirty="0" smtClean="0"/>
              <a:t> (state, </a:t>
            </a:r>
            <a:r>
              <a:rPr lang="en-US" altLang="en-US" sz="2400" i="1" dirty="0" err="1" smtClean="0"/>
              <a:t>roundKey</a:t>
            </a:r>
            <a:r>
              <a:rPr lang="en-US" altLang="en-US" sz="2400" i="1" dirty="0" smtClean="0"/>
              <a:t>)</a:t>
            </a:r>
            <a:endParaRPr lang="en-US" altLang="en-US" sz="2000" i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r>
              <a:rPr lang="en-US" sz="2000" dirty="0"/>
              <a:t>This function merely adds, byte by byte and bit by bit, the elements of </a:t>
            </a:r>
            <a:r>
              <a:rPr lang="en-US" sz="2000" dirty="0" err="1"/>
              <a:t>RoundKey</a:t>
            </a:r>
            <a:r>
              <a:rPr lang="en-US" sz="2000" dirty="0"/>
              <a:t> to those of State. </a:t>
            </a:r>
            <a:r>
              <a:rPr lang="en-US" sz="2000" dirty="0" smtClean="0"/>
              <a:t>Here </a:t>
            </a:r>
            <a:r>
              <a:rPr lang="en-US" sz="2000" dirty="0"/>
              <a:t>"add" is addition </a:t>
            </a:r>
            <a:r>
              <a:rPr lang="en-US" sz="2000" dirty="0" smtClean="0"/>
              <a:t>in </a:t>
            </a:r>
            <a:r>
              <a:rPr lang="en-US" sz="2000" i="1" dirty="0" smtClean="0"/>
              <a:t>F</a:t>
            </a:r>
            <a:r>
              <a:rPr lang="en-US" sz="1400" i="1" dirty="0" smtClean="0"/>
              <a:t>2</a:t>
            </a:r>
            <a:r>
              <a:rPr lang="en-US" sz="2400" i="1" dirty="0"/>
              <a:t> </a:t>
            </a:r>
            <a:r>
              <a:rPr lang="en-US" sz="2400" i="1" dirty="0" smtClean="0"/>
              <a:t> </a:t>
            </a:r>
            <a:r>
              <a:rPr lang="en-US" sz="2000" i="1" dirty="0" smtClean="0"/>
              <a:t>(bit-wise XOR)</a:t>
            </a:r>
          </a:p>
          <a:p>
            <a:endParaRPr lang="en-US" sz="2000" dirty="0" smtClean="0"/>
          </a:p>
          <a:p>
            <a:r>
              <a:rPr lang="en-US" sz="2000" dirty="0" smtClean="0"/>
              <a:t>Notice: the function </a:t>
            </a:r>
            <a:r>
              <a:rPr lang="en-US" sz="2000" i="1" dirty="0" err="1" smtClean="0"/>
              <a:t>AddRoundKey</a:t>
            </a:r>
            <a:r>
              <a:rPr lang="en-US" sz="2000" i="1" dirty="0" smtClean="0"/>
              <a:t> </a:t>
            </a:r>
            <a:r>
              <a:rPr lang="en-US" sz="2000" u="sng" dirty="0"/>
              <a:t>is </a:t>
            </a:r>
            <a:r>
              <a:rPr lang="en-US" sz="2000" dirty="0" smtClean="0"/>
              <a:t>trivially </a:t>
            </a:r>
            <a:r>
              <a:rPr lang="en-US" sz="2000" u="sng" dirty="0"/>
              <a:t>invertible</a:t>
            </a:r>
            <a:r>
              <a:rPr lang="en-US" sz="2000" dirty="0"/>
              <a:t>; the inversion is "add" </a:t>
            </a:r>
            <a:r>
              <a:rPr lang="en-US" sz="2000" dirty="0" smtClean="0"/>
              <a:t>itself.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RoundKey</a:t>
            </a:r>
            <a:r>
              <a:rPr lang="en-US" sz="2000" dirty="0"/>
              <a:t> bits have been "scheduled," i.e., the key bits for different rounds are different, and are derived from the key using a fixed (non-secret) "key schedule" scheme.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Decryption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r>
              <a:rPr lang="en-US" altLang="en-US" sz="2000" dirty="0"/>
              <a:t>As we have seen that each of the four internal functions are </a:t>
            </a:r>
            <a:r>
              <a:rPr lang="en-US" altLang="en-US" sz="2000" dirty="0" smtClean="0"/>
              <a:t>invertible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The </a:t>
            </a:r>
            <a:r>
              <a:rPr lang="en-US" altLang="en-US" sz="2000" dirty="0"/>
              <a:t>decryption is merely to invert the encryption in the reverse direction, i.e., </a:t>
            </a:r>
            <a:r>
              <a:rPr lang="en-US" altLang="en-US" sz="2000" dirty="0" smtClean="0"/>
              <a:t>applying:</a:t>
            </a:r>
            <a:endParaRPr lang="en-US" altLang="en-US" sz="2000" dirty="0"/>
          </a:p>
          <a:p>
            <a:endParaRPr lang="en-US" altLang="en-US" sz="2000" i="1" dirty="0"/>
          </a:p>
          <a:p>
            <a:endParaRPr lang="en-US" altLang="en-US" sz="2000" i="1" dirty="0" smtClean="0"/>
          </a:p>
          <a:p>
            <a:pPr marL="0" indent="0">
              <a:buNone/>
            </a:pPr>
            <a:endParaRPr lang="en-US" altLang="en-US" sz="2000" i="1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altLang="en-US" sz="2000" b="0" dirty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986261"/>
            <a:ext cx="33432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Decryption (cont.)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r>
              <a:rPr lang="en-US" altLang="en-US" sz="2000" dirty="0" smtClean="0"/>
              <a:t>In the case of a </a:t>
            </a:r>
            <a:r>
              <a:rPr lang="en-US" altLang="en-US" sz="2000" dirty="0" err="1" smtClean="0"/>
              <a:t>Feistel</a:t>
            </a:r>
            <a:r>
              <a:rPr lang="en-US" altLang="en-US" sz="2000" dirty="0" smtClean="0"/>
              <a:t> cipher, the encryption </a:t>
            </a:r>
            <a:r>
              <a:rPr lang="en-US" altLang="en-US" sz="2000" dirty="0"/>
              <a:t>and decryption use the same circuit (hardware) or code (software</a:t>
            </a:r>
            <a:r>
              <a:rPr lang="en-US" altLang="en-US" sz="2000" dirty="0" smtClean="0"/>
              <a:t>).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Unlike in the case of a </a:t>
            </a:r>
            <a:r>
              <a:rPr lang="en-US" altLang="en-US" sz="2000" dirty="0" err="1" smtClean="0"/>
              <a:t>Feistel</a:t>
            </a:r>
            <a:r>
              <a:rPr lang="en-US" altLang="en-US" sz="2000" dirty="0" smtClean="0"/>
              <a:t> cipher, the </a:t>
            </a:r>
            <a:r>
              <a:rPr lang="en-US" altLang="en-US" sz="2000" dirty="0" err="1" smtClean="0"/>
              <a:t>Rijndael</a:t>
            </a:r>
            <a:r>
              <a:rPr lang="en-US" altLang="en-US" sz="2000" dirty="0" smtClean="0"/>
              <a:t> cipher must implement different circuits and codes for encryption and decryption, respectively: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356992"/>
            <a:ext cx="636726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</a:t>
            </a:r>
            <a:r>
              <a:rPr lang="en-US" sz="2400" dirty="0" smtClean="0"/>
              <a:t>The roles </a:t>
            </a:r>
            <a:r>
              <a:rPr lang="en-US" sz="2400" dirty="0"/>
              <a:t>of the </a:t>
            </a:r>
            <a:r>
              <a:rPr lang="en-US" sz="2400" dirty="0" err="1"/>
              <a:t>Rijndael</a:t>
            </a:r>
            <a:r>
              <a:rPr lang="en-US" sz="2400" dirty="0"/>
              <a:t> Internal </a:t>
            </a:r>
            <a:r>
              <a:rPr lang="en-US" sz="2400" dirty="0" smtClean="0"/>
              <a:t>Functions</a:t>
            </a:r>
            <a:r>
              <a:rPr lang="en-US" sz="2800" dirty="0" smtClean="0"/>
              <a:t> (Summary)</a:t>
            </a:r>
            <a:endParaRPr lang="en-US" altLang="en-US" sz="28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endParaRPr lang="en-US" altLang="en-US" sz="500" dirty="0" smtClean="0"/>
          </a:p>
          <a:p>
            <a:r>
              <a:rPr lang="en-US" altLang="en-US" sz="2000" dirty="0" err="1" smtClean="0"/>
              <a:t>SubBytes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intended to achieve a non-linear substitution </a:t>
            </a:r>
            <a:r>
              <a:rPr lang="en-US" altLang="en-US" sz="2000" dirty="0" smtClean="0"/>
              <a:t>cipher </a:t>
            </a:r>
          </a:p>
          <a:p>
            <a:pPr lvl="1"/>
            <a:r>
              <a:rPr lang="en-US" altLang="en-US" sz="1600" b="0" dirty="0" smtClean="0"/>
              <a:t>Non-linearity </a:t>
            </a:r>
            <a:r>
              <a:rPr lang="en-US" altLang="en-US" sz="1600" b="0" dirty="0"/>
              <a:t>is an important property for a block cipher to prevent differential cryptanalysis</a:t>
            </a:r>
            <a:endParaRPr lang="en-US" altLang="en-US" sz="1600" b="0" dirty="0" smtClean="0"/>
          </a:p>
          <a:p>
            <a:endParaRPr lang="en-US" altLang="en-US" sz="1000" dirty="0" smtClean="0"/>
          </a:p>
          <a:p>
            <a:r>
              <a:rPr lang="en-US" altLang="en-US" sz="2000" dirty="0" err="1"/>
              <a:t>ShiftRows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MixColumns</a:t>
            </a:r>
            <a:r>
              <a:rPr lang="en-US" altLang="en-US" sz="2000" dirty="0"/>
              <a:t> are intended to achieve a mixture of the bytes positioned in different places of a plaintext message </a:t>
            </a:r>
            <a:r>
              <a:rPr lang="en-US" altLang="en-US" sz="2000" dirty="0" smtClean="0"/>
              <a:t>block</a:t>
            </a:r>
          </a:p>
          <a:p>
            <a:pPr lvl="1"/>
            <a:endParaRPr lang="en-US" altLang="en-US" sz="1600" b="0" dirty="0" smtClean="0"/>
          </a:p>
          <a:p>
            <a:pPr lvl="1"/>
            <a:r>
              <a:rPr lang="en-US" altLang="en-US" sz="1600" b="0" dirty="0" smtClean="0"/>
              <a:t>Typically</a:t>
            </a:r>
            <a:r>
              <a:rPr lang="en-US" altLang="en-US" sz="1600" b="0" dirty="0"/>
              <a:t>, plaintext messages have a low-entropy distribution in the message space due to the high redundancy contained in natural languages and business data (that is, typical plaintexts concentrate in a small subspace of the whole message </a:t>
            </a:r>
            <a:r>
              <a:rPr lang="en-US" altLang="en-US" sz="1600" b="0" dirty="0" smtClean="0"/>
              <a:t>space).</a:t>
            </a:r>
          </a:p>
          <a:p>
            <a:pPr lvl="1"/>
            <a:endParaRPr lang="en-US" altLang="en-US" sz="1600" b="0" dirty="0" smtClean="0"/>
          </a:p>
          <a:p>
            <a:pPr lvl="1"/>
            <a:r>
              <a:rPr lang="en-US" altLang="en-US" sz="1600" b="0" dirty="0"/>
              <a:t>A mixture of the bytes in different positions of a message block causes a wider distribution of messages in the whole message </a:t>
            </a:r>
            <a:r>
              <a:rPr lang="en-US" altLang="en-US" sz="1600" b="0" dirty="0" smtClean="0"/>
              <a:t>space (</a:t>
            </a:r>
            <a:r>
              <a:rPr lang="en-US" altLang="en-US" sz="1600" u="sng" dirty="0" smtClean="0"/>
              <a:t>diffusion</a:t>
            </a:r>
            <a:r>
              <a:rPr lang="en-US" altLang="en-US" sz="1600" b="0" dirty="0" smtClean="0"/>
              <a:t>)</a:t>
            </a:r>
            <a:endParaRPr lang="en-US" altLang="en-US" sz="1600" b="0" dirty="0"/>
          </a:p>
          <a:p>
            <a:endParaRPr lang="en-US" altLang="en-US" sz="1000" dirty="0" smtClean="0"/>
          </a:p>
          <a:p>
            <a:r>
              <a:rPr lang="en-US" altLang="en-US" sz="2000" i="1" dirty="0" err="1"/>
              <a:t>AddRoundKey</a:t>
            </a:r>
            <a:r>
              <a:rPr lang="en-US" altLang="en-US" sz="2000" dirty="0"/>
              <a:t> provides the necessary secret </a:t>
            </a:r>
            <a:r>
              <a:rPr lang="en-US" altLang="en-US" sz="2000" u="sng" dirty="0"/>
              <a:t>randomness</a:t>
            </a:r>
            <a:r>
              <a:rPr lang="en-US" altLang="en-US" sz="2000" dirty="0"/>
              <a:t> to the message distribution</a:t>
            </a:r>
            <a:endParaRPr lang="en-US" altLang="en-US" sz="2000" dirty="0" smtClean="0"/>
          </a:p>
          <a:p>
            <a:endParaRPr lang="en-US" altLang="en-US" sz="2000" dirty="0"/>
          </a:p>
          <a:p>
            <a:pPr marL="0" indent="0" algn="ctr">
              <a:buNone/>
            </a:pPr>
            <a:r>
              <a:rPr lang="en-US" altLang="en-US" sz="2000" dirty="0"/>
              <a:t>These functions repeat a plural number of times (minimum 10 for the case of 128-bit key and data size), and the result is the </a:t>
            </a:r>
            <a:r>
              <a:rPr lang="en-US" altLang="en-US" sz="2000" dirty="0" err="1"/>
              <a:t>Rijndael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(AES) cipher</a:t>
            </a:r>
            <a:r>
              <a:rPr lang="en-US" altLang="en-US" sz="2000" dirty="0"/>
              <a:t>.</a:t>
            </a:r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Fast implementations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980728"/>
                <a:ext cx="8532440" cy="5761385"/>
              </a:xfrm>
            </p:spPr>
            <p:txBody>
              <a:bodyPr/>
              <a:lstStyle/>
              <a:p>
                <a:r>
                  <a:rPr lang="en-US" altLang="en-US" sz="2000" b="0" dirty="0" smtClean="0"/>
                  <a:t>AES internal </a:t>
                </a:r>
                <a:r>
                  <a:rPr lang="en-US" altLang="en-US" sz="2000" b="0" dirty="0"/>
                  <a:t>functions are very simple and operate in trivially small algebraic </a:t>
                </a:r>
                <a:r>
                  <a:rPr lang="en-US" altLang="en-US" sz="2000" b="0" dirty="0" smtClean="0"/>
                  <a:t>spaces.</a:t>
                </a:r>
              </a:p>
              <a:p>
                <a:endParaRPr lang="en-US" altLang="en-US" sz="2000" b="0" dirty="0" smtClean="0"/>
              </a:p>
              <a:p>
                <a:r>
                  <a:rPr lang="en-US" altLang="en-US" sz="2000" b="0" dirty="0" err="1" smtClean="0"/>
                  <a:t>SubBytes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/>
                  <a:t>and </a:t>
                </a:r>
                <a:r>
                  <a:rPr lang="en-US" altLang="en-US" sz="2000" b="0" dirty="0" err="1"/>
                  <a:t>MixColumns</a:t>
                </a:r>
                <a:r>
                  <a:rPr lang="en-US" altLang="en-US" sz="2000" b="0" dirty="0"/>
                  <a:t> have non-trivial algebraic operations and hence are worthy of fast implementation </a:t>
                </a:r>
                <a:r>
                  <a:rPr lang="en-US" altLang="en-US" sz="2000" b="0" dirty="0" smtClean="0"/>
                  <a:t>considerations. </a:t>
                </a:r>
              </a:p>
              <a:p>
                <a:endParaRPr lang="en-US" altLang="en-US" sz="2000" b="0" dirty="0" smtClean="0"/>
              </a:p>
              <a:p>
                <a:r>
                  <a:rPr lang="en-US" altLang="en-US" sz="2000" b="0" dirty="0" smtClean="0"/>
                  <a:t>Solutions:</a:t>
                </a:r>
              </a:p>
              <a:p>
                <a:pPr lvl="1"/>
                <a:r>
                  <a:rPr lang="en-US" altLang="en-US" sz="1600" b="0" dirty="0" err="1" smtClean="0"/>
                  <a:t>SubBytes</a:t>
                </a:r>
                <a:r>
                  <a:rPr lang="en-US" altLang="en-US" sz="1600" b="0" dirty="0" smtClean="0"/>
                  <a:t> can be reduced to a S-box based replacement (table-lookup)</a:t>
                </a:r>
              </a:p>
              <a:p>
                <a:pPr lvl="1"/>
                <a:r>
                  <a:rPr lang="en-US" altLang="en-US" sz="1600" b="0" dirty="0" err="1"/>
                  <a:t>SubBytes</a:t>
                </a:r>
                <a:r>
                  <a:rPr lang="en-US" altLang="en-US" sz="1600" b="0" dirty="0"/>
                  <a:t> can be implemented by two small tables, each of the size 256 bytes.</a:t>
                </a:r>
              </a:p>
              <a:p>
                <a:pPr lvl="1"/>
                <a:r>
                  <a:rPr lang="en-US" altLang="en-US" sz="1600" b="0" dirty="0" smtClean="0"/>
                  <a:t>The method </a:t>
                </a:r>
                <a:r>
                  <a:rPr lang="en-US" altLang="en-US" sz="1600" b="0" dirty="0"/>
                  <a:t>not only is efficient, but also prevents a </a:t>
                </a:r>
                <a:r>
                  <a:rPr lang="en-US" altLang="en-US" sz="1600" dirty="0"/>
                  <a:t>timing analysis attack</a:t>
                </a:r>
                <a:r>
                  <a:rPr lang="en-US" altLang="en-US" sz="1600" b="0" dirty="0"/>
                  <a:t> </a:t>
                </a:r>
                <a:endParaRPr lang="en-US" altLang="en-US" sz="1600" b="0" dirty="0" smtClean="0"/>
              </a:p>
              <a:p>
                <a:pPr lvl="1"/>
                <a:endParaRPr lang="en-US" altLang="en-US" sz="1600" b="0" dirty="0" smtClean="0"/>
              </a:p>
              <a:p>
                <a:pPr lvl="1"/>
                <a:r>
                  <a:rPr lang="en-US" altLang="en-US" sz="1600" b="0" dirty="0" err="1"/>
                  <a:t>MixColumns</a:t>
                </a:r>
                <a:r>
                  <a:rPr lang="en-US" altLang="en-US" sz="1600" b="0" dirty="0"/>
                  <a:t>, multiplication between elements </a:t>
                </a:r>
                <a:r>
                  <a:rPr lang="en-US" altLang="en-US" sz="1600" b="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sz="1600" b="0" dirty="0" smtClean="0"/>
                  <a:t>  </a:t>
                </a:r>
                <a:r>
                  <a:rPr lang="en-US" sz="1600" b="0" dirty="0"/>
                  <a:t>can also be realized via a "table lookup" </a:t>
                </a:r>
                <a:r>
                  <a:rPr lang="en-US" sz="1600" b="0" dirty="0" smtClean="0"/>
                  <a:t>method: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dirty="0" smtClean="0"/>
                  <a:t> (field multiplication),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∈{′01′, ′02′, ′03′}</m:t>
                    </m:r>
                  </m:oMath>
                </a14:m>
                <a:r>
                  <a:rPr lang="en-US" sz="16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600" b="0" dirty="0" smtClean="0"/>
                  <a:t> </a:t>
                </a:r>
              </a:p>
              <a:p>
                <a:pPr lvl="1"/>
                <a:r>
                  <a:rPr lang="en-US" sz="1600" b="0" dirty="0" smtClean="0"/>
                  <a:t>For x = ’01’, is </a:t>
                </a:r>
                <a:r>
                  <a:rPr lang="en-US" sz="1600" b="0" dirty="0"/>
                  <a:t>simply the multiplicative identity in the </a:t>
                </a:r>
                <a:r>
                  <a:rPr lang="en-US" sz="1600" b="0" dirty="0" smtClean="0"/>
                  <a:t>field , z = y</a:t>
                </a:r>
              </a:p>
              <a:p>
                <a:pPr lvl="1"/>
                <a:r>
                  <a:rPr lang="en-US" sz="1600" b="0" dirty="0"/>
                  <a:t>For x = ‘02’and x = ‘03’, implementation (either in software or hardware) of this multiplication table only needs 2 x 256 = 512 </a:t>
                </a:r>
                <a:r>
                  <a:rPr lang="en-US" sz="1600" b="0" dirty="0" smtClean="0"/>
                  <a:t>entries. </a:t>
                </a:r>
              </a:p>
              <a:p>
                <a:pPr lvl="1"/>
                <a:r>
                  <a:rPr lang="en-US" sz="1600" b="0" dirty="0"/>
                  <a:t>This realization not only is fast, but also decreases the risk of the </a:t>
                </a:r>
                <a:r>
                  <a:rPr lang="en-US" sz="1600" dirty="0"/>
                  <a:t>timing analysis attack</a:t>
                </a:r>
                <a:endParaRPr lang="en-US" sz="1600" dirty="0" smtClean="0"/>
              </a:p>
              <a:p>
                <a:pPr lvl="1"/>
                <a:endParaRPr lang="en-US" altLang="en-US" sz="1600" b="0" dirty="0" smtClean="0"/>
              </a:p>
              <a:p>
                <a:endParaRPr lang="en-US" altLang="en-US" sz="2000" dirty="0"/>
              </a:p>
              <a:p>
                <a:endParaRPr lang="en-US" altLang="en-US" sz="2000" dirty="0" smtClean="0"/>
              </a:p>
              <a:p>
                <a:pPr marL="0" indent="0">
                  <a:buNone/>
                </a:pPr>
                <a:endParaRPr lang="en-US" altLang="en-US" sz="200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 smtClean="0"/>
              </a:p>
              <a:p>
                <a:endParaRPr lang="en-US" altLang="en-US" sz="2400" b="0" dirty="0" smtClean="0"/>
              </a:p>
              <a:p>
                <a:endParaRPr lang="en-US" altLang="en-US" sz="2400" b="0" dirty="0" smtClean="0"/>
              </a:p>
              <a:p>
                <a:pPr marL="457200" lvl="1" indent="0">
                  <a:buNone/>
                </a:pPr>
                <a:endParaRPr lang="en-US" altLang="en-US" sz="2000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980728"/>
                <a:ext cx="8532440" cy="5761385"/>
              </a:xfrm>
              <a:blipFill rotWithShape="1">
                <a:blip r:embed="rId2"/>
                <a:stretch>
                  <a:fillRect l="-571" t="-529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AES Cipher – Conclusions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 err="1" smtClean="0"/>
              <a:t>Rijndael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was designed to have the following </a:t>
            </a:r>
            <a:r>
              <a:rPr lang="en-US" altLang="en-US" sz="1800" dirty="0" smtClean="0"/>
              <a:t>characteristics:</a:t>
            </a:r>
          </a:p>
          <a:p>
            <a:pPr marL="0" indent="0">
              <a:buNone/>
            </a:pPr>
            <a:endParaRPr lang="en-US" altLang="en-US" sz="1800" dirty="0"/>
          </a:p>
          <a:p>
            <a:r>
              <a:rPr lang="en-US" altLang="en-US" sz="1800" dirty="0"/>
              <a:t>Resistance against all known attacks 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K</a:t>
            </a:r>
            <a:r>
              <a:rPr lang="en-US" altLang="en-US" sz="1800" b="0" dirty="0" err="1" smtClean="0"/>
              <a:t>nown</a:t>
            </a:r>
            <a:r>
              <a:rPr lang="en-US" altLang="en-US" sz="1800" dirty="0" err="1" smtClean="0"/>
              <a:t>P</a:t>
            </a:r>
            <a:r>
              <a:rPr lang="en-US" altLang="en-US" sz="1800" b="0" dirty="0" err="1" smtClean="0"/>
              <a:t>laintext</a:t>
            </a:r>
            <a:r>
              <a:rPr lang="en-US" altLang="en-US" sz="1800" dirty="0" err="1" smtClean="0"/>
              <a:t>A</a:t>
            </a:r>
            <a:r>
              <a:rPr lang="en-US" altLang="en-US" sz="1800" dirty="0"/>
              <a:t>, </a:t>
            </a:r>
            <a:r>
              <a:rPr lang="en-US" altLang="en-US" sz="1800" dirty="0" err="1" smtClean="0"/>
              <a:t>C</a:t>
            </a:r>
            <a:r>
              <a:rPr lang="en-US" altLang="en-US" sz="1800" b="0" dirty="0" err="1" smtClean="0"/>
              <a:t>hosen</a:t>
            </a:r>
            <a:r>
              <a:rPr lang="en-US" altLang="en-US" sz="1800" dirty="0" err="1" smtClean="0"/>
              <a:t>P</a:t>
            </a:r>
            <a:r>
              <a:rPr lang="en-US" altLang="en-US" sz="1800" b="0" dirty="0" err="1" smtClean="0"/>
              <a:t>laintext</a:t>
            </a:r>
            <a:r>
              <a:rPr lang="en-US" altLang="en-US" sz="1800" dirty="0" err="1" smtClean="0"/>
              <a:t>A</a:t>
            </a:r>
            <a:r>
              <a:rPr lang="en-US" altLang="en-US" sz="1800" dirty="0"/>
              <a:t>, </a:t>
            </a:r>
            <a:r>
              <a:rPr lang="en-US" altLang="en-US" sz="1800" dirty="0" smtClean="0"/>
              <a:t>etc.)</a:t>
            </a:r>
            <a:endParaRPr lang="en-US" altLang="en-US" sz="1800" dirty="0"/>
          </a:p>
          <a:p>
            <a:r>
              <a:rPr lang="en-US" altLang="en-US" sz="1800" dirty="0"/>
              <a:t>Speed and code compactness on a wide range of platforms</a:t>
            </a:r>
          </a:p>
          <a:p>
            <a:r>
              <a:rPr lang="en-US" altLang="en-US" sz="1800" dirty="0"/>
              <a:t>Design simplicity</a:t>
            </a:r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Conclusions (cont.)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r>
              <a:rPr lang="en-US" altLang="en-US" sz="2000" b="0" dirty="0" err="1" smtClean="0"/>
              <a:t>Suspiciunea</a:t>
            </a:r>
            <a:r>
              <a:rPr lang="en-US" altLang="en-US" sz="2000" b="0" dirty="0" smtClean="0"/>
              <a:t> principal cu </a:t>
            </a:r>
            <a:r>
              <a:rPr lang="en-US" altLang="en-US" sz="2000" b="0" dirty="0" err="1"/>
              <a:t>privire</a:t>
            </a:r>
            <a:r>
              <a:rPr lang="en-US" altLang="en-US" sz="2000" b="0" dirty="0"/>
              <a:t> la </a:t>
            </a:r>
            <a:r>
              <a:rPr lang="en-US" altLang="en-US" sz="2000" b="0" dirty="0" err="1"/>
              <a:t>securitatea</a:t>
            </a:r>
            <a:r>
              <a:rPr lang="en-US" altLang="en-US" sz="2000" b="0" dirty="0"/>
              <a:t> AES-</a:t>
            </a:r>
            <a:r>
              <a:rPr lang="en-US" altLang="en-US" sz="2000" b="0" dirty="0" err="1"/>
              <a:t>ului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este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faptul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ca </a:t>
            </a:r>
            <a:r>
              <a:rPr lang="en-US" altLang="en-US" sz="2000" b="0" dirty="0" err="1" smtClean="0"/>
              <a:t>foloseste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un design </a:t>
            </a:r>
            <a:r>
              <a:rPr lang="en-US" altLang="en-US" sz="2000" b="0" dirty="0" err="1"/>
              <a:t>destul</a:t>
            </a:r>
            <a:r>
              <a:rPr lang="en-US" altLang="en-US" sz="2000" b="0" dirty="0"/>
              <a:t> de </a:t>
            </a:r>
            <a:r>
              <a:rPr lang="en-US" altLang="en-US" sz="2000" b="0" dirty="0" smtClean="0"/>
              <a:t>non-conformist (</a:t>
            </a:r>
            <a:r>
              <a:rPr lang="en-US" altLang="en-US" sz="2000" b="0" dirty="0" err="1" smtClean="0"/>
              <a:t>spre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/>
              <a:t>deosebire</a:t>
            </a:r>
            <a:r>
              <a:rPr lang="en-US" altLang="en-US" sz="2000" b="0" dirty="0"/>
              <a:t> de </a:t>
            </a:r>
            <a:r>
              <a:rPr lang="en-US" altLang="en-US" sz="2000" b="0" dirty="0" err="1"/>
              <a:t>schemele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simetrice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clasice</a:t>
            </a:r>
            <a:r>
              <a:rPr lang="en-US" altLang="en-US" sz="2000" b="0" dirty="0"/>
              <a:t>, care se </a:t>
            </a:r>
            <a:r>
              <a:rPr lang="en-US" altLang="en-US" sz="2000" b="0" dirty="0" err="1"/>
              <a:t>construiesc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pe</a:t>
            </a:r>
            <a:r>
              <a:rPr lang="en-US" altLang="en-US" sz="2000" b="0" dirty="0"/>
              <a:t> </a:t>
            </a:r>
            <a:r>
              <a:rPr lang="en-US" altLang="en-US" sz="2000" b="0" dirty="0" err="1" smtClean="0"/>
              <a:t>retea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Feistel</a:t>
            </a:r>
            <a:r>
              <a:rPr lang="en-US" altLang="en-US" sz="2000" b="0" dirty="0" smtClean="0"/>
              <a:t>):</a:t>
            </a:r>
          </a:p>
          <a:p>
            <a:pPr lvl="1"/>
            <a:endParaRPr lang="en-US" altLang="en-US" sz="1600" b="0" dirty="0" smtClean="0"/>
          </a:p>
          <a:p>
            <a:pPr lvl="1"/>
            <a:r>
              <a:rPr lang="en-US" altLang="en-US" sz="1600" b="0" dirty="0" smtClean="0"/>
              <a:t>O </a:t>
            </a:r>
            <a:r>
              <a:rPr lang="en-US" altLang="en-US" sz="1600" b="0" dirty="0" err="1"/>
              <a:t>reţea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Feistel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este</a:t>
            </a:r>
            <a:r>
              <a:rPr lang="en-US" altLang="en-US" sz="1600" b="0" dirty="0"/>
              <a:t> o </a:t>
            </a:r>
            <a:r>
              <a:rPr lang="en-US" altLang="en-US" sz="1600" b="0" dirty="0" err="1"/>
              <a:t>reţea</a:t>
            </a:r>
            <a:r>
              <a:rPr lang="en-US" altLang="en-US" sz="1600" b="0" dirty="0"/>
              <a:t> bine </a:t>
            </a:r>
            <a:r>
              <a:rPr lang="en-US" altLang="en-US" sz="1600" b="0" dirty="0" err="1"/>
              <a:t>studiată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şi</a:t>
            </a:r>
            <a:r>
              <a:rPr lang="en-US" altLang="en-US" sz="1600" b="0" dirty="0"/>
              <a:t> un cod </a:t>
            </a:r>
            <a:r>
              <a:rPr lang="en-US" altLang="en-US" sz="1600" b="0" dirty="0" err="1"/>
              <a:t>construit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pe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reţea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Feistel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este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puţin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probabil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să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aducă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surprize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în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ceea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ce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priveşte</a:t>
            </a:r>
            <a:r>
              <a:rPr lang="en-US" altLang="en-US" sz="1600" b="0" dirty="0"/>
              <a:t> </a:t>
            </a:r>
            <a:r>
              <a:rPr lang="en-US" altLang="en-US" sz="1600" b="0" dirty="0" err="1" smtClean="0"/>
              <a:t>securitatea</a:t>
            </a:r>
            <a:endParaRPr lang="en-US" altLang="en-US" sz="1600" b="0" dirty="0" smtClean="0"/>
          </a:p>
          <a:p>
            <a:pPr lvl="1"/>
            <a:endParaRPr lang="en-US" altLang="en-US" sz="1600" b="0" dirty="0" smtClean="0"/>
          </a:p>
          <a:p>
            <a:pPr lvl="1"/>
            <a:r>
              <a:rPr lang="en-US" altLang="en-US" sz="1600" b="0" dirty="0" smtClean="0"/>
              <a:t>Design-</a:t>
            </a:r>
            <a:r>
              <a:rPr lang="en-US" altLang="en-US" sz="1600" b="0" dirty="0" err="1" smtClean="0"/>
              <a:t>ul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folosit</a:t>
            </a:r>
            <a:r>
              <a:rPr lang="en-US" altLang="en-US" sz="1600" b="0" dirty="0" smtClean="0"/>
              <a:t> la AES nu </a:t>
            </a:r>
            <a:r>
              <a:rPr lang="en-US" altLang="en-US" sz="1600" b="0" dirty="0"/>
              <a:t>a </a:t>
            </a:r>
            <a:r>
              <a:rPr lang="en-US" altLang="en-US" sz="1600" b="0" dirty="0" err="1"/>
              <a:t>fost</a:t>
            </a:r>
            <a:r>
              <a:rPr lang="en-US" altLang="en-US" sz="1600" b="0" dirty="0"/>
              <a:t> sub </a:t>
            </a:r>
            <a:r>
              <a:rPr lang="en-US" altLang="en-US" sz="1600" b="0" dirty="0" err="1"/>
              <a:t>atenţia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comunităţii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criptologilor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decât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în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ultimii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ani</a:t>
            </a:r>
            <a:r>
              <a:rPr lang="en-US" altLang="en-US" sz="1600" b="0" dirty="0"/>
              <a:t>, de la </a:t>
            </a:r>
            <a:r>
              <a:rPr lang="en-US" altLang="en-US" sz="1600" b="0" dirty="0" err="1"/>
              <a:t>propunerea</a:t>
            </a:r>
            <a:r>
              <a:rPr lang="en-US" altLang="en-US" sz="1600" b="0" dirty="0"/>
              <a:t> </a:t>
            </a:r>
            <a:r>
              <a:rPr lang="en-US" altLang="en-US" sz="1600" b="0" dirty="0" smtClean="0"/>
              <a:t>AES-</a:t>
            </a:r>
            <a:r>
              <a:rPr lang="en-US" altLang="en-US" sz="1600" b="0" dirty="0" err="1" smtClean="0"/>
              <a:t>ului</a:t>
            </a:r>
            <a:endParaRPr lang="en-US" altLang="en-US" sz="1600" b="0" dirty="0" smtClean="0"/>
          </a:p>
          <a:p>
            <a:pPr lvl="1"/>
            <a:endParaRPr lang="en-US" altLang="en-US" sz="1600" b="0" dirty="0" smtClean="0"/>
          </a:p>
          <a:p>
            <a:pPr lvl="1"/>
            <a:r>
              <a:rPr lang="en-US" altLang="en-US" sz="1600" b="0" dirty="0" err="1" smtClean="0"/>
              <a:t>În</a:t>
            </a:r>
            <a:r>
              <a:rPr lang="en-US" altLang="en-US" sz="1600" b="0" dirty="0" smtClean="0"/>
              <a:t> </a:t>
            </a:r>
            <a:r>
              <a:rPr lang="en-US" altLang="en-US" sz="1600" b="0" dirty="0"/>
              <a:t>mod </a:t>
            </a:r>
            <a:r>
              <a:rPr lang="en-US" altLang="en-US" sz="1600" b="0" dirty="0" err="1"/>
              <a:t>spectaculos</a:t>
            </a:r>
            <a:r>
              <a:rPr lang="en-US" altLang="en-US" sz="1600" b="0" dirty="0"/>
              <a:t>, </a:t>
            </a:r>
            <a:r>
              <a:rPr lang="en-US" altLang="en-US" sz="1600" b="0" dirty="0" err="1"/>
              <a:t>transformarea</a:t>
            </a:r>
            <a:r>
              <a:rPr lang="en-US" altLang="en-US" sz="1600" b="0" dirty="0"/>
              <a:t> AES (</a:t>
            </a:r>
            <a:r>
              <a:rPr lang="en-US" altLang="en-US" sz="1600" b="0" dirty="0" err="1"/>
              <a:t>Rijndael</a:t>
            </a:r>
            <a:r>
              <a:rPr lang="en-US" altLang="en-US" sz="1600" b="0" dirty="0"/>
              <a:t>) </a:t>
            </a:r>
            <a:r>
              <a:rPr lang="en-US" altLang="en-US" sz="1600" b="0" dirty="0" err="1"/>
              <a:t>este</a:t>
            </a:r>
            <a:r>
              <a:rPr lang="en-US" altLang="en-US" sz="1600" b="0" dirty="0"/>
              <a:t> </a:t>
            </a:r>
            <a:r>
              <a:rPr lang="en-US" altLang="en-US" sz="1600" b="0" dirty="0" err="1" smtClean="0"/>
              <a:t>echivalenta</a:t>
            </a:r>
            <a:r>
              <a:rPr lang="en-US" altLang="en-US" sz="1600" b="0" dirty="0" smtClean="0"/>
              <a:t> </a:t>
            </a:r>
            <a:r>
              <a:rPr lang="en-US" altLang="en-US" sz="1600" b="0" dirty="0"/>
              <a:t>cu o </a:t>
            </a:r>
            <a:r>
              <a:rPr lang="en-US" altLang="en-US" sz="1600" b="0" dirty="0" err="1" smtClean="0"/>
              <a:t>ecuatie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algebrica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/>
              <a:t>destul</a:t>
            </a:r>
            <a:r>
              <a:rPr lang="en-US" altLang="en-US" sz="1600" b="0" dirty="0"/>
              <a:t> de </a:t>
            </a:r>
            <a:r>
              <a:rPr lang="en-US" altLang="en-US" sz="1600" b="0" dirty="0" err="1" smtClean="0"/>
              <a:t>simpla</a:t>
            </a:r>
            <a:r>
              <a:rPr lang="en-US" altLang="en-US" sz="1600" b="0" dirty="0" smtClean="0"/>
              <a:t> </a:t>
            </a:r>
            <a:r>
              <a:rPr lang="en-US" altLang="en-US" sz="1600" b="0" dirty="0"/>
              <a:t>(</a:t>
            </a:r>
            <a:r>
              <a:rPr lang="en-US" altLang="en-US" sz="1600" b="0" dirty="0" err="1"/>
              <a:t>comparativ</a:t>
            </a:r>
            <a:r>
              <a:rPr lang="en-US" altLang="en-US" sz="1600" b="0" dirty="0"/>
              <a:t> cu </a:t>
            </a:r>
            <a:r>
              <a:rPr lang="en-US" altLang="en-US" sz="1600" b="0" dirty="0" err="1"/>
              <a:t>alte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coduri</a:t>
            </a:r>
            <a:r>
              <a:rPr lang="en-US" altLang="en-US" sz="1600" b="0" dirty="0"/>
              <a:t>) </a:t>
            </a:r>
            <a:r>
              <a:rPr lang="en-US" altLang="en-US" sz="1600" b="0" dirty="0" smtClean="0">
                <a:sym typeface="Wingdings" panose="05000000000000000000" pitchFamily="2" charset="2"/>
              </a:rPr>
              <a:t> </a:t>
            </a:r>
            <a:r>
              <a:rPr lang="en-US" altLang="en-US" sz="1600" b="0" dirty="0" err="1" smtClean="0"/>
              <a:t>exista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/>
              <a:t>suspiciunea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că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ar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putea</a:t>
            </a:r>
            <a:r>
              <a:rPr lang="en-US" altLang="en-US" sz="1600" b="0" dirty="0"/>
              <a:t> duce </a:t>
            </a:r>
            <a:r>
              <a:rPr lang="en-US" altLang="en-US" sz="1600" b="0" dirty="0" err="1"/>
              <a:t>în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viitor</a:t>
            </a:r>
            <a:r>
              <a:rPr lang="en-US" altLang="en-US" sz="1600" b="0" dirty="0"/>
              <a:t> la o </a:t>
            </a:r>
            <a:r>
              <a:rPr lang="en-US" altLang="en-US" sz="1600" b="0" dirty="0" err="1"/>
              <a:t>serie</a:t>
            </a:r>
            <a:r>
              <a:rPr lang="en-US" altLang="en-US" sz="1600" b="0" dirty="0"/>
              <a:t> de </a:t>
            </a:r>
            <a:r>
              <a:rPr lang="en-US" altLang="en-US" sz="1600" b="0" dirty="0" err="1" smtClean="0"/>
              <a:t>atacuri</a:t>
            </a:r>
            <a:endParaRPr lang="en-US" altLang="en-US" sz="1600" b="0" dirty="0" smtClean="0"/>
          </a:p>
          <a:p>
            <a:pPr lvl="1"/>
            <a:endParaRPr lang="en-US" altLang="en-US" sz="1600" b="0" dirty="0" smtClean="0"/>
          </a:p>
          <a:p>
            <a:pPr lvl="1"/>
            <a:r>
              <a:rPr lang="en-US" altLang="en-US" sz="1600" b="0" dirty="0" err="1"/>
              <a:t>Până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în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prezent</a:t>
            </a:r>
            <a:r>
              <a:rPr lang="en-US" altLang="en-US" sz="1600" b="0" dirty="0"/>
              <a:t> nu a </a:t>
            </a:r>
            <a:r>
              <a:rPr lang="en-US" altLang="en-US" sz="1600" b="0" dirty="0" err="1"/>
              <a:t>apărut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însă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nici</a:t>
            </a:r>
            <a:r>
              <a:rPr lang="en-US" altLang="en-US" sz="1600" b="0" dirty="0"/>
              <a:t> un </a:t>
            </a:r>
            <a:r>
              <a:rPr lang="en-US" altLang="en-US" sz="1600" b="0" dirty="0" err="1"/>
              <a:t>atac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spectaculos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asupra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acestui</a:t>
            </a:r>
            <a:r>
              <a:rPr lang="en-US" altLang="en-US" sz="1600" b="0" dirty="0"/>
              <a:t> </a:t>
            </a:r>
            <a:r>
              <a:rPr lang="en-US" altLang="en-US" sz="1600" b="0" dirty="0" err="1" smtClean="0"/>
              <a:t>procedeu</a:t>
            </a:r>
            <a:r>
              <a:rPr lang="en-US" altLang="en-US" sz="1600" b="0" dirty="0" smtClean="0"/>
              <a:t> constructive.</a:t>
            </a:r>
          </a:p>
          <a:p>
            <a:pPr lvl="1"/>
            <a:endParaRPr lang="it-IT" altLang="en-US" sz="1600" b="0" dirty="0" smtClean="0"/>
          </a:p>
          <a:p>
            <a:pPr lvl="1"/>
            <a:endParaRPr lang="en-US" altLang="en-US" sz="1600" b="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Conclusions (cont.)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532440" cy="5761385"/>
          </a:xfrm>
        </p:spPr>
        <p:txBody>
          <a:bodyPr/>
          <a:lstStyle/>
          <a:p>
            <a:r>
              <a:rPr lang="en-US" altLang="en-US" sz="2000" b="0" dirty="0" smtClean="0"/>
              <a:t>NIST nu a </a:t>
            </a:r>
            <a:r>
              <a:rPr lang="en-US" altLang="en-US" sz="2000" b="0" dirty="0" err="1" smtClean="0"/>
              <a:t>gasit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diferente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securitate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intre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finalistii</a:t>
            </a:r>
            <a:r>
              <a:rPr lang="en-US" altLang="en-US" sz="2000" b="0" dirty="0" smtClean="0"/>
              <a:t> AES. 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Rijndael</a:t>
            </a:r>
            <a:r>
              <a:rPr lang="en-US" altLang="en-US" sz="2000" b="0" dirty="0" smtClean="0"/>
              <a:t> a </a:t>
            </a:r>
            <a:r>
              <a:rPr lang="en-US" altLang="en-US" sz="2000" b="0" dirty="0" err="1" smtClean="0"/>
              <a:t>fost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selectat</a:t>
            </a:r>
            <a:r>
              <a:rPr lang="en-US" altLang="en-US" sz="2000" b="0" dirty="0" smtClean="0"/>
              <a:t> in principal </a:t>
            </a:r>
            <a:r>
              <a:rPr lang="en-US" altLang="en-US" sz="2000" b="0" dirty="0" err="1" smtClean="0"/>
              <a:t>datorita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usurintei</a:t>
            </a:r>
            <a:r>
              <a:rPr lang="en-US" altLang="en-US" sz="2000" b="0" dirty="0" smtClean="0"/>
              <a:t> cu care </a:t>
            </a:r>
            <a:r>
              <a:rPr lang="en-US" altLang="en-US" sz="2000" b="0" dirty="0" err="1" smtClean="0"/>
              <a:t>poate</a:t>
            </a:r>
            <a:r>
              <a:rPr lang="en-US" altLang="en-US" sz="2000" b="0" dirty="0" smtClean="0"/>
              <a:t> fi </a:t>
            </a:r>
            <a:r>
              <a:rPr lang="en-US" altLang="en-US" sz="2000" b="0" dirty="0" err="1" smtClean="0"/>
              <a:t>implementat</a:t>
            </a:r>
            <a:r>
              <a:rPr lang="en-US" altLang="en-US" sz="2000" b="0" dirty="0" smtClean="0"/>
              <a:t> in hardware </a:t>
            </a:r>
            <a:r>
              <a:rPr lang="en-US" altLang="en-US" sz="2000" b="0" dirty="0" err="1" smtClean="0"/>
              <a:t>precum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datorita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performantei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aproape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toate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platformele</a:t>
            </a:r>
            <a:r>
              <a:rPr lang="en-US" altLang="en-US" sz="2000" b="0" dirty="0" smtClean="0"/>
              <a:t>.</a:t>
            </a:r>
          </a:p>
          <a:p>
            <a:pPr lvl="1"/>
            <a:endParaRPr lang="it-IT" altLang="en-US" sz="1600" b="0" dirty="0" smtClean="0"/>
          </a:p>
          <a:p>
            <a:pPr lvl="1"/>
            <a:r>
              <a:rPr lang="it-IT" altLang="en-US" sz="1800" b="0" dirty="0" smtClean="0"/>
              <a:t>Ca </a:t>
            </a:r>
            <a:r>
              <a:rPr lang="it-IT" altLang="en-US" sz="1800" b="0" dirty="0"/>
              <a:t>alternativă la Rijndael, poate fi utilizat oricare alt candidat la </a:t>
            </a:r>
            <a:r>
              <a:rPr lang="it-IT" altLang="en-US" sz="1800" b="0" dirty="0" smtClean="0"/>
              <a:t>AES</a:t>
            </a:r>
          </a:p>
          <a:p>
            <a:pPr lvl="1"/>
            <a:endParaRPr lang="en-US" altLang="en-US" sz="1800" b="0" dirty="0" smtClean="0"/>
          </a:p>
          <a:p>
            <a:pPr lvl="1"/>
            <a:r>
              <a:rPr lang="en-US" altLang="en-US" sz="1800" b="0" dirty="0" smtClean="0"/>
              <a:t>Un </a:t>
            </a:r>
            <a:r>
              <a:rPr lang="en-US" altLang="en-US" sz="1800" b="0" dirty="0"/>
              <a:t>bun </a:t>
            </a:r>
            <a:r>
              <a:rPr lang="en-US" altLang="en-US" sz="1800" b="0" dirty="0" err="1"/>
              <a:t>contracandidat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este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codul</a:t>
            </a:r>
            <a:r>
              <a:rPr lang="en-US" altLang="en-US" sz="1800" b="0" dirty="0"/>
              <a:t> </a:t>
            </a:r>
            <a:r>
              <a:rPr lang="en-US" altLang="en-US" sz="1800" dirty="0"/>
              <a:t>Serpent</a:t>
            </a:r>
            <a:r>
              <a:rPr lang="en-US" altLang="en-US" sz="1800" b="0" dirty="0"/>
              <a:t>, care nu </a:t>
            </a:r>
            <a:r>
              <a:rPr lang="en-US" altLang="en-US" sz="1800" b="0" dirty="0" err="1"/>
              <a:t>este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acoperit</a:t>
            </a:r>
            <a:r>
              <a:rPr lang="en-US" altLang="en-US" sz="1800" b="0" dirty="0"/>
              <a:t> de </a:t>
            </a:r>
            <a:r>
              <a:rPr lang="en-US" altLang="en-US" sz="1800" b="0" dirty="0" err="1"/>
              <a:t>nici</a:t>
            </a:r>
            <a:r>
              <a:rPr lang="en-US" altLang="en-US" sz="1800" b="0" dirty="0"/>
              <a:t> un patent </a:t>
            </a:r>
            <a:r>
              <a:rPr lang="en-US" altLang="en-US" sz="1800" b="0" dirty="0" err="1"/>
              <a:t>şi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poate</a:t>
            </a:r>
            <a:r>
              <a:rPr lang="en-US" altLang="en-US" sz="1800" b="0" dirty="0"/>
              <a:t> fi </a:t>
            </a:r>
            <a:r>
              <a:rPr lang="en-US" altLang="en-US" sz="1800" b="0" dirty="0" err="1"/>
              <a:t>utilizat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gratuit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în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soluţii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contemporane</a:t>
            </a:r>
            <a:r>
              <a:rPr lang="en-US" altLang="en-US" sz="1800" b="0" dirty="0"/>
              <a:t> de </a:t>
            </a:r>
            <a:r>
              <a:rPr lang="en-US" altLang="en-US" sz="1800" b="0" dirty="0" err="1"/>
              <a:t>securitate</a:t>
            </a:r>
            <a:r>
              <a:rPr lang="en-US" altLang="en-US" sz="1800" b="0" dirty="0"/>
              <a:t> (</a:t>
            </a:r>
            <a:r>
              <a:rPr lang="en-US" altLang="en-US" sz="1800" b="0" dirty="0" err="1"/>
              <a:t>desigur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acesta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este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mai</a:t>
            </a:r>
            <a:r>
              <a:rPr lang="en-US" altLang="en-US" sz="1800" b="0" dirty="0"/>
              <a:t> lent </a:t>
            </a:r>
            <a:r>
              <a:rPr lang="en-US" altLang="en-US" sz="1800" b="0" dirty="0" err="1"/>
              <a:t>decât</a:t>
            </a:r>
            <a:r>
              <a:rPr lang="en-US" altLang="en-US" sz="1800" b="0" dirty="0"/>
              <a:t> AES) </a:t>
            </a:r>
            <a:r>
              <a:rPr lang="en-US" altLang="en-US" sz="1800" b="0" dirty="0" err="1"/>
              <a:t>şi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este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construit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pe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structură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Feistel</a:t>
            </a:r>
            <a:endParaRPr lang="en-US" altLang="en-US" sz="1800" b="0" dirty="0" smtClean="0"/>
          </a:p>
          <a:p>
            <a:pPr lvl="1"/>
            <a:endParaRPr lang="en-US" altLang="en-US" sz="1600" b="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ciphers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52513"/>
                <a:ext cx="8382000" cy="5689600"/>
              </a:xfrm>
            </p:spPr>
            <p:txBody>
              <a:bodyPr/>
              <a:lstStyle/>
              <a:p>
                <a:r>
                  <a:rPr lang="en-US" altLang="en-US" sz="2400" b="0" dirty="0" smtClean="0"/>
                  <a:t>Sisteme de </a:t>
                </a:r>
                <a:r>
                  <a:rPr lang="en-US" altLang="en-US" sz="2400" b="0" dirty="0" err="1" smtClean="0"/>
                  <a:t>criptare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dirty="0" smtClean="0"/>
                  <a:t>cu </a:t>
                </a:r>
                <a:r>
                  <a:rPr lang="en-US" altLang="en-US" sz="2400" i="1" dirty="0" err="1" smtClean="0"/>
                  <a:t>cheie</a:t>
                </a:r>
                <a:r>
                  <a:rPr lang="en-US" altLang="en-US" sz="2400" i="1" dirty="0" smtClean="0"/>
                  <a:t> </a:t>
                </a:r>
                <a:r>
                  <a:rPr lang="en-US" altLang="en-US" sz="2400" i="1" dirty="0" err="1" smtClean="0"/>
                  <a:t>simetrica</a:t>
                </a:r>
                <a:r>
                  <a:rPr lang="en-US" altLang="en-US" sz="2400" i="1" dirty="0" smtClean="0"/>
                  <a:t> (</a:t>
                </a:r>
                <a:r>
                  <a:rPr lang="en-US" altLang="en-US" sz="2400" i="1" dirty="0" err="1" smtClean="0"/>
                  <a:t>secreta</a:t>
                </a:r>
                <a:r>
                  <a:rPr lang="en-US" altLang="en-US" sz="2400" i="1" dirty="0" smtClean="0"/>
                  <a:t>)</a:t>
                </a:r>
              </a:p>
              <a:p>
                <a:endParaRPr lang="en-US" altLang="en-US" sz="1000" dirty="0"/>
              </a:p>
              <a:p>
                <a:r>
                  <a:rPr lang="en-US" altLang="en-US" sz="2400" b="0" dirty="0" err="1" smtClean="0"/>
                  <a:t>Trei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algoritmi</a:t>
                </a:r>
                <a:r>
                  <a:rPr lang="en-US" altLang="en-US" sz="2400" b="0" dirty="0" smtClean="0"/>
                  <a:t>:</a:t>
                </a:r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generare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cheie</a:t>
                </a:r>
                <a:r>
                  <a:rPr lang="en-US" altLang="en-US" sz="2000" b="0" dirty="0"/>
                  <a:t> </a:t>
                </a:r>
                <a:endParaRPr lang="en-US" altLang="en-US" sz="2000" b="0" dirty="0" smtClean="0"/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criptare</a:t>
                </a:r>
                <a:r>
                  <a:rPr lang="en-US" altLang="en-US" sz="2000" b="0" dirty="0" smtClean="0"/>
                  <a:t>  </a:t>
                </a:r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decriptare</a:t>
                </a:r>
                <a:endParaRPr lang="en-US" altLang="en-US" sz="2000" b="0" dirty="0" smtClean="0"/>
              </a:p>
              <a:p>
                <a:endParaRPr lang="en-US" altLang="en-US" sz="1000" dirty="0" smtClean="0"/>
              </a:p>
              <a:p>
                <a:endParaRPr lang="en-US" altLang="en-US" sz="1000" dirty="0" smtClean="0"/>
              </a:p>
              <a:p>
                <a:pPr marL="0" indent="0" algn="ctr">
                  <a:buNone/>
                </a:pPr>
                <a:r>
                  <a:rPr lang="en-US" altLang="en-US" sz="2400" i="1" dirty="0" smtClean="0"/>
                  <a:t>K  </a:t>
                </a:r>
                <a:r>
                  <a:rPr lang="en-US" altLang="en-US" sz="2400" dirty="0" err="1" smtClean="0"/>
                  <a:t>criptare</a:t>
                </a:r>
                <a:r>
                  <a:rPr lang="en-US" altLang="en-US" sz="24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en-US" altLang="en-US" sz="2400" dirty="0" smtClean="0"/>
                  <a:t>     </a:t>
                </a:r>
                <a:r>
                  <a:rPr lang="en-US" altLang="en-US" sz="2400" i="1" dirty="0" smtClean="0"/>
                  <a:t>K</a:t>
                </a:r>
                <a:r>
                  <a:rPr lang="en-US" altLang="en-US" sz="2400" dirty="0" smtClean="0"/>
                  <a:t>  </a:t>
                </a:r>
                <a:r>
                  <a:rPr lang="en-US" altLang="en-US" sz="2400" dirty="0" err="1" smtClean="0"/>
                  <a:t>decriptare</a:t>
                </a:r>
                <a:endParaRPr lang="en-US" altLang="en-US" sz="2400" dirty="0" smtClean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sz="800" dirty="0" smtClean="0"/>
              </a:p>
              <a:p>
                <a:endParaRPr lang="en-US" altLang="en-US" sz="800" dirty="0" smtClean="0"/>
              </a:p>
              <a:p>
                <a:endParaRPr lang="en-US" altLang="en-US" sz="1000" dirty="0" smtClean="0">
                  <a:solidFill>
                    <a:srgbClr val="FF0000"/>
                  </a:solidFill>
                </a:endParaRPr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52513"/>
                <a:ext cx="8382000" cy="5689600"/>
              </a:xfrm>
              <a:blipFill>
                <a:blip r:embed="rId2"/>
                <a:stretch>
                  <a:fillRect l="-945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4864"/>
            <a:ext cx="1440160" cy="34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16" y="2564904"/>
            <a:ext cx="1895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80" y="2593479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96" y="2974851"/>
            <a:ext cx="14859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006" y="4545360"/>
            <a:ext cx="58859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0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AES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s-ES" altLang="en-US" sz="2400" dirty="0" err="1" smtClean="0"/>
              <a:t>openSSL</a:t>
            </a:r>
            <a:r>
              <a:rPr lang="es-ES" altLang="en-US" sz="2400" dirty="0" smtClean="0"/>
              <a:t> - </a:t>
            </a:r>
            <a:r>
              <a:rPr lang="es-ES" altLang="en-US" sz="2400" dirty="0" err="1" smtClean="0"/>
              <a:t>Exemple</a:t>
            </a:r>
            <a:r>
              <a:rPr lang="es-ES" altLang="en-US" sz="2400" dirty="0" smtClean="0"/>
              <a:t> </a:t>
            </a:r>
          </a:p>
          <a:p>
            <a:pPr>
              <a:defRPr/>
            </a:pPr>
            <a:endParaRPr lang="es-ES" altLang="en-US" sz="2000" b="0" dirty="0" smtClean="0"/>
          </a:p>
          <a:p>
            <a:pPr>
              <a:defRPr/>
            </a:pPr>
            <a:r>
              <a:rPr lang="es-ES" altLang="en-US" sz="2000" b="0" dirty="0" err="1" smtClean="0"/>
              <a:t>Criptarea</a:t>
            </a:r>
            <a:r>
              <a:rPr lang="es-ES" altLang="en-US" sz="2000" b="0" dirty="0" smtClean="0"/>
              <a:t> </a:t>
            </a:r>
            <a:r>
              <a:rPr lang="es-ES" altLang="en-US" sz="2000" b="0" dirty="0" err="1"/>
              <a:t>unui</a:t>
            </a:r>
            <a:r>
              <a:rPr lang="es-ES" altLang="en-US" sz="2000" b="0" dirty="0"/>
              <a:t> </a:t>
            </a:r>
            <a:r>
              <a:rPr lang="es-ES" altLang="en-US" sz="2000" b="0" dirty="0" err="1"/>
              <a:t>fisier</a:t>
            </a:r>
            <a:r>
              <a:rPr lang="es-ES" altLang="en-US" sz="2000" b="0" dirty="0"/>
              <a:t> </a:t>
            </a:r>
            <a:r>
              <a:rPr lang="es-ES" altLang="en-US" sz="2000" i="1" dirty="0"/>
              <a:t>1.txt</a:t>
            </a:r>
            <a:r>
              <a:rPr lang="es-ES" altLang="en-US" sz="2000" b="0" dirty="0"/>
              <a:t> in </a:t>
            </a:r>
            <a:r>
              <a:rPr lang="es-ES" altLang="en-US" sz="2000" b="0" dirty="0" err="1"/>
              <a:t>fisierul</a:t>
            </a:r>
            <a:r>
              <a:rPr lang="es-ES" altLang="en-US" sz="2000" b="0" dirty="0"/>
              <a:t> </a:t>
            </a:r>
            <a:r>
              <a:rPr lang="es-ES" altLang="en-US" sz="2000" i="1" dirty="0" smtClean="0"/>
              <a:t>1.aes</a:t>
            </a:r>
            <a:r>
              <a:rPr lang="es-ES" altLang="en-US" sz="2000" b="0" dirty="0" smtClean="0"/>
              <a:t> </a:t>
            </a:r>
            <a:r>
              <a:rPr lang="es-ES" altLang="en-US" sz="2000" b="0" dirty="0" err="1"/>
              <a:t>folosind</a:t>
            </a:r>
            <a:r>
              <a:rPr lang="es-ES" altLang="en-US" sz="2000" b="0" dirty="0"/>
              <a:t> </a:t>
            </a:r>
            <a:r>
              <a:rPr lang="es-ES" altLang="en-US" sz="2000" b="0" dirty="0" err="1"/>
              <a:t>algoritmul</a:t>
            </a:r>
            <a:r>
              <a:rPr lang="es-ES" altLang="en-US" sz="2000" b="0" dirty="0"/>
              <a:t> de </a:t>
            </a:r>
            <a:r>
              <a:rPr lang="es-ES" altLang="en-US" sz="2000" b="0" dirty="0" err="1"/>
              <a:t>criptare</a:t>
            </a:r>
            <a:r>
              <a:rPr lang="es-ES" altLang="en-US" sz="2000" b="0" dirty="0"/>
              <a:t> </a:t>
            </a:r>
            <a:r>
              <a:rPr lang="es-ES" altLang="en-US" sz="2000" b="0" dirty="0" err="1"/>
              <a:t>simetric</a:t>
            </a:r>
            <a:r>
              <a:rPr lang="es-ES" altLang="en-US" sz="2000" b="0" dirty="0"/>
              <a:t> AES </a:t>
            </a:r>
            <a:r>
              <a:rPr lang="es-ES" altLang="en-US" sz="2000" b="0" dirty="0" smtClean="0"/>
              <a:t>si </a:t>
            </a:r>
            <a:r>
              <a:rPr lang="es-ES" altLang="en-US" sz="2000" b="0" dirty="0"/>
              <a:t>o </a:t>
            </a:r>
            <a:r>
              <a:rPr lang="es-ES" altLang="en-US" sz="2000" b="0" dirty="0" err="1"/>
              <a:t>cheie</a:t>
            </a:r>
            <a:r>
              <a:rPr lang="es-ES" altLang="en-US" sz="2000" b="0" dirty="0"/>
              <a:t> de </a:t>
            </a:r>
            <a:r>
              <a:rPr lang="es-ES" altLang="en-US" sz="2000" b="0" dirty="0" err="1" smtClean="0"/>
              <a:t>criptare</a:t>
            </a:r>
            <a:r>
              <a:rPr lang="es-ES" altLang="en-US" sz="2000" b="0" dirty="0" smtClean="0"/>
              <a:t> (</a:t>
            </a:r>
            <a:r>
              <a:rPr lang="es-ES" altLang="en-US" sz="2000" b="0" dirty="0" err="1" smtClean="0"/>
              <a:t>folosire</a:t>
            </a:r>
            <a:r>
              <a:rPr lang="es-ES" altLang="en-US" sz="2000" b="0" dirty="0" smtClean="0"/>
              <a:t> </a:t>
            </a:r>
            <a:r>
              <a:rPr lang="es-ES" altLang="en-US" sz="2000" b="0" dirty="0" err="1" smtClean="0"/>
              <a:t>mod</a:t>
            </a:r>
            <a:r>
              <a:rPr lang="es-ES" altLang="en-US" sz="2000" b="0" dirty="0" smtClean="0"/>
              <a:t> CBC):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" altLang="en-US" sz="16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n-US" sz="1600" i="1" dirty="0" smtClean="0"/>
              <a:t>openssl.exe   </a:t>
            </a:r>
            <a:r>
              <a:rPr lang="es-ES" altLang="en-US" sz="1600" i="1" dirty="0" err="1" smtClean="0"/>
              <a:t>enc</a:t>
            </a:r>
            <a:r>
              <a:rPr lang="es-ES" altLang="en-US" sz="1600" i="1" dirty="0" smtClean="0"/>
              <a:t>   –aes-128-cbc   –</a:t>
            </a:r>
            <a:r>
              <a:rPr lang="es-ES" altLang="en-US" sz="1600" i="1" dirty="0"/>
              <a:t>e </a:t>
            </a:r>
            <a:r>
              <a:rPr lang="es-ES" altLang="en-US" sz="1600" i="1" dirty="0" smtClean="0"/>
              <a:t>  –</a:t>
            </a:r>
            <a:r>
              <a:rPr lang="es-ES" altLang="en-US" sz="1600" i="1" dirty="0"/>
              <a:t>in </a:t>
            </a:r>
            <a:r>
              <a:rPr lang="es-ES" altLang="en-US" sz="1600" i="1" dirty="0" smtClean="0"/>
              <a:t> 1.txt    –</a:t>
            </a:r>
            <a:r>
              <a:rPr lang="es-ES" altLang="en-US" sz="1600" i="1" dirty="0" err="1"/>
              <a:t>out</a:t>
            </a:r>
            <a:r>
              <a:rPr lang="es-ES" altLang="en-US" sz="1600" i="1" dirty="0"/>
              <a:t> </a:t>
            </a:r>
            <a:r>
              <a:rPr lang="es-ES" altLang="en-US" sz="1600" i="1" dirty="0" smtClean="0"/>
              <a:t> 1.aes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n-US" sz="1600" i="1" dirty="0"/>
              <a:t>	</a:t>
            </a:r>
            <a:r>
              <a:rPr lang="es-ES" altLang="en-US" sz="1600" i="1" dirty="0" smtClean="0"/>
              <a:t>			     –</a:t>
            </a:r>
            <a:r>
              <a:rPr lang="es-ES" altLang="en-US" sz="1600" i="1" dirty="0"/>
              <a:t>K </a:t>
            </a:r>
            <a:r>
              <a:rPr lang="es-ES" altLang="en-US" sz="1600" i="1" dirty="0" smtClean="0"/>
              <a:t>000102030405060708090A0B0C0D0E0F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n-US" sz="1600" i="1" dirty="0" smtClean="0"/>
              <a:t>				     –IV 00112233445566778899AABBCCDDEEFF</a:t>
            </a:r>
            <a:endParaRPr lang="es-ES" altLang="en-US" sz="1600" i="1" dirty="0"/>
          </a:p>
          <a:p>
            <a:pPr>
              <a:defRPr/>
            </a:pPr>
            <a:endParaRPr lang="es-ES" altLang="en-US" sz="2000" b="0" dirty="0" smtClean="0"/>
          </a:p>
          <a:p>
            <a:pPr>
              <a:defRPr/>
            </a:pPr>
            <a:endParaRPr lang="es-ES" altLang="en-US" sz="2000" b="0" dirty="0" smtClean="0"/>
          </a:p>
          <a:p>
            <a:pPr>
              <a:defRPr/>
            </a:pPr>
            <a:endParaRPr lang="es-ES" altLang="en-US" sz="2000" b="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000" b="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000" b="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000" b="0" dirty="0" smtClean="0"/>
          </a:p>
          <a:p>
            <a:pPr>
              <a:defRPr/>
            </a:pPr>
            <a:endParaRPr lang="en-US" altLang="en-US" sz="2000" b="0" dirty="0"/>
          </a:p>
          <a:p>
            <a:pPr>
              <a:defRPr/>
            </a:pPr>
            <a:endParaRPr lang="en-US" altLang="en-US" sz="2000" b="0" dirty="0" smtClean="0"/>
          </a:p>
          <a:p>
            <a:pPr>
              <a:defRPr/>
            </a:pPr>
            <a:endParaRPr lang="en-US" altLang="en-US" sz="2000" b="0" dirty="0"/>
          </a:p>
          <a:p>
            <a:pPr>
              <a:defRPr/>
            </a:pPr>
            <a:endParaRPr lang="en-US" altLang="en-US" sz="2000" b="0" dirty="0" smtClean="0"/>
          </a:p>
          <a:p>
            <a:pPr>
              <a:defRPr/>
            </a:pPr>
            <a:endParaRPr lang="en-US" altLang="en-US" sz="2000" b="0" dirty="0" smtClean="0"/>
          </a:p>
          <a:p>
            <a:pPr>
              <a:defRPr/>
            </a:pPr>
            <a:endParaRPr lang="en-US" altLang="en-US" sz="2400" b="0" dirty="0" smtClean="0"/>
          </a:p>
          <a:p>
            <a:pPr>
              <a:defRPr/>
            </a:pPr>
            <a:endParaRPr lang="en-US" altLang="en-US" sz="2400" b="0" dirty="0" smtClean="0"/>
          </a:p>
          <a:p>
            <a:pPr marL="457200" lvl="1" indent="0">
              <a:buFontTx/>
              <a:buNone/>
              <a:defRPr/>
            </a:pPr>
            <a:endParaRPr lang="en-US" altLang="en-US" sz="2000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3440A0-D672-4954-A44C-B58007DF51BF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AES (contd.)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s-ES" altLang="en-US" sz="2400" dirty="0" err="1" smtClean="0"/>
              <a:t>openSSL</a:t>
            </a:r>
            <a:r>
              <a:rPr lang="es-ES" altLang="en-US" sz="2400" dirty="0" smtClean="0"/>
              <a:t> </a:t>
            </a:r>
            <a:r>
              <a:rPr lang="es-ES" altLang="en-US" sz="2400" dirty="0"/>
              <a:t>– </a:t>
            </a:r>
            <a:r>
              <a:rPr lang="es-ES" altLang="en-US" sz="2400" dirty="0" err="1"/>
              <a:t>Exemplu</a:t>
            </a:r>
            <a:r>
              <a:rPr lang="es-ES" altLang="en-US" sz="2400" dirty="0"/>
              <a:t> de </a:t>
            </a:r>
            <a:r>
              <a:rPr lang="es-ES" altLang="en-US" sz="2400" dirty="0" err="1" smtClean="0"/>
              <a:t>aplicatie</a:t>
            </a:r>
            <a:r>
              <a:rPr lang="es-ES" altLang="en-US" sz="2400" dirty="0" smtClean="0"/>
              <a:t>: </a:t>
            </a:r>
            <a:r>
              <a:rPr lang="es-ES" altLang="en-US" sz="2400" dirty="0" err="1" smtClean="0"/>
              <a:t>criptare</a:t>
            </a:r>
            <a:r>
              <a:rPr lang="es-ES" altLang="en-US" sz="2400" dirty="0" smtClean="0"/>
              <a:t> </a:t>
            </a:r>
            <a:r>
              <a:rPr lang="es-ES" altLang="en-US" sz="2400" dirty="0" err="1"/>
              <a:t>fisier</a:t>
            </a:r>
            <a:r>
              <a:rPr lang="es-ES" altLang="en-US" sz="2400" dirty="0"/>
              <a:t> </a:t>
            </a:r>
            <a:r>
              <a:rPr lang="es-ES" altLang="en-US" sz="2400" dirty="0" err="1"/>
              <a:t>folosind</a:t>
            </a:r>
            <a:r>
              <a:rPr lang="es-ES" altLang="en-US" sz="2400" dirty="0"/>
              <a:t> AES-ECB</a:t>
            </a:r>
          </a:p>
          <a:p>
            <a:pPr>
              <a:defRPr/>
            </a:pPr>
            <a:endParaRPr lang="es-ES" altLang="en-US" sz="2000" b="0" dirty="0" smtClean="0"/>
          </a:p>
          <a:p>
            <a:pPr>
              <a:defRPr/>
            </a:pPr>
            <a:endParaRPr lang="es-ES" altLang="en-US" sz="2000" b="0" dirty="0" smtClean="0"/>
          </a:p>
          <a:p>
            <a:pPr>
              <a:defRPr/>
            </a:pPr>
            <a:endParaRPr lang="es-ES" altLang="en-US" sz="2000" b="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000" b="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000" b="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000" b="0" dirty="0" smtClean="0"/>
          </a:p>
          <a:p>
            <a:pPr>
              <a:defRPr/>
            </a:pPr>
            <a:endParaRPr lang="en-US" altLang="en-US" sz="2000" b="0" dirty="0"/>
          </a:p>
          <a:p>
            <a:pPr>
              <a:defRPr/>
            </a:pPr>
            <a:endParaRPr lang="en-US" altLang="en-US" sz="2000" b="0" dirty="0" smtClean="0"/>
          </a:p>
          <a:p>
            <a:pPr>
              <a:defRPr/>
            </a:pPr>
            <a:endParaRPr lang="en-US" altLang="en-US" sz="2000" b="0" dirty="0"/>
          </a:p>
          <a:p>
            <a:pPr>
              <a:defRPr/>
            </a:pPr>
            <a:endParaRPr lang="en-US" altLang="en-US" sz="2000" b="0" dirty="0" smtClean="0"/>
          </a:p>
          <a:p>
            <a:pPr>
              <a:defRPr/>
            </a:pPr>
            <a:endParaRPr lang="en-US" altLang="en-US" sz="2000" b="0" dirty="0" smtClean="0"/>
          </a:p>
          <a:p>
            <a:pPr>
              <a:defRPr/>
            </a:pPr>
            <a:endParaRPr lang="en-US" altLang="en-US" sz="2400" b="0" dirty="0" smtClean="0"/>
          </a:p>
          <a:p>
            <a:pPr>
              <a:defRPr/>
            </a:pPr>
            <a:endParaRPr lang="en-US" altLang="en-US" sz="2400" b="0" dirty="0" smtClean="0"/>
          </a:p>
          <a:p>
            <a:pPr marL="457200" lvl="1" indent="0">
              <a:buFontTx/>
              <a:buNone/>
              <a:defRPr/>
            </a:pPr>
            <a:endParaRPr lang="en-US" altLang="en-US" sz="2000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D25A1-6A94-4A9F-A581-9137F7C3D917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rgbClr val="FFFF00"/>
              </a:solidFill>
            </a:endParaRPr>
          </a:p>
        </p:txBody>
      </p:sp>
      <p:pic>
        <p:nvPicPr>
          <p:cNvPr id="49157" name="Picture 5" descr="AESE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74628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7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Cryptography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42933-307D-4C64-8D0F-A1BD322AD24E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rgbClr val="FFFF00"/>
              </a:solidFill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33083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5003800" y="1382713"/>
            <a:ext cx="39608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Bibliography: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Arial" panose="020B0604020202020204" pitchFamily="34" charset="0"/>
              </a:rPr>
              <a:t>Wenbo</a:t>
            </a:r>
            <a:r>
              <a:rPr lang="en-US" altLang="en-US" sz="1800" b="0" dirty="0">
                <a:latin typeface="Arial" panose="020B0604020202020204" pitchFamily="34" charset="0"/>
              </a:rPr>
              <a:t> Mao</a:t>
            </a:r>
            <a:r>
              <a:rPr lang="en-US" altLang="en-US" sz="1800" b="0" i="1" dirty="0">
                <a:latin typeface="Arial" panose="020B0604020202020204" pitchFamily="34" charset="0"/>
              </a:rPr>
              <a:t>, Modern Cryptography: Theory and </a:t>
            </a:r>
            <a:r>
              <a:rPr lang="en-US" altLang="en-US" sz="1800" b="0" i="1" dirty="0" smtClean="0">
                <a:latin typeface="Arial" panose="020B0604020202020204" pitchFamily="34" charset="0"/>
              </a:rPr>
              <a:t>Practice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 smtClean="0">
                <a:latin typeface="Arial" panose="020B0604020202020204" pitchFamily="34" charset="0"/>
              </a:rPr>
              <a:t>NIST </a:t>
            </a:r>
            <a:r>
              <a:rPr lang="en-US" altLang="en-US" sz="1800" b="0" i="1" dirty="0" smtClean="0">
                <a:latin typeface="Arial" panose="020B0604020202020204" pitchFamily="34" charset="0"/>
              </a:rPr>
              <a:t>FIPS </a:t>
            </a:r>
            <a:r>
              <a:rPr lang="en-US" altLang="en-US" sz="1800" b="0" i="1" dirty="0">
                <a:latin typeface="Arial" panose="020B0604020202020204" pitchFamily="34" charset="0"/>
              </a:rPr>
              <a:t>PUB 197: the official AES </a:t>
            </a:r>
            <a:r>
              <a:rPr lang="en-US" altLang="en-US" sz="1800" b="0" i="1" dirty="0" smtClean="0">
                <a:latin typeface="Arial" panose="020B0604020202020204" pitchFamily="34" charset="0"/>
              </a:rPr>
              <a:t>standard</a:t>
            </a:r>
            <a:endParaRPr lang="en-GB" altLang="en-US" sz="1800" b="0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48622" cy="594928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sz="32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32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Algoritmul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altLang="en-US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criptare</a:t>
            </a:r>
            <a:r>
              <a:rPr lang="en-US" altLang="en-US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A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ES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en-US" sz="3200" i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Advanced Encryption Standard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3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AES – Initial Roadmap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altLang="en-US" sz="1800" dirty="0" err="1" smtClean="0"/>
              <a:t>Ianuarie</a:t>
            </a:r>
            <a:r>
              <a:rPr lang="en-US" altLang="en-US" sz="1800" dirty="0"/>
              <a:t> 1997, </a:t>
            </a:r>
            <a:r>
              <a:rPr lang="en-US" altLang="en-US" sz="1800" dirty="0" err="1" smtClean="0"/>
              <a:t>initiativa</a:t>
            </a:r>
            <a:r>
              <a:rPr lang="en-US" altLang="en-US" sz="1800" dirty="0" smtClean="0"/>
              <a:t> NIST </a:t>
            </a:r>
            <a:r>
              <a:rPr lang="en-US" altLang="en-US" sz="1800" dirty="0" err="1" smtClean="0"/>
              <a:t>pentru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generarea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unui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nou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algoritm</a:t>
            </a:r>
            <a:r>
              <a:rPr lang="en-US" altLang="en-US" sz="1800" dirty="0" smtClean="0"/>
              <a:t> care </a:t>
            </a:r>
            <a:r>
              <a:rPr lang="en-US" altLang="en-US" sz="1800" dirty="0" err="1" smtClean="0"/>
              <a:t>sa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inlocuie</a:t>
            </a:r>
            <a:r>
              <a:rPr lang="en-US" altLang="en-US" sz="1800" dirty="0" smtClean="0"/>
              <a:t> DES:</a:t>
            </a:r>
          </a:p>
          <a:p>
            <a:pPr lvl="1"/>
            <a:r>
              <a:rPr lang="en-US" altLang="en-US" sz="1600" dirty="0" smtClean="0"/>
              <a:t>Open-Call </a:t>
            </a:r>
            <a:r>
              <a:rPr lang="en-US" altLang="en-US" sz="1600" dirty="0" err="1" smtClean="0"/>
              <a:t>pentru</a:t>
            </a:r>
            <a:r>
              <a:rPr lang="en-US" altLang="en-US" sz="1600" dirty="0"/>
              <a:t> AES (</a:t>
            </a:r>
            <a:r>
              <a:rPr lang="en-US" altLang="en-US" sz="1600" i="1" dirty="0"/>
              <a:t>Advanced Encryption Standard</a:t>
            </a:r>
            <a:r>
              <a:rPr lang="en-US" altLang="en-US" sz="1600" dirty="0"/>
              <a:t>)</a:t>
            </a:r>
            <a:r>
              <a:rPr lang="en-US" altLang="en-US" sz="1400" dirty="0"/>
              <a:t> </a:t>
            </a:r>
            <a:r>
              <a:rPr lang="en-US" altLang="en-US" sz="1600" dirty="0" smtClean="0"/>
              <a:t>cu </a:t>
            </a:r>
            <a:r>
              <a:rPr lang="en-US" altLang="en-US" sz="1600" dirty="0" err="1" smtClean="0"/>
              <a:t>urmatoarele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cerinte</a:t>
            </a:r>
            <a:r>
              <a:rPr lang="en-US" altLang="en-US" sz="1600" dirty="0" smtClean="0"/>
              <a:t>:</a:t>
            </a:r>
          </a:p>
          <a:p>
            <a:pPr lvl="2"/>
            <a:r>
              <a:rPr lang="en-US" altLang="en-US" sz="1600" b="0" u="sng" dirty="0" smtClean="0"/>
              <a:t>Unclassified</a:t>
            </a:r>
            <a:r>
              <a:rPr lang="en-US" altLang="en-US" sz="1600" b="0" u="sng" dirty="0"/>
              <a:t>, publicly disclosed </a:t>
            </a:r>
            <a:r>
              <a:rPr lang="en-US" altLang="en-US" sz="1600" b="0" dirty="0"/>
              <a:t>symmetric-key encryption algorithm(s</a:t>
            </a:r>
            <a:r>
              <a:rPr lang="en-US" altLang="en-US" sz="1600" b="0" dirty="0" smtClean="0"/>
              <a:t>)</a:t>
            </a:r>
          </a:p>
          <a:p>
            <a:pPr lvl="2"/>
            <a:r>
              <a:rPr lang="en-US" sz="1600" b="0" dirty="0" smtClean="0"/>
              <a:t>The </a:t>
            </a:r>
            <a:r>
              <a:rPr lang="en-US" sz="1600" b="0" dirty="0"/>
              <a:t>algorithm(s) must support (at a minimum) </a:t>
            </a:r>
            <a:r>
              <a:rPr lang="en-US" sz="1600" b="0" u="sng" dirty="0"/>
              <a:t>block sizes of </a:t>
            </a:r>
            <a:r>
              <a:rPr lang="en-US" sz="1600" b="0" u="sng" dirty="0" smtClean="0"/>
              <a:t>128-bits</a:t>
            </a:r>
          </a:p>
          <a:p>
            <a:pPr lvl="2"/>
            <a:r>
              <a:rPr lang="en-US" sz="1600" b="0" dirty="0" smtClean="0"/>
              <a:t>The </a:t>
            </a:r>
            <a:r>
              <a:rPr lang="en-US" sz="1600" b="0" dirty="0"/>
              <a:t>algorithm(s) must support (at a minimum) </a:t>
            </a:r>
            <a:r>
              <a:rPr lang="en-US" sz="1600" b="0" u="sng" dirty="0" smtClean="0"/>
              <a:t>key </a:t>
            </a:r>
            <a:r>
              <a:rPr lang="en-US" sz="1600" b="0" u="sng" dirty="0"/>
              <a:t>sizes of 128-, 192-, and </a:t>
            </a:r>
            <a:r>
              <a:rPr lang="en-US" sz="1600" b="0" u="sng" dirty="0" smtClean="0"/>
              <a:t>256-bits</a:t>
            </a:r>
          </a:p>
          <a:p>
            <a:pPr lvl="2"/>
            <a:r>
              <a:rPr lang="en-US" sz="1600" b="0" dirty="0" smtClean="0"/>
              <a:t>Should </a:t>
            </a:r>
            <a:r>
              <a:rPr lang="en-US" sz="1600" b="0" dirty="0"/>
              <a:t>have a </a:t>
            </a:r>
            <a:r>
              <a:rPr lang="en-US" sz="1600" b="0" u="sng" dirty="0"/>
              <a:t>strength </a:t>
            </a:r>
            <a:r>
              <a:rPr lang="en-US" sz="1600" b="0" dirty="0"/>
              <a:t>at the </a:t>
            </a:r>
            <a:r>
              <a:rPr lang="en-US" sz="1600" b="0" u="sng" dirty="0"/>
              <a:t>level of the triple DES</a:t>
            </a:r>
            <a:r>
              <a:rPr lang="en-US" sz="1600" b="0" dirty="0"/>
              <a:t>, but should be </a:t>
            </a:r>
            <a:r>
              <a:rPr lang="en-US" sz="1600" b="0" u="sng" dirty="0"/>
              <a:t>more efficient</a:t>
            </a:r>
            <a:r>
              <a:rPr lang="en-US" sz="1600" b="0" dirty="0"/>
              <a:t> then the triple </a:t>
            </a:r>
            <a:r>
              <a:rPr lang="en-US" sz="1600" b="0" dirty="0" smtClean="0"/>
              <a:t>DES</a:t>
            </a:r>
          </a:p>
          <a:p>
            <a:pPr lvl="2"/>
            <a:r>
              <a:rPr lang="en-US" altLang="en-US" sz="1600" b="0" dirty="0" smtClean="0"/>
              <a:t>The </a:t>
            </a:r>
            <a:r>
              <a:rPr lang="en-US" altLang="en-US" sz="1600" b="0" dirty="0"/>
              <a:t>algorithm(s), if selected, must be available </a:t>
            </a:r>
            <a:r>
              <a:rPr lang="en-US" altLang="en-US" sz="1600" b="0" u="sng" dirty="0"/>
              <a:t>royalty-free</a:t>
            </a:r>
            <a:r>
              <a:rPr lang="en-US" altLang="en-US" sz="1600" b="0" dirty="0"/>
              <a:t>, worldwide</a:t>
            </a:r>
            <a:endParaRPr lang="en-US" altLang="en-US" sz="1600" b="0" dirty="0" smtClean="0"/>
          </a:p>
          <a:p>
            <a:pPr lvl="1"/>
            <a:endParaRPr lang="en-US" altLang="en-US" sz="1400" dirty="0" smtClean="0"/>
          </a:p>
          <a:p>
            <a:r>
              <a:rPr lang="en-US" altLang="en-US" sz="1800" dirty="0" smtClean="0"/>
              <a:t>August 1998, </a:t>
            </a:r>
            <a:r>
              <a:rPr lang="en-US" altLang="en-US" sz="1800" dirty="0"/>
              <a:t>NIST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anunta</a:t>
            </a:r>
            <a:r>
              <a:rPr lang="en-US" altLang="en-US" sz="1800" dirty="0" smtClean="0"/>
              <a:t> un </a:t>
            </a:r>
            <a:r>
              <a:rPr lang="en-US" altLang="en-US" sz="1800" dirty="0" err="1" smtClean="0"/>
              <a:t>grup</a:t>
            </a:r>
            <a:r>
              <a:rPr lang="en-US" altLang="en-US" sz="1800" dirty="0" smtClean="0"/>
              <a:t> de 15 </a:t>
            </a:r>
            <a:r>
              <a:rPr lang="en-US" altLang="en-US" sz="1800" dirty="0" err="1" smtClean="0"/>
              <a:t>candidaturi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algoritmi</a:t>
            </a:r>
            <a:r>
              <a:rPr lang="en-US" altLang="en-US" sz="1800" dirty="0" smtClean="0"/>
              <a:t>)</a:t>
            </a:r>
          </a:p>
          <a:p>
            <a:pPr lvl="1"/>
            <a:r>
              <a:rPr lang="en-US" altLang="en-US" sz="1400" dirty="0" err="1" smtClean="0"/>
              <a:t>Propuneri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venite</a:t>
            </a:r>
            <a:r>
              <a:rPr lang="en-US" altLang="en-US" sz="1400" dirty="0" smtClean="0"/>
              <a:t> din </a:t>
            </a:r>
            <a:r>
              <a:rPr lang="en-US" altLang="en-US" sz="1400" dirty="0" err="1" smtClean="0"/>
              <a:t>comunitatea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criptografica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existenta</a:t>
            </a:r>
            <a:r>
              <a:rPr lang="en-US" altLang="en-US" sz="1400" dirty="0" smtClean="0"/>
              <a:t> la </a:t>
            </a:r>
            <a:r>
              <a:rPr lang="en-US" altLang="en-US" sz="1400" dirty="0" err="1" smtClean="0"/>
              <a:t>nivel</a:t>
            </a:r>
            <a:r>
              <a:rPr lang="en-US" altLang="en-US" sz="1400" dirty="0" smtClean="0"/>
              <a:t> global</a:t>
            </a:r>
          </a:p>
          <a:p>
            <a:r>
              <a:rPr lang="en-US" altLang="en-US" sz="1800" dirty="0" err="1" smtClean="0"/>
              <a:t>Aprilie</a:t>
            </a:r>
            <a:r>
              <a:rPr lang="en-US" altLang="en-US" sz="1800" dirty="0" smtClean="0"/>
              <a:t> 1999, </a:t>
            </a:r>
            <a:r>
              <a:rPr lang="en-US" altLang="en-US" sz="1800" dirty="0" err="1" smtClean="0"/>
              <a:t>finalizare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Runda</a:t>
            </a:r>
            <a:r>
              <a:rPr lang="en-US" altLang="en-US" sz="1800" dirty="0" smtClean="0"/>
              <a:t> 1:  au </a:t>
            </a:r>
            <a:r>
              <a:rPr lang="en-US" altLang="en-US" sz="1800" dirty="0" err="1" smtClean="0"/>
              <a:t>rezultat</a:t>
            </a:r>
            <a:r>
              <a:rPr lang="en-US" altLang="en-US" sz="1800" dirty="0" smtClean="0"/>
              <a:t> 5 </a:t>
            </a:r>
            <a:r>
              <a:rPr lang="en-US" altLang="en-US" sz="1800" dirty="0" err="1" smtClean="0"/>
              <a:t>algoritmi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selectati</a:t>
            </a:r>
            <a:r>
              <a:rPr lang="en-US" altLang="en-US" sz="1800" dirty="0" smtClean="0"/>
              <a:t>:</a:t>
            </a:r>
          </a:p>
          <a:p>
            <a:pPr lvl="1"/>
            <a:r>
              <a:rPr lang="en-US" altLang="en-US" sz="1600" dirty="0" smtClean="0"/>
              <a:t>MARS,  RC6,  </a:t>
            </a:r>
            <a:r>
              <a:rPr lang="en-US" altLang="en-US" sz="1600" dirty="0" err="1" smtClean="0"/>
              <a:t>Rijndael</a:t>
            </a:r>
            <a:r>
              <a:rPr lang="en-US" altLang="en-US" sz="1600" dirty="0" smtClean="0"/>
              <a:t>,  Serpent,  </a:t>
            </a:r>
            <a:r>
              <a:rPr lang="en-US" altLang="en-US" sz="1600" dirty="0" err="1" smtClean="0"/>
              <a:t>Twofish</a:t>
            </a:r>
            <a:endParaRPr lang="en-US" altLang="en-US" sz="1600" dirty="0" smtClean="0"/>
          </a:p>
          <a:p>
            <a:r>
              <a:rPr lang="en-US" altLang="en-US" sz="1800" dirty="0" err="1" smtClean="0"/>
              <a:t>Runda</a:t>
            </a:r>
            <a:r>
              <a:rPr lang="en-US" altLang="en-US" sz="1800" dirty="0" smtClean="0"/>
              <a:t> 2: </a:t>
            </a:r>
            <a:r>
              <a:rPr lang="en-US" altLang="en-US" sz="1800" b="0" dirty="0" err="1" smtClean="0"/>
              <a:t>analiza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publica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urmarind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mai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multe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topicuri</a:t>
            </a:r>
            <a:r>
              <a:rPr lang="en-US" altLang="en-US" sz="1800" b="0" dirty="0" smtClean="0"/>
              <a:t>, care </a:t>
            </a:r>
            <a:r>
              <a:rPr lang="en-US" altLang="en-US" sz="1800" b="0" dirty="0" err="1" smtClean="0"/>
              <a:t>includ</a:t>
            </a:r>
            <a:r>
              <a:rPr lang="en-US" altLang="en-US" sz="1800" b="0" dirty="0" smtClean="0"/>
              <a:t>: </a:t>
            </a:r>
            <a:r>
              <a:rPr lang="en-US" altLang="en-US" sz="1800" b="0" dirty="0"/>
              <a:t>cryptanalysis, intellectual property, cross-cutting analyses of all of the AES finalists, overall recommendations and implementation </a:t>
            </a:r>
            <a:r>
              <a:rPr lang="en-US" altLang="en-US" sz="1800" b="0" dirty="0" smtClean="0"/>
              <a:t>issues.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15 Mai 2000: NIST </a:t>
            </a:r>
            <a:r>
              <a:rPr lang="en-US" altLang="en-US" sz="1800" dirty="0" err="1" smtClean="0"/>
              <a:t>anunta</a:t>
            </a:r>
            <a:r>
              <a:rPr lang="en-US" altLang="en-US" sz="1800" dirty="0" smtClean="0"/>
              <a:t>: </a:t>
            </a:r>
            <a:r>
              <a:rPr lang="en-US" altLang="en-US" sz="1800" dirty="0" err="1" smtClean="0"/>
              <a:t>castigatorul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pentru</a:t>
            </a:r>
            <a:r>
              <a:rPr lang="en-US" altLang="en-US" sz="1800" dirty="0" smtClean="0"/>
              <a:t> AES </a:t>
            </a:r>
            <a:r>
              <a:rPr lang="en-US" altLang="en-US" sz="1800" dirty="0" err="1" smtClean="0"/>
              <a:t>este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algoritmul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Rijndael</a:t>
            </a:r>
            <a:endParaRPr lang="en-US" altLang="en-US" sz="1800" dirty="0" smtClean="0"/>
          </a:p>
          <a:p>
            <a:pPr lvl="1"/>
            <a:r>
              <a:rPr lang="en-US" altLang="en-US" sz="1400" b="0" dirty="0" err="1" smtClean="0"/>
              <a:t>Propus</a:t>
            </a:r>
            <a:r>
              <a:rPr lang="en-US" altLang="en-US" sz="1400" b="0" dirty="0" smtClean="0"/>
              <a:t> de 2 </a:t>
            </a:r>
            <a:r>
              <a:rPr lang="en-US" altLang="en-US" sz="1400" b="0" dirty="0" err="1" smtClean="0"/>
              <a:t>criptografi</a:t>
            </a:r>
            <a:r>
              <a:rPr lang="en-US" altLang="en-US" sz="1400" b="0" dirty="0" smtClean="0"/>
              <a:t> </a:t>
            </a:r>
            <a:r>
              <a:rPr lang="en-US" altLang="en-US" sz="1400" b="0" dirty="0" err="1" smtClean="0"/>
              <a:t>begieni</a:t>
            </a:r>
            <a:r>
              <a:rPr lang="en-US" altLang="en-US" sz="1400" b="0" dirty="0" smtClean="0"/>
              <a:t>: </a:t>
            </a:r>
            <a:r>
              <a:rPr lang="en-US" sz="1400" dirty="0" err="1"/>
              <a:t>Daemen</a:t>
            </a:r>
            <a:r>
              <a:rPr lang="en-US" sz="1400" dirty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Rijmen</a:t>
            </a:r>
            <a:endParaRPr lang="en-US" altLang="en-US" sz="1400" dirty="0" smtClean="0"/>
          </a:p>
          <a:p>
            <a:endParaRPr lang="en-US" altLang="en-US" sz="1800" dirty="0" smtClean="0"/>
          </a:p>
          <a:p>
            <a:endParaRPr lang="en-US" altLang="en-US" sz="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Cipher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AES (</a:t>
            </a:r>
            <a:r>
              <a:rPr lang="en-US" altLang="en-US" sz="1800" i="1" dirty="0"/>
              <a:t>Advanced Encryption Standard</a:t>
            </a:r>
            <a:r>
              <a:rPr lang="en-US" altLang="en-US" sz="1800" dirty="0"/>
              <a:t>) </a:t>
            </a:r>
            <a:r>
              <a:rPr lang="en-US" altLang="en-US" sz="1800" dirty="0" err="1" smtClean="0"/>
              <a:t>este</a:t>
            </a:r>
            <a:r>
              <a:rPr lang="en-US" altLang="en-US" sz="1800" dirty="0" smtClean="0"/>
              <a:t> Standard </a:t>
            </a:r>
            <a:r>
              <a:rPr lang="en-US" altLang="en-US" sz="1800" dirty="0"/>
              <a:t>Federal </a:t>
            </a:r>
            <a:r>
              <a:rPr lang="en-US" altLang="en-US" sz="1800" dirty="0" err="1" smtClean="0"/>
              <a:t>pentru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Procesarea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Informaţiei</a:t>
            </a:r>
            <a:r>
              <a:rPr lang="en-US" altLang="en-US" sz="1800" dirty="0" smtClean="0"/>
              <a:t> (FIPS)</a:t>
            </a:r>
          </a:p>
          <a:p>
            <a:endParaRPr lang="en-US" altLang="en-US" sz="800" dirty="0" smtClean="0"/>
          </a:p>
          <a:p>
            <a:r>
              <a:rPr lang="en-US" altLang="en-US" sz="1800" dirty="0" err="1" smtClean="0"/>
              <a:t>Trei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variante</a:t>
            </a:r>
            <a:r>
              <a:rPr lang="en-US" altLang="en-US" sz="1800" dirty="0" smtClean="0"/>
              <a:t> de </a:t>
            </a:r>
            <a:r>
              <a:rPr lang="en-US" altLang="en-US" sz="1800" dirty="0" err="1" smtClean="0"/>
              <a:t>cheie</a:t>
            </a:r>
            <a:r>
              <a:rPr lang="en-US" altLang="en-US" sz="1800" dirty="0" smtClean="0"/>
              <a:t>: </a:t>
            </a:r>
            <a:r>
              <a:rPr lang="en-US" altLang="en-US" sz="1800" dirty="0"/>
              <a:t>128/192/256 </a:t>
            </a:r>
            <a:r>
              <a:rPr lang="en-US" altLang="en-US" sz="1800" dirty="0" err="1"/>
              <a:t>biti</a:t>
            </a:r>
            <a:endParaRPr lang="en-US" altLang="en-US" sz="1800" dirty="0"/>
          </a:p>
          <a:p>
            <a:r>
              <a:rPr lang="en-US" altLang="en-US" sz="1800" dirty="0" smtClean="0"/>
              <a:t>Input block (plain-data):  128 </a:t>
            </a:r>
            <a:r>
              <a:rPr lang="en-US" altLang="en-US" sz="1800" dirty="0" err="1" smtClean="0"/>
              <a:t>biti</a:t>
            </a:r>
            <a:r>
              <a:rPr lang="en-US" altLang="en-US" sz="1800" dirty="0" smtClean="0"/>
              <a:t> (16 bytes)</a:t>
            </a:r>
          </a:p>
          <a:p>
            <a:r>
              <a:rPr lang="en-US" altLang="en-US" sz="1800" dirty="0" smtClean="0"/>
              <a:t>Output (</a:t>
            </a:r>
            <a:r>
              <a:rPr lang="en-US" altLang="en-US" sz="1800" dirty="0" err="1" smtClean="0"/>
              <a:t>ciphertext</a:t>
            </a:r>
            <a:r>
              <a:rPr lang="en-US" altLang="en-US" sz="1800" dirty="0" smtClean="0"/>
              <a:t>):  128 </a:t>
            </a:r>
            <a:r>
              <a:rPr lang="en-US" altLang="en-US" sz="1800" dirty="0" err="1" smtClean="0"/>
              <a:t>biti</a:t>
            </a:r>
            <a:r>
              <a:rPr lang="en-US" altLang="en-US" sz="1800" dirty="0" smtClean="0"/>
              <a:t> (16 bytes)</a:t>
            </a:r>
          </a:p>
          <a:p>
            <a:endParaRPr lang="en-US" altLang="en-US" sz="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70" y="3140968"/>
            <a:ext cx="764112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Cipher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endParaRPr lang="en-US" altLang="en-US" sz="1800" u="sng" dirty="0" smtClean="0"/>
          </a:p>
          <a:p>
            <a:pPr marL="0" indent="0">
              <a:buNone/>
            </a:pPr>
            <a:r>
              <a:rPr lang="en-US" altLang="en-US" sz="1800" u="sng" dirty="0" err="1" smtClean="0"/>
              <a:t>Matricea</a:t>
            </a:r>
            <a:r>
              <a:rPr lang="en-US" altLang="en-US" sz="1800" u="sng" dirty="0" smtClean="0"/>
              <a:t> de stare</a:t>
            </a:r>
            <a:r>
              <a:rPr lang="en-US" altLang="en-US" sz="1800" dirty="0" smtClean="0"/>
              <a:t>: </a:t>
            </a:r>
            <a:r>
              <a:rPr lang="en-US" altLang="en-US" sz="1800" dirty="0" err="1" smtClean="0"/>
              <a:t>matrice</a:t>
            </a:r>
            <a:r>
              <a:rPr lang="en-US" altLang="en-US" sz="1800" dirty="0" smtClean="0"/>
              <a:t> de 4 </a:t>
            </a:r>
            <a:r>
              <a:rPr lang="en-US" altLang="en-US" sz="1800" dirty="0"/>
              <a:t>x 4 </a:t>
            </a:r>
            <a:r>
              <a:rPr lang="en-US" altLang="en-US" sz="1800" dirty="0" err="1" smtClean="0"/>
              <a:t>octeti</a:t>
            </a:r>
            <a:r>
              <a:rPr lang="en-US" altLang="en-US" sz="1800" dirty="0" smtClean="0"/>
              <a:t>:</a:t>
            </a:r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2049785"/>
            <a:ext cx="569546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45" y="4138017"/>
            <a:ext cx="7011759" cy="116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2736304" y="3561953"/>
            <a:ext cx="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29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(cont.)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altLang="en-US" sz="2400" dirty="0" smtClean="0"/>
              <a:t>Key (input 1) expanded to round keys K1, K2, …K10</a:t>
            </a:r>
          </a:p>
          <a:p>
            <a:r>
              <a:rPr lang="en-US" altLang="en-US" sz="2400" dirty="0" smtClean="0"/>
              <a:t>Round keys are used to encrypt the state matrix (data) 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2204864"/>
            <a:ext cx="21005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3245" y="2204864"/>
            <a:ext cx="202461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0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</a:t>
            </a:r>
            <a:r>
              <a:rPr lang="en-US" altLang="en-US" dirty="0" smtClean="0"/>
              <a:t>Cipher – Encryption Workflow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 smtClean="0"/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6984776" cy="57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4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">
  <a:themeElements>
    <a:clrScheme name="Cour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rs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6559BE4EF2E4A874578771D9D2F34" ma:contentTypeVersion="0" ma:contentTypeDescription="Create a new document." ma:contentTypeScope="" ma:versionID="2db5caf9785d35a03718fc56176fca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03D90C-C3B1-4259-B3A8-0897C40A0120}"/>
</file>

<file path=customXml/itemProps2.xml><?xml version="1.0" encoding="utf-8"?>
<ds:datastoreItem xmlns:ds="http://schemas.openxmlformats.org/officeDocument/2006/customXml" ds:itemID="{C7590A57-1FB6-42B0-8141-CEF235287938}"/>
</file>

<file path=customXml/itemProps3.xml><?xml version="1.0" encoding="utf-8"?>
<ds:datastoreItem xmlns:ds="http://schemas.openxmlformats.org/officeDocument/2006/customXml" ds:itemID="{5D7439AF-75CF-4D80-B104-60FCD9F3F497}"/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25395</TotalTime>
  <Words>2195</Words>
  <Application>Microsoft Office PowerPoint</Application>
  <PresentationFormat>On-screen Show (4:3)</PresentationFormat>
  <Paragraphs>569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Course</vt:lpstr>
      <vt:lpstr>Symmetric Encryption – AES Cipher</vt:lpstr>
      <vt:lpstr>Agenda</vt:lpstr>
      <vt:lpstr>Symmetric ciphers</vt:lpstr>
      <vt:lpstr>PowerPoint Presentation</vt:lpstr>
      <vt:lpstr>AES – Initial Roadmap</vt:lpstr>
      <vt:lpstr>AES Cipher</vt:lpstr>
      <vt:lpstr>AES Cipher</vt:lpstr>
      <vt:lpstr>AES Cipher (cont.)</vt:lpstr>
      <vt:lpstr>AES Cipher – Encryption Workflow</vt:lpstr>
      <vt:lpstr>AES Cipher</vt:lpstr>
      <vt:lpstr>AES Cipher – Operations</vt:lpstr>
      <vt:lpstr>AES Cipher – Operations</vt:lpstr>
      <vt:lpstr>AES Cipher – Internals</vt:lpstr>
      <vt:lpstr>AES Cipher – Internals (contd.)  C implementation of the AES-field multiplication)</vt:lpstr>
      <vt:lpstr>AES Cipher – Internal Function SubBytes (state)</vt:lpstr>
      <vt:lpstr>AES Cipher – Internal Function SubBytes (state) cont.</vt:lpstr>
      <vt:lpstr>AES Cipher – Internal Function SubBytes (state) cont.</vt:lpstr>
      <vt:lpstr>AES Cipher – Internal Function ShiftRows (state)</vt:lpstr>
      <vt:lpstr>AES Cipher – Internal Function MixColumns (state)</vt:lpstr>
      <vt:lpstr>AES Cipher – Internal Function MixColumns (state)  (cont.)</vt:lpstr>
      <vt:lpstr>AES Cipher – Internal Function MixColumns (state)  (cont.) – Decryption phase</vt:lpstr>
      <vt:lpstr>AES Cipher – Internal Function  AddRoundKey (state, roundKey)</vt:lpstr>
      <vt:lpstr>AES Cipher – Decryption</vt:lpstr>
      <vt:lpstr>AES Cipher – Decryption (cont.)</vt:lpstr>
      <vt:lpstr>AES Cipher – The roles of the Rijndael Internal Functions (Summary)</vt:lpstr>
      <vt:lpstr>AES Cipher – Fast implementations</vt:lpstr>
      <vt:lpstr>AES Cipher – Conclusions </vt:lpstr>
      <vt:lpstr>AES Cipher – Conclusions (cont.)</vt:lpstr>
      <vt:lpstr>AES Cipher – Conclusions (cont.)</vt:lpstr>
      <vt:lpstr>Using AES</vt:lpstr>
      <vt:lpstr>Using AES (contd.)</vt:lpstr>
      <vt:lpstr>Cryptography</vt:lpstr>
    </vt:vector>
  </TitlesOfParts>
  <Company>ATM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DCI</dc:title>
  <dc:creator>Ion Bica</dc:creator>
  <cp:lastModifiedBy>mishu</cp:lastModifiedBy>
  <cp:revision>896</cp:revision>
  <cp:lastPrinted>2016-06-21T04:19:47Z</cp:lastPrinted>
  <dcterms:created xsi:type="dcterms:W3CDTF">2005-01-19T18:21:16Z</dcterms:created>
  <dcterms:modified xsi:type="dcterms:W3CDTF">2021-03-03T07:38:20Z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0x0101004C16559BE4EF2E4A874578771D9D2F34</vt:lpwstr>
  </property>
</Properties>
</file>