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73" r:id="rId3"/>
    <p:sldId id="404" r:id="rId4"/>
    <p:sldId id="405" r:id="rId5"/>
    <p:sldId id="406" r:id="rId6"/>
    <p:sldId id="411" r:id="rId7"/>
    <p:sldId id="407" r:id="rId8"/>
    <p:sldId id="409" r:id="rId9"/>
    <p:sldId id="408" r:id="rId10"/>
    <p:sldId id="410" r:id="rId11"/>
    <p:sldId id="334" r:id="rId12"/>
  </p:sldIdLst>
  <p:sldSz cx="9144000" cy="6858000" type="screen4x3"/>
  <p:notesSz cx="6797675" cy="98726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99"/>
    <a:srgbClr val="0033CC"/>
    <a:srgbClr val="FF00FF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240" autoAdjust="0"/>
  </p:normalViewPr>
  <p:slideViewPr>
    <p:cSldViewPr>
      <p:cViewPr varScale="1">
        <p:scale>
          <a:sx n="123" d="100"/>
          <a:sy n="123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24B5286-4EB2-4CD0-99E0-7F5560736E94}" type="datetimeFigureOut">
              <a:rPr lang="en-US"/>
              <a:pPr>
                <a:defRPr/>
              </a:pPr>
              <a:t>3/3/2021</a:t>
            </a:fld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0147FC-D2EE-4547-A9C3-F44D80FAB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143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A48A4F7-AED6-4B80-8718-CFD5A5EF9F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662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58200" y="6400800"/>
            <a:ext cx="381000" cy="4572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0"/>
            <a:ext cx="381000" cy="6858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6" name="Picture 6" descr="mt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1981200"/>
            <a:ext cx="7391400" cy="1470025"/>
          </a:xfrm>
        </p:spPr>
        <p:txBody>
          <a:bodyPr/>
          <a:lstStyle>
            <a:lvl1pPr algn="ct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42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3572D-722D-4AA9-BAA7-3CBAF65AF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77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66675"/>
            <a:ext cx="2019300" cy="6257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6675"/>
            <a:ext cx="5905500" cy="6257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8C6E2-1779-47A4-8BF7-79A481B6A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01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E6E52-6A76-43B1-9735-60A38490B0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35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E1342-F88F-46D1-B07A-74F6013B9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4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0668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3D223-71C4-46F3-936A-93BB3ECE74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6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91707-078B-4F29-A2D6-92EAEE4FF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61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16DA0-47BB-4CDC-9B0A-107C31DC7A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88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90768-C559-4718-AB9B-A6D678975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83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F77A2-812E-44E7-A4C2-CADD94DA6C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5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47D4C-60E0-4CB6-8071-931928DF6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458200" y="6400800"/>
            <a:ext cx="381000" cy="4572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6675"/>
            <a:ext cx="7626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052513"/>
            <a:ext cx="807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FFFF00"/>
                </a:solidFill>
                <a:latin typeface="Arial Narrow" panose="020B0606020202030204" pitchFamily="34" charset="0"/>
              </a:defRPr>
            </a:lvl1pPr>
          </a:lstStyle>
          <a:p>
            <a:fld id="{E689C16A-DA55-45F5-A33E-D740938421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0"/>
            <a:ext cx="381000" cy="6858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1032" name="Picture 10" descr="mt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rojects/block-cipher-techniques/BCM/current-mode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00113" y="2852738"/>
            <a:ext cx="7993062" cy="1944687"/>
          </a:xfrm>
        </p:spPr>
        <p:txBody>
          <a:bodyPr/>
          <a:lstStyle/>
          <a:p>
            <a:pPr algn="l" eaLnBrk="1" hangingPunct="1"/>
            <a:r>
              <a:rPr lang="en-US" altLang="en-US" sz="3600" b="0" i="1" dirty="0"/>
              <a:t>Symmetric </a:t>
            </a:r>
            <a:r>
              <a:rPr lang="en-US" altLang="en-US" sz="3600" b="0" i="1" dirty="0" smtClean="0"/>
              <a:t>Block Encryption</a:t>
            </a:r>
            <a:br>
              <a:rPr lang="en-US" altLang="en-US" sz="3600" b="0" i="1" dirty="0" smtClean="0"/>
            </a:br>
            <a:r>
              <a:rPr lang="en-US" altLang="en-US" sz="3600" i="1" dirty="0" smtClean="0"/>
              <a:t>Modes </a:t>
            </a:r>
            <a:r>
              <a:rPr lang="en-US" altLang="en-US" sz="3600" i="1" dirty="0"/>
              <a:t>of </a:t>
            </a:r>
            <a:r>
              <a:rPr lang="en-US" altLang="en-US" sz="3600" i="1" dirty="0" smtClean="0"/>
              <a:t>Operation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/>
        </p:nvSpPr>
        <p:spPr bwMode="auto">
          <a:xfrm>
            <a:off x="1476375" y="5048250"/>
            <a:ext cx="6780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Mihai TOGAN</a:t>
            </a:r>
          </a:p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mihai.togan@mta.ro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187450" y="1125538"/>
            <a:ext cx="7391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 i="1" kern="0" dirty="0" smtClean="0"/>
              <a:t>Cryptography and </a:t>
            </a:r>
            <a:r>
              <a:rPr lang="en-US" altLang="en-US" sz="4400" i="1" kern="0" smtClean="0"/>
              <a:t>Data Security</a:t>
            </a:r>
            <a:endParaRPr lang="en-US" altLang="en-US" sz="4000" i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CTR (Counter Mode)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Mod </a:t>
            </a:r>
            <a:r>
              <a:rPr lang="en-US" altLang="en-US" sz="2000" dirty="0" err="1" smtClean="0"/>
              <a:t>inlantuit</a:t>
            </a:r>
            <a:endParaRPr lang="en-US" altLang="en-US" sz="2000" dirty="0" smtClean="0"/>
          </a:p>
          <a:p>
            <a:endParaRPr lang="en-US" altLang="en-US" sz="2000" b="0" dirty="0" smtClean="0"/>
          </a:p>
          <a:p>
            <a:r>
              <a:rPr lang="en-US" altLang="en-US" sz="2000" b="0" dirty="0" err="1" smtClean="0"/>
              <a:t>Criptarea</a:t>
            </a:r>
            <a:r>
              <a:rPr lang="en-US" altLang="en-US" sz="2000" b="0" dirty="0" smtClean="0"/>
              <a:t>: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r>
              <a:rPr lang="en-US" altLang="en-US" sz="2000" b="0" dirty="0" err="1" smtClean="0"/>
              <a:t>Decriptarea</a:t>
            </a:r>
            <a:r>
              <a:rPr lang="en-US" altLang="en-US" sz="2000" b="0" dirty="0" smtClean="0"/>
              <a:t>: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u="sng" dirty="0" smtClean="0"/>
          </a:p>
          <a:p>
            <a:r>
              <a:rPr lang="en-US" altLang="en-US" sz="2000" b="0" u="sng" dirty="0" err="1" smtClean="0"/>
              <a:t>Discutie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privind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criptarea</a:t>
            </a:r>
            <a:r>
              <a:rPr lang="en-US" altLang="en-US" sz="2000" b="0" dirty="0" smtClean="0"/>
              <a:t> &amp; </a:t>
            </a:r>
            <a:r>
              <a:rPr lang="en-US" altLang="en-US" sz="2000" b="0" dirty="0" err="1" smtClean="0"/>
              <a:t>decriptarea</a:t>
            </a:r>
            <a:r>
              <a:rPr lang="en-US" altLang="en-US" sz="2000" b="0" dirty="0" smtClean="0"/>
              <a:t> in </a:t>
            </a:r>
            <a:r>
              <a:rPr lang="en-US" altLang="en-US" sz="2000" b="0" dirty="0" err="1" smtClean="0"/>
              <a:t>contextul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paralelizarii</a:t>
            </a:r>
            <a:endParaRPr lang="en-US" altLang="en-US" sz="2000" b="0" dirty="0" smtClean="0"/>
          </a:p>
          <a:p>
            <a:r>
              <a:rPr lang="en-US" altLang="en-US" sz="2000" b="0" u="sng" dirty="0" err="1" smtClean="0"/>
              <a:t>Discutie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privind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necesarul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implementare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pentru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criptare</a:t>
            </a:r>
            <a:r>
              <a:rPr lang="en-US" altLang="en-US" sz="2000" b="0" dirty="0" smtClean="0"/>
              <a:t> &amp; </a:t>
            </a:r>
            <a:r>
              <a:rPr lang="en-US" altLang="en-US" sz="2000" b="0" dirty="0" err="1" smtClean="0"/>
              <a:t>decriptare</a:t>
            </a: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pPr lvl="1"/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636" y="1295821"/>
            <a:ext cx="5391150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61" y="3573016"/>
            <a:ext cx="54578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Cryptography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42933-307D-4C64-8D0F-A1BD322AD24E}" type="slidenum">
              <a:rPr lang="en-US" altLang="en-US" sz="1400">
                <a:solidFill>
                  <a:srgbClr val="FFFF0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rgbClr val="FFFF00"/>
              </a:solidFill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33083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1"/>
          <p:cNvSpPr txBox="1">
            <a:spLocks noChangeArrowheads="1"/>
          </p:cNvSpPr>
          <p:nvPr/>
        </p:nvSpPr>
        <p:spPr bwMode="auto">
          <a:xfrm>
            <a:off x="4644008" y="1382713"/>
            <a:ext cx="4320606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Bibliography: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 smtClean="0">
                <a:latin typeface="Arial" panose="020B0604020202020204" pitchFamily="34" charset="0"/>
              </a:rPr>
              <a:t>Wikipedia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 smtClean="0">
                <a:latin typeface="Arial" panose="020B0604020202020204" pitchFamily="34" charset="0"/>
              </a:rPr>
              <a:t>NIST:</a:t>
            </a:r>
            <a:endParaRPr lang="en-US" altLang="en-US" sz="18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Arial" panose="020B0604020202020204" pitchFamily="34" charset="0"/>
                <a:hlinkClick r:id="rId3"/>
              </a:rPr>
              <a:t>https://</a:t>
            </a:r>
            <a:r>
              <a:rPr lang="en-US" altLang="en-US" sz="1400" b="0" dirty="0" smtClean="0">
                <a:latin typeface="Arial" panose="020B0604020202020204" pitchFamily="34" charset="0"/>
                <a:hlinkClick r:id="rId3"/>
              </a:rPr>
              <a:t>csrc.nist.gov/Projects/block-cipher-techniques/BCM/current-modes</a:t>
            </a:r>
            <a:r>
              <a:rPr lang="en-US" altLang="en-US" sz="1400" b="0" dirty="0" smtClean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077200" cy="5689600"/>
          </a:xfrm>
        </p:spPr>
        <p:txBody>
          <a:bodyPr/>
          <a:lstStyle/>
          <a:p>
            <a:pPr>
              <a:defRPr/>
            </a:pPr>
            <a:r>
              <a:rPr lang="en-US" sz="2400" b="0" dirty="0" smtClean="0"/>
              <a:t>ECB</a:t>
            </a:r>
          </a:p>
          <a:p>
            <a:pPr>
              <a:defRPr/>
            </a:pPr>
            <a:r>
              <a:rPr lang="en-US" sz="2400" dirty="0" smtClean="0"/>
              <a:t>CBC mode</a:t>
            </a:r>
          </a:p>
          <a:p>
            <a:pPr>
              <a:defRPr/>
            </a:pPr>
            <a:r>
              <a:rPr lang="en-US" sz="2400" dirty="0" smtClean="0"/>
              <a:t>CFB mode</a:t>
            </a:r>
          </a:p>
          <a:p>
            <a:pPr>
              <a:defRPr/>
            </a:pPr>
            <a:r>
              <a:rPr lang="en-US" sz="2400" dirty="0" smtClean="0"/>
              <a:t>OFB mode</a:t>
            </a:r>
          </a:p>
          <a:p>
            <a:pPr>
              <a:defRPr/>
            </a:pPr>
            <a:r>
              <a:rPr lang="en-US" sz="2400" dirty="0" smtClean="0"/>
              <a:t>CTR mode</a:t>
            </a:r>
          </a:p>
          <a:p>
            <a:pPr>
              <a:defRPr/>
            </a:pPr>
            <a:r>
              <a:rPr lang="en-US" sz="2400" dirty="0" smtClean="0"/>
              <a:t>…other modes</a:t>
            </a:r>
          </a:p>
          <a:p>
            <a:pPr>
              <a:defRPr/>
            </a:pPr>
            <a:endParaRPr lang="en-US" sz="2400" b="0" dirty="0" smtClean="0"/>
          </a:p>
          <a:p>
            <a:pPr marL="0" indent="0">
              <a:buNone/>
              <a:defRPr/>
            </a:pPr>
            <a:endParaRPr lang="en-US" altLang="en-US" sz="2400" b="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6E5B66-3F9A-4763-B4DE-BDA34966BFC0}" type="slidenum">
              <a:rPr lang="en-US" altLang="en-US" sz="1400">
                <a:solidFill>
                  <a:srgbClr val="FFFF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r>
              <a:rPr lang="en-US" altLang="en-US" sz="2000" b="0" dirty="0" err="1"/>
              <a:t>Simpla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existenţă</a:t>
            </a:r>
            <a:r>
              <a:rPr lang="en-US" altLang="en-US" sz="2000" b="0" dirty="0"/>
              <a:t> a </a:t>
            </a:r>
            <a:r>
              <a:rPr lang="en-US" altLang="en-US" sz="2000" b="0" dirty="0" err="1"/>
              <a:t>unui</a:t>
            </a:r>
            <a:r>
              <a:rPr lang="en-US" altLang="en-US" sz="2000" b="0" dirty="0"/>
              <a:t> cod bloc, </a:t>
            </a:r>
            <a:r>
              <a:rPr lang="en-US" altLang="en-US" sz="2000" b="0" dirty="0" err="1"/>
              <a:t>oricât</a:t>
            </a:r>
            <a:r>
              <a:rPr lang="en-US" altLang="en-US" sz="2000" b="0" dirty="0"/>
              <a:t> de </a:t>
            </a:r>
            <a:r>
              <a:rPr lang="en-US" altLang="en-US" sz="2000" b="0" dirty="0" err="1"/>
              <a:t>sigur</a:t>
            </a:r>
            <a:r>
              <a:rPr lang="en-US" altLang="en-US" sz="2000" b="0" dirty="0"/>
              <a:t>, nu </a:t>
            </a:r>
            <a:r>
              <a:rPr lang="en-US" altLang="en-US" sz="2000" b="0" dirty="0" err="1"/>
              <a:t>este</a:t>
            </a:r>
            <a:r>
              <a:rPr lang="en-US" altLang="en-US" sz="2000" b="0" dirty="0"/>
              <a:t> o </a:t>
            </a:r>
            <a:r>
              <a:rPr lang="en-US" altLang="en-US" sz="2000" b="0" dirty="0" err="1"/>
              <a:t>garanţie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suficientă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pentru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securitatea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unui</a:t>
            </a:r>
            <a:r>
              <a:rPr lang="en-US" altLang="en-US" sz="2000" b="0" dirty="0"/>
              <a:t> </a:t>
            </a:r>
            <a:r>
              <a:rPr lang="en-US" altLang="en-US" sz="2000" b="0" dirty="0" err="1" smtClean="0"/>
              <a:t>criptotext</a:t>
            </a:r>
            <a:endParaRPr lang="en-US" altLang="en-US" sz="2000" b="0" dirty="0" smtClean="0"/>
          </a:p>
          <a:p>
            <a:endParaRPr lang="en-US" altLang="en-US" sz="2000" b="0" dirty="0"/>
          </a:p>
          <a:p>
            <a:r>
              <a:rPr lang="en-US" altLang="en-US" sz="2000" b="0" dirty="0" err="1" smtClean="0"/>
              <a:t>Criptarea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presupune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cele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mai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multe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ori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criptarea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unui</a:t>
            </a:r>
            <a:r>
              <a:rPr lang="en-US" altLang="en-US" sz="2000" b="0" dirty="0" smtClean="0"/>
              <a:t> stream de date </a:t>
            </a:r>
            <a:r>
              <a:rPr lang="en-US" altLang="en-US" sz="2000" b="0" dirty="0" err="1" smtClean="0"/>
              <a:t>mai</a:t>
            </a:r>
            <a:r>
              <a:rPr lang="en-US" altLang="en-US" sz="2000" b="0" dirty="0" smtClean="0"/>
              <a:t> mare </a:t>
            </a:r>
            <a:r>
              <a:rPr lang="en-US" altLang="en-US" sz="2000" b="0" dirty="0" err="1" smtClean="0"/>
              <a:t>decat</a:t>
            </a:r>
            <a:r>
              <a:rPr lang="en-US" altLang="en-US" sz="2000" b="0" dirty="0" smtClean="0"/>
              <a:t> un bloc</a:t>
            </a:r>
          </a:p>
          <a:p>
            <a:pPr lvl="1"/>
            <a:r>
              <a:rPr lang="en-US" altLang="en-US" sz="1600" b="0" dirty="0" err="1" smtClean="0"/>
              <a:t>Fluxul</a:t>
            </a:r>
            <a:r>
              <a:rPr lang="en-US" altLang="en-US" sz="1600" b="0" dirty="0" smtClean="0"/>
              <a:t> de date se </a:t>
            </a:r>
            <a:r>
              <a:rPr lang="en-US" altLang="en-US" sz="1600" b="0" dirty="0" err="1" smtClean="0"/>
              <a:t>imparte</a:t>
            </a:r>
            <a:r>
              <a:rPr lang="en-US" altLang="en-US" sz="1600" b="0" dirty="0" smtClean="0"/>
              <a:t> in </a:t>
            </a:r>
            <a:r>
              <a:rPr lang="en-US" altLang="en-US" sz="1600" b="0" dirty="0" err="1" smtClean="0"/>
              <a:t>mai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multe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blocuri</a:t>
            </a:r>
            <a:r>
              <a:rPr lang="en-US" altLang="en-US" sz="1600" b="0" dirty="0" smtClean="0"/>
              <a:t> de </a:t>
            </a:r>
            <a:r>
              <a:rPr lang="en-US" altLang="en-US" sz="1600" b="0" dirty="0" err="1" smtClean="0"/>
              <a:t>lungime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fixa</a:t>
            </a:r>
            <a:r>
              <a:rPr lang="en-US" altLang="en-US" sz="1600" b="0" dirty="0" smtClean="0"/>
              <a:t> </a:t>
            </a:r>
          </a:p>
          <a:p>
            <a:pPr lvl="1"/>
            <a:r>
              <a:rPr lang="en-US" altLang="en-US" sz="1600" b="0" dirty="0" smtClean="0"/>
              <a:t>Se </a:t>
            </a:r>
            <a:r>
              <a:rPr lang="en-US" altLang="en-US" sz="1600" b="0" dirty="0" err="1" smtClean="0"/>
              <a:t>cripteaza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fiecare</a:t>
            </a:r>
            <a:r>
              <a:rPr lang="en-US" altLang="en-US" sz="1600" b="0" dirty="0" smtClean="0"/>
              <a:t> bloc </a:t>
            </a:r>
            <a:r>
              <a:rPr lang="en-US" altLang="en-US" sz="1600" b="0" dirty="0" err="1" smtClean="0"/>
              <a:t>si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rezulta</a:t>
            </a:r>
            <a:r>
              <a:rPr lang="en-US" altLang="en-US" sz="1600" b="0" dirty="0" smtClean="0"/>
              <a:t> un stream final de date </a:t>
            </a:r>
            <a:r>
              <a:rPr lang="en-US" altLang="en-US" sz="1600" b="0" dirty="0" err="1" smtClean="0"/>
              <a:t>criptate</a:t>
            </a:r>
            <a:r>
              <a:rPr lang="en-US" altLang="en-US" sz="1600" b="0" dirty="0" smtClean="0"/>
              <a:t> (</a:t>
            </a:r>
            <a:r>
              <a:rPr lang="en-US" altLang="en-US" sz="1600" b="0" dirty="0" err="1" smtClean="0"/>
              <a:t>concatenarea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blocurilor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criptate</a:t>
            </a:r>
            <a:r>
              <a:rPr lang="en-US" altLang="en-US" sz="1600" b="0" dirty="0" smtClean="0"/>
              <a:t>)</a:t>
            </a:r>
          </a:p>
          <a:p>
            <a:pPr lvl="1"/>
            <a:r>
              <a:rPr lang="en-US" altLang="en-US" sz="1600" b="0" dirty="0" err="1" smtClean="0"/>
              <a:t>Pentru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ultimul</a:t>
            </a:r>
            <a:r>
              <a:rPr lang="en-US" altLang="en-US" sz="1600" b="0" dirty="0" smtClean="0"/>
              <a:t> bloc se face eventual o </a:t>
            </a:r>
            <a:r>
              <a:rPr lang="en-US" altLang="en-US" sz="1600" b="0" dirty="0" err="1" smtClean="0"/>
              <a:t>operatie</a:t>
            </a:r>
            <a:r>
              <a:rPr lang="en-US" altLang="en-US" sz="1600" b="0" dirty="0" smtClean="0"/>
              <a:t> </a:t>
            </a:r>
            <a:r>
              <a:rPr lang="en-US" altLang="en-US" sz="1600" b="0" dirty="0"/>
              <a:t>de padding (</a:t>
            </a:r>
            <a:r>
              <a:rPr lang="en-US" altLang="en-US" sz="1600" b="0" dirty="0" err="1"/>
              <a:t>extinderea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mesajului</a:t>
            </a:r>
            <a:r>
              <a:rPr lang="en-US" altLang="en-US" sz="1600" b="0" dirty="0"/>
              <a:t> </a:t>
            </a:r>
            <a:r>
              <a:rPr lang="en-US" altLang="en-US" sz="1600" b="0" dirty="0" smtClean="0"/>
              <a:t>la </a:t>
            </a:r>
            <a:r>
              <a:rPr lang="en-US" altLang="en-US" sz="1600" b="0" dirty="0"/>
              <a:t>un </a:t>
            </a:r>
            <a:r>
              <a:rPr lang="en-US" altLang="en-US" sz="1600" b="0" dirty="0" err="1"/>
              <a:t>număr</a:t>
            </a:r>
            <a:r>
              <a:rPr lang="en-US" altLang="en-US" sz="1600" b="0" dirty="0"/>
              <a:t> de </a:t>
            </a:r>
            <a:r>
              <a:rPr lang="en-US" altLang="en-US" sz="1600" b="0" dirty="0" err="1"/>
              <a:t>biţi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multiplu</a:t>
            </a:r>
            <a:r>
              <a:rPr lang="en-US" altLang="en-US" sz="1600" b="0" dirty="0"/>
              <a:t> de </a:t>
            </a:r>
            <a:r>
              <a:rPr lang="en-US" altLang="en-US" sz="1600" b="0" dirty="0" err="1"/>
              <a:t>dimensiunea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blocului</a:t>
            </a:r>
            <a:r>
              <a:rPr lang="en-US" altLang="en-US" sz="1600" b="0" dirty="0"/>
              <a:t> de </a:t>
            </a:r>
            <a:r>
              <a:rPr lang="en-US" altLang="en-US" sz="1600" b="0" dirty="0" err="1" smtClean="0"/>
              <a:t>criptare</a:t>
            </a:r>
            <a:r>
              <a:rPr lang="en-US" altLang="en-US" sz="1600" b="0" dirty="0" smtClean="0"/>
              <a:t>) – </a:t>
            </a:r>
            <a:r>
              <a:rPr lang="en-US" altLang="en-US" sz="1600" b="0" dirty="0" err="1" smtClean="0"/>
              <a:t>vezi</a:t>
            </a:r>
            <a:r>
              <a:rPr lang="en-US" altLang="en-US" sz="1600" b="0" dirty="0" smtClean="0"/>
              <a:t> std. PKCS#5 </a:t>
            </a:r>
          </a:p>
          <a:p>
            <a:pPr lvl="1"/>
            <a:endParaRPr lang="en-US" altLang="en-US" sz="1600" b="0" dirty="0" smtClean="0"/>
          </a:p>
          <a:p>
            <a:endParaRPr lang="en-US" altLang="en-US" sz="2000" b="0" dirty="0" smtClean="0"/>
          </a:p>
          <a:p>
            <a:r>
              <a:rPr lang="en-US" altLang="en-US" sz="2000" b="0" dirty="0" err="1" smtClean="0"/>
              <a:t>Fluxul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descris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mai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sus</a:t>
            </a:r>
            <a:r>
              <a:rPr lang="en-US" altLang="en-US" sz="2000" b="0" dirty="0" smtClean="0"/>
              <a:t> induce </a:t>
            </a:r>
            <a:r>
              <a:rPr lang="en-US" altLang="en-US" sz="2000" b="0" dirty="0" err="1" smtClean="0"/>
              <a:t>probleme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securitate</a:t>
            </a:r>
            <a:r>
              <a:rPr lang="en-US" altLang="en-US" sz="2000" b="0" dirty="0" smtClean="0"/>
              <a:t> (!!!)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err="1" smtClean="0"/>
              <a:t>Discutam</a:t>
            </a:r>
            <a:r>
              <a:rPr lang="en-US" altLang="en-US" sz="2000" b="0" dirty="0" smtClean="0"/>
              <a:t> in </a:t>
            </a:r>
            <a:r>
              <a:rPr lang="en-US" altLang="en-US" sz="2000" b="0" dirty="0" err="1" smtClean="0"/>
              <a:t>continuare</a:t>
            </a:r>
            <a:r>
              <a:rPr lang="en-US" altLang="en-US" sz="2000" b="0" dirty="0" smtClean="0"/>
              <a:t>:</a:t>
            </a:r>
          </a:p>
          <a:p>
            <a:pPr lvl="1"/>
            <a:r>
              <a:rPr lang="en-US" altLang="en-US" sz="1800" b="0" dirty="0" err="1" smtClean="0"/>
              <a:t>Scenariul</a:t>
            </a:r>
            <a:endParaRPr lang="en-US" altLang="en-US" sz="1800" b="0" dirty="0" smtClean="0"/>
          </a:p>
          <a:p>
            <a:pPr lvl="1"/>
            <a:r>
              <a:rPr lang="en-US" altLang="en-US" sz="1800" b="0" dirty="0" err="1"/>
              <a:t>S</a:t>
            </a:r>
            <a:r>
              <a:rPr lang="en-US" altLang="en-US" sz="1800" b="0" dirty="0" err="1" smtClean="0"/>
              <a:t>olutiile</a:t>
            </a:r>
            <a:r>
              <a:rPr lang="en-US" altLang="en-US" sz="1800" b="0" dirty="0" smtClean="0"/>
              <a:t> (</a:t>
            </a:r>
            <a:r>
              <a:rPr lang="en-US" altLang="en-US" sz="1800" b="0" dirty="0" err="1" smtClean="0"/>
              <a:t>modurile</a:t>
            </a:r>
            <a:r>
              <a:rPr lang="en-US" altLang="en-US" sz="1800" b="0" dirty="0" smtClean="0"/>
              <a:t> de </a:t>
            </a:r>
            <a:r>
              <a:rPr lang="en-US" altLang="en-US" sz="1800" b="0" dirty="0" err="1" smtClean="0"/>
              <a:t>lucru</a:t>
            </a:r>
            <a:r>
              <a:rPr lang="en-US" altLang="en-US" sz="1800" b="0" dirty="0" smtClean="0"/>
              <a:t>)</a:t>
            </a:r>
          </a:p>
          <a:p>
            <a:pPr lvl="1"/>
            <a:r>
              <a:rPr lang="en-US" altLang="en-US" sz="1800" b="0" dirty="0"/>
              <a:t>D</a:t>
            </a:r>
            <a:r>
              <a:rPr lang="en-US" altLang="en-US" sz="1800" b="0" dirty="0" smtClean="0"/>
              <a:t>iverse </a:t>
            </a:r>
            <a:r>
              <a:rPr lang="en-US" altLang="en-US" sz="1800" b="0" dirty="0" err="1" smtClean="0"/>
              <a:t>alte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considerente</a:t>
            </a:r>
            <a:r>
              <a:rPr lang="en-US" altLang="en-US" sz="1800" b="0" dirty="0" smtClean="0"/>
              <a:t> </a:t>
            </a:r>
          </a:p>
          <a:p>
            <a:endParaRPr lang="en-US" altLang="en-US" sz="2000" b="0" dirty="0" smtClean="0"/>
          </a:p>
          <a:p>
            <a:pPr lvl="1"/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ECB (Electronic Code Book)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err="1" smtClean="0"/>
              <a:t>Modul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baza</a:t>
            </a:r>
            <a:endParaRPr lang="en-US" altLang="en-US" sz="2000" dirty="0" smtClean="0"/>
          </a:p>
          <a:p>
            <a:endParaRPr lang="en-US" altLang="en-US" sz="2000" b="0" dirty="0" smtClean="0"/>
          </a:p>
          <a:p>
            <a:r>
              <a:rPr lang="en-US" altLang="en-US" sz="2000" b="0" dirty="0" err="1" smtClean="0"/>
              <a:t>Criptarea</a:t>
            </a:r>
            <a:r>
              <a:rPr lang="en-US" altLang="en-US" sz="2000" b="0" dirty="0" smtClean="0"/>
              <a:t>: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r>
              <a:rPr lang="en-US" altLang="en-US" sz="2000" b="0" dirty="0" err="1" smtClean="0"/>
              <a:t>Decriptarea</a:t>
            </a:r>
            <a:r>
              <a:rPr lang="en-US" altLang="en-US" sz="2000" b="0" dirty="0" smtClean="0"/>
              <a:t>:</a:t>
            </a:r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pPr lvl="1"/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990" y="1268760"/>
            <a:ext cx="5577498" cy="18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304" y="4005064"/>
            <a:ext cx="5427129" cy="17281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695563"/>
            <a:ext cx="1704975" cy="6667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V="1">
            <a:off x="2492366" y="2420888"/>
            <a:ext cx="855498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492366" y="3347455"/>
            <a:ext cx="97523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742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ECB (cont.)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r>
              <a:rPr lang="en-US" altLang="en-US" sz="2400" dirty="0" smtClean="0"/>
              <a:t>Using block ciphers:  ECB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3" y="1609590"/>
            <a:ext cx="6982315" cy="527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ECB (cont.)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r>
              <a:rPr lang="en-US" altLang="en-US" sz="2400" dirty="0"/>
              <a:t>The disadvantages are severe (compared to the advantages), and hence </a:t>
            </a:r>
            <a:r>
              <a:rPr lang="en-US" altLang="en-US" sz="2400" dirty="0" smtClean="0"/>
              <a:t>the ECB </a:t>
            </a:r>
            <a:r>
              <a:rPr lang="en-US" altLang="en-US" sz="2400" dirty="0"/>
              <a:t>mode should not be used to encrypt multiple-block plaintext messages</a:t>
            </a:r>
            <a:endParaRPr lang="en-US" altLang="en-US" sz="240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CBC (Cipher Block Chaining)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Mod </a:t>
            </a:r>
            <a:r>
              <a:rPr lang="en-US" altLang="en-US" sz="2000" dirty="0" err="1" smtClean="0"/>
              <a:t>inlantuit</a:t>
            </a:r>
            <a:endParaRPr lang="en-US" altLang="en-US" sz="2000" dirty="0" smtClean="0"/>
          </a:p>
          <a:p>
            <a:endParaRPr lang="en-US" altLang="en-US" sz="2000" b="0" dirty="0" smtClean="0"/>
          </a:p>
          <a:p>
            <a:r>
              <a:rPr lang="en-US" altLang="en-US" sz="2000" b="0" dirty="0" err="1" smtClean="0"/>
              <a:t>Criptarea</a:t>
            </a:r>
            <a:r>
              <a:rPr lang="en-US" altLang="en-US" sz="2000" b="0" dirty="0" smtClean="0"/>
              <a:t>: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r>
              <a:rPr lang="en-US" altLang="en-US" sz="2000" b="0" dirty="0" err="1" smtClean="0"/>
              <a:t>Decriptarea</a:t>
            </a:r>
            <a:r>
              <a:rPr lang="en-US" altLang="en-US" sz="2000" b="0" dirty="0" smtClean="0"/>
              <a:t>:</a:t>
            </a:r>
          </a:p>
          <a:p>
            <a:endParaRPr lang="en-US" altLang="en-US" sz="2000" b="0" dirty="0"/>
          </a:p>
          <a:p>
            <a:r>
              <a:rPr lang="en-US" altLang="en-US" sz="2000" b="0" dirty="0" err="1" smtClean="0"/>
              <a:t>Observatie</a:t>
            </a:r>
            <a:r>
              <a:rPr lang="en-US" altLang="en-US" sz="2000" b="0" dirty="0" smtClean="0"/>
              <a:t>: </a:t>
            </a:r>
            <a:r>
              <a:rPr lang="en-US" altLang="en-US" sz="2000" b="0" dirty="0" err="1" smtClean="0"/>
              <a:t>este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necesara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folosirea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unui</a:t>
            </a:r>
            <a:r>
              <a:rPr lang="en-US" altLang="en-US" sz="2000" b="0" dirty="0" smtClean="0"/>
              <a:t> IV (vector de </a:t>
            </a:r>
            <a:r>
              <a:rPr lang="en-US" altLang="en-US" sz="2000" b="0" dirty="0" err="1" smtClean="0"/>
              <a:t>initializare</a:t>
            </a:r>
            <a:r>
              <a:rPr lang="en-US" altLang="en-US" sz="2000" b="0" dirty="0" smtClean="0"/>
              <a:t>).</a:t>
            </a:r>
          </a:p>
          <a:p>
            <a:pPr lvl="1"/>
            <a:r>
              <a:rPr lang="en-US" altLang="en-US" sz="1600" b="0" dirty="0" smtClean="0"/>
              <a:t>IV-</a:t>
            </a:r>
            <a:r>
              <a:rPr lang="en-US" altLang="en-US" sz="1600" b="0" dirty="0" err="1" smtClean="0"/>
              <a:t>ul</a:t>
            </a:r>
            <a:r>
              <a:rPr lang="en-US" altLang="en-US" sz="1600" b="0" dirty="0" smtClean="0"/>
              <a:t> nu </a:t>
            </a:r>
            <a:r>
              <a:rPr lang="en-US" altLang="en-US" sz="1600" b="0" dirty="0" err="1" smtClean="0"/>
              <a:t>trebuie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sa</a:t>
            </a:r>
            <a:r>
              <a:rPr lang="en-US" altLang="en-US" sz="1600" b="0" dirty="0" smtClean="0"/>
              <a:t> fie secret, </a:t>
            </a:r>
            <a:r>
              <a:rPr lang="en-US" altLang="en-US" sz="1600" b="0" dirty="0" err="1" smtClean="0"/>
              <a:t>si</a:t>
            </a:r>
            <a:r>
              <a:rPr lang="en-US" altLang="en-US" sz="1600" b="0" dirty="0" smtClean="0"/>
              <a:t> se </a:t>
            </a:r>
            <a:r>
              <a:rPr lang="en-US" altLang="en-US" sz="1600" b="0" dirty="0" err="1" smtClean="0"/>
              <a:t>genereaza</a:t>
            </a:r>
            <a:r>
              <a:rPr lang="en-US" altLang="en-US" sz="1600" b="0" dirty="0" smtClean="0"/>
              <a:t> de </a:t>
            </a:r>
            <a:r>
              <a:rPr lang="en-US" altLang="en-US" sz="1600" b="0" dirty="0" err="1" smtClean="0"/>
              <a:t>regula</a:t>
            </a:r>
            <a:r>
              <a:rPr lang="en-US" altLang="en-US" sz="1600" b="0" dirty="0" smtClean="0"/>
              <a:t> ad-hoc la </a:t>
            </a:r>
            <a:r>
              <a:rPr lang="en-US" altLang="en-US" sz="1600" b="0" dirty="0" err="1" smtClean="0"/>
              <a:t>sursa</a:t>
            </a:r>
            <a:r>
              <a:rPr lang="en-US" altLang="en-US" sz="1600" b="0" dirty="0" smtClean="0"/>
              <a:t> de </a:t>
            </a:r>
            <a:r>
              <a:rPr lang="en-US" altLang="en-US" sz="1600" b="0" dirty="0" err="1" smtClean="0"/>
              <a:t>criptare</a:t>
            </a:r>
            <a:endParaRPr lang="en-US" altLang="en-US" sz="1600" b="0" dirty="0" smtClean="0"/>
          </a:p>
          <a:p>
            <a:r>
              <a:rPr lang="en-US" altLang="en-US" sz="2000" b="0" u="sng" dirty="0" err="1" smtClean="0"/>
              <a:t>Discutie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privind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criptarea</a:t>
            </a:r>
            <a:r>
              <a:rPr lang="en-US" altLang="en-US" sz="2000" b="0" dirty="0" smtClean="0"/>
              <a:t> &amp; </a:t>
            </a:r>
            <a:r>
              <a:rPr lang="en-US" altLang="en-US" sz="2000" b="0" dirty="0" err="1" smtClean="0"/>
              <a:t>decriptarea</a:t>
            </a:r>
            <a:r>
              <a:rPr lang="en-US" altLang="en-US" sz="2000" b="0" dirty="0" smtClean="0"/>
              <a:t> in </a:t>
            </a:r>
            <a:r>
              <a:rPr lang="en-US" altLang="en-US" sz="2000" b="0" dirty="0" err="1" smtClean="0"/>
              <a:t>contextul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paralelizarii</a:t>
            </a:r>
            <a:endParaRPr lang="en-US" altLang="en-US" sz="2000" b="0" dirty="0" smtClean="0"/>
          </a:p>
          <a:p>
            <a:r>
              <a:rPr lang="en-US" altLang="en-US" sz="2000" b="0" u="sng" dirty="0" err="1" smtClean="0"/>
              <a:t>Discutie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privind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necesarul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implementare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pentru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criptare</a:t>
            </a:r>
            <a:r>
              <a:rPr lang="en-US" altLang="en-US" sz="2000" b="0" dirty="0" smtClean="0"/>
              <a:t> &amp; </a:t>
            </a:r>
            <a:r>
              <a:rPr lang="en-US" altLang="en-US" sz="2000" b="0" dirty="0" err="1" smtClean="0"/>
              <a:t>decriptare</a:t>
            </a: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pPr lvl="1"/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02" y="1045468"/>
            <a:ext cx="5600700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02" y="3404022"/>
            <a:ext cx="5553075" cy="1819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132856"/>
            <a:ext cx="3161928" cy="5487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995085"/>
            <a:ext cx="3343002" cy="2459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24" y="3304695"/>
            <a:ext cx="2774664" cy="97655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2433501" y="2052811"/>
            <a:ext cx="842355" cy="1520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55776" y="4149080"/>
            <a:ext cx="648072" cy="164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815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CFB </a:t>
            </a:r>
            <a:r>
              <a:rPr lang="en-US" altLang="en-US" dirty="0" smtClean="0"/>
              <a:t>(Cipher Feed-Back</a:t>
            </a:r>
            <a:r>
              <a:rPr lang="en-US" altLang="en-US" dirty="0"/>
              <a:t>)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Mod </a:t>
            </a:r>
            <a:r>
              <a:rPr lang="en-US" altLang="en-US" sz="2000" dirty="0" err="1" smtClean="0"/>
              <a:t>inlantuit</a:t>
            </a:r>
            <a:endParaRPr lang="en-US" altLang="en-US" sz="2000" dirty="0" smtClean="0"/>
          </a:p>
          <a:p>
            <a:endParaRPr lang="en-US" altLang="en-US" sz="2000" b="0" dirty="0" smtClean="0"/>
          </a:p>
          <a:p>
            <a:r>
              <a:rPr lang="en-US" altLang="en-US" sz="2000" b="0" dirty="0" err="1" smtClean="0"/>
              <a:t>Criptarea</a:t>
            </a:r>
            <a:r>
              <a:rPr lang="en-US" altLang="en-US" sz="2000" b="0" dirty="0" smtClean="0"/>
              <a:t>: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r>
              <a:rPr lang="en-US" altLang="en-US" sz="2000" b="0" dirty="0" err="1" smtClean="0"/>
              <a:t>Decriptarea</a:t>
            </a:r>
            <a:r>
              <a:rPr lang="en-US" altLang="en-US" sz="2000" b="0" dirty="0" smtClean="0"/>
              <a:t>: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u="sng" dirty="0" smtClean="0"/>
          </a:p>
          <a:p>
            <a:r>
              <a:rPr lang="en-US" altLang="en-US" sz="2000" b="0" u="sng" dirty="0" err="1" smtClean="0"/>
              <a:t>Discutie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privind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criptarea</a:t>
            </a:r>
            <a:r>
              <a:rPr lang="en-US" altLang="en-US" sz="2000" b="0" dirty="0" smtClean="0"/>
              <a:t> &amp; </a:t>
            </a:r>
            <a:r>
              <a:rPr lang="en-US" altLang="en-US" sz="2000" b="0" dirty="0" err="1" smtClean="0"/>
              <a:t>decriptarea</a:t>
            </a:r>
            <a:r>
              <a:rPr lang="en-US" altLang="en-US" sz="2000" b="0" dirty="0" smtClean="0"/>
              <a:t> in </a:t>
            </a:r>
            <a:r>
              <a:rPr lang="en-US" altLang="en-US" sz="2000" b="0" dirty="0" err="1" smtClean="0"/>
              <a:t>contextul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paralelizarii</a:t>
            </a:r>
            <a:endParaRPr lang="en-US" altLang="en-US" sz="2000" b="0" dirty="0" smtClean="0"/>
          </a:p>
          <a:p>
            <a:r>
              <a:rPr lang="en-US" altLang="en-US" sz="2000" b="0" u="sng" dirty="0" err="1" smtClean="0"/>
              <a:t>Discutie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privind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necesarul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implementare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pentru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criptare</a:t>
            </a:r>
            <a:r>
              <a:rPr lang="en-US" altLang="en-US" sz="2000" b="0" dirty="0" smtClean="0"/>
              <a:t> &amp; </a:t>
            </a:r>
            <a:r>
              <a:rPr lang="en-US" altLang="en-US" sz="2000" b="0" dirty="0" err="1" smtClean="0"/>
              <a:t>decriptare</a:t>
            </a: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pPr lvl="1"/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268760"/>
            <a:ext cx="5706730" cy="1872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510136"/>
            <a:ext cx="5838825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16" y="2255143"/>
            <a:ext cx="16097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OFB (Output Feedback)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Mod </a:t>
            </a:r>
            <a:r>
              <a:rPr lang="en-US" altLang="en-US" sz="2000" dirty="0" err="1" smtClean="0"/>
              <a:t>inlantuit</a:t>
            </a:r>
            <a:endParaRPr lang="en-US" altLang="en-US" sz="2000" dirty="0" smtClean="0"/>
          </a:p>
          <a:p>
            <a:endParaRPr lang="en-US" altLang="en-US" sz="2000" b="0" dirty="0" smtClean="0"/>
          </a:p>
          <a:p>
            <a:r>
              <a:rPr lang="en-US" altLang="en-US" sz="2000" b="0" dirty="0" err="1" smtClean="0"/>
              <a:t>Criptarea</a:t>
            </a:r>
            <a:r>
              <a:rPr lang="en-US" altLang="en-US" sz="2000" b="0" dirty="0" smtClean="0"/>
              <a:t>: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r>
              <a:rPr lang="en-US" altLang="en-US" sz="2000" b="0" dirty="0" err="1" smtClean="0"/>
              <a:t>Decriptarea</a:t>
            </a:r>
            <a:r>
              <a:rPr lang="en-US" altLang="en-US" sz="2000" b="0" dirty="0" smtClean="0"/>
              <a:t>: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u="sng" dirty="0" smtClean="0"/>
          </a:p>
          <a:p>
            <a:r>
              <a:rPr lang="en-US" altLang="en-US" sz="2000" b="0" u="sng" dirty="0" err="1" smtClean="0"/>
              <a:t>Discutie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privind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criptarea</a:t>
            </a:r>
            <a:r>
              <a:rPr lang="en-US" altLang="en-US" sz="2000" b="0" dirty="0" smtClean="0"/>
              <a:t> &amp; </a:t>
            </a:r>
            <a:r>
              <a:rPr lang="en-US" altLang="en-US" sz="2000" b="0" dirty="0" err="1" smtClean="0"/>
              <a:t>decriptarea</a:t>
            </a:r>
            <a:r>
              <a:rPr lang="en-US" altLang="en-US" sz="2000" b="0" dirty="0" smtClean="0"/>
              <a:t> in </a:t>
            </a:r>
            <a:r>
              <a:rPr lang="en-US" altLang="en-US" sz="2000" b="0" dirty="0" err="1" smtClean="0"/>
              <a:t>contextul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paralelizarii</a:t>
            </a:r>
            <a:endParaRPr lang="en-US" altLang="en-US" sz="2000" b="0" dirty="0" smtClean="0"/>
          </a:p>
          <a:p>
            <a:r>
              <a:rPr lang="en-US" altLang="en-US" sz="2000" b="0" u="sng" dirty="0" err="1" smtClean="0"/>
              <a:t>Discutie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privind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necesarul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implementare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pentru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criptare</a:t>
            </a:r>
            <a:r>
              <a:rPr lang="en-US" altLang="en-US" sz="2000" b="0" dirty="0" smtClean="0"/>
              <a:t> &amp; </a:t>
            </a:r>
            <a:r>
              <a:rPr lang="en-US" altLang="en-US" sz="2000" b="0" dirty="0" err="1" smtClean="0"/>
              <a:t>decriptare</a:t>
            </a: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pPr lvl="1"/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185193"/>
            <a:ext cx="5691169" cy="1883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02" y="3429000"/>
            <a:ext cx="576680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">
  <a:themeElements>
    <a:clrScheme name="Cour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rs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6559BE4EF2E4A874578771D9D2F34" ma:contentTypeVersion="0" ma:contentTypeDescription="Create a new document." ma:contentTypeScope="" ma:versionID="2db5caf9785d35a03718fc56176fca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21C1FB-144A-4F6C-8458-00DBA9DE7100}"/>
</file>

<file path=customXml/itemProps2.xml><?xml version="1.0" encoding="utf-8"?>
<ds:datastoreItem xmlns:ds="http://schemas.openxmlformats.org/officeDocument/2006/customXml" ds:itemID="{B5ECDB8D-9092-46EB-AD94-4D87E708F6DC}"/>
</file>

<file path=customXml/itemProps3.xml><?xml version="1.0" encoding="utf-8"?>
<ds:datastoreItem xmlns:ds="http://schemas.openxmlformats.org/officeDocument/2006/customXml" ds:itemID="{2A8589E8-C1EA-40FA-8B6D-BEA49B0CA240}"/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25259</TotalTime>
  <Words>354</Words>
  <Application>Microsoft Office PowerPoint</Application>
  <PresentationFormat>On-screen Show (4:3)</PresentationFormat>
  <Paragraphs>256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Course</vt:lpstr>
      <vt:lpstr>Symmetric Block Encryption Modes of Operation </vt:lpstr>
      <vt:lpstr>Agenda</vt:lpstr>
      <vt:lpstr>Introduction</vt:lpstr>
      <vt:lpstr>ECB (Electronic Code Book)</vt:lpstr>
      <vt:lpstr>ECB (cont.)</vt:lpstr>
      <vt:lpstr>ECB (cont.)</vt:lpstr>
      <vt:lpstr>CBC (Cipher Block Chaining)</vt:lpstr>
      <vt:lpstr>CFB (Cipher Feed-Back)</vt:lpstr>
      <vt:lpstr>OFB (Output Feedback)</vt:lpstr>
      <vt:lpstr>CTR (Counter Mode)</vt:lpstr>
      <vt:lpstr>Cryptography</vt:lpstr>
    </vt:vector>
  </TitlesOfParts>
  <Company>ATM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DCI</dc:title>
  <dc:creator>Ion Bica</dc:creator>
  <cp:lastModifiedBy>mishu</cp:lastModifiedBy>
  <cp:revision>884</cp:revision>
  <cp:lastPrinted>2016-06-21T04:19:47Z</cp:lastPrinted>
  <dcterms:created xsi:type="dcterms:W3CDTF">2005-01-19T18:21:16Z</dcterms:created>
  <dcterms:modified xsi:type="dcterms:W3CDTF">2021-03-03T07:38:29Z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0x0101004C16559BE4EF2E4A874578771D9D2F34</vt:lpwstr>
  </property>
</Properties>
</file>