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73" r:id="rId3"/>
    <p:sldId id="405" r:id="rId4"/>
    <p:sldId id="406" r:id="rId5"/>
    <p:sldId id="407" r:id="rId6"/>
    <p:sldId id="408" r:id="rId7"/>
    <p:sldId id="409" r:id="rId8"/>
    <p:sldId id="419" r:id="rId9"/>
    <p:sldId id="420" r:id="rId10"/>
    <p:sldId id="421" r:id="rId11"/>
    <p:sldId id="410" r:id="rId12"/>
    <p:sldId id="418" r:id="rId13"/>
    <p:sldId id="411" r:id="rId14"/>
    <p:sldId id="412" r:id="rId15"/>
    <p:sldId id="413" r:id="rId16"/>
    <p:sldId id="422" r:id="rId17"/>
    <p:sldId id="414" r:id="rId18"/>
    <p:sldId id="404" r:id="rId19"/>
    <p:sldId id="417" r:id="rId20"/>
    <p:sldId id="415" r:id="rId21"/>
    <p:sldId id="424" r:id="rId22"/>
    <p:sldId id="425" r:id="rId23"/>
    <p:sldId id="426" r:id="rId24"/>
    <p:sldId id="427" r:id="rId25"/>
    <p:sldId id="428" r:id="rId26"/>
    <p:sldId id="429" r:id="rId27"/>
    <p:sldId id="433" r:id="rId28"/>
    <p:sldId id="434" r:id="rId29"/>
    <p:sldId id="416" r:id="rId30"/>
    <p:sldId id="432" r:id="rId31"/>
    <p:sldId id="430" r:id="rId32"/>
    <p:sldId id="435" r:id="rId33"/>
    <p:sldId id="442" r:id="rId34"/>
    <p:sldId id="441" r:id="rId35"/>
    <p:sldId id="440" r:id="rId36"/>
    <p:sldId id="431" r:id="rId37"/>
    <p:sldId id="436" r:id="rId38"/>
    <p:sldId id="437" r:id="rId39"/>
    <p:sldId id="438" r:id="rId40"/>
    <p:sldId id="439" r:id="rId41"/>
    <p:sldId id="334" r:id="rId42"/>
  </p:sldIdLst>
  <p:sldSz cx="9144000" cy="6858000" type="screen4x3"/>
  <p:notesSz cx="6797675" cy="98726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99"/>
    <a:srgbClr val="0033CC"/>
    <a:srgbClr val="FF00FF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240" autoAdjust="0"/>
  </p:normalViewPr>
  <p:slideViewPr>
    <p:cSldViewPr>
      <p:cViewPr varScale="1">
        <p:scale>
          <a:sx n="123" d="100"/>
          <a:sy n="123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4B5286-4EB2-4CD0-99E0-7F5560736E94}" type="datetimeFigureOut">
              <a:rPr lang="en-US"/>
              <a:pPr>
                <a:defRPr/>
              </a:pPr>
              <a:t>3/3/2021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0147FC-D2EE-4547-A9C3-F44D80FAB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741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48A4F7-AED6-4B80-8718-CFD5A5EF9F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526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6" name="Picture 6" descr="mt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1981200"/>
            <a:ext cx="7391400" cy="1470025"/>
          </a:xfrm>
        </p:spPr>
        <p:txBody>
          <a:bodyPr/>
          <a:lstStyle>
            <a:lvl1pPr algn="ct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42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3572D-722D-4AA9-BAA7-3CBAF65AF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7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66675"/>
            <a:ext cx="2019300" cy="625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6675"/>
            <a:ext cx="5905500" cy="625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8C6E2-1779-47A4-8BF7-79A481B6A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01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E6E52-6A76-43B1-9735-60A38490B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3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E1342-F88F-46D1-B07A-74F6013B9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4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3D223-71C4-46F3-936A-93BB3ECE7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6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91707-078B-4F29-A2D6-92EAEE4FF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6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16DA0-47BB-4CDC-9B0A-107C31DC7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88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90768-C559-4718-AB9B-A6D678975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83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F77A2-812E-44E7-A4C2-CADD94DA6C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47D4C-60E0-4CB6-8071-931928DF6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6675"/>
            <a:ext cx="762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052513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FFFF00"/>
                </a:solidFill>
                <a:latin typeface="Arial Narrow" panose="020B0606020202030204" pitchFamily="34" charset="0"/>
              </a:defRPr>
            </a:lvl1pPr>
          </a:lstStyle>
          <a:p>
            <a:fld id="{E689C16A-DA55-45F5-A33E-D740938421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1032" name="Picture 10" descr="mt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00113" y="2852738"/>
            <a:ext cx="7993062" cy="1944687"/>
          </a:xfrm>
        </p:spPr>
        <p:txBody>
          <a:bodyPr/>
          <a:lstStyle/>
          <a:p>
            <a:pPr algn="l" eaLnBrk="1" hangingPunct="1"/>
            <a:r>
              <a:rPr lang="en-US" altLang="en-US" sz="3600" i="1" dirty="0" smtClean="0"/>
              <a:t>Public Key Cryptography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/>
        </p:nvSpPr>
        <p:spPr bwMode="auto">
          <a:xfrm>
            <a:off x="1476375" y="5048250"/>
            <a:ext cx="6780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 TOGAN</a:t>
            </a: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mihai.togan@mta.ro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187450" y="1125538"/>
            <a:ext cx="7391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i="1" kern="0" dirty="0" smtClean="0"/>
              <a:t>Cryptography and </a:t>
            </a:r>
            <a:r>
              <a:rPr lang="en-US" altLang="en-US" sz="4400" i="1" kern="0" smtClean="0"/>
              <a:t>Data Security</a:t>
            </a:r>
            <a:endParaRPr lang="en-US" altLang="en-US" sz="4000" i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Keys Characteristics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r>
              <a:rPr lang="en-US" altLang="en-US" sz="2400" b="0" dirty="0" smtClean="0"/>
              <a:t>Public Key Cryptography (PKC) algorithms </a:t>
            </a:r>
            <a:r>
              <a:rPr lang="en-US" altLang="en-US" sz="2400" b="0" dirty="0"/>
              <a:t>rely on two keys </a:t>
            </a:r>
            <a:r>
              <a:rPr lang="en-US" altLang="en-US" sz="2400" b="0" dirty="0" smtClean="0"/>
              <a:t>with the </a:t>
            </a:r>
            <a:r>
              <a:rPr lang="en-US" altLang="en-US" sz="2400" b="0" dirty="0"/>
              <a:t>characteristics that it </a:t>
            </a:r>
            <a:r>
              <a:rPr lang="en-US" altLang="en-US" sz="2400" b="0" dirty="0" smtClean="0"/>
              <a:t>is:</a:t>
            </a:r>
          </a:p>
          <a:p>
            <a:pPr lvl="1"/>
            <a:endParaRPr lang="en-US" altLang="en-US" sz="2000" b="0" dirty="0" smtClean="0"/>
          </a:p>
          <a:p>
            <a:pPr lvl="1"/>
            <a:r>
              <a:rPr lang="en-US" altLang="en-US" sz="2000" b="0" dirty="0" smtClean="0"/>
              <a:t>computationally </a:t>
            </a:r>
            <a:r>
              <a:rPr lang="en-US" altLang="en-US" sz="2000" b="0" dirty="0"/>
              <a:t>infeasible to find </a:t>
            </a:r>
            <a:r>
              <a:rPr lang="en-US" altLang="en-US" sz="2000" b="0" dirty="0" smtClean="0"/>
              <a:t>decryption key </a:t>
            </a:r>
            <a:r>
              <a:rPr lang="en-US" altLang="en-US" sz="2000" b="0" dirty="0"/>
              <a:t>knowing only </a:t>
            </a:r>
            <a:r>
              <a:rPr lang="en-US" altLang="en-US" sz="2000" b="0" dirty="0" smtClean="0"/>
              <a:t>algorithm, </a:t>
            </a:r>
            <a:r>
              <a:rPr lang="en-US" altLang="en-US" sz="2000" b="0" dirty="0" err="1" smtClean="0"/>
              <a:t>ciphertext</a:t>
            </a:r>
            <a:r>
              <a:rPr lang="en-US" altLang="en-US" sz="2000" b="0" dirty="0" smtClean="0"/>
              <a:t> &amp; encryption </a:t>
            </a:r>
            <a:r>
              <a:rPr lang="en-US" altLang="en-US" sz="2000" b="0" dirty="0"/>
              <a:t>key</a:t>
            </a:r>
          </a:p>
          <a:p>
            <a:pPr lvl="1"/>
            <a:endParaRPr lang="en-US" altLang="en-US" sz="2000" b="0" dirty="0" smtClean="0"/>
          </a:p>
          <a:p>
            <a:pPr lvl="1"/>
            <a:r>
              <a:rPr lang="en-US" altLang="en-US" sz="2000" b="0" dirty="0" smtClean="0"/>
              <a:t>computationally </a:t>
            </a:r>
            <a:r>
              <a:rPr lang="en-US" altLang="en-US" sz="2000" b="0" dirty="0"/>
              <a:t>easy to </a:t>
            </a:r>
            <a:r>
              <a:rPr lang="en-US" altLang="en-US" sz="2000" b="0" dirty="0" err="1"/>
              <a:t>en</a:t>
            </a:r>
            <a:r>
              <a:rPr lang="en-US" altLang="en-US" sz="2000" b="0" dirty="0"/>
              <a:t>/decrypt </a:t>
            </a:r>
            <a:r>
              <a:rPr lang="en-US" altLang="en-US" sz="2000" b="0" dirty="0" smtClean="0"/>
              <a:t>messages when </a:t>
            </a:r>
            <a:r>
              <a:rPr lang="en-US" altLang="en-US" sz="2000" b="0" dirty="0"/>
              <a:t>the relevant (</a:t>
            </a:r>
            <a:r>
              <a:rPr lang="en-US" altLang="en-US" sz="2000" b="0" dirty="0" err="1"/>
              <a:t>en</a:t>
            </a:r>
            <a:r>
              <a:rPr lang="en-US" altLang="en-US" sz="2000" b="0" dirty="0"/>
              <a:t>/decrypt) key is </a:t>
            </a:r>
            <a:r>
              <a:rPr lang="en-US" altLang="en-US" sz="2000" b="0" dirty="0" smtClean="0"/>
              <a:t>known </a:t>
            </a:r>
          </a:p>
          <a:p>
            <a:pPr lvl="1"/>
            <a:endParaRPr lang="en-US" altLang="en-US" sz="2000" b="0" dirty="0" smtClean="0"/>
          </a:p>
          <a:p>
            <a:pPr lvl="1"/>
            <a:r>
              <a:rPr lang="en-US" altLang="en-US" sz="2000" b="0" dirty="0" smtClean="0"/>
              <a:t>either </a:t>
            </a:r>
            <a:r>
              <a:rPr lang="en-US" altLang="en-US" sz="2000" b="0" dirty="0"/>
              <a:t>of the two related keys can be used </a:t>
            </a:r>
            <a:r>
              <a:rPr lang="en-US" altLang="en-US" sz="2000" b="0" dirty="0" smtClean="0"/>
              <a:t>for encryption</a:t>
            </a:r>
            <a:r>
              <a:rPr lang="en-US" altLang="en-US" sz="2000" b="0" dirty="0"/>
              <a:t>, with the other used for </a:t>
            </a:r>
            <a:r>
              <a:rPr lang="en-US" altLang="en-US" sz="2000" b="0" dirty="0" smtClean="0"/>
              <a:t>decryption (</a:t>
            </a:r>
            <a:r>
              <a:rPr lang="en-US" altLang="en-US" sz="2000" b="0" dirty="0"/>
              <a:t>in some schemes)</a:t>
            </a:r>
            <a:endParaRPr lang="en-US" altLang="en-US" sz="2000" b="0" dirty="0" smtClean="0"/>
          </a:p>
          <a:p>
            <a:endParaRPr lang="en-US" altLang="en-US" sz="1000" dirty="0"/>
          </a:p>
          <a:p>
            <a:endParaRPr lang="en-US" altLang="en-US" sz="2000" dirty="0" smtClean="0"/>
          </a:p>
          <a:p>
            <a:endParaRPr lang="en-US" altLang="en-US" sz="2000" b="0" dirty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Public Key –based ciphers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Cei mai populari algoritmi cu chei publice sunt: </a:t>
            </a:r>
            <a:endParaRPr lang="en-US" dirty="0" smtClean="0"/>
          </a:p>
          <a:p>
            <a:r>
              <a:rPr lang="ro-RO" sz="2400" dirty="0" smtClean="0"/>
              <a:t>RSA</a:t>
            </a:r>
            <a:endParaRPr lang="en-US" sz="2400" dirty="0" smtClean="0"/>
          </a:p>
          <a:p>
            <a:r>
              <a:rPr lang="en-US" sz="2400" dirty="0" err="1"/>
              <a:t>Diffie</a:t>
            </a:r>
            <a:r>
              <a:rPr lang="ro-RO" sz="2400" dirty="0"/>
              <a:t>-Hellman</a:t>
            </a:r>
            <a:endParaRPr lang="en-US" sz="2400" dirty="0"/>
          </a:p>
          <a:p>
            <a:r>
              <a:rPr lang="ro-RO" sz="2400" dirty="0" smtClean="0"/>
              <a:t>McEliece </a:t>
            </a:r>
            <a:endParaRPr lang="en-US" sz="2400" dirty="0" smtClean="0"/>
          </a:p>
          <a:p>
            <a:r>
              <a:rPr lang="ro-RO" sz="2400" dirty="0" smtClean="0"/>
              <a:t>ElGamal</a:t>
            </a:r>
            <a:endParaRPr lang="en-US" sz="2400" dirty="0" smtClean="0"/>
          </a:p>
          <a:p>
            <a:r>
              <a:rPr lang="en-US" sz="2400" dirty="0" err="1" smtClean="0"/>
              <a:t>Algoritmi</a:t>
            </a:r>
            <a:r>
              <a:rPr lang="en-US" sz="2400" dirty="0" smtClean="0"/>
              <a:t> </a:t>
            </a:r>
            <a:r>
              <a:rPr lang="ro-RO" sz="2400" dirty="0" smtClean="0"/>
              <a:t>bazaţi </a:t>
            </a:r>
            <a:r>
              <a:rPr lang="ro-RO" sz="2400" dirty="0"/>
              <a:t>pe curbe </a:t>
            </a:r>
            <a:r>
              <a:rPr lang="ro-RO" sz="2400" dirty="0" smtClean="0"/>
              <a:t>eliptice</a:t>
            </a:r>
            <a:r>
              <a:rPr lang="en-US" sz="2400" dirty="0" smtClean="0"/>
              <a:t> (ECC)</a:t>
            </a:r>
            <a:endParaRPr lang="en-US" altLang="en-US" sz="2400" i="1" dirty="0" smtClean="0"/>
          </a:p>
          <a:p>
            <a:endParaRPr lang="en-US" altLang="en-US" sz="1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err="1" smtClean="0"/>
              <a:t>Ideea</a:t>
            </a:r>
            <a:r>
              <a:rPr lang="en-US" b="0" dirty="0" smtClean="0"/>
              <a:t> </a:t>
            </a:r>
            <a:r>
              <a:rPr lang="en-US" b="0" dirty="0" err="1" smtClean="0"/>
              <a:t>principala</a:t>
            </a:r>
            <a:r>
              <a:rPr lang="en-US" b="0" dirty="0" smtClean="0"/>
              <a:t>: </a:t>
            </a:r>
          </a:p>
          <a:p>
            <a:r>
              <a:rPr lang="ro-RO" sz="2400" b="0" dirty="0" smtClean="0"/>
              <a:t>Cheia </a:t>
            </a:r>
            <a:r>
              <a:rPr lang="ro-RO" sz="2400" b="0" dirty="0"/>
              <a:t>de criptare a unei </a:t>
            </a:r>
            <a:r>
              <a:rPr lang="ro-RO" sz="2400" b="0" dirty="0" smtClean="0"/>
              <a:t>entit</a:t>
            </a:r>
            <a:r>
              <a:rPr lang="en-US" sz="2400" b="0" dirty="0" smtClean="0"/>
              <a:t>a</a:t>
            </a:r>
            <a:r>
              <a:rPr lang="en-US" sz="2400" b="0" dirty="0"/>
              <a:t>t</a:t>
            </a:r>
            <a:r>
              <a:rPr lang="ro-RO" sz="2400" b="0" dirty="0" smtClean="0"/>
              <a:t>i </a:t>
            </a:r>
            <a:r>
              <a:rPr lang="ro-RO" sz="2400" b="0" dirty="0"/>
              <a:t>este </a:t>
            </a:r>
            <a:r>
              <a:rPr lang="ro-RO" sz="2400" b="0" dirty="0" smtClean="0"/>
              <a:t>făcut</a:t>
            </a:r>
            <a:r>
              <a:rPr lang="en-US" sz="2400" b="0" dirty="0" smtClean="0"/>
              <a:t>a</a:t>
            </a:r>
            <a:r>
              <a:rPr lang="ro-RO" sz="2400" b="0" dirty="0" smtClean="0"/>
              <a:t> public</a:t>
            </a:r>
            <a:r>
              <a:rPr lang="en-US" sz="2400" b="0" dirty="0" smtClean="0"/>
              <a:t>a</a:t>
            </a:r>
            <a:r>
              <a:rPr lang="ro-RO" sz="2400" b="0" dirty="0" smtClean="0"/>
              <a:t> </a:t>
            </a:r>
            <a:endParaRPr lang="en-US" sz="2400" b="0" dirty="0" smtClean="0"/>
          </a:p>
          <a:p>
            <a:r>
              <a:rPr lang="en-US" sz="2400" b="0" dirty="0" err="1" smtClean="0"/>
              <a:t>Cheia</a:t>
            </a:r>
            <a:r>
              <a:rPr lang="en-US" sz="2400" b="0" dirty="0" smtClean="0"/>
              <a:t> de </a:t>
            </a:r>
            <a:r>
              <a:rPr lang="ro-RO" sz="2400" b="0" dirty="0" smtClean="0"/>
              <a:t>decriptare </a:t>
            </a:r>
            <a:r>
              <a:rPr lang="ro-RO" sz="2400" b="0" dirty="0"/>
              <a:t>este </a:t>
            </a:r>
            <a:r>
              <a:rPr lang="ro-RO" sz="2400" b="0" dirty="0" smtClean="0"/>
              <a:t>privat</a:t>
            </a:r>
            <a:r>
              <a:rPr lang="en-US" sz="2400" b="0" dirty="0" smtClean="0"/>
              <a:t>a</a:t>
            </a:r>
            <a:r>
              <a:rPr lang="ro-RO" sz="2400" b="0" dirty="0" smtClean="0"/>
              <a:t>, </a:t>
            </a:r>
            <a:r>
              <a:rPr lang="ro-RO" sz="2400" b="0" dirty="0"/>
              <a:t>fiind cunoscută numai de </a:t>
            </a:r>
            <a:r>
              <a:rPr lang="ro-RO" sz="2400" b="0" dirty="0" smtClean="0"/>
              <a:t>c</a:t>
            </a:r>
            <a:r>
              <a:rPr lang="en-US" sz="2400" b="0" dirty="0" smtClean="0"/>
              <a:t>a</a:t>
            </a:r>
            <a:r>
              <a:rPr lang="ro-RO" sz="2400" b="0" dirty="0" smtClean="0"/>
              <a:t>tre </a:t>
            </a:r>
            <a:r>
              <a:rPr lang="ro-RO" sz="2400" b="0" dirty="0"/>
              <a:t>entitatea </a:t>
            </a:r>
            <a:r>
              <a:rPr lang="ro-RO" sz="2400" b="0" dirty="0" smtClean="0"/>
              <a:t>respectiv</a:t>
            </a:r>
            <a:r>
              <a:rPr lang="en-US" sz="2400" b="0" dirty="0" smtClean="0"/>
              <a:t>a</a:t>
            </a:r>
            <a:endParaRPr lang="en-US" altLang="en-US" sz="2400" b="0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model of asymmetric encryption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endParaRPr lang="en-US" altLang="en-US" sz="1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626978" cy="40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Asymmetric ciphers – The main idea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052512"/>
                <a:ext cx="8460432" cy="5805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Cum </a:t>
                </a:r>
                <a:r>
                  <a:rPr lang="en-US" dirty="0" err="1" smtClean="0"/>
                  <a:t>putem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folosi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chei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diferite</a:t>
                </a:r>
                <a:r>
                  <a:rPr lang="en-US" dirty="0" smtClean="0"/>
                  <a:t>?</a:t>
                </a:r>
                <a:r>
                  <a:rPr lang="ro-RO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r>
                  <a:rPr lang="en-US" sz="2400" dirty="0" smtClean="0"/>
                  <a:t>O </a:t>
                </a:r>
                <a:r>
                  <a:rPr lang="en-US" sz="2400" dirty="0" err="1" smtClean="0"/>
                  <a:t>cheie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inversa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celeilalte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GB" sz="2400" b="0" dirty="0" smtClean="0"/>
                  <a:t>	</a:t>
                </a:r>
                <a:r>
                  <a:rPr lang="en-GB" sz="2400" i="1" dirty="0" smtClean="0"/>
                  <a:t>key1 </a:t>
                </a:r>
                <a:r>
                  <a:rPr lang="en-GB" sz="2400" i="1" dirty="0"/>
                  <a:t>= 3</a:t>
                </a:r>
                <a:r>
                  <a:rPr lang="en-GB" sz="2400" b="0" i="1" dirty="0"/>
                  <a:t>, </a:t>
                </a:r>
                <a:r>
                  <a:rPr lang="en-GB" sz="2400" b="0" i="1" dirty="0" smtClean="0"/>
                  <a:t> key2 </a:t>
                </a:r>
                <a:r>
                  <a:rPr lang="en-GB" sz="2400" b="0" i="1" dirty="0"/>
                  <a:t>= 1/3</a:t>
                </a:r>
                <a:r>
                  <a:rPr lang="en-GB" sz="2400" b="0" dirty="0"/>
                  <a:t>, </a:t>
                </a:r>
                <a:r>
                  <a:rPr lang="en-GB" sz="2400" b="0" dirty="0" smtClean="0"/>
                  <a:t>	message  </a:t>
                </a:r>
                <a:r>
                  <a:rPr lang="en-GB" sz="2400" b="0" i="1" dirty="0" smtClean="0"/>
                  <a:t>M </a:t>
                </a:r>
                <a:r>
                  <a:rPr lang="en-GB" sz="2400" b="0" i="1" dirty="0"/>
                  <a:t>= 4</a:t>
                </a:r>
                <a:endParaRPr lang="en-US" sz="2400" i="1" dirty="0"/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:endParaRPr lang="en-GB" sz="1000" b="0" dirty="0" smtClean="0"/>
              </a:p>
              <a:p>
                <a:pPr marL="0" indent="0">
                  <a:buNone/>
                </a:pPr>
                <a:r>
                  <a:rPr lang="en-GB" sz="2400" b="0" dirty="0" smtClean="0"/>
                  <a:t>	Encryption</a:t>
                </a:r>
                <a:r>
                  <a:rPr lang="en-GB" sz="2400" b="0" dirty="0"/>
                  <a:t>: </a:t>
                </a:r>
                <a:r>
                  <a:rPr lang="en-GB" sz="2400" b="0" dirty="0" smtClean="0"/>
                  <a:t>	</a:t>
                </a:r>
                <a:r>
                  <a:rPr lang="en-GB" sz="2400" b="0" dirty="0" err="1" smtClean="0"/>
                  <a:t>Ciphertext</a:t>
                </a:r>
                <a:r>
                  <a:rPr lang="en-GB" sz="2400" b="0" dirty="0" smtClean="0"/>
                  <a:t>     C 	= </a:t>
                </a:r>
                <a:r>
                  <a:rPr lang="en-GB" sz="2400" b="0" dirty="0"/>
                  <a:t>M</a:t>
                </a:r>
                <a:r>
                  <a:rPr lang="en-GB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b="0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400" b="0" i="1" dirty="0" smtClean="0"/>
                  <a:t>key1</a:t>
                </a:r>
                <a:endParaRPr lang="en-GB" sz="2400" b="0" i="1" dirty="0"/>
              </a:p>
              <a:p>
                <a:pPr marL="0" indent="0">
                  <a:buNone/>
                </a:pPr>
                <a:r>
                  <a:rPr lang="en-GB" sz="2400" b="0" dirty="0" smtClean="0"/>
                  <a:t>					= </a:t>
                </a:r>
                <a:r>
                  <a:rPr lang="en-GB" sz="2400" b="0" dirty="0"/>
                  <a:t>4 </a:t>
                </a:r>
                <a14:m>
                  <m:oMath xmlns:m="http://schemas.openxmlformats.org/officeDocument/2006/math">
                    <m:r>
                      <a:rPr lang="en-GB" sz="2400" b="0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GB" sz="2400" b="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400" b="0" dirty="0" smtClean="0"/>
                  <a:t>3</a:t>
                </a:r>
                <a:endParaRPr lang="en-GB" sz="2400" b="0" dirty="0"/>
              </a:p>
              <a:p>
                <a:pPr marL="0" indent="0">
                  <a:buNone/>
                </a:pPr>
                <a:r>
                  <a:rPr lang="en-GB" sz="2400" b="0" dirty="0" smtClean="0"/>
                  <a:t>					= </a:t>
                </a:r>
                <a:r>
                  <a:rPr lang="en-GB" sz="2400" b="0" dirty="0"/>
                  <a:t>12</a:t>
                </a:r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:endParaRPr lang="en-GB" sz="1000" b="0" dirty="0" smtClean="0"/>
              </a:p>
              <a:p>
                <a:pPr marL="0" indent="0">
                  <a:buNone/>
                </a:pPr>
                <a:r>
                  <a:rPr lang="en-GB" sz="2400" b="0" dirty="0" smtClean="0"/>
                  <a:t>	Decryption</a:t>
                </a:r>
                <a:r>
                  <a:rPr lang="en-GB" sz="2400" b="0" dirty="0"/>
                  <a:t>: </a:t>
                </a:r>
                <a:r>
                  <a:rPr lang="en-GB" sz="2400" b="0" dirty="0" smtClean="0"/>
                  <a:t>	Plaintext        M 	= </a:t>
                </a:r>
                <a:r>
                  <a:rPr lang="en-GB" sz="2400" b="0" dirty="0"/>
                  <a:t>C </a:t>
                </a:r>
                <a14:m>
                  <m:oMath xmlns:m="http://schemas.openxmlformats.org/officeDocument/2006/math">
                    <m:r>
                      <a:rPr lang="en-GB" sz="2400" b="0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GB" sz="2400" b="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400" b="0" i="1" dirty="0" smtClean="0"/>
                  <a:t>key2</a:t>
                </a:r>
                <a:endParaRPr lang="en-GB" sz="2400" b="0" i="1" dirty="0"/>
              </a:p>
              <a:p>
                <a:pPr marL="0" indent="0">
                  <a:buNone/>
                </a:pPr>
                <a:r>
                  <a:rPr lang="en-GB" sz="2400" b="0" dirty="0" smtClean="0"/>
                  <a:t>					= </a:t>
                </a:r>
                <a:r>
                  <a:rPr lang="en-GB" sz="2400" b="0" dirty="0"/>
                  <a:t>12 </a:t>
                </a:r>
                <a14:m>
                  <m:oMath xmlns:m="http://schemas.openxmlformats.org/officeDocument/2006/math">
                    <m:r>
                      <a:rPr lang="en-GB" sz="2400" b="0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GB" sz="2400" b="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400" b="0" dirty="0" smtClean="0"/>
                  <a:t>1/3</a:t>
                </a:r>
                <a:endParaRPr lang="en-GB" sz="2400" b="0" dirty="0"/>
              </a:p>
              <a:p>
                <a:pPr marL="0" indent="0">
                  <a:buNone/>
                </a:pPr>
                <a:r>
                  <a:rPr lang="en-GB" sz="2400" b="0" dirty="0" smtClean="0"/>
                  <a:t>					= </a:t>
                </a:r>
                <a:r>
                  <a:rPr lang="en-GB" sz="2400" b="0" dirty="0"/>
                  <a:t>4</a:t>
                </a:r>
                <a:endParaRPr lang="en-US" sz="2400" dirty="0" smtClean="0"/>
              </a:p>
              <a:p>
                <a:r>
                  <a:rPr lang="en-US" altLang="en-US" sz="2000" dirty="0" smtClean="0"/>
                  <a:t>Una </a:t>
                </a:r>
                <a:r>
                  <a:rPr lang="en-US" altLang="en-US" sz="2000" dirty="0" err="1" smtClean="0"/>
                  <a:t>dintre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chei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este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publica</a:t>
                </a:r>
                <a:r>
                  <a:rPr lang="en-US" altLang="en-US" sz="2000" dirty="0" smtClean="0"/>
                  <a:t> (</a:t>
                </a:r>
                <a:r>
                  <a:rPr lang="en-US" altLang="en-US" sz="2000" i="1" dirty="0" smtClean="0"/>
                  <a:t>key1</a:t>
                </a:r>
                <a:r>
                  <a:rPr lang="en-US" altLang="en-US" sz="2000" dirty="0" smtClean="0"/>
                  <a:t>), </a:t>
                </a:r>
                <a:r>
                  <a:rPr lang="en-US" altLang="en-US" sz="2000" dirty="0" err="1" smtClean="0"/>
                  <a:t>cealalta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este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privata</a:t>
                </a:r>
                <a:r>
                  <a:rPr lang="en-US" altLang="en-US" sz="2000" dirty="0" smtClean="0"/>
                  <a:t> (</a:t>
                </a:r>
                <a:r>
                  <a:rPr lang="en-US" altLang="en-US" sz="2000" i="1" dirty="0" smtClean="0"/>
                  <a:t>key2</a:t>
                </a:r>
                <a:r>
                  <a:rPr lang="en-US" altLang="en-US" sz="2000" dirty="0" smtClean="0"/>
                  <a:t>)  </a:t>
                </a:r>
                <a:r>
                  <a:rPr lang="en-US" altLang="en-US" sz="2000" dirty="0" smtClean="0">
                    <a:sym typeface="Wingdings" panose="05000000000000000000" pitchFamily="2" charset="2"/>
                  </a:rPr>
                  <a:t> public-key Cryptography, PKC</a:t>
                </a:r>
                <a:endParaRPr lang="en-US" altLang="en-US" sz="2000" dirty="0" smtClean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052512"/>
                <a:ext cx="8460432" cy="5805487"/>
              </a:xfrm>
              <a:blipFill rotWithShape="1">
                <a:blip r:embed="rId2"/>
                <a:stretch>
                  <a:fillRect l="-144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Asymmetric ciphers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Schema bloc a </a:t>
            </a:r>
            <a:r>
              <a:rPr lang="en-US" altLang="en-US" sz="2400" dirty="0" err="1" smtClean="0"/>
              <a:t>unui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cifru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asimetric</a:t>
            </a:r>
            <a:endParaRPr lang="en-US" altLang="en-US" sz="2400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sz="2000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r>
              <a:rPr lang="en-US" altLang="en-US" sz="1800" dirty="0" err="1" smtClean="0"/>
              <a:t>Proprietati</a:t>
            </a:r>
            <a:endParaRPr lang="en-US" altLang="en-US" sz="1800" dirty="0" smtClean="0"/>
          </a:p>
          <a:p>
            <a:pPr lvl="1"/>
            <a:r>
              <a:rPr lang="en-US" altLang="en-US" sz="1600" dirty="0" err="1" smtClean="0"/>
              <a:t>Avand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doar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criptotextul</a:t>
            </a:r>
            <a:r>
              <a:rPr lang="en-US" altLang="en-US" sz="1600" dirty="0" smtClean="0"/>
              <a:t> </a:t>
            </a:r>
            <a:r>
              <a:rPr lang="en-US" altLang="en-US" sz="1600" i="1" dirty="0" smtClean="0"/>
              <a:t>C </a:t>
            </a:r>
            <a:r>
              <a:rPr lang="en-US" altLang="en-US" sz="1600" dirty="0" err="1" smtClean="0"/>
              <a:t>si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cheia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publica</a:t>
            </a:r>
            <a:r>
              <a:rPr lang="en-US" altLang="en-US" sz="1600" dirty="0" smtClean="0"/>
              <a:t> </a:t>
            </a:r>
            <a:r>
              <a:rPr lang="en-US" altLang="en-US" sz="1600" i="1" dirty="0" smtClean="0"/>
              <a:t>PK</a:t>
            </a:r>
            <a:r>
              <a:rPr lang="en-US" altLang="en-US" sz="1600" dirty="0" smtClean="0"/>
              <a:t>, nu se </a:t>
            </a:r>
            <a:r>
              <a:rPr lang="en-US" altLang="en-US" sz="1600" dirty="0" err="1" smtClean="0"/>
              <a:t>poate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afla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nimic</a:t>
            </a:r>
            <a:r>
              <a:rPr lang="en-US" altLang="en-US" sz="1600" dirty="0"/>
              <a:t> </a:t>
            </a:r>
            <a:r>
              <a:rPr lang="en-US" altLang="en-US" sz="1600" dirty="0" err="1" smtClean="0"/>
              <a:t>despre</a:t>
            </a:r>
            <a:r>
              <a:rPr lang="en-US" altLang="en-US" sz="1600" dirty="0" smtClean="0"/>
              <a:t> </a:t>
            </a:r>
            <a:r>
              <a:rPr lang="en-US" altLang="en-US" sz="1600" i="1" dirty="0" smtClean="0"/>
              <a:t>m</a:t>
            </a:r>
            <a:r>
              <a:rPr lang="en-US" altLang="en-US" sz="1600" dirty="0" smtClean="0"/>
              <a:t>, </a:t>
            </a:r>
            <a:r>
              <a:rPr lang="en-US" altLang="en-US" sz="1600" dirty="0" err="1" smtClean="0"/>
              <a:t>fara</a:t>
            </a:r>
            <a:r>
              <a:rPr lang="en-US" altLang="en-US" sz="1600" dirty="0" smtClean="0"/>
              <a:t> </a:t>
            </a:r>
            <a:r>
              <a:rPr lang="en-US" altLang="en-US" sz="1600" dirty="0" err="1"/>
              <a:t>cheia</a:t>
            </a:r>
            <a:r>
              <a:rPr lang="en-US" altLang="en-US" sz="1600" dirty="0"/>
              <a:t> </a:t>
            </a:r>
            <a:r>
              <a:rPr lang="en-US" altLang="en-US" sz="1600" i="1" dirty="0" smtClean="0"/>
              <a:t>SK</a:t>
            </a:r>
          </a:p>
          <a:p>
            <a:pPr lvl="1"/>
            <a:r>
              <a:rPr lang="en-US" altLang="en-US" sz="1600" dirty="0" err="1" smtClean="0"/>
              <a:t>Criptotextul</a:t>
            </a:r>
            <a:r>
              <a:rPr lang="en-US" altLang="en-US" sz="1600" dirty="0" smtClean="0"/>
              <a:t> </a:t>
            </a:r>
            <a:r>
              <a:rPr lang="en-US" altLang="en-US" sz="1600" i="1" dirty="0" smtClean="0"/>
              <a:t>C </a:t>
            </a:r>
            <a:r>
              <a:rPr lang="en-US" altLang="en-US" sz="1600" dirty="0" err="1" smtClean="0"/>
              <a:t>sau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cheia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publica</a:t>
            </a:r>
            <a:r>
              <a:rPr lang="en-US" altLang="en-US" sz="1600" dirty="0" smtClean="0"/>
              <a:t> </a:t>
            </a:r>
            <a:r>
              <a:rPr lang="en-US" altLang="en-US" sz="1600" i="1" dirty="0" smtClean="0"/>
              <a:t>PK </a:t>
            </a:r>
            <a:r>
              <a:rPr lang="en-US" altLang="en-US" sz="1600" dirty="0" smtClean="0"/>
              <a:t>nu </a:t>
            </a:r>
            <a:r>
              <a:rPr lang="en-US" altLang="en-US" sz="1600" dirty="0" err="1" smtClean="0"/>
              <a:t>aduce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nici</a:t>
            </a:r>
            <a:r>
              <a:rPr lang="en-US" altLang="en-US" sz="1600" dirty="0" smtClean="0"/>
              <a:t>-o </a:t>
            </a:r>
            <a:r>
              <a:rPr lang="en-US" altLang="en-US" sz="1600" dirty="0" err="1" smtClean="0"/>
              <a:t>informatie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despre</a:t>
            </a:r>
            <a:r>
              <a:rPr lang="en-US" altLang="en-US" sz="1600" dirty="0" smtClean="0"/>
              <a:t>  </a:t>
            </a:r>
            <a:r>
              <a:rPr lang="en-US" altLang="en-US" sz="1600" i="1" dirty="0" smtClean="0"/>
              <a:t>SK</a:t>
            </a:r>
          </a:p>
          <a:p>
            <a:pPr lvl="1"/>
            <a:endParaRPr lang="en-US" altLang="en-US" sz="600" dirty="0" smtClean="0"/>
          </a:p>
          <a:p>
            <a:endParaRPr lang="en-US" altLang="en-US" sz="2000" i="1" dirty="0" smtClean="0"/>
          </a:p>
          <a:p>
            <a:endParaRPr lang="en-US" altLang="en-US" sz="2000" dirty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5" y="1412776"/>
            <a:ext cx="6248400" cy="3209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869160"/>
            <a:ext cx="3613294" cy="10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</a:t>
            </a:r>
            <a:r>
              <a:rPr lang="en-US" altLang="en-US" i="1" dirty="0" smtClean="0"/>
              <a:t>Public Key Cryptography </a:t>
            </a:r>
            <a:r>
              <a:rPr lang="en-US" altLang="en-US" dirty="0" smtClean="0"/>
              <a:t>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98182" cy="5689600"/>
          </a:xfrm>
        </p:spPr>
        <p:txBody>
          <a:bodyPr/>
          <a:lstStyle/>
          <a:p>
            <a:r>
              <a:rPr lang="en-US" altLang="en-US" dirty="0" smtClean="0"/>
              <a:t>Key agreement (DH, ECDH)</a:t>
            </a:r>
          </a:p>
          <a:p>
            <a:r>
              <a:rPr lang="en-US" altLang="en-US" b="0" dirty="0"/>
              <a:t>Data </a:t>
            </a:r>
            <a:r>
              <a:rPr lang="en-US" altLang="en-US" b="0" dirty="0" smtClean="0"/>
              <a:t>encryption (RSA, </a:t>
            </a:r>
            <a:r>
              <a:rPr lang="en-US" altLang="en-US" b="0" dirty="0" err="1" smtClean="0"/>
              <a:t>ElGamal</a:t>
            </a:r>
            <a:r>
              <a:rPr lang="en-US" altLang="en-US" b="0" dirty="0" smtClean="0"/>
              <a:t>)</a:t>
            </a:r>
            <a:endParaRPr lang="en-US" altLang="en-US" b="0" dirty="0"/>
          </a:p>
          <a:p>
            <a:r>
              <a:rPr lang="en-US" altLang="en-US" dirty="0" smtClean="0"/>
              <a:t>Digital signatures (RSA, DSA, ECDSA)</a:t>
            </a:r>
          </a:p>
          <a:p>
            <a:endParaRPr lang="en-US" altLang="en-US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u="sng" dirty="0"/>
              <a:t>Note</a:t>
            </a:r>
            <a:r>
              <a:rPr lang="en-US" b="0" dirty="0"/>
              <a:t>: some algorithms are suitable for all uses</a:t>
            </a:r>
            <a:r>
              <a:rPr lang="en-US" b="0" dirty="0" smtClean="0"/>
              <a:t>, others </a:t>
            </a:r>
            <a:r>
              <a:rPr lang="en-US" b="0" dirty="0"/>
              <a:t>are specific to one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of Public Key Schemes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98182" cy="5689600"/>
          </a:xfrm>
        </p:spPr>
        <p:txBody>
          <a:bodyPr/>
          <a:lstStyle/>
          <a:p>
            <a:r>
              <a:rPr lang="en-US" altLang="en-US" sz="2000" b="0" dirty="0" smtClean="0"/>
              <a:t>Like in the case of private </a:t>
            </a:r>
            <a:r>
              <a:rPr lang="en-US" altLang="en-US" sz="2000" b="0" dirty="0"/>
              <a:t>key schemes brute force </a:t>
            </a:r>
            <a:r>
              <a:rPr lang="en-US" altLang="en-US" sz="2000" b="0" dirty="0" smtClean="0"/>
              <a:t>exhaustive search </a:t>
            </a:r>
            <a:r>
              <a:rPr lang="en-US" altLang="en-US" sz="2000" b="0" dirty="0"/>
              <a:t>attack is always theoretically possible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The main security: the used keys are </a:t>
            </a:r>
            <a:r>
              <a:rPr lang="en-US" altLang="en-US" sz="2000" b="0" dirty="0"/>
              <a:t>too large </a:t>
            </a:r>
            <a:r>
              <a:rPr lang="en-US" altLang="en-US" sz="2000" b="0" dirty="0" smtClean="0"/>
              <a:t>(&gt;= 2048 bits</a:t>
            </a:r>
            <a:r>
              <a:rPr lang="en-US" altLang="en-US" sz="2000" b="0" dirty="0"/>
              <a:t>)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The security </a:t>
            </a:r>
            <a:r>
              <a:rPr lang="en-US" altLang="en-US" sz="2000" b="0" dirty="0"/>
              <a:t>relies on a large enough difference </a:t>
            </a:r>
            <a:r>
              <a:rPr lang="en-US" altLang="en-US" sz="2000" b="0" dirty="0" smtClean="0"/>
              <a:t>in difficulty </a:t>
            </a:r>
            <a:r>
              <a:rPr lang="en-US" altLang="en-US" sz="2000" b="0" dirty="0"/>
              <a:t>between easy (</a:t>
            </a:r>
            <a:r>
              <a:rPr lang="en-US" altLang="en-US" sz="2000" b="0" dirty="0" err="1"/>
              <a:t>en</a:t>
            </a:r>
            <a:r>
              <a:rPr lang="en-US" altLang="en-US" sz="2000" b="0" dirty="0"/>
              <a:t>/decrypt) and </a:t>
            </a:r>
            <a:r>
              <a:rPr lang="en-US" altLang="en-US" sz="2000" b="0" dirty="0" smtClean="0"/>
              <a:t>hard (</a:t>
            </a:r>
            <a:r>
              <a:rPr lang="en-US" altLang="en-US" sz="2000" b="0" dirty="0" err="1"/>
              <a:t>cryptanalyse</a:t>
            </a:r>
            <a:r>
              <a:rPr lang="en-US" altLang="en-US" sz="2000" b="0" dirty="0"/>
              <a:t>) problems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For good security, requires </a:t>
            </a:r>
            <a:r>
              <a:rPr lang="en-US" altLang="en-US" sz="2000" b="0" dirty="0"/>
              <a:t>the use of very large numbers</a:t>
            </a:r>
          </a:p>
          <a:p>
            <a:pPr lvl="1"/>
            <a:r>
              <a:rPr lang="en-US" altLang="en-US" sz="1800" b="0" dirty="0" smtClean="0"/>
              <a:t>Hence </a:t>
            </a:r>
            <a:r>
              <a:rPr lang="en-US" altLang="en-US" sz="1800" b="0" dirty="0"/>
              <a:t>is slow compared to private key schemes</a:t>
            </a:r>
          </a:p>
          <a:p>
            <a:endParaRPr lang="en-US" altLang="en-US" dirty="0" smtClean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Asymmetric ciphers – Hard problems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sz="2000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sz="2000" i="1" dirty="0" smtClean="0"/>
          </a:p>
          <a:p>
            <a:endParaRPr lang="en-US" altLang="en-US" sz="2000" dirty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9263" y="980728"/>
            <a:ext cx="6213529" cy="582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Diffie</a:t>
            </a:r>
            <a:r>
              <a:rPr lang="en-US" altLang="en-US" dirty="0"/>
              <a:t>-Hellman – key agreement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84784"/>
            <a:ext cx="6619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Diffie</a:t>
            </a:r>
            <a:r>
              <a:rPr lang="en-US" altLang="en-US" dirty="0" smtClean="0"/>
              <a:t>-Hellman – key agreement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08720"/>
                <a:ext cx="8352928" cy="59492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000" dirty="0" smtClean="0"/>
                  <a:t>Observatii:</a:t>
                </a:r>
              </a:p>
              <a:p>
                <a:r>
                  <a:rPr lang="en-US" altLang="en-US" sz="2000" dirty="0" err="1" smtClean="0"/>
                  <a:t>Corectitudinea</a:t>
                </a:r>
                <a:r>
                  <a:rPr lang="en-US" altLang="en-US" sz="2000" b="0" dirty="0" smtClean="0"/>
                  <a:t> se </a:t>
                </a:r>
                <a:r>
                  <a:rPr lang="en-US" altLang="en-US" sz="2000" b="0" dirty="0" err="1" smtClean="0"/>
                  <a:t>bazeaza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pe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faptul</a:t>
                </a:r>
                <a:r>
                  <a:rPr lang="en-US" altLang="en-US" sz="2000" b="0" dirty="0" smtClean="0"/>
                  <a:t> ca </a:t>
                </a:r>
                <a:r>
                  <a:rPr lang="en-US" altLang="en-US" sz="2000" b="0" dirty="0" err="1" smtClean="0"/>
                  <a:t>operatia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ridicare</a:t>
                </a:r>
                <a:r>
                  <a:rPr lang="en-US" altLang="en-US" sz="2000" b="0" dirty="0" smtClean="0"/>
                  <a:t> la </a:t>
                </a:r>
                <a:r>
                  <a:rPr lang="en-US" altLang="en-US" sz="2000" b="0" dirty="0" err="1" smtClean="0"/>
                  <a:t>putere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este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comutativa</a:t>
                </a:r>
                <a:r>
                  <a:rPr lang="en-US" altLang="en-US" sz="2000" b="0" dirty="0" smtClean="0"/>
                  <a:t>:</a:t>
                </a:r>
              </a:p>
              <a:p>
                <a:endParaRPr lang="en-US" altLang="en-US" sz="2000" dirty="0" smtClean="0"/>
              </a:p>
              <a:p>
                <a:r>
                  <a:rPr lang="en-US" altLang="en-US" sz="2000" dirty="0" err="1" smtClean="0"/>
                  <a:t>Securitatea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b="0" dirty="0" smtClean="0"/>
                  <a:t>se </a:t>
                </a:r>
                <a:r>
                  <a:rPr lang="en-US" altLang="en-US" sz="2000" b="0" dirty="0" err="1" smtClean="0"/>
                  <a:t>bazeaza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pe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greutatea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gasire</a:t>
                </a:r>
                <a:r>
                  <a:rPr lang="en-US" altLang="en-US" sz="2000" b="0" dirty="0" smtClean="0"/>
                  <a:t> a </a:t>
                </a:r>
                <a:r>
                  <a:rPr lang="en-US" altLang="en-US" sz="2000" b="0" dirty="0" err="1" smtClean="0"/>
                  <a:t>logaritmului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discret</a:t>
                </a:r>
                <a:r>
                  <a:rPr lang="en-US" altLang="en-US" sz="2000" b="0" dirty="0" smtClean="0"/>
                  <a:t> in </a:t>
                </a:r>
                <a:r>
                  <a:rPr lang="en-US" altLang="en-US" sz="2000" b="0" dirty="0" err="1" smtClean="0"/>
                  <a:t>grupuri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elemente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ordin</a:t>
                </a:r>
                <a:r>
                  <a:rPr lang="en-US" altLang="en-US" sz="2000" b="0" dirty="0" smtClean="0"/>
                  <a:t> mare (</a:t>
                </a:r>
                <a:r>
                  <a:rPr lang="es-ES" altLang="en-US" sz="2000" b="0" dirty="0" err="1" smtClean="0"/>
                  <a:t>găsirea</a:t>
                </a:r>
                <a:r>
                  <a:rPr lang="es-ES" altLang="en-US" sz="2000" b="0" dirty="0" smtClean="0"/>
                  <a:t> </a:t>
                </a:r>
                <a:r>
                  <a:rPr lang="es-ES" altLang="en-US" sz="2000" b="0" dirty="0"/>
                  <a:t>lui </a:t>
                </a:r>
                <a:r>
                  <a:rPr lang="es-ES" altLang="en-US" sz="2000" b="0" i="1" dirty="0" smtClean="0"/>
                  <a:t>y</a:t>
                </a:r>
                <a:r>
                  <a:rPr lang="es-ES" altLang="en-US" sz="2000" b="0" dirty="0" smtClean="0"/>
                  <a:t> </a:t>
                </a:r>
                <a:r>
                  <a:rPr lang="es-ES" altLang="en-US" sz="2000" b="0" dirty="0" err="1"/>
                  <a:t>astfel</a:t>
                </a:r>
                <a:r>
                  <a:rPr lang="es-ES" altLang="en-US" sz="2000" b="0" dirty="0"/>
                  <a:t> </a:t>
                </a:r>
                <a:r>
                  <a:rPr lang="es-ES" altLang="en-US" sz="2000" b="0" dirty="0" err="1" smtClean="0"/>
                  <a:t>încât</a:t>
                </a:r>
                <a:r>
                  <a:rPr lang="es-ES" altLang="en-US" sz="2000" b="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alt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/>
                          </a:rPr>
                          <m:t>𝑦</m:t>
                        </m:r>
                      </m:sup>
                    </m:sSup>
                    <m:r>
                      <a:rPr lang="es-ES" altLang="en-US" sz="2000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en-US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sz="2000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US" altLang="en-US" sz="2000" b="0" dirty="0" smtClean="0"/>
                  <a:t>)</a:t>
                </a:r>
              </a:p>
              <a:p>
                <a:r>
                  <a:rPr lang="en-US" altLang="en-US" sz="2000" dirty="0" err="1" smtClean="0"/>
                  <a:t>Parametrul</a:t>
                </a:r>
                <a:r>
                  <a:rPr lang="en-US" altLang="en-US" sz="2000" dirty="0" smtClean="0"/>
                  <a:t> de </a:t>
                </a:r>
                <a:r>
                  <a:rPr lang="en-US" altLang="en-US" sz="2000" dirty="0" err="1" smtClean="0"/>
                  <a:t>securitate</a:t>
                </a:r>
                <a:r>
                  <a:rPr lang="en-US" altLang="en-US" sz="2000" dirty="0" smtClean="0"/>
                  <a:t>: </a:t>
                </a:r>
                <a:r>
                  <a:rPr lang="en-US" altLang="en-US" sz="2000" dirty="0" err="1" smtClean="0"/>
                  <a:t>modulul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i="1" dirty="0" smtClean="0"/>
                  <a:t>p</a:t>
                </a:r>
              </a:p>
              <a:p>
                <a:pPr lvl="1"/>
                <a:r>
                  <a:rPr lang="en-US" altLang="en-US" sz="1800" b="0" dirty="0" smtClean="0"/>
                  <a:t>Cu cat </a:t>
                </a:r>
                <a:r>
                  <a:rPr lang="en-US" altLang="en-US" sz="1800" b="0" dirty="0" err="1" smtClean="0"/>
                  <a:t>valoarea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lui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i="1" dirty="0" smtClean="0"/>
                  <a:t>p </a:t>
                </a:r>
                <a:r>
                  <a:rPr lang="en-US" altLang="en-US" sz="1800" b="0" dirty="0" err="1" smtClean="0"/>
                  <a:t>este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mai</a:t>
                </a:r>
                <a:r>
                  <a:rPr lang="en-US" altLang="en-US" sz="1800" b="0" dirty="0" smtClean="0"/>
                  <a:t> mare, cu </a:t>
                </a:r>
                <a:r>
                  <a:rPr lang="en-US" altLang="en-US" sz="1800" b="0" dirty="0" err="1" smtClean="0"/>
                  <a:t>atat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obtinem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securitate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mai</a:t>
                </a:r>
                <a:r>
                  <a:rPr lang="en-US" altLang="en-US" sz="1800" b="0" dirty="0" smtClean="0"/>
                  <a:t> mare.</a:t>
                </a:r>
              </a:p>
              <a:p>
                <a:endParaRPr lang="en-US" altLang="en-US" sz="2000" b="0" dirty="0" smtClean="0"/>
              </a:p>
              <a:p>
                <a:r>
                  <a:rPr lang="en-US" altLang="en-US" sz="1800" b="0" dirty="0" err="1" smtClean="0"/>
                  <a:t>Algoritmul</a:t>
                </a:r>
                <a:r>
                  <a:rPr lang="en-US" altLang="en-US" sz="1800" b="0" dirty="0" smtClean="0"/>
                  <a:t> DH nu </a:t>
                </a:r>
                <a:r>
                  <a:rPr lang="en-US" altLang="en-US" sz="1800" b="0" dirty="0" err="1" smtClean="0"/>
                  <a:t>poate</a:t>
                </a:r>
                <a:r>
                  <a:rPr lang="en-US" altLang="en-US" sz="1800" b="0" dirty="0" smtClean="0"/>
                  <a:t> fi </a:t>
                </a:r>
                <a:r>
                  <a:rPr lang="en-US" altLang="en-US" sz="1800" b="0" dirty="0" err="1" smtClean="0"/>
                  <a:t>folosit</a:t>
                </a:r>
                <a:r>
                  <a:rPr lang="en-US" altLang="en-US" sz="1800" b="0" dirty="0" smtClean="0"/>
                  <a:t> la </a:t>
                </a:r>
                <a:r>
                  <a:rPr lang="en-US" altLang="en-US" sz="1800" b="0" dirty="0" err="1" smtClean="0"/>
                  <a:t>criptarea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directa</a:t>
                </a:r>
                <a:r>
                  <a:rPr lang="en-US" altLang="en-US" sz="1800" b="0" dirty="0" smtClean="0"/>
                  <a:t> a </a:t>
                </a:r>
                <a:r>
                  <a:rPr lang="en-US" altLang="en-US" sz="1800" b="0" dirty="0" err="1" smtClean="0"/>
                  <a:t>datelor</a:t>
                </a:r>
                <a:r>
                  <a:rPr lang="en-US" altLang="en-US" sz="1800" b="0" dirty="0" smtClean="0"/>
                  <a:t> (</a:t>
                </a:r>
                <a:r>
                  <a:rPr lang="en-US" altLang="en-US" sz="1800" b="0" dirty="0" err="1" smtClean="0"/>
                  <a:t>permite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doar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schimb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cheie</a:t>
                </a:r>
                <a:r>
                  <a:rPr lang="en-US" altLang="en-US" sz="1800" b="0" dirty="0" smtClean="0"/>
                  <a:t>, ex. o </a:t>
                </a:r>
                <a:r>
                  <a:rPr lang="en-US" altLang="en-US" sz="1800" b="0" dirty="0" err="1" smtClean="0"/>
                  <a:t>cheie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pentru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algoritmul</a:t>
                </a:r>
                <a:r>
                  <a:rPr lang="en-US" altLang="en-US" sz="1800" b="0" dirty="0" smtClean="0"/>
                  <a:t> AES).</a:t>
                </a:r>
              </a:p>
              <a:p>
                <a:r>
                  <a:rPr lang="en-US" altLang="en-US" sz="2000" b="0" dirty="0" err="1" smtClean="0"/>
                  <a:t>Protocolul</a:t>
                </a:r>
                <a:r>
                  <a:rPr lang="en-US" altLang="en-US" sz="2000" b="0" dirty="0" smtClean="0"/>
                  <a:t> DH nu </a:t>
                </a:r>
                <a:r>
                  <a:rPr lang="en-US" altLang="en-US" sz="2000" b="0" dirty="0" err="1" smtClean="0"/>
                  <a:t>este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rezistent</a:t>
                </a:r>
                <a:r>
                  <a:rPr lang="en-US" altLang="en-US" sz="2000" b="0" dirty="0" smtClean="0"/>
                  <a:t> la </a:t>
                </a:r>
                <a:r>
                  <a:rPr lang="en-US" altLang="en-US" sz="2000" b="0" dirty="0" err="1" smtClean="0"/>
                  <a:t>atacul</a:t>
                </a:r>
                <a:r>
                  <a:rPr lang="en-US" altLang="en-US" sz="2000" b="0" dirty="0" smtClean="0"/>
                  <a:t> de tip </a:t>
                </a:r>
                <a:r>
                  <a:rPr lang="en-US" altLang="en-US" sz="2000" b="0" i="1" dirty="0" smtClean="0"/>
                  <a:t>man-in-the-middle:</a:t>
                </a:r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sz="2000" dirty="0" smtClean="0"/>
              </a:p>
              <a:p>
                <a:endParaRPr lang="en-US" altLang="en-US" sz="800" dirty="0" smtClean="0"/>
              </a:p>
              <a:p>
                <a:endParaRPr lang="en-US" altLang="en-US" sz="800" dirty="0" smtClean="0"/>
              </a:p>
              <a:p>
                <a:endParaRPr lang="en-US" altLang="en-US" sz="2000" i="1" dirty="0" smtClean="0"/>
              </a:p>
              <a:p>
                <a:endParaRPr lang="en-US" altLang="en-US" sz="2000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08720"/>
                <a:ext cx="8352928" cy="5949280"/>
              </a:xfrm>
              <a:blipFill rotWithShape="1">
                <a:blip r:embed="rId2"/>
                <a:stretch>
                  <a:fillRect l="-730" t="-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4824"/>
            <a:ext cx="1785735" cy="36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5157192"/>
            <a:ext cx="552061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Introduction to public key cryptography</a:t>
            </a:r>
          </a:p>
          <a:p>
            <a:pPr>
              <a:defRPr/>
            </a:pPr>
            <a:r>
              <a:rPr lang="en-US" sz="2400" dirty="0" smtClean="0"/>
              <a:t>Principles </a:t>
            </a:r>
            <a:r>
              <a:rPr lang="en-US" sz="2400" dirty="0"/>
              <a:t>of public‐key cryptography</a:t>
            </a:r>
          </a:p>
          <a:p>
            <a:pPr>
              <a:defRPr/>
            </a:pPr>
            <a:r>
              <a:rPr lang="en-US" sz="2400" dirty="0" err="1" smtClean="0"/>
              <a:t>Diffie</a:t>
            </a:r>
            <a:r>
              <a:rPr lang="en-US" sz="2400" dirty="0" smtClean="0"/>
              <a:t>-Hellman cryptosystem</a:t>
            </a:r>
          </a:p>
          <a:p>
            <a:pPr>
              <a:defRPr/>
            </a:pPr>
            <a:r>
              <a:rPr lang="en-US" sz="2400" dirty="0"/>
              <a:t>RSA </a:t>
            </a:r>
            <a:r>
              <a:rPr lang="en-US" sz="2400" dirty="0" smtClean="0"/>
              <a:t>cryptosystem</a:t>
            </a:r>
          </a:p>
          <a:p>
            <a:pPr>
              <a:defRPr/>
            </a:pPr>
            <a:r>
              <a:rPr lang="en-US" sz="2400" dirty="0" smtClean="0"/>
              <a:t>Hybrid encryption (</a:t>
            </a:r>
            <a:r>
              <a:rPr lang="en-US" sz="2400" i="1" dirty="0" smtClean="0"/>
              <a:t>secret</a:t>
            </a:r>
            <a:r>
              <a:rPr lang="en-US" sz="2400" dirty="0" smtClean="0"/>
              <a:t> + </a:t>
            </a:r>
            <a:r>
              <a:rPr lang="en-US" sz="2400" i="1" dirty="0" smtClean="0"/>
              <a:t>public-key</a:t>
            </a:r>
            <a:r>
              <a:rPr lang="en-US" sz="2400" dirty="0" smtClean="0"/>
              <a:t> cryptography)</a:t>
            </a: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b="0" dirty="0" smtClean="0"/>
          </a:p>
          <a:p>
            <a:pPr marL="0" indent="0">
              <a:buNone/>
              <a:defRPr/>
            </a:pPr>
            <a:endParaRPr lang="en-US" altLang="en-US" sz="2400" b="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6E5B66-3F9A-4763-B4DE-BDA34966BFC0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RSA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2000" b="0" dirty="0" smtClean="0"/>
              <a:t>Proposed by </a:t>
            </a:r>
            <a:r>
              <a:rPr lang="en-US" altLang="en-US" sz="2000" b="0" dirty="0" err="1"/>
              <a:t>Rivest</a:t>
            </a:r>
            <a:r>
              <a:rPr lang="en-US" altLang="en-US" sz="2000" b="0" dirty="0"/>
              <a:t>, Shamir &amp; </a:t>
            </a:r>
            <a:r>
              <a:rPr lang="en-US" altLang="en-US" sz="2000" b="0" dirty="0" err="1"/>
              <a:t>Adleman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(MIT) in </a:t>
            </a:r>
            <a:r>
              <a:rPr lang="en-US" altLang="en-US" sz="2000" b="0" dirty="0"/>
              <a:t>1977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The best </a:t>
            </a:r>
            <a:r>
              <a:rPr lang="en-US" altLang="en-US" sz="2000" b="0" dirty="0"/>
              <a:t>known &amp; widely used public‐key scheme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It’s based </a:t>
            </a:r>
            <a:r>
              <a:rPr lang="en-US" altLang="en-US" sz="2000" b="0" dirty="0"/>
              <a:t>on exponentiation in a finite (Galois) </a:t>
            </a:r>
            <a:r>
              <a:rPr lang="en-US" altLang="en-US" sz="2000" b="0" dirty="0" smtClean="0"/>
              <a:t>field over </a:t>
            </a:r>
            <a:r>
              <a:rPr lang="en-US" altLang="en-US" sz="2000" b="0" dirty="0"/>
              <a:t>integers modulo a prime</a:t>
            </a:r>
          </a:p>
          <a:p>
            <a:pPr lvl="1"/>
            <a:r>
              <a:rPr lang="en-US" altLang="en-US" sz="1800" b="0" dirty="0" err="1" smtClean="0"/>
              <a:t>nb</a:t>
            </a:r>
            <a:r>
              <a:rPr lang="en-US" altLang="en-US" sz="1800" b="0" dirty="0" err="1"/>
              <a:t>.</a:t>
            </a:r>
            <a:r>
              <a:rPr lang="en-US" altLang="en-US" sz="1800" b="0" dirty="0"/>
              <a:t> exponentiation takes O((log n)</a:t>
            </a:r>
            <a:r>
              <a:rPr lang="en-US" altLang="en-US" sz="1800" b="0" baseline="30000" dirty="0"/>
              <a:t>3</a:t>
            </a:r>
            <a:r>
              <a:rPr lang="en-US" altLang="en-US" sz="1800" b="0" dirty="0"/>
              <a:t>) operations (easy)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RSA uses </a:t>
            </a:r>
            <a:r>
              <a:rPr lang="en-US" altLang="en-US" sz="2000" b="0" dirty="0"/>
              <a:t>large integers (</a:t>
            </a:r>
            <a:r>
              <a:rPr lang="en-US" altLang="en-US" sz="2000" b="0" dirty="0" smtClean="0"/>
              <a:t>e.g</a:t>
            </a:r>
            <a:r>
              <a:rPr lang="en-US" altLang="en-US" sz="2000" b="0" dirty="0"/>
              <a:t>. </a:t>
            </a:r>
            <a:r>
              <a:rPr lang="en-US" altLang="en-US" sz="2000" b="0" dirty="0" smtClean="0"/>
              <a:t>2048 </a:t>
            </a:r>
            <a:r>
              <a:rPr lang="en-US" altLang="en-US" sz="2000" b="0" dirty="0"/>
              <a:t>bits)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The security exists due </a:t>
            </a:r>
            <a:r>
              <a:rPr lang="en-US" altLang="en-US" sz="2000" b="0" dirty="0"/>
              <a:t>to cost of factoring large numbers</a:t>
            </a:r>
          </a:p>
          <a:p>
            <a:pPr lvl="1"/>
            <a:r>
              <a:rPr lang="en-US" altLang="en-US" sz="1600" b="0" dirty="0" err="1" smtClean="0"/>
              <a:t>nb</a:t>
            </a:r>
            <a:r>
              <a:rPr lang="en-US" altLang="en-US" sz="1600" b="0" dirty="0" err="1"/>
              <a:t>.</a:t>
            </a:r>
            <a:r>
              <a:rPr lang="en-US" altLang="en-US" sz="1600" b="0" dirty="0"/>
              <a:t> factorization takes O(e </a:t>
            </a:r>
            <a:r>
              <a:rPr lang="en-US" altLang="en-US" sz="1600" b="0" baseline="30000" dirty="0"/>
              <a:t>log n log </a:t>
            </a:r>
            <a:r>
              <a:rPr lang="en-US" altLang="en-US" sz="1600" b="0" baseline="30000" dirty="0" err="1"/>
              <a:t>log</a:t>
            </a:r>
            <a:r>
              <a:rPr lang="en-US" altLang="en-US" sz="1600" b="0" baseline="30000" dirty="0"/>
              <a:t> n</a:t>
            </a:r>
            <a:r>
              <a:rPr lang="en-US" altLang="en-US" sz="1600" b="0" dirty="0"/>
              <a:t>) operations (hard)</a:t>
            </a:r>
            <a:endParaRPr lang="en-US" altLang="en-US" sz="16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RSA cryptosystem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Criptarea bazata pe algoritmul RSA</a:t>
            </a:r>
            <a:endParaRPr lang="en-GB" sz="2400" dirty="0"/>
          </a:p>
          <a:p>
            <a:pPr lvl="0"/>
            <a:r>
              <a:rPr lang="it-IT" sz="2000" b="0" dirty="0"/>
              <a:t>Generarea unei perechi de chei RSA</a:t>
            </a:r>
            <a:endParaRPr lang="en-GB" sz="2000" b="0" dirty="0"/>
          </a:p>
          <a:p>
            <a:pPr lvl="0"/>
            <a:r>
              <a:rPr lang="it-IT" sz="2000" b="0" dirty="0"/>
              <a:t>Folosirea cheilor RSA pentru criptare /decriptare </a:t>
            </a:r>
            <a:endParaRPr lang="it-IT" sz="2000" b="0" dirty="0" smtClean="0"/>
          </a:p>
          <a:p>
            <a:pPr lvl="0"/>
            <a:endParaRPr lang="it-IT" sz="2000" b="0" dirty="0"/>
          </a:p>
          <a:p>
            <a:pPr lvl="0"/>
            <a:endParaRPr lang="en-GB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195" name="Picture 3" descr="R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2819"/>
            <a:ext cx="7327734" cy="376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1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RSA – data encryption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Algoritmul de generare a </a:t>
            </a:r>
            <a:r>
              <a:rPr lang="ro-RO" dirty="0" smtClean="0"/>
              <a:t>cheilor</a:t>
            </a:r>
            <a:r>
              <a:rPr lang="en-US" dirty="0" smtClean="0"/>
              <a:t> RSA</a:t>
            </a:r>
            <a:endParaRPr lang="en-GB" dirty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ro-RO" sz="2000" b="0" dirty="0" smtClean="0"/>
              <a:t>Algoritmul </a:t>
            </a:r>
            <a:r>
              <a:rPr lang="ro-RO" sz="2000" b="0" dirty="0"/>
              <a:t>de generare a cheilor RSA de către entitatea A este </a:t>
            </a:r>
            <a:r>
              <a:rPr lang="ro-RO" sz="2000" b="0" dirty="0" smtClean="0"/>
              <a:t>următorul</a:t>
            </a:r>
            <a:r>
              <a:rPr lang="en-US" sz="2000" b="0" dirty="0" smtClean="0"/>
              <a:t>:</a:t>
            </a:r>
            <a:endParaRPr lang="en-US" altLang="en-US" sz="2000" b="0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sz="2000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sz="2000" i="1" dirty="0" smtClean="0"/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 smtClean="0"/>
              <a:t>n = </a:t>
            </a:r>
            <a:r>
              <a:rPr lang="en-US" altLang="en-US" sz="2000" dirty="0" err="1" smtClean="0"/>
              <a:t>modulul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cheii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smtClean="0"/>
              <a:t>(n, e)  = </a:t>
            </a:r>
            <a:r>
              <a:rPr lang="en-US" altLang="en-US" sz="2000" dirty="0" err="1" smtClean="0"/>
              <a:t>cheia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publica</a:t>
            </a:r>
            <a:r>
              <a:rPr lang="en-US" altLang="en-US" sz="2000" dirty="0" smtClean="0"/>
              <a:t>, d = </a:t>
            </a:r>
            <a:r>
              <a:rPr lang="en-US" altLang="en-US" sz="2000" dirty="0" err="1" smtClean="0"/>
              <a:t>cheia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privata</a:t>
            </a:r>
            <a:endParaRPr lang="en-US" altLang="en-US" sz="20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80740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3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 – data </a:t>
            </a:r>
            <a:r>
              <a:rPr lang="en-US" altLang="en-US" dirty="0" smtClean="0"/>
              <a:t>encryption (contd.)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Algoritmul de criptare</a:t>
            </a:r>
            <a:endParaRPr lang="en-GB" dirty="0"/>
          </a:p>
          <a:p>
            <a:pPr marL="0" indent="0">
              <a:buNone/>
            </a:pPr>
            <a:r>
              <a:rPr lang="ro-RO" sz="2000" b="0" dirty="0"/>
              <a:t>Pentru a transmite un mesaj criptat lui A, entitatea B trebuie să execute următorii </a:t>
            </a:r>
            <a:r>
              <a:rPr lang="ro-RO" sz="2000" b="0" dirty="0" smtClean="0"/>
              <a:t>paşi</a:t>
            </a:r>
            <a:r>
              <a:rPr lang="en-US" sz="2000" b="0" dirty="0" smtClean="0"/>
              <a:t>:</a:t>
            </a:r>
            <a:endParaRPr lang="en-US" altLang="en-US" sz="2000" b="0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sz="2000" dirty="0" smtClean="0"/>
          </a:p>
          <a:p>
            <a:pPr marL="0" indent="0">
              <a:buNone/>
            </a:pPr>
            <a:r>
              <a:rPr lang="ro-RO" dirty="0"/>
              <a:t>Algoritmul de </a:t>
            </a:r>
            <a:r>
              <a:rPr lang="en-US" dirty="0" err="1" smtClean="0"/>
              <a:t>dec</a:t>
            </a:r>
            <a:r>
              <a:rPr lang="ro-RO" dirty="0" smtClean="0"/>
              <a:t>riptare</a:t>
            </a:r>
            <a:endParaRPr lang="en-GB" dirty="0"/>
          </a:p>
          <a:p>
            <a:pPr marL="0" indent="0">
              <a:buNone/>
            </a:pPr>
            <a:r>
              <a:rPr lang="ro-RO" sz="2000" b="0" dirty="0"/>
              <a:t>Refacerea mesajului </a:t>
            </a:r>
            <a:r>
              <a:rPr lang="ro-RO" sz="2000" b="0" i="1" dirty="0"/>
              <a:t>m</a:t>
            </a:r>
            <a:r>
              <a:rPr lang="ro-RO" sz="2000" b="0" dirty="0"/>
              <a:t> din criptograma </a:t>
            </a:r>
            <a:r>
              <a:rPr lang="ro-RO" sz="2000" b="0" i="1" dirty="0"/>
              <a:t>c </a:t>
            </a:r>
            <a:r>
              <a:rPr lang="ro-RO" sz="2000" b="0" dirty="0"/>
              <a:t>de către entitatea </a:t>
            </a:r>
            <a:r>
              <a:rPr lang="ro-RO" sz="2000" b="0" i="1" dirty="0"/>
              <a:t>A</a:t>
            </a:r>
            <a:r>
              <a:rPr lang="ro-RO" sz="2000" b="0" dirty="0"/>
              <a:t>, se face astfel</a:t>
            </a:r>
            <a:r>
              <a:rPr lang="en-US" sz="2000" b="0" dirty="0" smtClean="0"/>
              <a:t>:</a:t>
            </a:r>
            <a:endParaRPr lang="en-US" altLang="en-US" sz="2000" b="0" dirty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800" dirty="0" smtClean="0"/>
          </a:p>
          <a:p>
            <a:pPr marL="0" indent="0">
              <a:buNone/>
            </a:pPr>
            <a:endParaRPr lang="en-US" altLang="en-US" sz="800" dirty="0" smtClean="0"/>
          </a:p>
          <a:p>
            <a:endParaRPr lang="en-US" altLang="en-US" sz="2000" i="1" dirty="0" smtClean="0"/>
          </a:p>
          <a:p>
            <a:endParaRPr lang="en-US" altLang="en-US" sz="2000" dirty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032026" cy="20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5475540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 – data </a:t>
            </a:r>
            <a:r>
              <a:rPr lang="en-US" altLang="en-US" dirty="0" smtClean="0"/>
              <a:t>encryption (contd.)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Observatii</a:t>
            </a:r>
            <a:endParaRPr lang="en-GB" dirty="0"/>
          </a:p>
          <a:p>
            <a:r>
              <a:rPr lang="en-US" altLang="en-US" sz="2000" dirty="0" err="1" smtClean="0"/>
              <a:t>Corectitudinea</a:t>
            </a:r>
            <a:r>
              <a:rPr lang="en-US" altLang="en-US" sz="2000" dirty="0" smtClean="0"/>
              <a:t> </a:t>
            </a:r>
            <a:r>
              <a:rPr lang="en-US" altLang="en-US" sz="2000" b="0" dirty="0"/>
              <a:t>se </a:t>
            </a:r>
            <a:r>
              <a:rPr lang="en-US" altLang="en-US" sz="2000" b="0" dirty="0" err="1"/>
              <a:t>bazeaza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pe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faptul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ca: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err="1" smtClean="0"/>
              <a:t>Securitatea</a:t>
            </a:r>
            <a:r>
              <a:rPr lang="en-US" altLang="en-US" sz="2000" dirty="0" smtClean="0"/>
              <a:t> </a:t>
            </a:r>
            <a:r>
              <a:rPr lang="en-US" altLang="en-US" sz="2000" b="0" dirty="0" smtClean="0"/>
              <a:t>se </a:t>
            </a:r>
            <a:r>
              <a:rPr lang="en-US" altLang="en-US" sz="2000" b="0" dirty="0" err="1" smtClean="0"/>
              <a:t>bazeaza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greutatea</a:t>
            </a:r>
            <a:r>
              <a:rPr lang="en-US" altLang="en-US" sz="2000" b="0" dirty="0" smtClean="0"/>
              <a:t> de a </a:t>
            </a:r>
            <a:r>
              <a:rPr lang="en-US" altLang="en-US" sz="2000" b="0" dirty="0" err="1" smtClean="0"/>
              <a:t>rezolva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problema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factorizarii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numerelor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intregi</a:t>
            </a:r>
            <a:r>
              <a:rPr lang="en-US" altLang="en-US" sz="2000" b="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0" i="1" dirty="0" smtClean="0"/>
              <a:t>“</a:t>
            </a:r>
            <a:r>
              <a:rPr lang="ro-RO" sz="2000" b="0" i="1" dirty="0" smtClean="0"/>
              <a:t>Fie </a:t>
            </a:r>
            <a:r>
              <a:rPr lang="ro-RO" sz="2000" b="0" i="1" dirty="0"/>
              <a:t>n un număr întreg, astfel încât  unde p şi q sunt două numere prime </a:t>
            </a:r>
            <a:r>
              <a:rPr lang="en-US" sz="2000" b="0" i="1" dirty="0" smtClean="0"/>
              <a:t>	</a:t>
            </a:r>
            <a:r>
              <a:rPr lang="ro-RO" sz="2000" b="0" i="1" dirty="0" smtClean="0"/>
              <a:t>mari</a:t>
            </a:r>
            <a:r>
              <a:rPr lang="ro-RO" sz="2000" b="0" i="1" dirty="0"/>
              <a:t>. Să se determine p şi q atunci când se cunoaşte n”</a:t>
            </a:r>
            <a:endParaRPr lang="en-US" altLang="en-US" sz="2000" b="0" i="1" dirty="0"/>
          </a:p>
          <a:p>
            <a:endParaRPr lang="en-US" altLang="en-US" sz="2000" dirty="0" smtClean="0"/>
          </a:p>
          <a:p>
            <a:r>
              <a:rPr lang="en-US" altLang="en-US" sz="2000" dirty="0" err="1" smtClean="0"/>
              <a:t>Parametrul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de </a:t>
            </a:r>
            <a:r>
              <a:rPr lang="en-US" altLang="en-US" sz="2000" dirty="0" err="1"/>
              <a:t>securitate</a:t>
            </a:r>
            <a:r>
              <a:rPr lang="en-US" altLang="en-US" sz="2000" dirty="0"/>
              <a:t>: </a:t>
            </a:r>
            <a:r>
              <a:rPr lang="en-US" altLang="en-US" sz="2000" dirty="0" err="1" smtClean="0"/>
              <a:t>lungimea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cheii</a:t>
            </a:r>
            <a:r>
              <a:rPr lang="en-US" altLang="en-US" sz="2000" dirty="0" smtClean="0"/>
              <a:t> (</a:t>
            </a:r>
            <a:r>
              <a:rPr lang="en-US" altLang="en-US" sz="2000" dirty="0" err="1" smtClean="0"/>
              <a:t>lungimea</a:t>
            </a:r>
            <a:r>
              <a:rPr lang="en-US" altLang="en-US" sz="2000" dirty="0" smtClean="0"/>
              <a:t> in </a:t>
            </a:r>
            <a:r>
              <a:rPr lang="en-US" altLang="en-US" sz="2000" dirty="0" err="1" smtClean="0"/>
              <a:t>biti</a:t>
            </a:r>
            <a:r>
              <a:rPr lang="en-US" altLang="en-US" sz="2000" dirty="0" smtClean="0"/>
              <a:t> a </a:t>
            </a:r>
            <a:r>
              <a:rPr lang="en-US" altLang="en-US" sz="2000" dirty="0" err="1" smtClean="0"/>
              <a:t>valorii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modulului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/>
            <a:r>
              <a:rPr lang="en-US" altLang="en-US" sz="1800" b="0" dirty="0"/>
              <a:t>Cu cat </a:t>
            </a:r>
            <a:r>
              <a:rPr lang="en-US" altLang="en-US" sz="1800" b="0" dirty="0" err="1" smtClean="0"/>
              <a:t>valoarile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/>
              <a:t>lui</a:t>
            </a:r>
            <a:r>
              <a:rPr lang="en-US" altLang="en-US" sz="1800" b="0" dirty="0"/>
              <a:t> </a:t>
            </a:r>
            <a:r>
              <a:rPr lang="en-US" altLang="en-US" sz="1800" i="1" dirty="0"/>
              <a:t>p </a:t>
            </a:r>
            <a:r>
              <a:rPr lang="en-US" altLang="en-US" sz="1800" i="1" dirty="0" err="1" smtClean="0"/>
              <a:t>si</a:t>
            </a:r>
            <a:r>
              <a:rPr lang="en-US" altLang="en-US" sz="1800" i="1" dirty="0" smtClean="0"/>
              <a:t> q </a:t>
            </a:r>
            <a:r>
              <a:rPr lang="en-US" altLang="en-US" sz="1800" b="0" dirty="0" err="1" smtClean="0"/>
              <a:t>sunt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mai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mari</a:t>
            </a:r>
            <a:r>
              <a:rPr lang="en-US" altLang="en-US" sz="1800" b="0" dirty="0" smtClean="0"/>
              <a:t> (aka </a:t>
            </a:r>
            <a:r>
              <a:rPr lang="en-US" altLang="en-US" sz="1800" b="0" dirty="0" err="1" smtClean="0"/>
              <a:t>modulul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cheii</a:t>
            </a:r>
            <a:r>
              <a:rPr lang="en-US" altLang="en-US" sz="1800" b="0" dirty="0" smtClean="0"/>
              <a:t> </a:t>
            </a:r>
            <a:r>
              <a:rPr lang="en-US" altLang="en-US" sz="1800" i="1" dirty="0" smtClean="0"/>
              <a:t>n </a:t>
            </a:r>
            <a:r>
              <a:rPr lang="en-US" altLang="en-US" sz="1800" b="0" dirty="0" err="1" smtClean="0"/>
              <a:t>mai</a:t>
            </a:r>
            <a:r>
              <a:rPr lang="en-US" altLang="en-US" sz="1800" b="0" dirty="0" smtClean="0"/>
              <a:t> mare) cu </a:t>
            </a:r>
            <a:r>
              <a:rPr lang="en-US" altLang="en-US" sz="1800" b="0" dirty="0" err="1"/>
              <a:t>atat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obtinem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securitate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mai</a:t>
            </a:r>
            <a:r>
              <a:rPr lang="en-US" altLang="en-US" sz="1800" b="0" dirty="0"/>
              <a:t> </a:t>
            </a:r>
            <a:r>
              <a:rPr lang="en-US" altLang="en-US" sz="1800" b="0" dirty="0" smtClean="0"/>
              <a:t>mare (</a:t>
            </a:r>
            <a:r>
              <a:rPr lang="en-US" altLang="en-US" sz="1800" b="0" dirty="0" err="1" smtClean="0"/>
              <a:t>imposibilitatea</a:t>
            </a:r>
            <a:r>
              <a:rPr lang="en-US" altLang="en-US" sz="1800" b="0" dirty="0" smtClean="0"/>
              <a:t> de a </a:t>
            </a:r>
            <a:r>
              <a:rPr lang="en-US" altLang="en-US" sz="1800" b="0" dirty="0" err="1" smtClean="0"/>
              <a:t>factoruiza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prin</a:t>
            </a:r>
            <a:r>
              <a:rPr lang="en-US" altLang="en-US" sz="1800" b="0" dirty="0" smtClean="0"/>
              <a:t> brute-force)</a:t>
            </a:r>
            <a:endParaRPr lang="en-US" altLang="en-US" sz="1800" b="0" dirty="0"/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In </a:t>
            </a:r>
            <a:r>
              <a:rPr lang="en-US" altLang="en-US" sz="2000" b="0" dirty="0" err="1" smtClean="0"/>
              <a:t>practica</a:t>
            </a:r>
            <a:r>
              <a:rPr lang="en-US" altLang="en-US" sz="2000" b="0" dirty="0" smtClean="0"/>
              <a:t> se </a:t>
            </a:r>
            <a:r>
              <a:rPr lang="en-US" altLang="en-US" sz="2000" b="0" dirty="0" err="1" smtClean="0"/>
              <a:t>folosesc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chei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lungime</a:t>
            </a:r>
            <a:r>
              <a:rPr lang="en-US" altLang="en-US" sz="2000" b="0" dirty="0" smtClean="0"/>
              <a:t> |</a:t>
            </a:r>
            <a:r>
              <a:rPr lang="en-US" altLang="en-US" sz="2000" i="1" dirty="0" smtClean="0"/>
              <a:t>n</a:t>
            </a:r>
            <a:r>
              <a:rPr lang="en-US" altLang="en-US" sz="2000" b="0" dirty="0" smtClean="0"/>
              <a:t>| = 1024, </a:t>
            </a:r>
            <a:r>
              <a:rPr lang="en-US" altLang="en-US" sz="2000" dirty="0" smtClean="0"/>
              <a:t>2048, 3092, 4096</a:t>
            </a:r>
            <a:r>
              <a:rPr lang="en-US" altLang="en-US" sz="2000" b="0" dirty="0" smtClean="0"/>
              <a:t>, … </a:t>
            </a:r>
            <a:r>
              <a:rPr lang="en-US" altLang="en-US" sz="2000" b="0" dirty="0" err="1" smtClean="0"/>
              <a:t>biti</a:t>
            </a:r>
            <a:endParaRPr lang="en-US" altLang="en-US" sz="2000" b="0" dirty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03278"/>
            <a:ext cx="308979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7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 – </a:t>
            </a:r>
            <a:r>
              <a:rPr lang="en-US" altLang="en-US" dirty="0" smtClean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08720"/>
                <a:ext cx="8352928" cy="59492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Exemplu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calcul</a:t>
                </a:r>
                <a:endParaRPr lang="en-GB" dirty="0"/>
              </a:p>
              <a:p>
                <a:r>
                  <a:rPr lang="en-GB" sz="2400" b="0" dirty="0"/>
                  <a:t>n, e = public key, n = product of two primes p and q</a:t>
                </a:r>
              </a:p>
              <a:p>
                <a:r>
                  <a:rPr lang="en-GB" sz="2400" b="0" dirty="0"/>
                  <a:t>d = private </a:t>
                </a:r>
                <a:r>
                  <a:rPr lang="en-GB" sz="2400" b="0" dirty="0" smtClean="0"/>
                  <a:t>key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a-DK" sz="2400" b="0" dirty="0"/>
                  <a:t> mod ((p-1)(q-1))</a:t>
                </a:r>
                <a:endParaRPr lang="en-GB" sz="2400" b="0" dirty="0"/>
              </a:p>
              <a:p>
                <a:r>
                  <a:rPr lang="fr-FR" sz="2400" b="0" dirty="0" err="1"/>
                  <a:t>Encryption</a:t>
                </a:r>
                <a:r>
                  <a:rPr lang="fr-FR" sz="2400" b="0" dirty="0"/>
                  <a:t>: </a:t>
                </a:r>
                <a:r>
                  <a:rPr lang="fr-FR" sz="2400" b="0" dirty="0" smtClean="0"/>
                  <a:t> C </a:t>
                </a:r>
                <a:r>
                  <a:rPr lang="fr-FR" sz="2400" b="0" dirty="0"/>
                  <a:t>= </a:t>
                </a:r>
                <a:r>
                  <a:rPr lang="fr-FR" sz="24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fr-FR" sz="2400" b="0" dirty="0" smtClean="0"/>
                  <a:t> </a:t>
                </a:r>
                <a:r>
                  <a:rPr lang="fr-FR" sz="2400" b="0" dirty="0" err="1" smtClean="0"/>
                  <a:t>mod</a:t>
                </a:r>
                <a:r>
                  <a:rPr lang="fr-FR" sz="2400" b="0" dirty="0" smtClean="0"/>
                  <a:t> </a:t>
                </a:r>
                <a:r>
                  <a:rPr lang="fr-FR" sz="2400" b="0" dirty="0"/>
                  <a:t>n</a:t>
                </a:r>
              </a:p>
              <a:p>
                <a:r>
                  <a:rPr lang="da-DK" sz="2400" b="0" dirty="0"/>
                  <a:t>Decryption: </a:t>
                </a:r>
                <a:r>
                  <a:rPr lang="da-DK" sz="2400" b="0" dirty="0" smtClean="0"/>
                  <a:t> M </a:t>
                </a:r>
                <a:r>
                  <a:rPr lang="da-DK" sz="24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da-DK" sz="2400" b="0" dirty="0" smtClean="0"/>
                  <a:t>  mod n</a:t>
                </a:r>
              </a:p>
              <a:p>
                <a:endParaRPr lang="da-DK" altLang="en-US" sz="2400" b="0" dirty="0"/>
              </a:p>
              <a:p>
                <a:pPr marL="0" indent="0">
                  <a:buNone/>
                </a:pPr>
                <a:r>
                  <a:rPr lang="en-GB" sz="2400" b="0" dirty="0" smtClean="0"/>
                  <a:t>	p</a:t>
                </a:r>
                <a:r>
                  <a:rPr lang="en-GB" sz="2400" b="0" dirty="0"/>
                  <a:t>, q = 5, 7</a:t>
                </a:r>
              </a:p>
              <a:p>
                <a:pPr marL="0" indent="0">
                  <a:buNone/>
                </a:pPr>
                <a:r>
                  <a:rPr lang="en-GB" sz="2400" b="0" dirty="0" smtClean="0"/>
                  <a:t>	n </a:t>
                </a:r>
                <a:r>
                  <a:rPr lang="en-GB" sz="2400" b="0" dirty="0"/>
                  <a:t>= p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400" b="0" dirty="0" smtClean="0"/>
                  <a:t>q</a:t>
                </a:r>
                <a:r>
                  <a:rPr lang="en-GB" sz="2400" b="0" dirty="0"/>
                  <a:t> </a:t>
                </a:r>
                <a:r>
                  <a:rPr lang="en-GB" sz="2400" b="0" dirty="0" smtClean="0"/>
                  <a:t>  = </a:t>
                </a:r>
                <a:r>
                  <a:rPr lang="en-GB" sz="2400" b="0" dirty="0"/>
                  <a:t>35</a:t>
                </a:r>
              </a:p>
              <a:p>
                <a:pPr marL="0" indent="0">
                  <a:buNone/>
                </a:pPr>
                <a:r>
                  <a:rPr lang="en-GB" sz="2400" b="0" dirty="0" smtClean="0"/>
                  <a:t>	e </a:t>
                </a:r>
                <a:r>
                  <a:rPr lang="en-GB" sz="2400" b="0" dirty="0"/>
                  <a:t>= 5</a:t>
                </a:r>
              </a:p>
              <a:p>
                <a:pPr marL="0" indent="0">
                  <a:buNone/>
                </a:pPr>
                <a:r>
                  <a:rPr lang="da-DK" sz="2400" b="0" dirty="0" smtClean="0"/>
                  <a:t>	d </a:t>
                </a:r>
                <a:r>
                  <a:rPr lang="da-DK" sz="24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a-DK" sz="2400" b="0" dirty="0" smtClean="0"/>
                  <a:t> mod </a:t>
                </a:r>
                <a:r>
                  <a:rPr lang="da-DK" sz="2400" b="0" dirty="0"/>
                  <a:t>((p-1)(q-1</a:t>
                </a:r>
                <a:r>
                  <a:rPr lang="da-DK" sz="2400" b="0" dirty="0" smtClean="0"/>
                  <a:t>)) </a:t>
                </a:r>
                <a:r>
                  <a:rPr lang="en-GB" sz="2400" b="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b="0" dirty="0" smtClean="0"/>
                  <a:t> mod  24 = 5</a:t>
                </a:r>
              </a:p>
              <a:p>
                <a:pPr marL="0" indent="0">
                  <a:buNone/>
                </a:pPr>
                <a:endParaRPr lang="en-US" altLang="en-US" sz="2400" b="0" dirty="0"/>
              </a:p>
              <a:p>
                <a:pPr marL="0" indent="0">
                  <a:buNone/>
                </a:pPr>
                <a:r>
                  <a:rPr lang="en-US" altLang="en-US" sz="2400" b="0" dirty="0" smtClean="0"/>
                  <a:t>	PK = (35, 5),  SK = 5</a:t>
                </a:r>
                <a:endParaRPr lang="en-US" altLang="en-US" sz="24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08720"/>
                <a:ext cx="8352928" cy="5949280"/>
              </a:xfrm>
              <a:blipFill rotWithShape="1">
                <a:blip r:embed="rId2"/>
                <a:stretch>
                  <a:fillRect l="-1460" t="-10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 – </a:t>
            </a:r>
            <a:r>
              <a:rPr lang="en-US" altLang="en-US" dirty="0" smtClean="0"/>
              <a:t>Example 1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08720"/>
                <a:ext cx="8352928" cy="59492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Exemplu</a:t>
                </a:r>
                <a:r>
                  <a:rPr lang="en-US" dirty="0"/>
                  <a:t> de </a:t>
                </a:r>
                <a:r>
                  <a:rPr lang="en-US" dirty="0" err="1"/>
                  <a:t>calcul</a:t>
                </a:r>
                <a:endParaRPr lang="en-GB" dirty="0"/>
              </a:p>
              <a:p>
                <a:r>
                  <a:rPr lang="en-GB" sz="2400" b="0" dirty="0" smtClean="0"/>
                  <a:t>n</a:t>
                </a:r>
                <a:r>
                  <a:rPr lang="en-GB" sz="2400" b="0" dirty="0"/>
                  <a:t>, e = public key, n = product of two primes p and q</a:t>
                </a:r>
              </a:p>
              <a:p>
                <a:r>
                  <a:rPr lang="en-GB" sz="2400" b="0" dirty="0"/>
                  <a:t>d = private </a:t>
                </a:r>
                <a:r>
                  <a:rPr lang="en-GB" sz="2400" b="0" dirty="0" smtClean="0"/>
                  <a:t>key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a-DK" sz="2400" b="0" dirty="0"/>
                  <a:t> mod ((p-1)(q-1))</a:t>
                </a:r>
                <a:endParaRPr lang="en-GB" sz="2400" b="0" dirty="0"/>
              </a:p>
              <a:p>
                <a:r>
                  <a:rPr lang="fr-FR" sz="2400" b="0" dirty="0" err="1"/>
                  <a:t>Encryption</a:t>
                </a:r>
                <a:r>
                  <a:rPr lang="fr-FR" sz="2400" b="0" dirty="0"/>
                  <a:t>: </a:t>
                </a:r>
                <a:r>
                  <a:rPr lang="fr-FR" sz="2400" b="0" dirty="0" smtClean="0"/>
                  <a:t> C </a:t>
                </a:r>
                <a:r>
                  <a:rPr lang="fr-FR" sz="2400" b="0" dirty="0"/>
                  <a:t>= </a:t>
                </a:r>
                <a:r>
                  <a:rPr lang="fr-FR" sz="24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fr-FR" sz="2400" b="0" dirty="0" smtClean="0"/>
                  <a:t> </a:t>
                </a:r>
                <a:r>
                  <a:rPr lang="fr-FR" sz="2400" b="0" dirty="0" err="1" smtClean="0"/>
                  <a:t>mod</a:t>
                </a:r>
                <a:r>
                  <a:rPr lang="fr-FR" sz="2400" b="0" dirty="0" smtClean="0"/>
                  <a:t> </a:t>
                </a:r>
                <a:r>
                  <a:rPr lang="fr-FR" sz="2400" b="0" dirty="0"/>
                  <a:t>n</a:t>
                </a:r>
              </a:p>
              <a:p>
                <a:r>
                  <a:rPr lang="da-DK" sz="2400" b="0" dirty="0"/>
                  <a:t>Decryption: </a:t>
                </a:r>
                <a:r>
                  <a:rPr lang="da-DK" sz="2400" b="0" dirty="0" smtClean="0"/>
                  <a:t> M </a:t>
                </a:r>
                <a:r>
                  <a:rPr lang="da-DK" sz="24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da-DK" sz="2400" b="0" dirty="0" smtClean="0"/>
                  <a:t>  mod n</a:t>
                </a:r>
              </a:p>
              <a:p>
                <a:endParaRPr lang="da-DK" altLang="en-US" sz="2400" b="0" dirty="0"/>
              </a:p>
              <a:p>
                <a:pPr marL="0" indent="0">
                  <a:buNone/>
                </a:pPr>
                <a:r>
                  <a:rPr lang="en-GB" sz="2400" b="0" dirty="0" smtClean="0"/>
                  <a:t>	</a:t>
                </a:r>
                <a:r>
                  <a:rPr lang="en-GB" sz="2400" b="0" dirty="0"/>
                  <a:t>Message  </a:t>
                </a:r>
                <a:r>
                  <a:rPr lang="en-GB" sz="2400" b="0" dirty="0" smtClean="0"/>
                  <a:t>      M </a:t>
                </a:r>
                <a:r>
                  <a:rPr lang="en-GB" sz="2400" b="0" dirty="0"/>
                  <a:t>= 4</a:t>
                </a:r>
              </a:p>
              <a:p>
                <a:pPr marL="0" indent="0">
                  <a:buNone/>
                </a:pPr>
                <a:endParaRPr lang="da-DK" sz="1000" b="0" dirty="0" smtClean="0"/>
              </a:p>
              <a:p>
                <a:pPr marL="0" indent="0">
                  <a:buNone/>
                </a:pPr>
                <a:r>
                  <a:rPr lang="da-DK" sz="2400" b="0" dirty="0" smtClean="0"/>
                  <a:t>	Encryption</a:t>
                </a:r>
                <a:r>
                  <a:rPr lang="da-DK" sz="2400" b="0" dirty="0"/>
                  <a:t>: </a:t>
                </a:r>
                <a:r>
                  <a:rPr lang="da-DK" sz="2400" b="0" dirty="0" smtClean="0"/>
                  <a:t>   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da-DK" sz="2400" b="0" dirty="0" smtClean="0"/>
                  <a:t> mod 35 </a:t>
                </a:r>
              </a:p>
              <a:p>
                <a:pPr marL="0" indent="0">
                  <a:buNone/>
                </a:pPr>
                <a:r>
                  <a:rPr lang="da-DK" sz="2400" b="0" dirty="0"/>
                  <a:t>	</a:t>
                </a:r>
                <a:r>
                  <a:rPr lang="da-DK" sz="2400" b="0" dirty="0" smtClean="0"/>
                  <a:t>		</a:t>
                </a:r>
                <a:r>
                  <a:rPr lang="en-GB" sz="2400" b="0" dirty="0" smtClean="0"/>
                  <a:t>= </a:t>
                </a:r>
                <a:r>
                  <a:rPr lang="en-GB" sz="2400" b="0" dirty="0"/>
                  <a:t>9</a:t>
                </a:r>
              </a:p>
              <a:p>
                <a:pPr marL="0" indent="0">
                  <a:buNone/>
                </a:pPr>
                <a:endParaRPr lang="da-DK" sz="1000" b="0" dirty="0" smtClean="0"/>
              </a:p>
              <a:p>
                <a:pPr marL="0" indent="0">
                  <a:buNone/>
                </a:pPr>
                <a:r>
                  <a:rPr lang="da-DK" sz="2400" b="0" dirty="0" smtClean="0"/>
                  <a:t>	Decryption</a:t>
                </a:r>
                <a:r>
                  <a:rPr lang="da-DK" sz="2400" b="0" dirty="0"/>
                  <a:t>:  </a:t>
                </a:r>
                <a:r>
                  <a:rPr lang="da-DK" sz="2400" b="0" dirty="0" smtClean="0"/>
                  <a:t>  M 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9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da-DK" sz="2400" b="0" dirty="0" smtClean="0"/>
                  <a:t> mod </a:t>
                </a:r>
                <a:r>
                  <a:rPr lang="da-DK" sz="2400" b="0" dirty="0"/>
                  <a:t>35</a:t>
                </a:r>
              </a:p>
              <a:p>
                <a:pPr marL="0" indent="0">
                  <a:buNone/>
                </a:pPr>
                <a:r>
                  <a:rPr lang="en-GB" sz="2400" b="0" dirty="0" smtClean="0"/>
                  <a:t>			= </a:t>
                </a:r>
                <a:r>
                  <a:rPr lang="en-GB" sz="2400" b="0" dirty="0"/>
                  <a:t>59049 mod 35</a:t>
                </a:r>
              </a:p>
              <a:p>
                <a:pPr marL="0" indent="0">
                  <a:buNone/>
                </a:pPr>
                <a:r>
                  <a:rPr lang="en-GB" sz="2400" b="0" dirty="0" smtClean="0"/>
                  <a:t>			= </a:t>
                </a:r>
                <a:r>
                  <a:rPr lang="en-GB" sz="2400" b="0" dirty="0"/>
                  <a:t>4</a:t>
                </a:r>
                <a:endParaRPr lang="en-US" altLang="en-US" sz="24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08720"/>
                <a:ext cx="8352928" cy="5949280"/>
              </a:xfrm>
              <a:blipFill rotWithShape="1">
                <a:blip r:embed="rId2"/>
                <a:stretch>
                  <a:fillRect l="-1460" t="-10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 – </a:t>
            </a:r>
            <a:r>
              <a:rPr lang="en-US" altLang="en-US" dirty="0" smtClean="0"/>
              <a:t>Example 2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767" y="1196752"/>
            <a:ext cx="7344816" cy="40911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 – </a:t>
            </a:r>
            <a:r>
              <a:rPr lang="en-US" altLang="en-US" dirty="0" smtClean="0"/>
              <a:t>Example 2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7437624" cy="36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Exponentiation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2000" b="0" dirty="0"/>
              <a:t>can use the Square and Multiply Algorithm</a:t>
            </a:r>
          </a:p>
          <a:p>
            <a:r>
              <a:rPr lang="en-US" altLang="en-US" sz="2000" b="0" dirty="0" smtClean="0"/>
              <a:t>a </a:t>
            </a:r>
            <a:r>
              <a:rPr lang="en-US" altLang="en-US" sz="2000" b="0" dirty="0"/>
              <a:t>fast, efficient algorithm for exponentiation</a:t>
            </a:r>
          </a:p>
          <a:p>
            <a:r>
              <a:rPr lang="en-US" altLang="en-US" sz="2000" b="0" dirty="0" smtClean="0"/>
              <a:t>concept </a:t>
            </a:r>
            <a:r>
              <a:rPr lang="en-US" altLang="en-US" sz="2000" b="0" dirty="0"/>
              <a:t>is based on repeatedly squaring </a:t>
            </a:r>
            <a:r>
              <a:rPr lang="en-US" altLang="en-US" sz="2000" b="0" dirty="0" smtClean="0"/>
              <a:t>base  </a:t>
            </a:r>
            <a:r>
              <a:rPr lang="en-US" altLang="en-US" sz="2000" b="0" dirty="0"/>
              <a:t>and multiplying in the ones that are needed </a:t>
            </a:r>
            <a:r>
              <a:rPr lang="en-US" altLang="en-US" sz="2000" b="0" dirty="0" smtClean="0"/>
              <a:t>to compute </a:t>
            </a:r>
            <a:r>
              <a:rPr lang="en-US" altLang="en-US" sz="2000" b="0" dirty="0"/>
              <a:t>the result</a:t>
            </a:r>
          </a:p>
          <a:p>
            <a:r>
              <a:rPr lang="en-US" altLang="en-US" sz="2000" b="0" dirty="0" smtClean="0"/>
              <a:t>look </a:t>
            </a:r>
            <a:r>
              <a:rPr lang="en-US" altLang="en-US" sz="2000" b="0" dirty="0"/>
              <a:t>at binary representation of exponent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only </a:t>
            </a:r>
            <a:r>
              <a:rPr lang="en-US" altLang="en-US" sz="2000" b="0" dirty="0"/>
              <a:t>takes O(log</a:t>
            </a:r>
            <a:r>
              <a:rPr lang="en-US" altLang="en-US" sz="2000" b="0" baseline="-25000" dirty="0"/>
              <a:t>2</a:t>
            </a:r>
            <a:r>
              <a:rPr lang="en-US" altLang="en-US" sz="2000" b="0" dirty="0"/>
              <a:t> n) multiples for number n</a:t>
            </a:r>
          </a:p>
          <a:p>
            <a:pPr lvl="1"/>
            <a:r>
              <a:rPr lang="da-DK" altLang="en-US" sz="2000" b="0" dirty="0" smtClean="0"/>
              <a:t>e.g. 7</a:t>
            </a:r>
            <a:r>
              <a:rPr lang="da-DK" altLang="en-US" sz="2000" b="0" baseline="30000" dirty="0" smtClean="0"/>
              <a:t>5</a:t>
            </a:r>
            <a:r>
              <a:rPr lang="da-DK" altLang="en-US" sz="2000" b="0" dirty="0" smtClean="0"/>
              <a:t> </a:t>
            </a:r>
            <a:r>
              <a:rPr lang="da-DK" altLang="en-US" sz="2000" b="0" dirty="0"/>
              <a:t>= </a:t>
            </a:r>
            <a:r>
              <a:rPr lang="da-DK" altLang="en-US" sz="2000" b="0" dirty="0" smtClean="0"/>
              <a:t>7</a:t>
            </a:r>
            <a:r>
              <a:rPr lang="da-DK" altLang="en-US" sz="2000" b="0" baseline="30000" dirty="0" smtClean="0"/>
              <a:t>4 </a:t>
            </a:r>
            <a:r>
              <a:rPr lang="da-DK" altLang="en-US" sz="2000" b="0" dirty="0"/>
              <a:t> • </a:t>
            </a:r>
            <a:r>
              <a:rPr lang="da-DK" altLang="en-US" sz="2000" b="0" dirty="0" smtClean="0"/>
              <a:t>7</a:t>
            </a:r>
            <a:r>
              <a:rPr lang="da-DK" altLang="en-US" sz="2000" b="0" baseline="30000" dirty="0" smtClean="0"/>
              <a:t>1</a:t>
            </a:r>
            <a:r>
              <a:rPr lang="da-DK" altLang="en-US" sz="2000" b="0" dirty="0" smtClean="0"/>
              <a:t> </a:t>
            </a:r>
            <a:r>
              <a:rPr lang="da-DK" altLang="en-US" sz="2000" b="0" dirty="0"/>
              <a:t>= </a:t>
            </a:r>
            <a:r>
              <a:rPr lang="da-DK" altLang="en-US" sz="2000" b="0" dirty="0" smtClean="0"/>
              <a:t>3 • 7 </a:t>
            </a:r>
            <a:r>
              <a:rPr lang="da-DK" altLang="en-US" sz="2000" b="0" dirty="0"/>
              <a:t>= 10 </a:t>
            </a:r>
            <a:r>
              <a:rPr lang="da-DK" altLang="en-US" sz="2000" b="0" dirty="0" smtClean="0"/>
              <a:t> mod 11</a:t>
            </a:r>
          </a:p>
          <a:p>
            <a:pPr lvl="1"/>
            <a:r>
              <a:rPr lang="da-DK" altLang="en-US" sz="2000" b="0" dirty="0" smtClean="0"/>
              <a:t>e.g. 3</a:t>
            </a:r>
            <a:r>
              <a:rPr lang="da-DK" altLang="en-US" sz="2000" b="0" baseline="30000" dirty="0" smtClean="0"/>
              <a:t>129</a:t>
            </a:r>
            <a:r>
              <a:rPr lang="da-DK" altLang="en-US" sz="2000" b="0" dirty="0" smtClean="0"/>
              <a:t> </a:t>
            </a:r>
            <a:r>
              <a:rPr lang="da-DK" altLang="en-US" sz="2000" b="0" dirty="0"/>
              <a:t>= </a:t>
            </a:r>
            <a:r>
              <a:rPr lang="da-DK" altLang="en-US" sz="2000" b="0" dirty="0" smtClean="0"/>
              <a:t>3</a:t>
            </a:r>
            <a:r>
              <a:rPr lang="da-DK" altLang="en-US" sz="2000" b="0" baseline="30000" dirty="0" smtClean="0"/>
              <a:t>128</a:t>
            </a:r>
            <a:r>
              <a:rPr lang="da-DK" altLang="en-US" sz="2000" b="0" dirty="0"/>
              <a:t> • </a:t>
            </a:r>
            <a:r>
              <a:rPr lang="da-DK" altLang="en-US" sz="2000" b="0" dirty="0" smtClean="0"/>
              <a:t>3</a:t>
            </a:r>
            <a:r>
              <a:rPr lang="da-DK" altLang="en-US" sz="2000" b="0" baseline="30000" dirty="0" smtClean="0"/>
              <a:t>1</a:t>
            </a:r>
            <a:r>
              <a:rPr lang="da-DK" altLang="en-US" sz="2000" b="0" dirty="0" smtClean="0"/>
              <a:t> </a:t>
            </a:r>
            <a:r>
              <a:rPr lang="da-DK" altLang="en-US" sz="2000" b="0" dirty="0"/>
              <a:t>= </a:t>
            </a:r>
            <a:r>
              <a:rPr lang="da-DK" altLang="en-US" sz="2000" b="0" dirty="0" smtClean="0"/>
              <a:t>5</a:t>
            </a:r>
            <a:r>
              <a:rPr lang="da-DK" altLang="en-US" sz="2000" b="0" dirty="0"/>
              <a:t> • </a:t>
            </a:r>
            <a:r>
              <a:rPr lang="da-DK" altLang="en-US" sz="2000" b="0" dirty="0" smtClean="0"/>
              <a:t>3 </a:t>
            </a:r>
            <a:r>
              <a:rPr lang="da-DK" altLang="en-US" sz="2000" b="0" dirty="0"/>
              <a:t>= 4 mod 11</a:t>
            </a:r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Cryptosystems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r>
              <a:rPr lang="it-IT" altLang="en-US" sz="1800" i="1" dirty="0"/>
              <a:t>Sistemele </a:t>
            </a:r>
            <a:r>
              <a:rPr lang="it-IT" altLang="en-US" sz="1800" i="1" dirty="0" smtClean="0"/>
              <a:t>criptografice</a:t>
            </a:r>
            <a:r>
              <a:rPr lang="it-IT" altLang="en-US" sz="1800" dirty="0" smtClean="0"/>
              <a:t> (cifruri) </a:t>
            </a:r>
            <a:r>
              <a:rPr lang="vi-VN" altLang="en-US" sz="1800" dirty="0" smtClean="0"/>
              <a:t>asigura confidenţialit</a:t>
            </a:r>
            <a:r>
              <a:rPr lang="en-US" altLang="en-US" sz="1800" dirty="0" err="1" smtClean="0"/>
              <a:t>atea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datelor</a:t>
            </a:r>
            <a:r>
              <a:rPr lang="en-US" altLang="en-US" sz="1800" dirty="0" smtClean="0"/>
              <a:t> (</a:t>
            </a:r>
            <a:r>
              <a:rPr lang="en-US" altLang="en-US" sz="1800" i="1" dirty="0" smtClean="0"/>
              <a:t>data privacy</a:t>
            </a:r>
            <a:r>
              <a:rPr lang="en-US" altLang="en-US" sz="1800" dirty="0" smtClean="0"/>
              <a:t>).</a:t>
            </a:r>
          </a:p>
          <a:p>
            <a:endParaRPr lang="en-US" altLang="en-US" sz="800" i="1" dirty="0" smtClean="0"/>
          </a:p>
          <a:p>
            <a:r>
              <a:rPr lang="en-US" altLang="en-US" sz="1800" i="1" dirty="0" err="1" smtClean="0"/>
              <a:t>Criptarea</a:t>
            </a:r>
            <a:r>
              <a:rPr lang="en-US" altLang="en-US" sz="1800" dirty="0" smtClean="0"/>
              <a:t>:  </a:t>
            </a:r>
            <a:r>
              <a:rPr lang="en-US" altLang="en-US" sz="1800" dirty="0" err="1" smtClean="0"/>
              <a:t>transformare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prin</a:t>
            </a:r>
            <a:r>
              <a:rPr lang="en-US" altLang="en-US" sz="1800" dirty="0" smtClean="0"/>
              <a:t> care </a:t>
            </a:r>
            <a:r>
              <a:rPr lang="vi-VN" altLang="en-US" sz="1800" dirty="0" smtClean="0"/>
              <a:t>textul </a:t>
            </a:r>
            <a:r>
              <a:rPr lang="vi-VN" altLang="en-US" sz="1800" dirty="0"/>
              <a:t>clar 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plaintext</a:t>
            </a:r>
            <a:r>
              <a:rPr lang="en-US" altLang="en-US" sz="1800" dirty="0" smtClean="0"/>
              <a:t>) </a:t>
            </a:r>
            <a:r>
              <a:rPr lang="vi-VN" altLang="en-US" sz="1800" dirty="0" smtClean="0"/>
              <a:t>este </a:t>
            </a:r>
            <a:r>
              <a:rPr lang="vi-VN" altLang="en-US" sz="1800" dirty="0"/>
              <a:t>convertit într-un format neinteligibil numit text criptat </a:t>
            </a:r>
            <a:r>
              <a:rPr lang="en-US" altLang="en-US" sz="1800" dirty="0" err="1" smtClean="0"/>
              <a:t>sau</a:t>
            </a:r>
            <a:r>
              <a:rPr lang="en-US" altLang="en-US" sz="1800" dirty="0" smtClean="0"/>
              <a:t> </a:t>
            </a:r>
            <a:r>
              <a:rPr lang="vi-VN" altLang="en-US" sz="1800" dirty="0" smtClean="0"/>
              <a:t>criptogramă</a:t>
            </a:r>
            <a:r>
              <a:rPr lang="en-US" altLang="en-US" sz="1800" dirty="0" smtClean="0"/>
              <a:t> (</a:t>
            </a:r>
            <a:r>
              <a:rPr lang="en-US" altLang="en-US" sz="1800" i="1" dirty="0" err="1" smtClean="0"/>
              <a:t>ciphertext</a:t>
            </a:r>
            <a:r>
              <a:rPr lang="en-US" altLang="en-US" sz="1800" dirty="0" smtClean="0"/>
              <a:t>).</a:t>
            </a:r>
          </a:p>
          <a:p>
            <a:endParaRPr lang="en-US" altLang="en-US" sz="800" dirty="0" smtClean="0"/>
          </a:p>
          <a:p>
            <a:r>
              <a:rPr lang="en-US" altLang="en-US" sz="1800" dirty="0" err="1" smtClean="0"/>
              <a:t>Decriptarea</a:t>
            </a:r>
            <a:r>
              <a:rPr lang="en-US" altLang="en-US" sz="1800" dirty="0"/>
              <a:t>: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transformarea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inversa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aplicata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criptograma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pentru</a:t>
            </a:r>
            <a:r>
              <a:rPr lang="en-US" altLang="en-US" sz="1800" dirty="0" smtClean="0"/>
              <a:t> a reface </a:t>
            </a:r>
            <a:r>
              <a:rPr lang="en-US" altLang="en-US" sz="1800" dirty="0" err="1" smtClean="0"/>
              <a:t>textul</a:t>
            </a:r>
            <a:r>
              <a:rPr lang="en-US" altLang="en-US" sz="1800" dirty="0" smtClean="0"/>
              <a:t> in </a:t>
            </a:r>
            <a:r>
              <a:rPr lang="en-US" altLang="en-US" sz="1800" dirty="0" err="1" smtClean="0"/>
              <a:t>clar</a:t>
            </a:r>
            <a:r>
              <a:rPr lang="en-US" altLang="en-US" sz="1800" dirty="0" smtClean="0"/>
              <a:t> initial.</a:t>
            </a:r>
          </a:p>
          <a:p>
            <a:endParaRPr lang="en-US" altLang="en-US" sz="800" dirty="0" smtClean="0"/>
          </a:p>
          <a:p>
            <a:r>
              <a:rPr lang="en-US" altLang="en-US" sz="1800" dirty="0" err="1" smtClean="0"/>
              <a:t>Transformarile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calcule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matematice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complexe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functii</a:t>
            </a:r>
            <a:r>
              <a:rPr lang="en-US" altLang="en-US" sz="1800" dirty="0" smtClean="0"/>
              <a:t>) </a:t>
            </a:r>
            <a:r>
              <a:rPr lang="en-US" altLang="en-US" sz="1800" dirty="0" err="1" smtClean="0"/>
              <a:t>implementate</a:t>
            </a:r>
            <a:r>
              <a:rPr lang="en-US" altLang="en-US" sz="1800" dirty="0" smtClean="0"/>
              <a:t> in </a:t>
            </a:r>
            <a:r>
              <a:rPr lang="en-US" altLang="en-US" sz="1800" dirty="0" err="1" smtClean="0"/>
              <a:t>algoritmi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688302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8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Exponentiation – </a:t>
            </a:r>
            <a:r>
              <a:rPr lang="en-US" altLang="en-US" i="1" dirty="0" smtClean="0"/>
              <a:t>Square &amp; Multiply</a:t>
            </a:r>
            <a:r>
              <a:rPr lang="en-US" altLang="en-US" dirty="0" smtClean="0"/>
              <a:t> algorithm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479275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 – data </a:t>
            </a:r>
            <a:r>
              <a:rPr lang="en-US" altLang="en-US" dirty="0" smtClean="0"/>
              <a:t>encryption (contd.)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Exemplu</a:t>
            </a:r>
            <a:r>
              <a:rPr lang="en-US" dirty="0" smtClean="0"/>
              <a:t> - </a:t>
            </a:r>
            <a:r>
              <a:rPr lang="en-US" i="1" dirty="0" err="1" smtClean="0"/>
              <a:t>openssl</a:t>
            </a:r>
            <a:endParaRPr lang="en-US" i="1" dirty="0" smtClean="0"/>
          </a:p>
          <a:p>
            <a:r>
              <a:rPr lang="it-IT" sz="2000" b="0" dirty="0"/>
              <a:t>Generarea unei perechi de chei RSA cu </a:t>
            </a:r>
            <a:r>
              <a:rPr lang="it-IT" sz="2000" b="0" dirty="0" smtClean="0"/>
              <a:t>openssl</a:t>
            </a:r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1800" i="1" dirty="0" err="1" smtClean="0"/>
              <a:t>openssl</a:t>
            </a:r>
            <a:r>
              <a:rPr lang="en-US" sz="1800" i="1" dirty="0" smtClean="0"/>
              <a:t>  </a:t>
            </a:r>
            <a:r>
              <a:rPr lang="en-US" sz="1800" i="1" dirty="0" err="1"/>
              <a:t>genrsa</a:t>
            </a:r>
            <a:r>
              <a:rPr lang="en-US" sz="1800" i="1" dirty="0"/>
              <a:t>  -3 –out  </a:t>
            </a:r>
            <a:r>
              <a:rPr lang="en-US" sz="1800" i="1" dirty="0" err="1"/>
              <a:t>rsakey.prv</a:t>
            </a:r>
            <a:r>
              <a:rPr lang="en-US" sz="1800" i="1" dirty="0"/>
              <a:t> </a:t>
            </a:r>
            <a:r>
              <a:rPr lang="en-US" sz="1800" i="1" dirty="0" smtClean="0"/>
              <a:t> 2048</a:t>
            </a:r>
            <a:endParaRPr lang="en-GB" sz="1800" dirty="0"/>
          </a:p>
          <a:p>
            <a:endParaRPr lang="it-IT" sz="2000" b="0" dirty="0" smtClean="0"/>
          </a:p>
          <a:p>
            <a:r>
              <a:rPr lang="it-IT" sz="2000" b="0" dirty="0" smtClean="0"/>
              <a:t>Vizualizare </a:t>
            </a:r>
            <a:r>
              <a:rPr lang="it-IT" sz="2000" b="0" dirty="0"/>
              <a:t>cheie  cu openssl</a:t>
            </a:r>
            <a:endParaRPr lang="en-GB" sz="2000" b="0" dirty="0"/>
          </a:p>
          <a:p>
            <a:pPr marL="0" indent="0">
              <a:buNone/>
            </a:pPr>
            <a:r>
              <a:rPr lang="it-IT" sz="2000" i="1" dirty="0" smtClean="0"/>
              <a:t>	</a:t>
            </a:r>
            <a:r>
              <a:rPr lang="it-IT" sz="1800" i="1" dirty="0" smtClean="0"/>
              <a:t>openssl  </a:t>
            </a:r>
            <a:r>
              <a:rPr lang="it-IT" sz="1800" i="1" dirty="0"/>
              <a:t>rsa  –in rsakey.prv   -text</a:t>
            </a:r>
            <a:endParaRPr lang="en-GB" sz="1800" dirty="0"/>
          </a:p>
          <a:p>
            <a:endParaRPr lang="en-US" sz="1800" dirty="0" smtClean="0"/>
          </a:p>
          <a:p>
            <a:r>
              <a:rPr lang="en-US" sz="2000" b="0" dirty="0" err="1" smtClean="0"/>
              <a:t>Extragere</a:t>
            </a:r>
            <a:r>
              <a:rPr lang="en-US" sz="2000" b="0" dirty="0" smtClean="0"/>
              <a:t> </a:t>
            </a:r>
            <a:r>
              <a:rPr lang="en-US" sz="2000" b="0" dirty="0" err="1"/>
              <a:t>cheie</a:t>
            </a:r>
            <a:r>
              <a:rPr lang="en-US" sz="2000" b="0" dirty="0"/>
              <a:t> </a:t>
            </a:r>
            <a:r>
              <a:rPr lang="en-US" sz="2000" b="0" dirty="0" err="1"/>
              <a:t>publica</a:t>
            </a:r>
            <a:r>
              <a:rPr lang="en-US" sz="2000" b="0" dirty="0"/>
              <a:t> </a:t>
            </a:r>
            <a:endParaRPr lang="en-GB" sz="2000" b="0" dirty="0"/>
          </a:p>
          <a:p>
            <a:pPr marL="0" indent="0">
              <a:buNone/>
            </a:pPr>
            <a:r>
              <a:rPr lang="en-US" sz="1800" i="1" dirty="0" smtClean="0"/>
              <a:t>	</a:t>
            </a:r>
            <a:r>
              <a:rPr lang="en-US" sz="1800" i="1" dirty="0" err="1" smtClean="0"/>
              <a:t>openssl</a:t>
            </a:r>
            <a:r>
              <a:rPr lang="en-US" sz="1800" i="1" dirty="0" smtClean="0"/>
              <a:t> </a:t>
            </a:r>
            <a:r>
              <a:rPr lang="en-US" sz="1800" i="1" dirty="0" err="1"/>
              <a:t>rsa</a:t>
            </a:r>
            <a:r>
              <a:rPr lang="en-US" sz="1800" i="1" dirty="0"/>
              <a:t> –in </a:t>
            </a:r>
            <a:r>
              <a:rPr lang="en-US" sz="1800" i="1" dirty="0" err="1"/>
              <a:t>rsakey.prv</a:t>
            </a:r>
            <a:r>
              <a:rPr lang="en-US" sz="1800" i="1" dirty="0"/>
              <a:t> –</a:t>
            </a:r>
            <a:r>
              <a:rPr lang="en-US" sz="1800" i="1" dirty="0" err="1"/>
              <a:t>pubout</a:t>
            </a:r>
            <a:r>
              <a:rPr lang="en-US" sz="1800" i="1" dirty="0"/>
              <a:t> –out rsakey.pub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US" sz="2000" b="0" dirty="0" err="1"/>
              <a:t>Criptarea</a:t>
            </a:r>
            <a:r>
              <a:rPr lang="en-US" sz="2000" b="0" dirty="0"/>
              <a:t> RSA (se face cu </a:t>
            </a:r>
            <a:r>
              <a:rPr lang="en-US" sz="2000" b="0" dirty="0" err="1"/>
              <a:t>cheia</a:t>
            </a:r>
            <a:r>
              <a:rPr lang="en-US" sz="2000" b="0" dirty="0"/>
              <a:t> </a:t>
            </a:r>
            <a:r>
              <a:rPr lang="en-US" sz="2000" b="0" dirty="0" err="1"/>
              <a:t>publica</a:t>
            </a:r>
            <a:r>
              <a:rPr lang="en-US" sz="2000" b="0" dirty="0"/>
              <a:t>) </a:t>
            </a:r>
            <a:endParaRPr lang="en-GB" sz="2000" b="0" dirty="0"/>
          </a:p>
          <a:p>
            <a:pPr marL="0" indent="0">
              <a:buNone/>
            </a:pPr>
            <a:r>
              <a:rPr lang="en-US" sz="1800" i="1" dirty="0" smtClean="0"/>
              <a:t>	</a:t>
            </a:r>
            <a:r>
              <a:rPr lang="en-US" sz="1800" i="1" dirty="0" err="1" smtClean="0"/>
              <a:t>openssl</a:t>
            </a:r>
            <a:r>
              <a:rPr lang="en-US" sz="1800" i="1" dirty="0" smtClean="0"/>
              <a:t>  </a:t>
            </a:r>
            <a:r>
              <a:rPr lang="en-US" sz="1800" i="1" dirty="0" err="1"/>
              <a:t>rsautl</a:t>
            </a:r>
            <a:r>
              <a:rPr lang="en-US" sz="1800" i="1" dirty="0"/>
              <a:t>  -encrypt   -</a:t>
            </a:r>
            <a:r>
              <a:rPr lang="en-US" sz="1800" i="1" dirty="0" err="1"/>
              <a:t>pubin</a:t>
            </a:r>
            <a:r>
              <a:rPr lang="en-US" sz="1800" i="1" dirty="0"/>
              <a:t>   –</a:t>
            </a:r>
            <a:r>
              <a:rPr lang="en-US" sz="1800" i="1" dirty="0" err="1"/>
              <a:t>inkey</a:t>
            </a:r>
            <a:r>
              <a:rPr lang="en-US" sz="1800" i="1" dirty="0"/>
              <a:t>  rsakey.pub  –in 1.txt  –out 1.rsa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en-GB" sz="1800" dirty="0"/>
          </a:p>
          <a:p>
            <a:r>
              <a:rPr lang="it-IT" sz="2000" b="0" i="1" dirty="0"/>
              <a:t>Decriptarea RSA (cu cheia privata) </a:t>
            </a:r>
            <a:endParaRPr lang="en-GB" sz="2000" b="0" dirty="0"/>
          </a:p>
          <a:p>
            <a:pPr marL="0" indent="0">
              <a:buNone/>
            </a:pPr>
            <a:r>
              <a:rPr lang="en-US" sz="1800" i="1" dirty="0" smtClean="0"/>
              <a:t>	</a:t>
            </a:r>
            <a:r>
              <a:rPr lang="en-US" sz="1800" i="1" dirty="0" err="1" smtClean="0"/>
              <a:t>openssl</a:t>
            </a:r>
            <a:r>
              <a:rPr lang="en-US" sz="1800" i="1" dirty="0" smtClean="0"/>
              <a:t>  </a:t>
            </a:r>
            <a:r>
              <a:rPr lang="en-US" sz="1800" i="1" dirty="0" err="1"/>
              <a:t>rsautl</a:t>
            </a:r>
            <a:r>
              <a:rPr lang="en-US" sz="1800" i="1" dirty="0"/>
              <a:t>  -decrypt  –</a:t>
            </a:r>
            <a:r>
              <a:rPr lang="en-US" sz="1800" i="1" dirty="0" err="1"/>
              <a:t>inkey</a:t>
            </a:r>
            <a:r>
              <a:rPr lang="en-US" sz="1800" i="1" dirty="0"/>
              <a:t>  </a:t>
            </a:r>
            <a:r>
              <a:rPr lang="en-US" sz="1800" i="1" dirty="0" err="1"/>
              <a:t>rsakey.prv</a:t>
            </a:r>
            <a:r>
              <a:rPr lang="en-US" sz="1800" i="1" dirty="0"/>
              <a:t>  –in 1.rsa  –out 2.txt 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RSA Security aspects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0" dirty="0" smtClean="0"/>
              <a:t>Three </a:t>
            </a:r>
            <a:r>
              <a:rPr lang="en-US" altLang="en-US" sz="2000" b="0" dirty="0"/>
              <a:t>approaches to attacking RSA: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Brute </a:t>
            </a:r>
            <a:r>
              <a:rPr lang="en-US" altLang="en-US" sz="2000" b="0" dirty="0"/>
              <a:t>force key search (infeasible given size </a:t>
            </a:r>
            <a:r>
              <a:rPr lang="en-US" altLang="en-US" sz="2000" b="0" dirty="0" smtClean="0"/>
              <a:t>of numbers</a:t>
            </a:r>
            <a:r>
              <a:rPr lang="en-US" altLang="en-US" sz="2000" b="0" dirty="0"/>
              <a:t>)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Mathematical </a:t>
            </a:r>
            <a:r>
              <a:rPr lang="en-US" altLang="en-US" sz="2000" b="0" dirty="0"/>
              <a:t>attacks (based on difficulty </a:t>
            </a:r>
            <a:r>
              <a:rPr lang="en-US" altLang="en-US" sz="2000" b="0" dirty="0" smtClean="0"/>
              <a:t>of computing </a:t>
            </a:r>
            <a:r>
              <a:rPr lang="en-US" altLang="en-US" sz="2000" b="0" dirty="0"/>
              <a:t>ø(N), by factoring modulus N)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Timing </a:t>
            </a:r>
            <a:r>
              <a:rPr lang="en-US" altLang="en-US" sz="2000" b="0" dirty="0"/>
              <a:t>attacks (on running of decryption)</a:t>
            </a:r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RSA Key </a:t>
            </a:r>
            <a:r>
              <a:rPr lang="en-US" altLang="en-US" dirty="0"/>
              <a:t>Generation 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2400" b="0" dirty="0" smtClean="0"/>
              <a:t>The users </a:t>
            </a:r>
            <a:r>
              <a:rPr lang="en-US" altLang="en-US" sz="2400" b="0" dirty="0"/>
              <a:t>of RSA must:</a:t>
            </a:r>
          </a:p>
          <a:p>
            <a:pPr lvl="1"/>
            <a:r>
              <a:rPr lang="en-US" altLang="en-US" sz="1800" b="0" dirty="0" smtClean="0"/>
              <a:t>determine </a:t>
            </a:r>
            <a:r>
              <a:rPr lang="en-US" altLang="en-US" sz="1800" b="0" dirty="0"/>
              <a:t>two primes at random ‐ p, q</a:t>
            </a:r>
          </a:p>
          <a:p>
            <a:pPr lvl="1"/>
            <a:r>
              <a:rPr lang="en-US" altLang="en-US" sz="1800" b="0" dirty="0" smtClean="0"/>
              <a:t>select </a:t>
            </a:r>
            <a:r>
              <a:rPr lang="en-US" altLang="en-US" sz="1800" b="0" dirty="0"/>
              <a:t>either e or d and compute the other</a:t>
            </a:r>
          </a:p>
          <a:p>
            <a:endParaRPr lang="en-US" altLang="en-US" sz="2400" b="0" dirty="0" smtClean="0"/>
          </a:p>
          <a:p>
            <a:r>
              <a:rPr lang="en-US" altLang="en-US" sz="2400" b="0" dirty="0" smtClean="0"/>
              <a:t>The primes </a:t>
            </a:r>
            <a:r>
              <a:rPr lang="en-US" altLang="en-US" sz="2400" b="0" dirty="0" err="1"/>
              <a:t>p,q</a:t>
            </a:r>
            <a:r>
              <a:rPr lang="en-US" altLang="en-US" sz="2400" b="0" dirty="0"/>
              <a:t> must not be easily derived </a:t>
            </a:r>
            <a:r>
              <a:rPr lang="en-US" altLang="en-US" sz="2400" b="0" dirty="0" smtClean="0"/>
              <a:t>from modulus N=</a:t>
            </a:r>
            <a:r>
              <a:rPr lang="en-US" altLang="en-US" sz="2400" b="0" dirty="0" err="1" smtClean="0"/>
              <a:t>p•q</a:t>
            </a:r>
            <a:endParaRPr lang="en-US" altLang="en-US" sz="2400" b="0" dirty="0"/>
          </a:p>
          <a:p>
            <a:pPr lvl="1"/>
            <a:r>
              <a:rPr lang="en-US" altLang="en-US" sz="1800" b="0" dirty="0" smtClean="0"/>
              <a:t>means </a:t>
            </a:r>
            <a:r>
              <a:rPr lang="en-US" altLang="en-US" sz="1800" b="0" dirty="0"/>
              <a:t>must be sufficiently large</a:t>
            </a:r>
          </a:p>
          <a:p>
            <a:pPr lvl="1"/>
            <a:r>
              <a:rPr lang="en-US" altLang="en-US" sz="1800" b="0" dirty="0" smtClean="0"/>
              <a:t>typically </a:t>
            </a:r>
            <a:r>
              <a:rPr lang="en-US" altLang="en-US" sz="1800" b="0" dirty="0"/>
              <a:t>guess and use probabilistic test</a:t>
            </a:r>
          </a:p>
          <a:p>
            <a:endParaRPr lang="en-US" altLang="en-US" sz="2400" b="0" dirty="0" smtClean="0"/>
          </a:p>
          <a:p>
            <a:r>
              <a:rPr lang="en-US" altLang="en-US" sz="2400" b="0" dirty="0" smtClean="0"/>
              <a:t>The exponents </a:t>
            </a:r>
            <a:r>
              <a:rPr lang="en-US" altLang="en-US" sz="2400" b="0" dirty="0"/>
              <a:t>e, d are inverses, so use </a:t>
            </a:r>
            <a:r>
              <a:rPr lang="en-US" altLang="en-US" sz="2400" b="0" dirty="0" smtClean="0"/>
              <a:t>Inverse algorithm </a:t>
            </a:r>
            <a:r>
              <a:rPr lang="en-US" altLang="en-US" sz="2400" b="0" dirty="0"/>
              <a:t>to compute the other</a:t>
            </a:r>
            <a:endParaRPr lang="en-US" altLang="en-US" sz="2400" b="0" dirty="0" smtClean="0"/>
          </a:p>
          <a:p>
            <a:endParaRPr lang="en-US" altLang="en-US" sz="2000" b="0" dirty="0" smtClean="0"/>
          </a:p>
          <a:p>
            <a:pPr lvl="1"/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Factoring 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sz="2400" b="0" dirty="0" smtClean="0"/>
              <a:t>Mathematical </a:t>
            </a:r>
            <a:r>
              <a:rPr lang="en-US" sz="2400" b="0" dirty="0"/>
              <a:t>approach takes 3 forms:</a:t>
            </a:r>
          </a:p>
          <a:p>
            <a:pPr lvl="1"/>
            <a:r>
              <a:rPr lang="en-US" sz="2000" b="0" dirty="0" smtClean="0"/>
              <a:t>factor N = p • q</a:t>
            </a:r>
            <a:r>
              <a:rPr lang="en-US" sz="2000" b="0" dirty="0"/>
              <a:t>, hence find ø(N) and then d</a:t>
            </a:r>
          </a:p>
          <a:p>
            <a:pPr lvl="1"/>
            <a:r>
              <a:rPr lang="en-US" sz="2000" b="0" dirty="0" smtClean="0"/>
              <a:t>determine </a:t>
            </a:r>
            <a:r>
              <a:rPr lang="en-US" sz="2000" b="0" dirty="0"/>
              <a:t>ø(N) directly and find d</a:t>
            </a:r>
          </a:p>
          <a:p>
            <a:pPr lvl="1"/>
            <a:r>
              <a:rPr lang="en-US" sz="2000" b="0" dirty="0" smtClean="0"/>
              <a:t>find </a:t>
            </a:r>
            <a:r>
              <a:rPr lang="en-US" sz="2000" b="0" dirty="0"/>
              <a:t>d directly</a:t>
            </a:r>
          </a:p>
          <a:p>
            <a:endParaRPr lang="en-US" sz="1000" b="0" dirty="0" smtClean="0"/>
          </a:p>
          <a:p>
            <a:endParaRPr lang="en-US" sz="2400" b="0" dirty="0" smtClean="0"/>
          </a:p>
          <a:p>
            <a:r>
              <a:rPr lang="en-US" sz="2400" b="0" dirty="0" smtClean="0"/>
              <a:t>Currently </a:t>
            </a:r>
            <a:r>
              <a:rPr lang="en-US" sz="2400" b="0" dirty="0"/>
              <a:t>believe all equivalent to factoring</a:t>
            </a:r>
          </a:p>
          <a:p>
            <a:pPr lvl="1"/>
            <a:r>
              <a:rPr lang="en-US" b="0" dirty="0" smtClean="0"/>
              <a:t>have </a:t>
            </a:r>
            <a:r>
              <a:rPr lang="en-US" b="0" dirty="0"/>
              <a:t>seen slow improvements over the years</a:t>
            </a:r>
          </a:p>
          <a:p>
            <a:pPr lvl="2"/>
            <a:r>
              <a:rPr lang="en-US" b="0" dirty="0" smtClean="0"/>
              <a:t>as </a:t>
            </a:r>
            <a:r>
              <a:rPr lang="en-US" b="0" dirty="0"/>
              <a:t>of Aug‐99 best is 130 decimal digits (512) bit with GNFS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biggest </a:t>
            </a:r>
            <a:r>
              <a:rPr lang="en-US" b="0" dirty="0"/>
              <a:t>improvement comes from improved algorithm</a:t>
            </a:r>
          </a:p>
          <a:p>
            <a:pPr lvl="2"/>
            <a:r>
              <a:rPr lang="en-US" b="0" dirty="0" err="1" smtClean="0"/>
              <a:t>cf</a:t>
            </a:r>
            <a:r>
              <a:rPr lang="en-US" b="0" dirty="0" smtClean="0"/>
              <a:t> </a:t>
            </a:r>
            <a:r>
              <a:rPr lang="en-US" b="0" dirty="0"/>
              <a:t>“Quadratic Sieve” to “Generalized Number Field Sieve”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barring </a:t>
            </a:r>
            <a:r>
              <a:rPr lang="en-US" b="0" dirty="0"/>
              <a:t>dramatic breakthrough 1024+ bit RSA secure</a:t>
            </a:r>
          </a:p>
          <a:p>
            <a:pPr lvl="2"/>
            <a:r>
              <a:rPr lang="en-US" b="0" dirty="0" smtClean="0"/>
              <a:t>ensure </a:t>
            </a:r>
            <a:r>
              <a:rPr lang="en-US" b="0" dirty="0"/>
              <a:t>p, q of similar size and matching other constraints</a:t>
            </a:r>
            <a:endParaRPr lang="en-US" altLang="en-US" sz="7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Timing attacks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2000" b="0" dirty="0" smtClean="0"/>
              <a:t>Developed </a:t>
            </a:r>
            <a:r>
              <a:rPr lang="en-US" altLang="en-US" sz="2000" b="0" dirty="0"/>
              <a:t>in mid‐1990’s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Exploit </a:t>
            </a:r>
            <a:r>
              <a:rPr lang="en-US" altLang="en-US" sz="2000" b="0" dirty="0"/>
              <a:t>timing variations in operations</a:t>
            </a:r>
          </a:p>
          <a:p>
            <a:pPr lvl="1"/>
            <a:r>
              <a:rPr lang="en-US" altLang="en-US" sz="1800" b="0" dirty="0"/>
              <a:t>e</a:t>
            </a:r>
            <a:r>
              <a:rPr lang="en-US" altLang="en-US" sz="1800" b="0" dirty="0" smtClean="0"/>
              <a:t>.g</a:t>
            </a:r>
            <a:r>
              <a:rPr lang="en-US" altLang="en-US" sz="1800" b="0" dirty="0"/>
              <a:t>. multiplying by small vs large number</a:t>
            </a:r>
          </a:p>
          <a:p>
            <a:pPr lvl="1"/>
            <a:r>
              <a:rPr lang="en-US" altLang="en-US" sz="1800" b="0" dirty="0" smtClean="0"/>
              <a:t>or </a:t>
            </a:r>
            <a:r>
              <a:rPr lang="en-US" altLang="en-US" sz="1800" b="0" dirty="0"/>
              <a:t>IF's varying which instructions executed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Infer </a:t>
            </a:r>
            <a:r>
              <a:rPr lang="en-US" altLang="en-US" sz="2000" b="0" dirty="0"/>
              <a:t>operand size based on time taken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RSA </a:t>
            </a:r>
            <a:r>
              <a:rPr lang="en-US" altLang="en-US" sz="2000" b="0" dirty="0"/>
              <a:t>exploits time taken in exponentiation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Countermeasures</a:t>
            </a:r>
            <a:endParaRPr lang="en-US" altLang="en-US" sz="2000" b="0" dirty="0"/>
          </a:p>
          <a:p>
            <a:pPr lvl="1"/>
            <a:r>
              <a:rPr lang="en-US" altLang="en-US" sz="1800" b="0" dirty="0" smtClean="0"/>
              <a:t>use </a:t>
            </a:r>
            <a:r>
              <a:rPr lang="en-US" altLang="en-US" sz="1800" b="0" dirty="0"/>
              <a:t>constant exponentiation time</a:t>
            </a:r>
          </a:p>
          <a:p>
            <a:pPr lvl="1"/>
            <a:r>
              <a:rPr lang="en-US" altLang="en-US" sz="1800" b="0" dirty="0" smtClean="0"/>
              <a:t>add </a:t>
            </a:r>
            <a:r>
              <a:rPr lang="en-US" altLang="en-US" sz="1800" b="0" dirty="0"/>
              <a:t>random delays</a:t>
            </a:r>
          </a:p>
          <a:p>
            <a:pPr lvl="1"/>
            <a:r>
              <a:rPr lang="en-US" altLang="en-US" sz="1800" b="0" dirty="0" smtClean="0"/>
              <a:t>blind </a:t>
            </a:r>
            <a:r>
              <a:rPr lang="en-US" altLang="en-US" sz="1800" b="0" dirty="0"/>
              <a:t>values used in calculations</a:t>
            </a:r>
            <a:endParaRPr lang="en-US" altLang="en-US" sz="18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Asymmetric ciphers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pPr marL="0" indent="0">
              <a:buNone/>
            </a:pPr>
            <a:r>
              <a:rPr lang="es-ES" altLang="en-US" sz="2000" dirty="0" err="1" smtClean="0"/>
              <a:t>Avantaje</a:t>
            </a:r>
            <a:r>
              <a:rPr lang="es-ES" altLang="en-US" sz="2000" dirty="0" smtClean="0"/>
              <a:t>: </a:t>
            </a:r>
          </a:p>
          <a:p>
            <a:r>
              <a:rPr lang="vi-VN" altLang="en-US" sz="2000" b="0" dirty="0"/>
              <a:t>Principalul </a:t>
            </a:r>
            <a:r>
              <a:rPr lang="vi-VN" altLang="en-US" sz="2000" b="0" dirty="0" smtClean="0"/>
              <a:t>avantaj </a:t>
            </a:r>
            <a:r>
              <a:rPr lang="vi-VN" altLang="en-US" sz="2000" b="0" dirty="0"/>
              <a:t>al sistemelor </a:t>
            </a:r>
            <a:r>
              <a:rPr lang="en-US" altLang="en-US" sz="2000" b="0" dirty="0" smtClean="0"/>
              <a:t>a</a:t>
            </a:r>
            <a:r>
              <a:rPr lang="vi-VN" altLang="en-US" sz="2000" b="0" dirty="0" smtClean="0"/>
              <a:t>simetrice </a:t>
            </a:r>
            <a:r>
              <a:rPr lang="en-US" altLang="en-US" sz="2000" b="0" dirty="0" smtClean="0"/>
              <a:t>de </a:t>
            </a:r>
            <a:r>
              <a:rPr lang="en-US" altLang="en-US" sz="2000" b="0" dirty="0" err="1" smtClean="0"/>
              <a:t>criptare</a:t>
            </a:r>
            <a:r>
              <a:rPr lang="en-US" altLang="en-US" sz="2000" b="0" dirty="0" smtClean="0"/>
              <a:t> </a:t>
            </a:r>
            <a:r>
              <a:rPr lang="vi-VN" altLang="en-US" sz="2000" b="0" dirty="0" smtClean="0"/>
              <a:t>îl </a:t>
            </a:r>
            <a:r>
              <a:rPr lang="vi-VN" altLang="en-US" sz="2000" b="0" dirty="0"/>
              <a:t>reprezintă </a:t>
            </a:r>
            <a:r>
              <a:rPr lang="en-US" altLang="en-US" sz="2000" b="0" dirty="0" err="1" smtClean="0"/>
              <a:t>rezolvarea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problemei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vi-VN" altLang="en-US" sz="2000" b="0" dirty="0" smtClean="0"/>
              <a:t>managementul </a:t>
            </a:r>
            <a:r>
              <a:rPr lang="vi-VN" altLang="en-US" sz="2000" b="0" dirty="0"/>
              <a:t>cheilor de criptare</a:t>
            </a:r>
            <a:r>
              <a:rPr lang="en-US" altLang="en-US" sz="2000" b="0" dirty="0"/>
              <a:t>. </a:t>
            </a:r>
            <a:endParaRPr lang="en-US" altLang="en-US" sz="2000" b="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Cheia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publica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poate</a:t>
            </a:r>
            <a:r>
              <a:rPr lang="en-US" altLang="en-US" sz="2000" b="0" dirty="0" smtClean="0"/>
              <a:t> fi </a:t>
            </a:r>
            <a:r>
              <a:rPr lang="en-US" altLang="en-US" sz="2000" b="0" dirty="0" err="1" smtClean="0"/>
              <a:t>usor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publicata</a:t>
            </a:r>
            <a:endParaRPr lang="en-US" altLang="en-US" sz="2000" b="0" dirty="0"/>
          </a:p>
          <a:p>
            <a:pPr lvl="1"/>
            <a:r>
              <a:rPr lang="en-US" altLang="en-US" sz="1800" b="0" dirty="0" err="1" smtClean="0"/>
              <a:t>Ramane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totusi</a:t>
            </a:r>
            <a:r>
              <a:rPr lang="en-US" altLang="en-US" sz="1800" b="0" dirty="0" smtClean="0"/>
              <a:t> o </a:t>
            </a:r>
            <a:r>
              <a:rPr lang="en-US" altLang="en-US" sz="1800" b="0" dirty="0" err="1" smtClean="0"/>
              <a:t>problema</a:t>
            </a:r>
            <a:r>
              <a:rPr lang="en-US" altLang="en-US" sz="1800" b="0" dirty="0" smtClean="0"/>
              <a:t>: </a:t>
            </a:r>
            <a:r>
              <a:rPr lang="en-US" altLang="en-US" sz="1800" b="0" dirty="0" err="1" smtClean="0"/>
              <a:t>autenticitatea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cheii</a:t>
            </a:r>
            <a:r>
              <a:rPr lang="en-US" altLang="en-US" sz="1800" b="0" dirty="0" smtClean="0"/>
              <a:t> ?!?</a:t>
            </a:r>
            <a:endParaRPr lang="en-US" altLang="en-US" sz="18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err="1" smtClean="0"/>
              <a:t>Dezavantaje</a:t>
            </a:r>
            <a:r>
              <a:rPr lang="en-US" altLang="en-US" sz="2000" dirty="0" smtClean="0"/>
              <a:t>:</a:t>
            </a:r>
          </a:p>
          <a:p>
            <a:r>
              <a:rPr lang="ro-RO" sz="2000" b="0" dirty="0" smtClean="0"/>
              <a:t>Datorită </a:t>
            </a:r>
            <a:r>
              <a:rPr lang="ro-RO" sz="2000" b="0" dirty="0"/>
              <a:t>complexităţii operaţiilor matematice </a:t>
            </a:r>
            <a:r>
              <a:rPr lang="ro-RO" sz="2000" b="0" dirty="0" smtClean="0"/>
              <a:t>efectuate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sistemele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asimetrice</a:t>
            </a:r>
            <a:r>
              <a:rPr lang="en-US" sz="2000" b="0" dirty="0" smtClean="0"/>
              <a:t> au p</a:t>
            </a:r>
            <a:r>
              <a:rPr lang="vi-VN" altLang="en-US" sz="2000" b="0" dirty="0" smtClean="0"/>
              <a:t>erformanţe </a:t>
            </a:r>
            <a:r>
              <a:rPr lang="en-US" altLang="en-US" sz="2000" b="0" dirty="0" err="1" smtClean="0"/>
              <a:t>mult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mai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scazute</a:t>
            </a:r>
            <a:r>
              <a:rPr lang="en-US" altLang="en-US" sz="2000" b="0" dirty="0" smtClean="0"/>
              <a:t> </a:t>
            </a:r>
            <a:r>
              <a:rPr lang="vi-VN" altLang="en-US" sz="2000" b="0" dirty="0" smtClean="0"/>
              <a:t>din </a:t>
            </a:r>
            <a:r>
              <a:rPr lang="vi-VN" altLang="en-US" sz="2000" b="0" dirty="0"/>
              <a:t>punct de vedere al timpului de </a:t>
            </a:r>
            <a:r>
              <a:rPr lang="vi-VN" altLang="en-US" sz="2000" b="0" dirty="0" smtClean="0"/>
              <a:t>procesare</a:t>
            </a:r>
            <a:r>
              <a:rPr lang="en-US" altLang="en-US" sz="2000" b="0" dirty="0" smtClean="0"/>
              <a:t> </a:t>
            </a:r>
          </a:p>
          <a:p>
            <a:pPr marL="0" indent="0">
              <a:buNone/>
            </a:pPr>
            <a:r>
              <a:rPr lang="en-US" altLang="en-US" sz="2000" b="0" dirty="0" smtClean="0"/>
              <a:t>      (</a:t>
            </a:r>
            <a:r>
              <a:rPr lang="en-US" altLang="en-US" sz="2000" b="0" dirty="0" err="1" smtClean="0"/>
              <a:t>aprox</a:t>
            </a:r>
            <a:r>
              <a:rPr lang="en-US" altLang="en-US" sz="2000" b="0" dirty="0" smtClean="0"/>
              <a:t>. de 100-1000x </a:t>
            </a:r>
            <a:r>
              <a:rPr lang="en-US" altLang="en-US" sz="2000" b="0" dirty="0" err="1" smtClean="0"/>
              <a:t>mai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lente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decat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sistemele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simetrice</a:t>
            </a:r>
            <a:r>
              <a:rPr lang="en-US" altLang="en-US" sz="2000" b="0" dirty="0" smtClean="0"/>
              <a:t>)</a:t>
            </a:r>
          </a:p>
          <a:p>
            <a:r>
              <a:rPr lang="en-US" altLang="en-US" sz="2000" b="0" dirty="0" smtClean="0"/>
              <a:t>R</a:t>
            </a:r>
            <a:r>
              <a:rPr lang="vi-VN" altLang="en-US" sz="2000" b="0" dirty="0"/>
              <a:t>esurse de calcul necesare sunt relativ </a:t>
            </a:r>
            <a:r>
              <a:rPr lang="en-US" altLang="en-US" sz="2000" b="0" dirty="0" err="1" smtClean="0"/>
              <a:t>mari</a:t>
            </a:r>
            <a:r>
              <a:rPr lang="en-US" altLang="en-US" sz="2000" b="0" dirty="0" smtClean="0"/>
              <a:t>.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[ </a:t>
            </a:r>
            <a:r>
              <a:rPr lang="en-US" altLang="en-US" sz="2000" b="0" dirty="0" err="1" smtClean="0"/>
              <a:t>Fiind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bazate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operatii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matematice</a:t>
            </a:r>
            <a:r>
              <a:rPr lang="en-US" altLang="en-US" sz="2000" b="0" dirty="0" smtClean="0"/>
              <a:t> cu </a:t>
            </a:r>
            <a:r>
              <a:rPr lang="en-US" altLang="en-US" sz="2000" b="0" dirty="0" err="1" smtClean="0"/>
              <a:t>numere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avand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proprietati</a:t>
            </a:r>
            <a:r>
              <a:rPr lang="en-US" altLang="en-US" sz="2000" b="0" dirty="0" smtClean="0"/>
              <a:t>, </a:t>
            </a:r>
            <a:r>
              <a:rPr lang="en-US" altLang="en-US" sz="2000" b="0" dirty="0" err="1" smtClean="0"/>
              <a:t>exista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posibilitati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mai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mari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atac</a:t>
            </a:r>
            <a:r>
              <a:rPr lang="en-US" altLang="en-US" sz="2000" b="0" dirty="0" smtClean="0"/>
              <a:t> ]</a:t>
            </a:r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Hybrid encryption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0" dirty="0" err="1" smtClean="0"/>
              <a:t>Avand</a:t>
            </a:r>
            <a:r>
              <a:rPr lang="en-US" altLang="en-US" sz="2000" b="0" dirty="0" smtClean="0"/>
              <a:t> in </a:t>
            </a:r>
            <a:r>
              <a:rPr lang="en-US" altLang="en-US" sz="2000" b="0" dirty="0" err="1" smtClean="0"/>
              <a:t>vedere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performatele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scazute</a:t>
            </a:r>
            <a:r>
              <a:rPr lang="en-US" altLang="en-US" sz="2000" b="0" dirty="0" smtClean="0"/>
              <a:t> + </a:t>
            </a:r>
            <a:r>
              <a:rPr lang="en-US" altLang="en-US" sz="2000" b="0" dirty="0" err="1" smtClean="0"/>
              <a:t>alte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limitari</a:t>
            </a:r>
            <a:r>
              <a:rPr lang="en-US" altLang="en-US" sz="2000" b="0" dirty="0" smtClean="0"/>
              <a:t> (</a:t>
            </a:r>
            <a:r>
              <a:rPr lang="en-US" altLang="en-US" sz="2000" b="0" dirty="0" err="1" smtClean="0"/>
              <a:t>vezi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conditia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pentru</a:t>
            </a:r>
            <a:r>
              <a:rPr lang="en-US" altLang="en-US" sz="2000" b="0" dirty="0" smtClean="0"/>
              <a:t> RSA), </a:t>
            </a:r>
          </a:p>
          <a:p>
            <a:pPr marL="0" indent="0">
              <a:buNone/>
            </a:pPr>
            <a:r>
              <a:rPr lang="en-US" altLang="en-US" sz="2000" b="0" dirty="0" err="1" smtClean="0"/>
              <a:t>sistemele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asimetrice</a:t>
            </a:r>
            <a:r>
              <a:rPr lang="en-US" altLang="en-US" sz="2000" b="0" dirty="0" smtClean="0"/>
              <a:t> se </a:t>
            </a:r>
            <a:r>
              <a:rPr lang="en-US" altLang="en-US" sz="2000" b="0" dirty="0" err="1" smtClean="0"/>
              <a:t>folosesc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regula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pentru</a:t>
            </a:r>
            <a:r>
              <a:rPr lang="en-US" altLang="en-US" sz="2000" b="0" dirty="0" smtClean="0"/>
              <a:t>:</a:t>
            </a:r>
          </a:p>
          <a:p>
            <a:endParaRPr lang="en-US" altLang="en-US" sz="1800" b="0" dirty="0" smtClean="0"/>
          </a:p>
          <a:p>
            <a:r>
              <a:rPr lang="en-US" altLang="en-US" sz="1800" b="0" dirty="0" err="1" smtClean="0"/>
              <a:t>Criptarea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unor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mesaje</a:t>
            </a:r>
            <a:r>
              <a:rPr lang="en-US" altLang="en-US" sz="1800" b="0" dirty="0" smtClean="0"/>
              <a:t> de </a:t>
            </a:r>
            <a:r>
              <a:rPr lang="en-US" altLang="en-US" sz="1800" b="0" dirty="0" err="1" smtClean="0"/>
              <a:t>dimensiuni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mici</a:t>
            </a:r>
            <a:endParaRPr lang="en-US" altLang="en-US" sz="1800" b="0" dirty="0" smtClean="0"/>
          </a:p>
          <a:p>
            <a:endParaRPr lang="en-US" altLang="en-US" sz="1800" dirty="0" smtClean="0"/>
          </a:p>
          <a:p>
            <a:r>
              <a:rPr lang="en-US" altLang="en-US" sz="1800" dirty="0" err="1" smtClean="0"/>
              <a:t>Criptarea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schimbul</a:t>
            </a:r>
            <a:r>
              <a:rPr lang="en-US" altLang="en-US" sz="1800" dirty="0" smtClean="0"/>
              <a:t>) de </a:t>
            </a:r>
            <a:r>
              <a:rPr lang="en-US" altLang="en-US" sz="1800" dirty="0" err="1" smtClean="0"/>
              <a:t>chei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simetrice</a:t>
            </a:r>
            <a:r>
              <a:rPr lang="en-US" altLang="en-US" sz="1800" dirty="0" smtClean="0"/>
              <a:t> (ex. AES-key)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Hybrid encryption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In </a:t>
            </a:r>
            <a:r>
              <a:rPr lang="en-US" altLang="en-US" sz="2000" dirty="0" err="1" smtClean="0"/>
              <a:t>practica</a:t>
            </a:r>
            <a:r>
              <a:rPr lang="en-US" altLang="en-US" sz="2000" dirty="0" smtClean="0"/>
              <a:t> se </a:t>
            </a:r>
            <a:r>
              <a:rPr lang="en-US" altLang="en-US" sz="2000" dirty="0" err="1" smtClean="0"/>
              <a:t>folosesc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sistemele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criptare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hibride</a:t>
            </a:r>
            <a:r>
              <a:rPr lang="en-US" altLang="en-US" sz="2000" dirty="0" smtClean="0"/>
              <a:t> (</a:t>
            </a:r>
            <a:r>
              <a:rPr lang="en-US" altLang="en-US" sz="2000" dirty="0" err="1" smtClean="0"/>
              <a:t>simetric</a:t>
            </a:r>
            <a:r>
              <a:rPr lang="en-US" altLang="en-US" sz="2000" dirty="0" smtClean="0"/>
              <a:t> + </a:t>
            </a:r>
            <a:r>
              <a:rPr lang="en-US" altLang="en-US" sz="2000" dirty="0" err="1" smtClean="0"/>
              <a:t>asimetric</a:t>
            </a:r>
            <a:r>
              <a:rPr lang="en-US" altLang="en-US" sz="2000" dirty="0" smtClean="0"/>
              <a:t>):</a:t>
            </a:r>
          </a:p>
          <a:p>
            <a:endParaRPr lang="en-US" altLang="en-US" sz="1000" b="0" dirty="0" smtClean="0"/>
          </a:p>
          <a:p>
            <a:r>
              <a:rPr lang="vi-VN" altLang="en-US" sz="1800" b="0" dirty="0" smtClean="0"/>
              <a:t>Pentru </a:t>
            </a:r>
            <a:r>
              <a:rPr lang="vi-VN" altLang="en-US" sz="1800" b="0" dirty="0"/>
              <a:t>asigurarea </a:t>
            </a:r>
            <a:r>
              <a:rPr lang="vi-VN" altLang="en-US" sz="1800" b="0" dirty="0" smtClean="0"/>
              <a:t>confidenţialităţii</a:t>
            </a:r>
            <a:r>
              <a:rPr lang="en-US" altLang="en-US" sz="1800" b="0" dirty="0" smtClean="0"/>
              <a:t> </a:t>
            </a:r>
            <a:r>
              <a:rPr lang="vi-VN" altLang="en-US" sz="1800" b="0" dirty="0" smtClean="0"/>
              <a:t>datelor</a:t>
            </a:r>
            <a:r>
              <a:rPr lang="vi-VN" altLang="en-US" sz="1800" b="0" dirty="0"/>
              <a:t>, </a:t>
            </a:r>
            <a:r>
              <a:rPr lang="vi-VN" altLang="en-US" sz="1800" dirty="0"/>
              <a:t>criptarea </a:t>
            </a:r>
            <a:r>
              <a:rPr lang="vi-VN" altLang="en-US" sz="1800" b="0" dirty="0"/>
              <a:t>acestora </a:t>
            </a:r>
            <a:r>
              <a:rPr lang="vi-VN" altLang="en-US" sz="1800" dirty="0"/>
              <a:t>se realizează </a:t>
            </a:r>
            <a:r>
              <a:rPr lang="vi-VN" altLang="en-US" sz="1800" b="0" dirty="0"/>
              <a:t>folosind un algoritm </a:t>
            </a:r>
            <a:r>
              <a:rPr lang="vi-VN" altLang="en-US" sz="1800" dirty="0"/>
              <a:t>simetric</a:t>
            </a:r>
            <a:r>
              <a:rPr lang="vi-VN" altLang="en-US" sz="1800" b="0" dirty="0"/>
              <a:t> (din motive de performanţă) şi o </a:t>
            </a:r>
            <a:r>
              <a:rPr lang="vi-VN" altLang="en-US" sz="1800" dirty="0"/>
              <a:t>cheie de sesiune </a:t>
            </a:r>
            <a:r>
              <a:rPr lang="vi-VN" altLang="en-US" sz="1800" b="0" dirty="0"/>
              <a:t>generată </a:t>
            </a:r>
            <a:r>
              <a:rPr lang="vi-VN" altLang="en-US" sz="1800" b="0" dirty="0" smtClean="0"/>
              <a:t>aleator</a:t>
            </a:r>
            <a:r>
              <a:rPr lang="en-US" altLang="en-US" sz="1800" b="0" dirty="0" smtClean="0"/>
              <a:t>.</a:t>
            </a:r>
          </a:p>
          <a:p>
            <a:endParaRPr lang="en-US" altLang="en-US" sz="1000" dirty="0" smtClean="0"/>
          </a:p>
          <a:p>
            <a:r>
              <a:rPr lang="vi-VN" altLang="en-US" sz="1800" dirty="0" smtClean="0"/>
              <a:t>Cheia </a:t>
            </a:r>
            <a:r>
              <a:rPr lang="vi-VN" altLang="en-US" sz="1800" dirty="0"/>
              <a:t>de sesiune </a:t>
            </a:r>
            <a:r>
              <a:rPr lang="vi-VN" altLang="en-US" sz="1800" b="0" dirty="0"/>
              <a:t>este apoi </a:t>
            </a:r>
            <a:r>
              <a:rPr lang="vi-VN" altLang="en-US" sz="1800" dirty="0"/>
              <a:t>criptată cu cheia publică a destinatarului </a:t>
            </a:r>
            <a:r>
              <a:rPr lang="vi-VN" altLang="en-US" sz="1800" b="0" dirty="0"/>
              <a:t>folosind un algoritm </a:t>
            </a:r>
            <a:r>
              <a:rPr lang="vi-VN" altLang="en-US" sz="1800" b="0" dirty="0" smtClean="0"/>
              <a:t>asimetric</a:t>
            </a:r>
            <a:r>
              <a:rPr lang="en-US" altLang="en-US" sz="1800" b="0" dirty="0" smtClean="0"/>
              <a:t> (ex. RSA) </a:t>
            </a:r>
            <a:r>
              <a:rPr lang="vi-VN" altLang="en-US" sz="1800" b="0" dirty="0" smtClean="0"/>
              <a:t>şi </a:t>
            </a:r>
            <a:r>
              <a:rPr lang="vi-VN" altLang="en-US" sz="1800" b="0" dirty="0"/>
              <a:t>transmisă la destinaţie împreună cu criptograma </a:t>
            </a:r>
            <a:r>
              <a:rPr lang="vi-VN" altLang="en-US" sz="1800" b="0" dirty="0" smtClean="0"/>
              <a:t>rezultată</a:t>
            </a:r>
            <a:r>
              <a:rPr lang="en-US" altLang="en-US" sz="1800" b="0" dirty="0" smtClean="0"/>
              <a:t>.</a:t>
            </a:r>
          </a:p>
          <a:p>
            <a:endParaRPr lang="en-US" altLang="en-US" sz="1000" b="0" dirty="0" smtClean="0"/>
          </a:p>
          <a:p>
            <a:r>
              <a:rPr lang="vi-VN" altLang="en-US" sz="1800" b="0" dirty="0" smtClean="0"/>
              <a:t>Cheia </a:t>
            </a:r>
            <a:r>
              <a:rPr lang="vi-VN" altLang="en-US" sz="1800" b="0" dirty="0"/>
              <a:t>de sesiune poate fi decriptată numai de către destinatar, singurul care deţine cheia privată corespunzătoare şi este folosită apoi la refacerea mesajului iniţial din criptograma </a:t>
            </a:r>
            <a:r>
              <a:rPr lang="vi-VN" altLang="en-US" sz="1800" b="0" dirty="0" smtClean="0"/>
              <a:t>recepţionată</a:t>
            </a:r>
            <a:r>
              <a:rPr lang="en-US" altLang="en-US" sz="1800" b="0" dirty="0" smtClean="0"/>
              <a:t>.</a:t>
            </a:r>
          </a:p>
          <a:p>
            <a:endParaRPr lang="en-US" alt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185" y="3672408"/>
            <a:ext cx="5245207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7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Hybrid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2290" name="Picture 2" descr="PKCS#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30331"/>
            <a:ext cx="5134384" cy="566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133" y="105273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Criptograma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genera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multi </a:t>
            </a:r>
            <a:r>
              <a:rPr lang="en-US" dirty="0" err="1" smtClean="0"/>
              <a:t>destinatari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979269" y="2132856"/>
            <a:ext cx="1008555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394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Cryptosystems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pPr marL="0" indent="0">
              <a:buNone/>
            </a:pPr>
            <a:r>
              <a:rPr lang="vi-VN" altLang="en-US" sz="2000" dirty="0"/>
              <a:t>Sistemele criptografice sunt de două tipuri:</a:t>
            </a:r>
          </a:p>
          <a:p>
            <a:pPr marL="0" indent="0">
              <a:buNone/>
            </a:pPr>
            <a:endParaRPr lang="en-US" altLang="en-US" sz="1800" dirty="0" smtClean="0"/>
          </a:p>
          <a:p>
            <a:pPr>
              <a:buFont typeface="+mj-lt"/>
              <a:buAutoNum type="arabicParenR"/>
            </a:pPr>
            <a:r>
              <a:rPr lang="vi-VN" altLang="en-US" sz="1800" dirty="0" smtClean="0"/>
              <a:t>Sisteme </a:t>
            </a:r>
            <a:r>
              <a:rPr lang="vi-VN" altLang="en-US" sz="1800" dirty="0"/>
              <a:t>criptografice cu chei secrete (simetrice) </a:t>
            </a:r>
            <a:r>
              <a:rPr lang="vi-VN" altLang="en-US" sz="1800" b="0" dirty="0"/>
              <a:t>ce folosesc aceiaşi cheie atât pentru criptarea cât şi pentru decriptarea datelor</a:t>
            </a:r>
            <a:r>
              <a:rPr lang="vi-VN" altLang="en-US" sz="1800" dirty="0"/>
              <a:t>.</a:t>
            </a:r>
          </a:p>
          <a:p>
            <a:pPr>
              <a:buFont typeface="+mj-lt"/>
              <a:buAutoNum type="arabicParenR"/>
            </a:pPr>
            <a:endParaRPr lang="en-US" altLang="en-US" sz="1800" dirty="0" smtClean="0"/>
          </a:p>
          <a:p>
            <a:pPr>
              <a:buFont typeface="+mj-lt"/>
              <a:buAutoNum type="arabicParenR"/>
            </a:pPr>
            <a:r>
              <a:rPr lang="vi-VN" altLang="en-US" sz="2000" dirty="0" smtClean="0"/>
              <a:t>Sisteme </a:t>
            </a:r>
            <a:r>
              <a:rPr lang="vi-VN" altLang="en-US" sz="2000" dirty="0"/>
              <a:t>criptografice cu chei publice (asimetrice) </a:t>
            </a:r>
            <a:r>
              <a:rPr lang="vi-VN" altLang="en-US" sz="1800" b="0" dirty="0"/>
              <a:t>în care cele doua chei sunt </a:t>
            </a:r>
            <a:r>
              <a:rPr lang="vi-VN" altLang="en-US" sz="1800" b="0" dirty="0" smtClean="0"/>
              <a:t>diferite</a:t>
            </a:r>
            <a:r>
              <a:rPr lang="en-US" altLang="en-US" sz="1800" dirty="0"/>
              <a:t>.</a:t>
            </a:r>
            <a:endParaRPr lang="en-US" alt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Public-Key Cryptography Standards (PKCS)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endParaRPr lang="en-US" altLang="en-US" sz="1800" dirty="0" smtClean="0"/>
          </a:p>
          <a:p>
            <a:r>
              <a:rPr lang="en-US" altLang="en-US" sz="1800" dirty="0" smtClean="0"/>
              <a:t>PKCS#1 </a:t>
            </a:r>
            <a:r>
              <a:rPr lang="en-US" altLang="en-US" sz="1800" dirty="0"/>
              <a:t>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criptografia</a:t>
            </a:r>
            <a:r>
              <a:rPr lang="en-US" altLang="en-US" sz="1800" dirty="0"/>
              <a:t> cu </a:t>
            </a:r>
            <a:r>
              <a:rPr lang="en-US" altLang="en-US" sz="1800" dirty="0" err="1"/>
              <a:t>alg</a:t>
            </a:r>
            <a:r>
              <a:rPr lang="en-US" altLang="en-US" sz="1800" dirty="0"/>
              <a:t> RSA</a:t>
            </a:r>
          </a:p>
          <a:p>
            <a:r>
              <a:rPr lang="en-US" altLang="en-US" sz="1800" dirty="0"/>
              <a:t>PKCS#2 – </a:t>
            </a:r>
            <a:r>
              <a:rPr lang="en-US" altLang="en-US" sz="1800" dirty="0" err="1"/>
              <a:t>incorporat</a:t>
            </a:r>
            <a:r>
              <a:rPr lang="en-US" altLang="en-US" sz="1800" dirty="0"/>
              <a:t> in #1 - </a:t>
            </a:r>
            <a:r>
              <a:rPr lang="en-US" altLang="en-US" sz="1800" dirty="0" err="1"/>
              <a:t>criptarea</a:t>
            </a:r>
            <a:r>
              <a:rPr lang="en-US" altLang="en-US" sz="1800" dirty="0"/>
              <a:t> digest –</a:t>
            </a:r>
            <a:r>
              <a:rPr lang="en-US" altLang="en-US" sz="1800" dirty="0" err="1"/>
              <a:t>urilor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criptografice</a:t>
            </a:r>
            <a:r>
              <a:rPr lang="en-US" altLang="en-US" sz="1800" dirty="0"/>
              <a:t>   </a:t>
            </a:r>
          </a:p>
          <a:p>
            <a:r>
              <a:rPr lang="en-US" altLang="en-US" sz="1800" dirty="0"/>
              <a:t>PKCS#3 – std. </a:t>
            </a:r>
            <a:r>
              <a:rPr lang="en-US" altLang="en-US" sz="1800" dirty="0" err="1"/>
              <a:t>Diffie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</a:t>
            </a:r>
            <a:r>
              <a:rPr lang="en-US" altLang="en-US" sz="1800" dirty="0"/>
              <a:t> Hellman Key Agreement</a:t>
            </a:r>
          </a:p>
          <a:p>
            <a:r>
              <a:rPr lang="en-US" altLang="en-US" sz="1800" dirty="0"/>
              <a:t>PKCS#4 – </a:t>
            </a:r>
            <a:r>
              <a:rPr lang="en-US" altLang="en-US" sz="1800" dirty="0" err="1"/>
              <a:t>incorporat</a:t>
            </a:r>
            <a:r>
              <a:rPr lang="en-US" altLang="en-US" sz="1800" dirty="0"/>
              <a:t> in #1 – </a:t>
            </a:r>
            <a:r>
              <a:rPr lang="en-US" altLang="en-US" sz="1800" dirty="0" err="1"/>
              <a:t>formatul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cheii</a:t>
            </a:r>
            <a:r>
              <a:rPr lang="en-US" altLang="en-US" sz="1800" dirty="0"/>
              <a:t> RSA</a:t>
            </a:r>
          </a:p>
          <a:p>
            <a:r>
              <a:rPr lang="en-US" altLang="en-US" sz="1800" dirty="0"/>
              <a:t>PKCS#5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criptografia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bazata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</a:t>
            </a:r>
            <a:r>
              <a:rPr lang="en-US" altLang="en-US" sz="1800" dirty="0"/>
              <a:t> parole</a:t>
            </a:r>
          </a:p>
          <a:p>
            <a:r>
              <a:rPr lang="en-US" altLang="en-US" sz="1800" dirty="0"/>
              <a:t>PKCS#6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sintaxa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extinsa</a:t>
            </a:r>
            <a:r>
              <a:rPr lang="en-US" altLang="en-US" sz="1800" dirty="0"/>
              <a:t> a </a:t>
            </a:r>
            <a:r>
              <a:rPr lang="en-US" altLang="en-US" sz="1800" dirty="0" err="1"/>
              <a:t>unui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certificat</a:t>
            </a:r>
            <a:r>
              <a:rPr lang="en-US" altLang="en-US" sz="1800" dirty="0"/>
              <a:t> digital – </a:t>
            </a:r>
            <a:r>
              <a:rPr lang="en-US" altLang="en-US" sz="1800" dirty="0" err="1"/>
              <a:t>extensii</a:t>
            </a:r>
            <a:endParaRPr lang="en-US" altLang="en-US" sz="1800" dirty="0"/>
          </a:p>
          <a:p>
            <a:r>
              <a:rPr lang="en-US" altLang="en-US" sz="1800" dirty="0"/>
              <a:t>PKCS#7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formatul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mesajului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criptografic</a:t>
            </a:r>
            <a:endParaRPr lang="en-US" altLang="en-US" sz="1800" dirty="0"/>
          </a:p>
          <a:p>
            <a:r>
              <a:rPr lang="en-US" altLang="en-US" sz="1800" dirty="0"/>
              <a:t>PKCS#8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sintaxa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cheii</a:t>
            </a:r>
            <a:r>
              <a:rPr lang="en-US" altLang="en-US" sz="1800" dirty="0"/>
              <a:t> private</a:t>
            </a:r>
          </a:p>
          <a:p>
            <a:r>
              <a:rPr lang="en-US" altLang="en-US" sz="1800" dirty="0"/>
              <a:t>PKCS#9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tipurile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atribute</a:t>
            </a:r>
            <a:endParaRPr lang="en-US" altLang="en-US" sz="1800" dirty="0"/>
          </a:p>
          <a:p>
            <a:r>
              <a:rPr lang="en-US" altLang="en-US" sz="1800" dirty="0"/>
              <a:t>PKCS#10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formatul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cererii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certificat</a:t>
            </a:r>
            <a:endParaRPr lang="en-US" altLang="en-US" sz="1800" dirty="0"/>
          </a:p>
          <a:p>
            <a:r>
              <a:rPr lang="en-US" altLang="en-US" sz="1800" dirty="0"/>
              <a:t>PKCS#11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API –</a:t>
            </a:r>
            <a:r>
              <a:rPr lang="en-US" altLang="en-US" sz="1800" dirty="0" err="1"/>
              <a:t>urile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criptografice</a:t>
            </a:r>
            <a:r>
              <a:rPr lang="en-US" altLang="en-US" sz="1800" dirty="0"/>
              <a:t> ale </a:t>
            </a:r>
            <a:r>
              <a:rPr lang="en-US" altLang="en-US" sz="1800" dirty="0" err="1"/>
              <a:t>dispozitivelor</a:t>
            </a:r>
            <a:r>
              <a:rPr lang="en-US" altLang="en-US" sz="1800" dirty="0"/>
              <a:t> hardware</a:t>
            </a:r>
          </a:p>
          <a:p>
            <a:r>
              <a:rPr lang="en-US" altLang="en-US" sz="1800" dirty="0"/>
              <a:t>PKCS#12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token-</a:t>
            </a:r>
            <a:r>
              <a:rPr lang="en-US" altLang="en-US" sz="1800" dirty="0" err="1"/>
              <a:t>uri</a:t>
            </a:r>
            <a:r>
              <a:rPr lang="en-US" altLang="en-US" sz="1800" dirty="0"/>
              <a:t> software </a:t>
            </a:r>
          </a:p>
          <a:p>
            <a:r>
              <a:rPr lang="en-US" altLang="en-US" sz="1800" dirty="0"/>
              <a:t>PKCS#13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criptografia</a:t>
            </a:r>
            <a:r>
              <a:rPr lang="en-US" altLang="en-US" sz="1800" dirty="0"/>
              <a:t> cu </a:t>
            </a:r>
            <a:r>
              <a:rPr lang="en-US" altLang="en-US" sz="1800" dirty="0" err="1"/>
              <a:t>curbe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eliptice</a:t>
            </a:r>
            <a:r>
              <a:rPr lang="en-US" altLang="en-US" sz="1800" dirty="0"/>
              <a:t> – in </a:t>
            </a:r>
            <a:r>
              <a:rPr lang="en-US" altLang="en-US" sz="1800" dirty="0" err="1"/>
              <a:t>dezvoltare</a:t>
            </a:r>
            <a:endParaRPr lang="en-US" altLang="en-US" sz="1800" dirty="0"/>
          </a:p>
          <a:p>
            <a:r>
              <a:rPr lang="en-US" altLang="en-US" sz="1800" dirty="0"/>
              <a:t>PKCS#14 – std.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generatoarele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nr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pseudoaleatoare</a:t>
            </a:r>
            <a:r>
              <a:rPr lang="en-US" altLang="en-US" sz="1800" dirty="0"/>
              <a:t> – in </a:t>
            </a:r>
            <a:r>
              <a:rPr lang="en-US" altLang="en-US" sz="1800" dirty="0" err="1"/>
              <a:t>dezvoltare</a:t>
            </a:r>
            <a:endParaRPr lang="en-US" altLang="en-US" sz="1800" dirty="0"/>
          </a:p>
          <a:p>
            <a:r>
              <a:rPr lang="en-US" altLang="en-US" sz="1800" dirty="0"/>
              <a:t>PKCS#15 – standard </a:t>
            </a:r>
            <a:r>
              <a:rPr lang="en-US" altLang="en-US" sz="1800" dirty="0" err="1"/>
              <a:t>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formatul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informatiei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</a:t>
            </a:r>
            <a:r>
              <a:rPr lang="en-US" altLang="en-US" sz="1800" dirty="0"/>
              <a:t> token –</a:t>
            </a:r>
            <a:r>
              <a:rPr lang="en-US" altLang="en-US" sz="1800" dirty="0" err="1"/>
              <a:t>urile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criptografice</a:t>
            </a:r>
            <a:endParaRPr lang="en-US" altLang="en-US" sz="1800" dirty="0"/>
          </a:p>
          <a:p>
            <a:endParaRPr lang="en-US" alt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Cryptography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42933-307D-4C64-8D0F-A1BD322AD24E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rgbClr val="FFFF00"/>
              </a:solidFill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33083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5003800" y="1382713"/>
            <a:ext cx="39608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Bibliography: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dirty="0">
                <a:latin typeface="Arial" charset="0"/>
              </a:rPr>
              <a:t>D. R. Stinson,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i="1" dirty="0">
                <a:latin typeface="Arial" charset="0"/>
              </a:rPr>
              <a:t>Cryptography: Theory and Practice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dirty="0">
                <a:latin typeface="Arial" charset="0"/>
              </a:rPr>
              <a:t>B. </a:t>
            </a:r>
            <a:r>
              <a:rPr lang="en-GB" altLang="en-US" sz="1800" b="0" dirty="0" err="1">
                <a:latin typeface="Arial" charset="0"/>
              </a:rPr>
              <a:t>Schneier</a:t>
            </a:r>
            <a:r>
              <a:rPr lang="en-GB" altLang="en-US" sz="1800" b="0" dirty="0">
                <a:latin typeface="Arial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i="1" dirty="0">
                <a:latin typeface="Arial" charset="0"/>
              </a:rPr>
              <a:t>APPLIED CRYPTOGRAPHY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i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dirty="0">
                <a:latin typeface="Arial" charset="0"/>
              </a:rPr>
              <a:t>W. Stallings,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i="1" dirty="0">
                <a:latin typeface="Arial" charset="0"/>
              </a:rPr>
              <a:t>Cryptography and Network Security</a:t>
            </a:r>
            <a:endParaRPr lang="en-US" altLang="en-US" sz="1800" b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pPr marL="0" indent="0">
              <a:buNone/>
            </a:pPr>
            <a:r>
              <a:rPr lang="es-ES" altLang="en-US" sz="2000" dirty="0" err="1" smtClean="0"/>
              <a:t>Avantaje</a:t>
            </a:r>
            <a:r>
              <a:rPr lang="es-ES" altLang="en-US" sz="2000" dirty="0" smtClean="0"/>
              <a:t>: </a:t>
            </a:r>
          </a:p>
          <a:p>
            <a:r>
              <a:rPr lang="en-US" altLang="en-US" sz="2000" b="0" dirty="0"/>
              <a:t>P</a:t>
            </a:r>
            <a:r>
              <a:rPr lang="vi-VN" altLang="en-US" sz="2000" b="0" dirty="0" smtClean="0"/>
              <a:t>erformanţe </a:t>
            </a:r>
            <a:r>
              <a:rPr lang="vi-VN" altLang="en-US" sz="2000" b="0" dirty="0"/>
              <a:t>ridicate din punct de vedere al timpului de procesare permiţând criptarea rapidă a mesajelor de diferite dimensiuni. </a:t>
            </a:r>
            <a:endParaRPr lang="en-US" altLang="en-US" sz="2000" b="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R</a:t>
            </a:r>
            <a:r>
              <a:rPr lang="vi-VN" altLang="en-US" sz="2000" b="0" dirty="0" smtClean="0"/>
              <a:t>esurse </a:t>
            </a:r>
            <a:r>
              <a:rPr lang="vi-VN" altLang="en-US" sz="2000" b="0" dirty="0"/>
              <a:t>de calcul necesare sunt relativ </a:t>
            </a:r>
            <a:r>
              <a:rPr lang="vi-VN" altLang="en-US" sz="2000" b="0" dirty="0" smtClean="0"/>
              <a:t>reduse</a:t>
            </a:r>
            <a:r>
              <a:rPr lang="en-US" altLang="en-US" sz="2000" b="0" dirty="0" smtClean="0"/>
              <a:t> (</a:t>
            </a:r>
            <a:r>
              <a:rPr lang="vi-VN" altLang="en-US" sz="2000" b="0" dirty="0" smtClean="0"/>
              <a:t>algoritmii </a:t>
            </a:r>
            <a:r>
              <a:rPr lang="vi-VN" altLang="en-US" sz="2000" b="0" dirty="0"/>
              <a:t>simetrici actuali fiind special proiectaţi a se executa eficient pe sisteme de calcul </a:t>
            </a:r>
            <a:r>
              <a:rPr lang="vi-VN" altLang="en-US" sz="2000" b="0" dirty="0" smtClean="0"/>
              <a:t>uzuale</a:t>
            </a:r>
            <a:r>
              <a:rPr lang="en-US" altLang="en-US" sz="2000" b="0" dirty="0" smtClean="0"/>
              <a:t>, </a:t>
            </a:r>
            <a:r>
              <a:rPr lang="en-US" altLang="en-US" sz="2000" b="0" dirty="0" err="1" smtClean="0"/>
              <a:t>sau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chiar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IoT</a:t>
            </a:r>
            <a:r>
              <a:rPr lang="en-US" altLang="en-US" sz="2000" b="0" dirty="0" smtClean="0"/>
              <a:t>)</a:t>
            </a:r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err="1" smtClean="0"/>
              <a:t>Dezavantaje</a:t>
            </a:r>
            <a:r>
              <a:rPr lang="en-US" altLang="en-US" sz="2000" dirty="0" smtClean="0"/>
              <a:t>:</a:t>
            </a:r>
          </a:p>
          <a:p>
            <a:r>
              <a:rPr lang="vi-VN" altLang="en-US" sz="2000" b="0" dirty="0" smtClean="0"/>
              <a:t>Principalul </a:t>
            </a:r>
            <a:r>
              <a:rPr lang="vi-VN" altLang="en-US" sz="2000" b="0" dirty="0"/>
              <a:t>dezavantaj al sistemelor criptografice simetrice îl reprezintă managementul cheilor de </a:t>
            </a:r>
            <a:r>
              <a:rPr lang="vi-VN" altLang="en-US" sz="2000" b="0" dirty="0" smtClean="0"/>
              <a:t>criptare</a:t>
            </a:r>
            <a:r>
              <a:rPr lang="en-US" altLang="en-US" sz="2000" b="0" dirty="0" smtClean="0"/>
              <a:t>. </a:t>
            </a:r>
          </a:p>
          <a:p>
            <a:pPr lvl="1"/>
            <a:r>
              <a:rPr lang="en-US" altLang="en-US" sz="1800" b="0" dirty="0" smtClean="0"/>
              <a:t>Se </a:t>
            </a:r>
            <a:r>
              <a:rPr lang="en-US" altLang="en-US" sz="1800" b="0" dirty="0" err="1" smtClean="0"/>
              <a:t>poate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folosi</a:t>
            </a:r>
            <a:r>
              <a:rPr lang="en-US" altLang="en-US" sz="1800" b="0" dirty="0" smtClean="0"/>
              <a:t> o schema de tip Key-Agreement (ex. schema </a:t>
            </a:r>
            <a:r>
              <a:rPr lang="en-US" altLang="en-US" sz="1800" b="0" dirty="0" err="1" smtClean="0"/>
              <a:t>Diffie</a:t>
            </a:r>
            <a:r>
              <a:rPr lang="en-US" altLang="en-US" sz="1800" b="0" dirty="0" smtClean="0"/>
              <a:t>-Hellman)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Asymmetric ciphers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</p:spPr>
            <p:txBody>
              <a:bodyPr/>
              <a:lstStyle/>
              <a:p>
                <a:r>
                  <a:rPr lang="en-US" altLang="en-US" sz="2400" b="0" dirty="0" smtClean="0"/>
                  <a:t>Sisteme de </a:t>
                </a:r>
                <a:r>
                  <a:rPr lang="en-US" altLang="en-US" sz="2400" b="0" dirty="0" err="1" smtClean="0"/>
                  <a:t>criptare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dirty="0" smtClean="0"/>
                  <a:t>cu </a:t>
                </a:r>
                <a:r>
                  <a:rPr lang="en-US" altLang="en-US" sz="2400" i="1" dirty="0" err="1" smtClean="0"/>
                  <a:t>cheie</a:t>
                </a:r>
                <a:r>
                  <a:rPr lang="en-US" altLang="en-US" sz="2400" i="1" dirty="0" smtClean="0"/>
                  <a:t> </a:t>
                </a:r>
                <a:r>
                  <a:rPr lang="en-US" altLang="en-US" sz="2400" i="1" dirty="0" err="1" smtClean="0"/>
                  <a:t>publica</a:t>
                </a:r>
                <a:endParaRPr lang="en-US" altLang="en-US" sz="2400" i="1" dirty="0" smtClean="0"/>
              </a:p>
              <a:p>
                <a:endParaRPr lang="en-US" altLang="en-US" sz="1000" dirty="0"/>
              </a:p>
              <a:p>
                <a:r>
                  <a:rPr lang="en-US" altLang="en-US" sz="2400" b="0" dirty="0" smtClean="0"/>
                  <a:t>Un </a:t>
                </a:r>
                <a:r>
                  <a:rPr lang="en-US" altLang="en-US" sz="2400" b="0" dirty="0" err="1" smtClean="0"/>
                  <a:t>cryptosistem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simetric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 smtClean="0"/>
                  <a:t>consta</a:t>
                </a:r>
                <a:r>
                  <a:rPr lang="en-US" altLang="en-US" sz="2400" b="0" dirty="0" smtClean="0"/>
                  <a:t> in 3 </a:t>
                </a:r>
                <a:r>
                  <a:rPr lang="en-US" altLang="en-US" sz="2400" b="0" dirty="0" err="1" smtClean="0"/>
                  <a:t>algoritmi</a:t>
                </a:r>
                <a:r>
                  <a:rPr lang="en-US" altLang="en-US" sz="2400" b="0" dirty="0" smtClean="0"/>
                  <a:t>:</a:t>
                </a:r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generare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cheie</a:t>
                </a:r>
                <a:r>
                  <a:rPr lang="en-US" altLang="en-US" sz="2000" b="0" dirty="0"/>
                  <a:t> </a:t>
                </a:r>
                <a:endParaRPr lang="en-US" altLang="en-US" sz="2000" b="0" dirty="0" smtClean="0"/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criptare</a:t>
                </a:r>
                <a:r>
                  <a:rPr lang="en-US" altLang="en-US" sz="2000" b="0" dirty="0" smtClean="0"/>
                  <a:t>  (cu </a:t>
                </a:r>
                <a:r>
                  <a:rPr lang="en-US" altLang="en-US" sz="2000" b="0" dirty="0" err="1" smtClean="0"/>
                  <a:t>cheia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publica</a:t>
                </a:r>
                <a:r>
                  <a:rPr lang="en-US" altLang="en-US" sz="2000" b="0" dirty="0" smtClean="0"/>
                  <a:t>)</a:t>
                </a:r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decriptare</a:t>
                </a:r>
                <a:r>
                  <a:rPr lang="en-US" altLang="en-US" sz="2000" b="0" dirty="0" smtClean="0"/>
                  <a:t> (cu </a:t>
                </a:r>
                <a:r>
                  <a:rPr lang="en-US" altLang="en-US" sz="2000" b="0" dirty="0" err="1" smtClean="0"/>
                  <a:t>cheia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privata</a:t>
                </a:r>
                <a:r>
                  <a:rPr lang="en-US" altLang="en-US" sz="2000" b="0" dirty="0" smtClean="0"/>
                  <a:t>)</a:t>
                </a:r>
              </a:p>
              <a:p>
                <a:endParaRPr lang="en-US" altLang="en-US" sz="1000" dirty="0" smtClean="0"/>
              </a:p>
              <a:p>
                <a:endParaRPr lang="en-US" altLang="en-US" sz="1000" dirty="0" smtClean="0"/>
              </a:p>
              <a:p>
                <a:r>
                  <a:rPr lang="en-US" altLang="en-US" sz="1800" i="1" dirty="0"/>
                  <a:t>PK  </a:t>
                </a:r>
                <a:r>
                  <a:rPr lang="en-US" altLang="en-US" sz="1800" dirty="0"/>
                  <a:t>(</a:t>
                </a:r>
                <a:r>
                  <a:rPr lang="en-US" altLang="en-US" sz="1800" b="0" dirty="0" err="1"/>
                  <a:t>criptare</a:t>
                </a:r>
                <a:r>
                  <a:rPr lang="en-US" altLang="en-US" sz="1800" b="0" dirty="0"/>
                  <a:t> </a:t>
                </a:r>
                <a:r>
                  <a:rPr lang="en-US" altLang="en-US" sz="1800" b="0" dirty="0" err="1"/>
                  <a:t>publica</a:t>
                </a:r>
                <a:r>
                  <a:rPr lang="en-US" altLang="en-US" sz="1800" dirty="0"/>
                  <a:t>, </a:t>
                </a:r>
                <a:r>
                  <a:rPr lang="en-US" altLang="en-US" sz="1800" dirty="0" err="1"/>
                  <a:t>cheie</a:t>
                </a:r>
                <a:r>
                  <a:rPr lang="en-US" altLang="en-US" sz="1800" dirty="0"/>
                  <a:t> de </a:t>
                </a:r>
                <a:r>
                  <a:rPr lang="en-US" altLang="en-US" sz="1800" dirty="0" err="1"/>
                  <a:t>criptare</a:t>
                </a:r>
                <a:r>
                  <a:rPr lang="en-US" altLang="en-US" sz="1800" dirty="0"/>
                  <a:t>) </a:t>
                </a:r>
                <a:r>
                  <a:rPr lang="en-US" altLang="en-US" sz="1800" dirty="0" smtClean="0"/>
                  <a:t> ≠  </a:t>
                </a:r>
                <a:r>
                  <a:rPr lang="en-US" altLang="en-US" sz="1800" i="1" dirty="0" smtClean="0"/>
                  <a:t>SK  </a:t>
                </a:r>
                <a:r>
                  <a:rPr lang="en-US" altLang="en-US" sz="1800" dirty="0"/>
                  <a:t>(</a:t>
                </a:r>
                <a:r>
                  <a:rPr lang="en-US" altLang="en-US" sz="1800" b="0" dirty="0" err="1"/>
                  <a:t>cheia</a:t>
                </a:r>
                <a:r>
                  <a:rPr lang="en-US" altLang="en-US" sz="1800" b="0" dirty="0"/>
                  <a:t> </a:t>
                </a:r>
                <a:r>
                  <a:rPr lang="en-US" altLang="en-US" sz="1800" b="0" dirty="0" err="1"/>
                  <a:t>privata</a:t>
                </a:r>
                <a:r>
                  <a:rPr lang="en-US" altLang="en-US" sz="1800" dirty="0"/>
                  <a:t>, </a:t>
                </a:r>
                <a:r>
                  <a:rPr lang="en-US" altLang="en-US" sz="1800" dirty="0" err="1"/>
                  <a:t>cheie</a:t>
                </a:r>
                <a:r>
                  <a:rPr lang="en-US" altLang="en-US" sz="1800" dirty="0"/>
                  <a:t> de </a:t>
                </a:r>
                <a:r>
                  <a:rPr lang="en-US" altLang="en-US" sz="1800" dirty="0" err="1"/>
                  <a:t>decriptare</a:t>
                </a:r>
                <a:r>
                  <a:rPr lang="en-US" altLang="en-US" sz="1800" dirty="0"/>
                  <a:t>) </a:t>
                </a:r>
                <a:endParaRPr lang="en-US" altLang="en-US" sz="1800" dirty="0" smtClean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sz="800" dirty="0" smtClean="0"/>
              </a:p>
              <a:p>
                <a:endParaRPr lang="en-US" altLang="en-US" sz="800" dirty="0" smtClean="0"/>
              </a:p>
              <a:p>
                <a:r>
                  <a:rPr lang="en-US" altLang="en-US" sz="1800" dirty="0" err="1" smtClean="0"/>
                  <a:t>Observatie</a:t>
                </a:r>
                <a:r>
                  <a:rPr lang="en-US" altLang="en-US" sz="1800" dirty="0"/>
                  <a:t>: la un </a:t>
                </a:r>
                <a:r>
                  <a:rPr lang="en-US" altLang="en-US" sz="1800" dirty="0" err="1"/>
                  <a:t>cryptosistem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 smtClean="0"/>
                  <a:t>simetric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/>
                  <a:t>(</a:t>
                </a:r>
                <a:r>
                  <a:rPr lang="en-US" altLang="en-US" sz="1800" b="0" dirty="0"/>
                  <a:t>ex. </a:t>
                </a:r>
                <a:r>
                  <a:rPr lang="en-US" altLang="en-US" sz="1800" b="0" dirty="0" smtClean="0"/>
                  <a:t>AES</a:t>
                </a:r>
                <a:r>
                  <a:rPr lang="en-US" altLang="en-US" sz="1800" dirty="0" smtClean="0"/>
                  <a:t>) </a:t>
                </a:r>
                <a:r>
                  <a:rPr lang="en-US" altLang="en-US" sz="1800" i="1" dirty="0"/>
                  <a:t>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decriptare</a:t>
                </a:r>
                <a:r>
                  <a:rPr lang="en-US" altLang="en-US" sz="1800" dirty="0"/>
                  <a:t>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en-US" sz="1800" b="1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en-US" sz="1800" i="1" dirty="0" smtClean="0"/>
                  <a:t>K </a:t>
                </a:r>
                <a:r>
                  <a:rPr lang="en-US" altLang="en-US" sz="1800" dirty="0" err="1"/>
                  <a:t>criptare</a:t>
                </a:r>
                <a:endParaRPr lang="en-US" altLang="en-US" sz="1800" dirty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  <a:blipFill rotWithShape="1">
                <a:blip r:embed="rId2"/>
                <a:stretch>
                  <a:fillRect l="-945" t="-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63713"/>
            <a:ext cx="1905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84" y="2564904"/>
            <a:ext cx="20955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354" y="2574429"/>
            <a:ext cx="819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11" y="2996952"/>
            <a:ext cx="16097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62968"/>
            <a:ext cx="5376559" cy="197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Asymmetric ciphers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r>
              <a:rPr lang="en-US" altLang="en-US" sz="2400" b="0" dirty="0" smtClean="0"/>
              <a:t>Sisteme de </a:t>
            </a:r>
            <a:r>
              <a:rPr lang="en-US" altLang="en-US" sz="2400" b="0" dirty="0" err="1" smtClean="0"/>
              <a:t>criptare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/>
              <a:t>cu </a:t>
            </a:r>
            <a:r>
              <a:rPr lang="en-US" altLang="en-US" sz="2400" i="1" dirty="0" err="1" smtClean="0"/>
              <a:t>cheie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publica</a:t>
            </a:r>
            <a:endParaRPr lang="en-US" altLang="en-US" sz="2400" i="1" dirty="0" smtClean="0"/>
          </a:p>
          <a:p>
            <a:endParaRPr lang="en-US" altLang="en-US" sz="1000" dirty="0"/>
          </a:p>
          <a:p>
            <a:r>
              <a:rPr lang="en-US" altLang="en-US" sz="2400" b="0" dirty="0" smtClean="0"/>
              <a:t>Un </a:t>
            </a:r>
            <a:r>
              <a:rPr lang="en-US" altLang="en-US" sz="2400" b="0" dirty="0" err="1" smtClean="0"/>
              <a:t>cryptosistem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simetric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/>
              <a:t>consta</a:t>
            </a:r>
            <a:r>
              <a:rPr lang="en-US" altLang="en-US" sz="2400" b="0" dirty="0" smtClean="0"/>
              <a:t> in 3 </a:t>
            </a:r>
            <a:r>
              <a:rPr lang="en-US" altLang="en-US" sz="2400" b="0" dirty="0" err="1" smtClean="0"/>
              <a:t>algoritmi</a:t>
            </a:r>
            <a:r>
              <a:rPr lang="en-US" altLang="en-US" sz="2400" b="0" dirty="0" smtClean="0"/>
              <a:t>:</a:t>
            </a:r>
          </a:p>
          <a:p>
            <a:pPr lvl="1"/>
            <a:r>
              <a:rPr lang="en-US" altLang="en-US" sz="2000" b="0" dirty="0" err="1" smtClean="0"/>
              <a:t>Algoritmul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generare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cheie</a:t>
            </a:r>
            <a:r>
              <a:rPr lang="en-US" altLang="en-US" sz="2000" b="0" dirty="0"/>
              <a:t> </a:t>
            </a:r>
            <a:endParaRPr lang="en-US" altLang="en-US" sz="2000" b="0" dirty="0" smtClean="0"/>
          </a:p>
          <a:p>
            <a:pPr lvl="1"/>
            <a:r>
              <a:rPr lang="en-US" altLang="en-US" sz="2000" b="0" dirty="0" err="1" smtClean="0"/>
              <a:t>Algoritmul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criptare</a:t>
            </a:r>
            <a:r>
              <a:rPr lang="en-US" altLang="en-US" sz="2000" b="0" dirty="0" smtClean="0"/>
              <a:t>  (cu </a:t>
            </a:r>
            <a:r>
              <a:rPr lang="en-US" altLang="en-US" sz="2000" b="0" dirty="0" err="1" smtClean="0"/>
              <a:t>cheia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publica</a:t>
            </a:r>
            <a:r>
              <a:rPr lang="en-US" altLang="en-US" sz="2000" b="0" dirty="0" smtClean="0"/>
              <a:t>)</a:t>
            </a:r>
          </a:p>
          <a:p>
            <a:pPr lvl="1"/>
            <a:r>
              <a:rPr lang="en-US" altLang="en-US" sz="2000" b="0" dirty="0" err="1" smtClean="0"/>
              <a:t>Algoritmul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decriptare</a:t>
            </a:r>
            <a:r>
              <a:rPr lang="en-US" altLang="en-US" sz="2000" b="0" dirty="0" smtClean="0"/>
              <a:t> (cu </a:t>
            </a:r>
            <a:r>
              <a:rPr lang="en-US" altLang="en-US" sz="2000" b="0" dirty="0" err="1" smtClean="0"/>
              <a:t>cheia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privata</a:t>
            </a:r>
            <a:r>
              <a:rPr lang="en-US" altLang="en-US" sz="2000" b="0" dirty="0" smtClean="0"/>
              <a:t>)</a:t>
            </a:r>
          </a:p>
          <a:p>
            <a:endParaRPr lang="en-US" altLang="en-US" sz="1000" dirty="0" smtClean="0"/>
          </a:p>
          <a:p>
            <a:endParaRPr lang="en-US" altLang="en-US" sz="1000" dirty="0" smtClean="0"/>
          </a:p>
          <a:p>
            <a:r>
              <a:rPr lang="en-US" altLang="en-US" sz="1800" i="1" dirty="0"/>
              <a:t>PK  </a:t>
            </a:r>
            <a:r>
              <a:rPr lang="en-US" altLang="en-US" sz="1800" dirty="0"/>
              <a:t>(</a:t>
            </a:r>
            <a:r>
              <a:rPr lang="en-US" altLang="en-US" sz="1800" b="0" dirty="0" err="1"/>
              <a:t>criptare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publica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cheie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criptare</a:t>
            </a:r>
            <a:r>
              <a:rPr lang="en-US" altLang="en-US" sz="1800" dirty="0"/>
              <a:t>) </a:t>
            </a:r>
            <a:r>
              <a:rPr lang="en-US" altLang="en-US" sz="1800" dirty="0" smtClean="0"/>
              <a:t> ≠  </a:t>
            </a:r>
            <a:r>
              <a:rPr lang="en-US" altLang="en-US" sz="1800" i="1" dirty="0" smtClean="0"/>
              <a:t>SK  </a:t>
            </a:r>
            <a:r>
              <a:rPr lang="en-US" altLang="en-US" sz="1800" dirty="0"/>
              <a:t>(</a:t>
            </a:r>
            <a:r>
              <a:rPr lang="en-US" altLang="en-US" sz="1800" b="0" dirty="0" err="1"/>
              <a:t>cheia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privata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cheie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decriptare</a:t>
            </a:r>
            <a:r>
              <a:rPr lang="en-US" altLang="en-US" sz="1800" dirty="0"/>
              <a:t>) </a:t>
            </a:r>
            <a:endParaRPr lang="en-US" altLang="en-US" sz="1800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sz="2000" dirty="0" err="1"/>
              <a:t>Conditia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necesara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a </a:t>
            </a:r>
            <a:r>
              <a:rPr lang="en-US" altLang="en-US" sz="2000" dirty="0" err="1"/>
              <a:t>avea</a:t>
            </a:r>
            <a:r>
              <a:rPr lang="en-US" altLang="en-US" sz="2000" dirty="0"/>
              <a:t> un </a:t>
            </a:r>
            <a:r>
              <a:rPr lang="en-US" altLang="en-US" sz="2000" dirty="0" err="1"/>
              <a:t>criptosistem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asimetric</a:t>
            </a:r>
            <a:r>
              <a:rPr lang="en-US" altLang="en-US" sz="2000" dirty="0"/>
              <a:t> functional: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pentru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/>
              <a:t>orice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pereche</a:t>
            </a:r>
            <a:r>
              <a:rPr lang="en-US" altLang="en-US" sz="2000" b="0" dirty="0"/>
              <a:t> de </a:t>
            </a:r>
            <a:r>
              <a:rPr lang="en-US" altLang="en-US" sz="2000" b="0" dirty="0" err="1"/>
              <a:t>chei</a:t>
            </a:r>
            <a:r>
              <a:rPr lang="en-US" altLang="en-US" sz="2000" b="0" dirty="0"/>
              <a:t> </a:t>
            </a:r>
            <a:r>
              <a:rPr lang="en-US" altLang="en-US" sz="2000" b="0" dirty="0" err="1" smtClean="0"/>
              <a:t>publica-privata</a:t>
            </a:r>
            <a:r>
              <a:rPr lang="en-US" altLang="en-US" sz="2000" b="0" dirty="0"/>
              <a:t> </a:t>
            </a:r>
          </a:p>
          <a:p>
            <a:r>
              <a:rPr lang="en-US" altLang="en-US" sz="2000" b="0" dirty="0" err="1"/>
              <a:t>pentru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orice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mesaj</a:t>
            </a:r>
            <a:r>
              <a:rPr lang="en-US" altLang="en-US" sz="2000" b="0" dirty="0"/>
              <a:t> </a:t>
            </a:r>
            <a:r>
              <a:rPr lang="en-US" altLang="en-US" sz="2000" i="1" dirty="0" smtClean="0"/>
              <a:t>m:</a:t>
            </a:r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63713"/>
            <a:ext cx="1905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84" y="2564904"/>
            <a:ext cx="20955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354" y="2574429"/>
            <a:ext cx="819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11" y="2996952"/>
            <a:ext cx="16097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67" y="5229200"/>
            <a:ext cx="20669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72" y="5661248"/>
            <a:ext cx="2781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5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Public‐Key Cryptography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r>
              <a:rPr lang="en-US" sz="2000" b="0" dirty="0" smtClean="0"/>
              <a:t>Public </a:t>
            </a:r>
            <a:r>
              <a:rPr lang="en-US" sz="2000" b="0" dirty="0"/>
              <a:t>invention due to Whitfield </a:t>
            </a:r>
            <a:r>
              <a:rPr lang="en-US" sz="2000" dirty="0" err="1"/>
              <a:t>Diffie</a:t>
            </a:r>
            <a:r>
              <a:rPr lang="en-US" sz="2000" b="0" dirty="0"/>
              <a:t> &amp; Martin </a:t>
            </a:r>
            <a:r>
              <a:rPr lang="en-US" sz="2000" dirty="0"/>
              <a:t>Hellman</a:t>
            </a:r>
            <a:r>
              <a:rPr lang="en-US" sz="2000" b="0" dirty="0"/>
              <a:t> at Stanford U. in 1976</a:t>
            </a:r>
            <a:endParaRPr lang="en-US" altLang="en-US" sz="2000" dirty="0"/>
          </a:p>
          <a:p>
            <a:pPr lvl="1"/>
            <a:r>
              <a:rPr lang="en-US" altLang="en-US" sz="2000" b="0" dirty="0" smtClean="0"/>
              <a:t>Probably </a:t>
            </a:r>
            <a:r>
              <a:rPr lang="en-US" altLang="en-US" sz="2000" b="0" dirty="0"/>
              <a:t>most significant advance in the </a:t>
            </a:r>
            <a:r>
              <a:rPr lang="en-US" altLang="en-US" sz="2000" b="0" dirty="0" smtClean="0"/>
              <a:t>3000 year </a:t>
            </a:r>
            <a:r>
              <a:rPr lang="en-US" altLang="en-US" sz="2000" b="0" dirty="0"/>
              <a:t>history of </a:t>
            </a:r>
            <a:r>
              <a:rPr lang="en-US" altLang="en-US" sz="2000" b="0" dirty="0" smtClean="0"/>
              <a:t>cryptography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Uses </a:t>
            </a:r>
            <a:r>
              <a:rPr lang="en-US" altLang="en-US" sz="2000" dirty="0"/>
              <a:t>two</a:t>
            </a:r>
            <a:r>
              <a:rPr lang="en-US" altLang="en-US" sz="2000" b="0" dirty="0"/>
              <a:t> keys – a public key and a private </a:t>
            </a:r>
            <a:r>
              <a:rPr lang="en-US" altLang="en-US" sz="2000" b="0" dirty="0" smtClean="0"/>
              <a:t>key</a:t>
            </a:r>
          </a:p>
          <a:p>
            <a:endParaRPr lang="en-US" altLang="en-US" sz="2000" b="0" dirty="0" smtClean="0"/>
          </a:p>
          <a:p>
            <a:r>
              <a:rPr lang="en-US" altLang="en-US" sz="2000" dirty="0" smtClean="0"/>
              <a:t>Asymmetric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since parties are not </a:t>
            </a:r>
            <a:r>
              <a:rPr lang="en-US" altLang="en-US" sz="2000" b="0" dirty="0" smtClean="0"/>
              <a:t>identical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Uses </a:t>
            </a:r>
            <a:r>
              <a:rPr lang="en-US" altLang="en-US" sz="2000" b="0" dirty="0"/>
              <a:t>clever application of number </a:t>
            </a:r>
            <a:r>
              <a:rPr lang="en-US" altLang="en-US" sz="2000" b="0" dirty="0" smtClean="0"/>
              <a:t>theory concepts </a:t>
            </a:r>
            <a:r>
              <a:rPr lang="en-US" altLang="en-US" sz="2000" b="0" dirty="0"/>
              <a:t>to </a:t>
            </a:r>
            <a:r>
              <a:rPr lang="en-US" altLang="en-US" sz="2000" b="0" dirty="0" smtClean="0"/>
              <a:t>function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Complements </a:t>
            </a:r>
            <a:r>
              <a:rPr lang="en-US" altLang="en-US" sz="2000" b="0" dirty="0"/>
              <a:t>rather than replaces private </a:t>
            </a:r>
            <a:r>
              <a:rPr lang="en-US" altLang="en-US" sz="2000" b="0" dirty="0" smtClean="0"/>
              <a:t>key cryptography</a:t>
            </a:r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Public‐Key Cryptography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r>
              <a:rPr lang="en-US" altLang="en-US" sz="2400" dirty="0" smtClean="0"/>
              <a:t>Public‐key/two‐key/asymmetric</a:t>
            </a:r>
            <a:r>
              <a:rPr lang="en-US" altLang="en-US" sz="2400" b="0" dirty="0" smtClean="0"/>
              <a:t> cryptography involves </a:t>
            </a:r>
            <a:r>
              <a:rPr lang="en-US" altLang="en-US" sz="2400" b="0" dirty="0"/>
              <a:t>the use of two </a:t>
            </a:r>
            <a:r>
              <a:rPr lang="en-US" altLang="en-US" sz="2400" b="0" dirty="0" smtClean="0"/>
              <a:t>keys</a:t>
            </a:r>
          </a:p>
          <a:p>
            <a:pPr lvl="1"/>
            <a:r>
              <a:rPr lang="en-US" altLang="en-US" sz="2000" b="0" dirty="0"/>
              <a:t>a </a:t>
            </a:r>
            <a:r>
              <a:rPr lang="en-US" altLang="en-US" sz="2000" dirty="0"/>
              <a:t>public‐key</a:t>
            </a:r>
            <a:r>
              <a:rPr lang="en-US" altLang="en-US" sz="2000" b="0" dirty="0"/>
              <a:t>, which may be known by anybody, </a:t>
            </a:r>
            <a:r>
              <a:rPr lang="en-US" altLang="en-US" sz="2000" b="0" dirty="0" smtClean="0"/>
              <a:t>and can </a:t>
            </a:r>
            <a:r>
              <a:rPr lang="en-US" altLang="en-US" sz="2000" b="0" dirty="0"/>
              <a:t>be used to </a:t>
            </a:r>
            <a:r>
              <a:rPr lang="en-US" altLang="en-US" sz="2000" i="1" dirty="0"/>
              <a:t>encrypt </a:t>
            </a:r>
            <a:r>
              <a:rPr lang="en-US" altLang="en-US" sz="2000" b="0" dirty="0"/>
              <a:t>messages, and </a:t>
            </a:r>
            <a:r>
              <a:rPr lang="en-US" altLang="en-US" sz="2000" i="1" dirty="0" smtClean="0"/>
              <a:t>verify</a:t>
            </a:r>
            <a:r>
              <a:rPr lang="en-US" altLang="en-US" sz="2000" dirty="0" smtClean="0"/>
              <a:t> </a:t>
            </a:r>
            <a:r>
              <a:rPr lang="en-US" altLang="en-US" sz="2000" b="0" dirty="0" smtClean="0"/>
              <a:t>signatures</a:t>
            </a:r>
            <a:endParaRPr lang="en-US" altLang="en-US" sz="2000" b="0" dirty="0"/>
          </a:p>
          <a:p>
            <a:pPr lvl="1"/>
            <a:r>
              <a:rPr lang="en-US" altLang="en-US" sz="2000" b="0" dirty="0" smtClean="0"/>
              <a:t>a </a:t>
            </a:r>
            <a:r>
              <a:rPr lang="en-US" altLang="en-US" sz="2000" dirty="0"/>
              <a:t>private‐key</a:t>
            </a:r>
            <a:r>
              <a:rPr lang="en-US" altLang="en-US" sz="2000" b="0" dirty="0"/>
              <a:t>, known only to the recipient, used </a:t>
            </a:r>
            <a:r>
              <a:rPr lang="en-US" altLang="en-US" sz="2000" b="0" dirty="0" smtClean="0"/>
              <a:t>to </a:t>
            </a:r>
            <a:r>
              <a:rPr lang="en-US" altLang="en-US" sz="2000" i="1" dirty="0" smtClean="0"/>
              <a:t>decrypt </a:t>
            </a:r>
            <a:r>
              <a:rPr lang="en-US" altLang="en-US" sz="2000" b="0" dirty="0"/>
              <a:t>messages, and </a:t>
            </a:r>
            <a:r>
              <a:rPr lang="en-US" altLang="en-US" sz="2000" dirty="0"/>
              <a:t>sign </a:t>
            </a:r>
            <a:r>
              <a:rPr lang="en-US" altLang="en-US" sz="2000" b="0" dirty="0"/>
              <a:t>(create) signatures</a:t>
            </a:r>
            <a:endParaRPr lang="en-US" altLang="en-US" sz="2000" b="0" dirty="0" smtClean="0"/>
          </a:p>
          <a:p>
            <a:endParaRPr lang="en-US" altLang="en-US" sz="1000" dirty="0"/>
          </a:p>
          <a:p>
            <a:endParaRPr lang="en-US" altLang="en-US" sz="2000" dirty="0" smtClean="0"/>
          </a:p>
          <a:p>
            <a:endParaRPr lang="en-US" altLang="en-US" sz="2000" b="0" dirty="0"/>
          </a:p>
          <a:p>
            <a:r>
              <a:rPr lang="en-US" altLang="en-US" sz="2000" b="0" dirty="0" smtClean="0"/>
              <a:t>Is </a:t>
            </a:r>
            <a:r>
              <a:rPr lang="en-US" altLang="en-US" sz="2000" dirty="0"/>
              <a:t>asymmetric</a:t>
            </a:r>
            <a:r>
              <a:rPr lang="en-US" altLang="en-US" sz="2000" b="0" dirty="0"/>
              <a:t> because</a:t>
            </a:r>
          </a:p>
          <a:p>
            <a:pPr lvl="1"/>
            <a:r>
              <a:rPr lang="en-US" altLang="en-US" sz="2000" b="0" dirty="0" smtClean="0"/>
              <a:t>Those </a:t>
            </a:r>
            <a:r>
              <a:rPr lang="en-US" altLang="en-US" sz="2000" b="0" dirty="0"/>
              <a:t>who encrypt messages or verify </a:t>
            </a:r>
            <a:r>
              <a:rPr lang="en-US" altLang="en-US" sz="2000" b="0" dirty="0" smtClean="0"/>
              <a:t>signatures cannot </a:t>
            </a:r>
            <a:r>
              <a:rPr lang="en-US" altLang="en-US" sz="2000" b="0" dirty="0"/>
              <a:t>decrypt messages or create signatures</a:t>
            </a:r>
          </a:p>
          <a:p>
            <a:endParaRPr lang="en-US" altLang="en-US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">
  <a:themeElements>
    <a:clrScheme name="Cour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rs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6559BE4EF2E4A874578771D9D2F34" ma:contentTypeVersion="0" ma:contentTypeDescription="Create a new document." ma:contentTypeScope="" ma:versionID="2db5caf9785d35a03718fc56176fca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CC619E-3B62-4889-8612-A4CE30CAC432}"/>
</file>

<file path=customXml/itemProps2.xml><?xml version="1.0" encoding="utf-8"?>
<ds:datastoreItem xmlns:ds="http://schemas.openxmlformats.org/officeDocument/2006/customXml" ds:itemID="{AE788DE6-029F-4ED4-BF7A-757753C44DEF}"/>
</file>

<file path=customXml/itemProps3.xml><?xml version="1.0" encoding="utf-8"?>
<ds:datastoreItem xmlns:ds="http://schemas.openxmlformats.org/officeDocument/2006/customXml" ds:itemID="{D40F3B73-3B54-486B-A392-389039EBA506}"/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25189</TotalTime>
  <Words>2126</Words>
  <Application>Microsoft Office PowerPoint</Application>
  <PresentationFormat>On-screen Show (4:3)</PresentationFormat>
  <Paragraphs>594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Course</vt:lpstr>
      <vt:lpstr>Public Key Cryptography</vt:lpstr>
      <vt:lpstr>Agenda</vt:lpstr>
      <vt:lpstr>Cryptosystems</vt:lpstr>
      <vt:lpstr>Cryptosystems</vt:lpstr>
      <vt:lpstr>Symmetric ciphers</vt:lpstr>
      <vt:lpstr>Asymmetric ciphers</vt:lpstr>
      <vt:lpstr>Asymmetric ciphers</vt:lpstr>
      <vt:lpstr>Public‐Key Cryptography</vt:lpstr>
      <vt:lpstr>Public‐Key Cryptography</vt:lpstr>
      <vt:lpstr>Keys Characteristics</vt:lpstr>
      <vt:lpstr>Public Key –based ciphers</vt:lpstr>
      <vt:lpstr>The model of asymmetric encryption</vt:lpstr>
      <vt:lpstr>Asymmetric ciphers – The main idea </vt:lpstr>
      <vt:lpstr>Asymmetric ciphers</vt:lpstr>
      <vt:lpstr>Why Public Key Cryptography ?</vt:lpstr>
      <vt:lpstr>Security of Public Key Schemes</vt:lpstr>
      <vt:lpstr>Asymmetric ciphers – Hard problems </vt:lpstr>
      <vt:lpstr>Diffie-Hellman – key agreement</vt:lpstr>
      <vt:lpstr>Diffie-Hellman – key agreement (contd.)</vt:lpstr>
      <vt:lpstr>RSA</vt:lpstr>
      <vt:lpstr>RSA cryptosystem</vt:lpstr>
      <vt:lpstr>RSA – data encryption</vt:lpstr>
      <vt:lpstr>RSA – data encryption (contd.)</vt:lpstr>
      <vt:lpstr>RSA – data encryption (contd.)</vt:lpstr>
      <vt:lpstr>RSA – Example 1</vt:lpstr>
      <vt:lpstr>RSA – Example 1 (contd.)</vt:lpstr>
      <vt:lpstr>RSA – Example 2</vt:lpstr>
      <vt:lpstr>RSA – Example 2 (contd.)</vt:lpstr>
      <vt:lpstr>Exponentiation</vt:lpstr>
      <vt:lpstr>Exponentiation – Square &amp; Multiply algorithm</vt:lpstr>
      <vt:lpstr>RSA – data encryption (contd.)</vt:lpstr>
      <vt:lpstr>RSA Security aspects</vt:lpstr>
      <vt:lpstr>RSA Key Generation </vt:lpstr>
      <vt:lpstr>Factoring Problem</vt:lpstr>
      <vt:lpstr>Timing attacks</vt:lpstr>
      <vt:lpstr>Asymmetric ciphers</vt:lpstr>
      <vt:lpstr>Hybrid encryption</vt:lpstr>
      <vt:lpstr>Hybrid encryption</vt:lpstr>
      <vt:lpstr>Hybrid encryption</vt:lpstr>
      <vt:lpstr>Public-Key Cryptography Standards (PKCS)</vt:lpstr>
      <vt:lpstr>Cryptography</vt:lpstr>
    </vt:vector>
  </TitlesOfParts>
  <Company>ATM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DCI</dc:title>
  <dc:creator>Ion Bica</dc:creator>
  <cp:lastModifiedBy>mishu</cp:lastModifiedBy>
  <cp:revision>916</cp:revision>
  <cp:lastPrinted>2016-06-21T04:19:47Z</cp:lastPrinted>
  <dcterms:created xsi:type="dcterms:W3CDTF">2005-01-19T18:21:16Z</dcterms:created>
  <dcterms:modified xsi:type="dcterms:W3CDTF">2021-03-03T07:38:50Z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0x0101004C16559BE4EF2E4A874578771D9D2F34</vt:lpwstr>
  </property>
</Properties>
</file>