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3" r:id="rId3"/>
    <p:sldId id="375" r:id="rId4"/>
    <p:sldId id="376" r:id="rId5"/>
    <p:sldId id="380" r:id="rId6"/>
    <p:sldId id="377" r:id="rId7"/>
    <p:sldId id="378" r:id="rId8"/>
    <p:sldId id="379" r:id="rId9"/>
    <p:sldId id="383" r:id="rId10"/>
    <p:sldId id="381" r:id="rId11"/>
    <p:sldId id="382" r:id="rId12"/>
    <p:sldId id="384" r:id="rId13"/>
    <p:sldId id="391" r:id="rId14"/>
    <p:sldId id="385" r:id="rId15"/>
    <p:sldId id="386" r:id="rId16"/>
    <p:sldId id="387" r:id="rId17"/>
    <p:sldId id="388" r:id="rId18"/>
    <p:sldId id="390" r:id="rId19"/>
    <p:sldId id="392" r:id="rId20"/>
    <p:sldId id="424" r:id="rId21"/>
    <p:sldId id="394" r:id="rId22"/>
    <p:sldId id="395" r:id="rId23"/>
    <p:sldId id="396" r:id="rId24"/>
    <p:sldId id="397" r:id="rId25"/>
    <p:sldId id="398" r:id="rId26"/>
    <p:sldId id="399" r:id="rId27"/>
    <p:sldId id="425" r:id="rId28"/>
    <p:sldId id="426" r:id="rId29"/>
    <p:sldId id="427" r:id="rId30"/>
    <p:sldId id="428" r:id="rId31"/>
    <p:sldId id="433" r:id="rId32"/>
    <p:sldId id="434" r:id="rId33"/>
    <p:sldId id="429" r:id="rId34"/>
    <p:sldId id="430" r:id="rId35"/>
    <p:sldId id="431" r:id="rId36"/>
    <p:sldId id="432" r:id="rId37"/>
    <p:sldId id="334" r:id="rId38"/>
  </p:sldIdLst>
  <p:sldSz cx="9144000" cy="6858000" type="screen4x3"/>
  <p:notesSz cx="6797675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33CC"/>
    <a:srgbClr val="FF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240" autoAdjust="0"/>
  </p:normalViewPr>
  <p:slideViewPr>
    <p:cSldViewPr>
      <p:cViewPr varScale="1">
        <p:scale>
          <a:sx n="123" d="100"/>
          <a:sy n="12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4B5286-4EB2-4CD0-99E0-7F5560736E9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47FC-D2EE-4547-A9C3-F44D80FAB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76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48A4F7-AED6-4B80-8718-CFD5A5EF9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5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6" descr="m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81200"/>
            <a:ext cx="7391400" cy="1470025"/>
          </a:xfrm>
        </p:spPr>
        <p:txBody>
          <a:bodyPr/>
          <a:lstStyle>
            <a:lvl1pPr algn="ct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572D-722D-4AA9-BAA7-3CBAF65AF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66675"/>
            <a:ext cx="201930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6675"/>
            <a:ext cx="5905500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C6E2-1779-47A4-8BF7-79A481B6A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E6E52-6A76-43B1-9735-60A38490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1342-F88F-46D1-B07A-74F6013B9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D223-71C4-46F3-936A-93BB3ECE7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91707-078B-4F29-A2D6-92EAEE4F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16DA0-47BB-4CDC-9B0A-107C31DC7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90768-C559-4718-AB9B-A6D67897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77A2-812E-44E7-A4C2-CADD94DA6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47D4C-60E0-4CB6-8071-931928DF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6675"/>
            <a:ext cx="762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525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latin typeface="Arial Narrow" panose="020B0606020202030204" pitchFamily="34" charset="0"/>
              </a:defRPr>
            </a:lvl1pPr>
          </a:lstStyle>
          <a:p>
            <a:fld id="{E689C16A-DA55-45F5-A33E-D740938421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2" name="Picture 10" descr="mt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0113" y="2852738"/>
            <a:ext cx="7993062" cy="1944687"/>
          </a:xfrm>
        </p:spPr>
        <p:txBody>
          <a:bodyPr/>
          <a:lstStyle/>
          <a:p>
            <a:pPr algn="l" eaLnBrk="1" hangingPunct="1"/>
            <a:r>
              <a:rPr lang="en-US" altLang="en-US" sz="3600" i="1" dirty="0" smtClean="0"/>
              <a:t>Digital Signatures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1476375" y="5048250"/>
            <a:ext cx="6780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 TOGAN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mihai.togan@mta.ro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187450" y="1125538"/>
            <a:ext cx="7391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i="1" kern="0" dirty="0" smtClean="0"/>
              <a:t>Cryptography and </a:t>
            </a:r>
            <a:r>
              <a:rPr lang="en-US" altLang="en-US" sz="4400" i="1" kern="0" smtClean="0"/>
              <a:t>Data Security</a:t>
            </a:r>
            <a:endParaRPr lang="en-US" altLang="en-US" sz="40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Electronic Signatures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000" dirty="0" smtClean="0"/>
              <a:t>Must </a:t>
            </a:r>
            <a:r>
              <a:rPr lang="en-US" altLang="en-US" sz="2000" dirty="0"/>
              <a:t>depend on the message </a:t>
            </a:r>
            <a:r>
              <a:rPr lang="en-US" altLang="en-US" sz="2000" dirty="0" smtClean="0"/>
              <a:t>to be signed</a:t>
            </a:r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Must </a:t>
            </a:r>
            <a:r>
              <a:rPr lang="en-US" altLang="en-US" sz="2000" dirty="0"/>
              <a:t>use information unique to </a:t>
            </a:r>
            <a:r>
              <a:rPr lang="en-US" altLang="en-US" sz="2000" dirty="0" smtClean="0"/>
              <a:t>signer  (signer’s private key)</a:t>
            </a:r>
            <a:endParaRPr lang="en-US" altLang="en-US" sz="2000" dirty="0"/>
          </a:p>
          <a:p>
            <a:pPr lvl="1"/>
            <a:r>
              <a:rPr lang="en-US" altLang="en-US" sz="1800" dirty="0" smtClean="0"/>
              <a:t>to </a:t>
            </a:r>
            <a:r>
              <a:rPr lang="en-US" altLang="en-US" sz="1800" dirty="0"/>
              <a:t>prevent both forgery and denial</a:t>
            </a:r>
          </a:p>
          <a:p>
            <a:endParaRPr lang="en-US" altLang="en-US" sz="2400" dirty="0"/>
          </a:p>
          <a:p>
            <a:r>
              <a:rPr lang="en-US" altLang="en-US" sz="2000" dirty="0" smtClean="0"/>
              <a:t>Must </a:t>
            </a:r>
            <a:r>
              <a:rPr lang="en-US" altLang="en-US" sz="2000" dirty="0"/>
              <a:t>be relatively easy to produce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Must </a:t>
            </a:r>
            <a:r>
              <a:rPr lang="en-US" altLang="en-US" sz="2000" dirty="0"/>
              <a:t>be relatively easy to recognize &amp; </a:t>
            </a:r>
            <a:r>
              <a:rPr lang="en-US" altLang="en-US" sz="2000" dirty="0" smtClean="0"/>
              <a:t>verify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Must be </a:t>
            </a:r>
            <a:r>
              <a:rPr lang="en-US" altLang="en-US" sz="2000" dirty="0"/>
              <a:t>computationally infeasible to forge</a:t>
            </a:r>
          </a:p>
          <a:p>
            <a:pPr lvl="1"/>
            <a:r>
              <a:rPr lang="en-US" altLang="en-US" sz="1800" dirty="0" smtClean="0"/>
              <a:t>with </a:t>
            </a:r>
            <a:r>
              <a:rPr lang="en-US" altLang="en-US" sz="1800" dirty="0"/>
              <a:t>new message for existing digital signature</a:t>
            </a:r>
          </a:p>
          <a:p>
            <a:pPr lvl="1"/>
            <a:r>
              <a:rPr lang="en-US" altLang="en-US" sz="1800" dirty="0" smtClean="0"/>
              <a:t>with </a:t>
            </a:r>
            <a:r>
              <a:rPr lang="en-US" altLang="en-US" sz="1800" dirty="0"/>
              <a:t>fraudulent digital signature for given message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Have to be </a:t>
            </a:r>
            <a:r>
              <a:rPr lang="en-US" altLang="en-US" sz="2000" dirty="0"/>
              <a:t>practical </a:t>
            </a:r>
            <a:r>
              <a:rPr lang="en-US" altLang="en-US" sz="2000" dirty="0" smtClean="0"/>
              <a:t>to save </a:t>
            </a:r>
            <a:r>
              <a:rPr lang="en-US" altLang="en-US" sz="2000" dirty="0"/>
              <a:t>digital signature in storage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Electronic Signatures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000" dirty="0" smtClean="0"/>
              <a:t>Involve </a:t>
            </a:r>
            <a:r>
              <a:rPr lang="en-US" altLang="en-US" sz="2000" dirty="0"/>
              <a:t>only sender &amp; receiver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Assumed </a:t>
            </a:r>
            <a:r>
              <a:rPr lang="en-US" altLang="en-US" sz="2000" dirty="0"/>
              <a:t>receiver has sender’s public‐key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Digital </a:t>
            </a:r>
            <a:r>
              <a:rPr lang="en-US" altLang="en-US" sz="2000" dirty="0"/>
              <a:t>signature made by sender </a:t>
            </a:r>
            <a:r>
              <a:rPr lang="en-US" altLang="en-US" sz="2000" dirty="0" smtClean="0"/>
              <a:t>signing entire </a:t>
            </a:r>
            <a:r>
              <a:rPr lang="en-US" altLang="en-US" sz="2000" dirty="0"/>
              <a:t>message </a:t>
            </a:r>
            <a:r>
              <a:rPr lang="en-US" altLang="en-US" sz="2000" dirty="0" smtClean="0"/>
              <a:t>(or a </a:t>
            </a:r>
            <a:r>
              <a:rPr lang="en-US" altLang="en-US" sz="2000" u="sng" dirty="0" smtClean="0"/>
              <a:t>hash of it</a:t>
            </a:r>
            <a:r>
              <a:rPr lang="en-US" altLang="en-US" sz="2000" dirty="0" smtClean="0"/>
              <a:t>) with sender’s private‐key</a:t>
            </a:r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 signature can be encrypted </a:t>
            </a:r>
            <a:r>
              <a:rPr lang="en-US" altLang="en-US" sz="2000" dirty="0"/>
              <a:t>using </a:t>
            </a:r>
            <a:r>
              <a:rPr lang="en-US" altLang="en-US" sz="2000" dirty="0" smtClean="0"/>
              <a:t>receiver’s public‐key (optional)</a:t>
            </a:r>
            <a:endParaRPr lang="en-US" altLang="en-US" sz="2000" dirty="0"/>
          </a:p>
          <a:p>
            <a:pPr lvl="1"/>
            <a:r>
              <a:rPr lang="en-US" altLang="en-US" sz="1600" dirty="0" smtClean="0"/>
              <a:t>It’s important to sign </a:t>
            </a:r>
            <a:r>
              <a:rPr lang="en-US" altLang="en-US" sz="1600" dirty="0"/>
              <a:t>first then </a:t>
            </a:r>
            <a:r>
              <a:rPr lang="en-US" altLang="en-US" sz="1600" dirty="0" smtClean="0"/>
              <a:t>encrypt message </a:t>
            </a:r>
            <a:r>
              <a:rPr lang="en-US" altLang="en-US" sz="1600" dirty="0"/>
              <a:t>&amp; signature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Security </a:t>
            </a:r>
            <a:r>
              <a:rPr lang="en-US" altLang="en-US" sz="2000" dirty="0"/>
              <a:t>depends on sender’s private‐key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Digital Signatures using RSA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en-US" sz="2000" dirty="0" smtClean="0"/>
              <a:t>  </a:t>
            </a:r>
            <a:r>
              <a:rPr lang="en-US" altLang="en-US" sz="2000" dirty="0" err="1" smtClean="0"/>
              <a:t>Algoritmul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generare</a:t>
            </a:r>
            <a:r>
              <a:rPr lang="en-US" altLang="en-US" sz="2000" dirty="0" smtClean="0"/>
              <a:t> a </a:t>
            </a:r>
            <a:r>
              <a:rPr lang="en-US" altLang="en-US" sz="2000" dirty="0" err="1" smtClean="0"/>
              <a:t>cheilor</a:t>
            </a:r>
            <a:endParaRPr lang="en-US" alt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lvl="1">
              <a:defRPr/>
            </a:pPr>
            <a:endParaRPr lang="en-US" altLang="en-US" sz="18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03493C-4E13-43F2-9BB0-E646565F11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1" y="1412776"/>
            <a:ext cx="68405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192984"/>
            <a:ext cx="6451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3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Signature Standard (DSS)</a:t>
            </a:r>
            <a:endParaRPr lang="en-US" alt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US </a:t>
            </a:r>
            <a:r>
              <a:rPr lang="en-US" altLang="en-US" sz="2000" dirty="0" err="1"/>
              <a:t>Govt</a:t>
            </a:r>
            <a:r>
              <a:rPr lang="en-US" altLang="en-US" sz="2000" dirty="0"/>
              <a:t> approved signature </a:t>
            </a:r>
            <a:r>
              <a:rPr lang="en-US" altLang="en-US" sz="2000" dirty="0" smtClean="0"/>
              <a:t>scheme</a:t>
            </a:r>
          </a:p>
          <a:p>
            <a:pPr>
              <a:defRPr/>
            </a:pPr>
            <a:r>
              <a:rPr lang="en-US" altLang="en-US" sz="2000" dirty="0"/>
              <a:t>It’s a public‐key cryptography based technique</a:t>
            </a:r>
          </a:p>
          <a:p>
            <a:pPr>
              <a:defRPr/>
            </a:pPr>
            <a:r>
              <a:rPr lang="en-US" altLang="en-US" sz="2000" dirty="0" smtClean="0"/>
              <a:t>Designed </a:t>
            </a:r>
            <a:r>
              <a:rPr lang="en-US" altLang="en-US" sz="2000" dirty="0"/>
              <a:t>by NIST &amp; NSA in early 90's</a:t>
            </a:r>
          </a:p>
          <a:p>
            <a:pPr>
              <a:defRPr/>
            </a:pPr>
            <a:r>
              <a:rPr lang="en-US" altLang="en-US" sz="2000" dirty="0" smtClean="0"/>
              <a:t>Published </a:t>
            </a:r>
            <a:r>
              <a:rPr lang="en-US" altLang="en-US" sz="2000" dirty="0"/>
              <a:t>as FIPS‐186 in 1991</a:t>
            </a:r>
          </a:p>
          <a:p>
            <a:pPr>
              <a:defRPr/>
            </a:pPr>
            <a:r>
              <a:rPr lang="en-US" altLang="en-US" sz="2000" dirty="0" smtClean="0"/>
              <a:t>Revised </a:t>
            </a:r>
            <a:r>
              <a:rPr lang="en-US" altLang="en-US" sz="2000" dirty="0"/>
              <a:t>in 1993, 1996 &amp; then 2000</a:t>
            </a:r>
          </a:p>
          <a:p>
            <a:pPr>
              <a:defRPr/>
            </a:pPr>
            <a:r>
              <a:rPr lang="en-US" altLang="en-US" sz="2000" dirty="0" smtClean="0"/>
              <a:t>Uses </a:t>
            </a:r>
            <a:r>
              <a:rPr lang="en-US" altLang="en-US" sz="2000" dirty="0"/>
              <a:t>the SHA hash algorithm</a:t>
            </a:r>
          </a:p>
          <a:p>
            <a:pPr>
              <a:defRPr/>
            </a:pPr>
            <a:r>
              <a:rPr lang="en-US" altLang="en-US" sz="2000" dirty="0" smtClean="0"/>
              <a:t>DSS </a:t>
            </a:r>
            <a:r>
              <a:rPr lang="en-US" altLang="en-US" sz="2000" dirty="0"/>
              <a:t>is the standard, DSA is the algorithm</a:t>
            </a:r>
          </a:p>
          <a:p>
            <a:pPr>
              <a:defRPr/>
            </a:pPr>
            <a:r>
              <a:rPr lang="en-US" altLang="en-US" sz="2000" dirty="0" smtClean="0"/>
              <a:t>FIPS </a:t>
            </a:r>
            <a:r>
              <a:rPr lang="en-US" altLang="en-US" sz="2000" dirty="0"/>
              <a:t>186‐2 (2000) includes alternative RSA &amp; </a:t>
            </a:r>
            <a:r>
              <a:rPr lang="en-US" altLang="en-US" sz="2000" dirty="0" smtClean="0"/>
              <a:t>elliptic curve </a:t>
            </a:r>
            <a:r>
              <a:rPr lang="en-US" altLang="en-US" sz="2000" dirty="0"/>
              <a:t>signature variants</a:t>
            </a:r>
          </a:p>
          <a:p>
            <a:pPr>
              <a:defRPr/>
            </a:pPr>
            <a:r>
              <a:rPr lang="en-US" altLang="en-US" sz="2000" dirty="0" smtClean="0"/>
              <a:t>DSA </a:t>
            </a:r>
            <a:r>
              <a:rPr lang="en-US" altLang="en-US" sz="2000" dirty="0"/>
              <a:t>is digital signature only </a:t>
            </a:r>
            <a:r>
              <a:rPr lang="en-US" altLang="en-US" sz="2000" dirty="0" smtClean="0"/>
              <a:t>(unlike RSA)</a:t>
            </a:r>
            <a:endParaRPr lang="en-US" altLang="en-US" sz="2000" dirty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71E15-344A-4F44-B83B-5668179397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signatures using DSA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/>
              <a:t>DSA = Digital Signature Algorithm</a:t>
            </a:r>
          </a:p>
          <a:p>
            <a:pPr>
              <a:defRPr/>
            </a:pPr>
            <a:r>
              <a:rPr lang="en-US" altLang="en-US" sz="2000" dirty="0" err="1" smtClean="0"/>
              <a:t>Algoritm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propus</a:t>
            </a:r>
            <a:r>
              <a:rPr lang="en-US" altLang="en-US" sz="2000" dirty="0" smtClean="0"/>
              <a:t> de NIST in 1991, DSS = Digital Signature Standard (FIPS-186)</a:t>
            </a:r>
          </a:p>
          <a:p>
            <a:pPr>
              <a:defRPr/>
            </a:pPr>
            <a:r>
              <a:rPr lang="en-US" altLang="en-US" sz="2000" dirty="0" smtClean="0"/>
              <a:t>NU </a:t>
            </a:r>
            <a:r>
              <a:rPr lang="en-US" altLang="en-US" sz="2000" dirty="0" err="1" smtClean="0"/>
              <a:t>permite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criptarea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datelor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 err="1" smtClean="0"/>
              <a:t>Securitatea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problema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logaritmului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discret</a:t>
            </a:r>
            <a:r>
              <a:rPr lang="en-US" altLang="en-US" sz="2000" dirty="0" smtClean="0"/>
              <a:t> (DLP) – </a:t>
            </a:r>
            <a:r>
              <a:rPr lang="en-US" altLang="en-US" sz="2000" dirty="0" err="1" smtClean="0"/>
              <a:t>problema</a:t>
            </a:r>
            <a:r>
              <a:rPr lang="en-US" altLang="en-US" sz="2000" dirty="0" smtClean="0"/>
              <a:t> </a:t>
            </a:r>
            <a:r>
              <a:rPr lang="en-US" altLang="en-US" sz="2000" i="1" dirty="0" err="1" smtClean="0"/>
              <a:t>grea</a:t>
            </a:r>
            <a:r>
              <a:rPr lang="en-US" altLang="en-US" sz="2000" dirty="0"/>
              <a:t>: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2400" dirty="0" smtClean="0"/>
              <a:t>DSA </a:t>
            </a:r>
            <a:r>
              <a:rPr lang="en-US" altLang="en-US" sz="2400" dirty="0" err="1" smtClean="0"/>
              <a:t>implica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algoritmi</a:t>
            </a:r>
            <a:r>
              <a:rPr lang="en-US" altLang="en-US" sz="2400" dirty="0" smtClean="0"/>
              <a:t>:</a:t>
            </a:r>
          </a:p>
          <a:p>
            <a:pPr>
              <a:defRPr/>
            </a:pPr>
            <a:r>
              <a:rPr lang="en-US" altLang="en-US" sz="2000" dirty="0" err="1" smtClean="0"/>
              <a:t>Algoritmul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generare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chei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000" dirty="0" err="1" smtClean="0"/>
              <a:t>Algoritmul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semnare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000" dirty="0" err="1" smtClean="0"/>
              <a:t>Algoritmul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verificare</a:t>
            </a:r>
            <a:r>
              <a:rPr lang="en-US" altLang="en-US" sz="2000" dirty="0" smtClean="0"/>
              <a:t> a </a:t>
            </a:r>
            <a:r>
              <a:rPr lang="en-US" altLang="en-US" sz="2000" dirty="0" err="1" smtClean="0"/>
              <a:t>semnaturii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000" dirty="0" smtClean="0"/>
          </a:p>
          <a:p>
            <a:pPr lvl="1">
              <a:defRPr/>
            </a:pPr>
            <a:endParaRPr lang="en-US" altLang="en-US" sz="18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71E15-344A-4F44-B83B-5668179397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13063"/>
            <a:ext cx="7653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6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Digital signatures using DSA (contd.)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 lvl="1"/>
            <a:endParaRPr lang="en-US" altLang="en-US" sz="18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B2EBC-44D7-49E2-9DF0-2D31689993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143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7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Signatures using DSA (contd.)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 lvl="1"/>
            <a:endParaRPr lang="en-US" altLang="en-US" sz="18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FD242-8ECE-4755-B719-9F77981B2E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12838"/>
            <a:ext cx="72644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Signatures using DSA (contd.)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188" y="936625"/>
            <a:ext cx="8424862" cy="5921375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 lvl="1"/>
            <a:endParaRPr lang="en-US" altLang="en-US" sz="18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E1893-A218-42D6-A0F4-48FD1D4D58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2342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Schematics of RSA and DSA 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3EE0CF-D170-4AC1-826B-81FF1329A0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8125643" cy="54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Signature Algorithm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dirty="0" smtClean="0"/>
              <a:t>Two digital algorithm types:</a:t>
            </a:r>
          </a:p>
          <a:p>
            <a:pPr lvl="1"/>
            <a:r>
              <a:rPr lang="en-US" altLang="en-US" sz="2000" dirty="0" smtClean="0"/>
              <a:t>Digital signature </a:t>
            </a:r>
            <a:r>
              <a:rPr lang="en-US" altLang="en-US" sz="2000" u="sng" dirty="0" smtClean="0"/>
              <a:t>with message </a:t>
            </a:r>
            <a:r>
              <a:rPr lang="en-US" altLang="en-US" sz="2000" dirty="0" smtClean="0"/>
              <a:t>recovery  (ex. RSA)</a:t>
            </a:r>
          </a:p>
          <a:p>
            <a:pPr lvl="1"/>
            <a:r>
              <a:rPr lang="en-US" altLang="en-US" sz="2000" dirty="0" smtClean="0"/>
              <a:t>Digital signature </a:t>
            </a:r>
            <a:r>
              <a:rPr lang="en-US" altLang="en-US" sz="2000" u="sng" dirty="0" smtClean="0"/>
              <a:t>with appendix </a:t>
            </a:r>
            <a:r>
              <a:rPr lang="en-US" altLang="en-US" sz="2000" dirty="0" smtClean="0"/>
              <a:t>  (ex. DSA)</a:t>
            </a:r>
          </a:p>
          <a:p>
            <a:pPr lvl="1"/>
            <a:endParaRPr lang="en-US" altLang="en-US" sz="20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Usually, sign a message digest (hash)</a:t>
            </a:r>
          </a:p>
          <a:p>
            <a:pPr lvl="1"/>
            <a:r>
              <a:rPr lang="en-US" altLang="en-US" sz="2000" dirty="0" smtClean="0"/>
              <a:t>RSA is converted also to a digital signature </a:t>
            </a:r>
            <a:r>
              <a:rPr lang="en-US" altLang="en-US" sz="2000" u="sng" dirty="0" smtClean="0"/>
              <a:t>with appendix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3EE0CF-D170-4AC1-826B-81FF1329A0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About digital signatures </a:t>
            </a:r>
          </a:p>
          <a:p>
            <a:pPr>
              <a:defRPr/>
            </a:pPr>
            <a:r>
              <a:rPr lang="en-US" sz="2400" dirty="0" smtClean="0"/>
              <a:t>Signing with RSA </a:t>
            </a:r>
          </a:p>
          <a:p>
            <a:pPr>
              <a:defRPr/>
            </a:pPr>
            <a:r>
              <a:rPr lang="en-US" sz="2400" dirty="0" smtClean="0"/>
              <a:t>Signing with DSA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b="0" dirty="0" smtClean="0"/>
          </a:p>
          <a:p>
            <a:pPr marL="0" indent="0">
              <a:buNone/>
              <a:defRPr/>
            </a:pPr>
            <a:endParaRPr lang="en-US" altLang="en-US" sz="2400" b="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5B66-3F9A-4763-B4DE-BDA34966BFC0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Public-Key Cryptography Standards (PKCS)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351837" cy="5949950"/>
          </a:xfrm>
        </p:spPr>
        <p:txBody>
          <a:bodyPr/>
          <a:lstStyle/>
          <a:p>
            <a:endParaRPr lang="en-US" altLang="en-US" sz="1800" dirty="0" smtClean="0"/>
          </a:p>
          <a:p>
            <a:r>
              <a:rPr lang="en-US" altLang="en-US" sz="1800" dirty="0" smtClean="0"/>
              <a:t>PKCS#1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criptografia</a:t>
            </a:r>
            <a:r>
              <a:rPr lang="en-US" altLang="en-US" sz="1800" dirty="0" smtClean="0"/>
              <a:t> cu </a:t>
            </a:r>
            <a:r>
              <a:rPr lang="en-US" altLang="en-US" sz="1800" dirty="0" err="1" smtClean="0"/>
              <a:t>alg</a:t>
            </a:r>
            <a:r>
              <a:rPr lang="en-US" altLang="en-US" sz="1800" dirty="0" smtClean="0"/>
              <a:t> RSA</a:t>
            </a:r>
          </a:p>
          <a:p>
            <a:r>
              <a:rPr lang="en-US" altLang="en-US" sz="1800" b="0" dirty="0" smtClean="0"/>
              <a:t>PKCS#2 – </a:t>
            </a:r>
            <a:r>
              <a:rPr lang="en-US" altLang="en-US" sz="1800" b="0" dirty="0" err="1" smtClean="0"/>
              <a:t>incorporat</a:t>
            </a:r>
            <a:r>
              <a:rPr lang="en-US" altLang="en-US" sz="1800" b="0" dirty="0" smtClean="0"/>
              <a:t> in #1 - </a:t>
            </a:r>
            <a:r>
              <a:rPr lang="en-US" altLang="en-US" sz="1800" b="0" dirty="0" err="1" smtClean="0"/>
              <a:t>criptarea</a:t>
            </a:r>
            <a:r>
              <a:rPr lang="en-US" altLang="en-US" sz="1800" b="0" dirty="0" smtClean="0"/>
              <a:t> digest –</a:t>
            </a:r>
            <a:r>
              <a:rPr lang="en-US" altLang="en-US" sz="1800" b="0" dirty="0" err="1" smtClean="0"/>
              <a:t>urilor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criptografice</a:t>
            </a:r>
            <a:r>
              <a:rPr lang="en-US" altLang="en-US" sz="1800" b="0" dirty="0" smtClean="0"/>
              <a:t>   </a:t>
            </a:r>
          </a:p>
          <a:p>
            <a:r>
              <a:rPr lang="en-US" altLang="en-US" sz="1800" b="0" dirty="0" smtClean="0">
                <a:solidFill>
                  <a:srgbClr val="FF0000"/>
                </a:solidFill>
              </a:rPr>
              <a:t>PKCS#3 – std.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Diffie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si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Hellman Key Agreement</a:t>
            </a:r>
          </a:p>
          <a:p>
            <a:r>
              <a:rPr lang="en-US" altLang="en-US" sz="1800" b="0" dirty="0" smtClean="0">
                <a:solidFill>
                  <a:srgbClr val="FF0000"/>
                </a:solidFill>
              </a:rPr>
              <a:t>PKCS#4 –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incorporat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in #1 –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formatul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cheii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RSA</a:t>
            </a:r>
          </a:p>
          <a:p>
            <a:r>
              <a:rPr lang="en-US" altLang="en-US" sz="1800" b="0" dirty="0" smtClean="0"/>
              <a:t>PKCS#5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bazata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pe</a:t>
            </a:r>
            <a:r>
              <a:rPr lang="en-US" altLang="en-US" sz="1800" b="0" dirty="0" smtClean="0"/>
              <a:t> parole</a:t>
            </a:r>
          </a:p>
          <a:p>
            <a:r>
              <a:rPr lang="en-US" altLang="en-US" sz="1800" dirty="0" smtClean="0"/>
              <a:t>PKCS#6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sintaxa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extinsa</a:t>
            </a:r>
            <a:r>
              <a:rPr lang="en-US" altLang="en-US" sz="1800" dirty="0" smtClean="0"/>
              <a:t> a </a:t>
            </a:r>
            <a:r>
              <a:rPr lang="en-US" altLang="en-US" sz="1800" dirty="0" err="1" smtClean="0"/>
              <a:t>unui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certificat</a:t>
            </a:r>
            <a:r>
              <a:rPr lang="en-US" altLang="en-US" sz="1800" dirty="0" smtClean="0"/>
              <a:t> digital – </a:t>
            </a:r>
            <a:r>
              <a:rPr lang="en-US" altLang="en-US" sz="1800" dirty="0" err="1" smtClean="0"/>
              <a:t>extensii</a:t>
            </a:r>
            <a:endParaRPr lang="en-US" altLang="en-US" sz="1800" dirty="0" smtClean="0"/>
          </a:p>
          <a:p>
            <a:r>
              <a:rPr lang="en-US" altLang="en-US" sz="1800" dirty="0" smtClean="0"/>
              <a:t>PKCS#7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formatul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mesajului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criptografic</a:t>
            </a:r>
            <a:endParaRPr lang="en-US" altLang="en-US" sz="1800" dirty="0" smtClean="0"/>
          </a:p>
          <a:p>
            <a:r>
              <a:rPr lang="en-US" altLang="en-US" sz="1800" dirty="0" smtClean="0"/>
              <a:t>PKCS#8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sintaxa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cheii</a:t>
            </a:r>
            <a:r>
              <a:rPr lang="en-US" altLang="en-US" sz="1800" dirty="0" smtClean="0"/>
              <a:t> private</a:t>
            </a:r>
          </a:p>
          <a:p>
            <a:r>
              <a:rPr lang="en-US" altLang="en-US" sz="1800" dirty="0" smtClean="0"/>
              <a:t>PKCS#9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tipurile</a:t>
            </a:r>
            <a:r>
              <a:rPr lang="en-US" altLang="en-US" sz="1800" dirty="0" smtClean="0"/>
              <a:t> de </a:t>
            </a:r>
            <a:r>
              <a:rPr lang="en-US" altLang="en-US" sz="1800" dirty="0" err="1" smtClean="0"/>
              <a:t>atribute</a:t>
            </a:r>
            <a:endParaRPr lang="en-US" altLang="en-US" sz="1800" dirty="0" smtClean="0"/>
          </a:p>
          <a:p>
            <a:r>
              <a:rPr lang="en-US" altLang="en-US" sz="1800" dirty="0" smtClean="0"/>
              <a:t>PKCS#10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formatul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cererii</a:t>
            </a:r>
            <a:r>
              <a:rPr lang="en-US" altLang="en-US" sz="1800" dirty="0" smtClean="0"/>
              <a:t> de </a:t>
            </a:r>
            <a:r>
              <a:rPr lang="en-US" altLang="en-US" sz="1800" dirty="0" err="1" smtClean="0"/>
              <a:t>certificat</a:t>
            </a:r>
            <a:endParaRPr lang="en-US" altLang="en-US" sz="1800" dirty="0" smtClean="0"/>
          </a:p>
          <a:p>
            <a:r>
              <a:rPr lang="en-US" altLang="en-US" sz="1800" dirty="0" smtClean="0"/>
              <a:t>PKCS#11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API –</a:t>
            </a:r>
            <a:r>
              <a:rPr lang="en-US" altLang="en-US" sz="1800" dirty="0" err="1" smtClean="0"/>
              <a:t>urile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criptografice</a:t>
            </a:r>
            <a:r>
              <a:rPr lang="en-US" altLang="en-US" sz="1800" dirty="0" smtClean="0"/>
              <a:t> ale </a:t>
            </a:r>
            <a:r>
              <a:rPr lang="en-US" altLang="en-US" sz="1800" dirty="0" err="1" smtClean="0"/>
              <a:t>dispozitivelor</a:t>
            </a:r>
            <a:r>
              <a:rPr lang="en-US" altLang="en-US" sz="1800" dirty="0" smtClean="0"/>
              <a:t> hardware</a:t>
            </a:r>
          </a:p>
          <a:p>
            <a:r>
              <a:rPr lang="en-US" altLang="en-US" sz="1800" dirty="0" smtClean="0"/>
              <a:t>PKCS#12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token-</a:t>
            </a:r>
            <a:r>
              <a:rPr lang="en-US" altLang="en-US" sz="1800" dirty="0" err="1" smtClean="0"/>
              <a:t>uri</a:t>
            </a:r>
            <a:r>
              <a:rPr lang="en-US" altLang="en-US" sz="1800" dirty="0" smtClean="0"/>
              <a:t> software </a:t>
            </a:r>
          </a:p>
          <a:p>
            <a:r>
              <a:rPr lang="en-US" altLang="en-US" sz="1800" b="0" dirty="0" smtClean="0">
                <a:solidFill>
                  <a:srgbClr val="FF0000"/>
                </a:solidFill>
              </a:rPr>
              <a:t>PKCS#13 – std.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pt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criptografia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cu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curbe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eliptice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– in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dezvoltare</a:t>
            </a:r>
            <a:endParaRPr lang="en-US" altLang="en-US" sz="1800" b="0" dirty="0" smtClean="0">
              <a:solidFill>
                <a:srgbClr val="FF0000"/>
              </a:solidFill>
            </a:endParaRPr>
          </a:p>
          <a:p>
            <a:r>
              <a:rPr lang="en-US" altLang="en-US" sz="1800" b="0" dirty="0" smtClean="0">
                <a:solidFill>
                  <a:srgbClr val="FF0000"/>
                </a:solidFill>
              </a:rPr>
              <a:t>PKCS#14 – std.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pt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generatoarele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de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nr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pseudoaleatoare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 – in </a:t>
            </a:r>
            <a:r>
              <a:rPr lang="en-US" altLang="en-US" sz="1800" b="0" dirty="0" err="1" smtClean="0">
                <a:solidFill>
                  <a:srgbClr val="FF0000"/>
                </a:solidFill>
              </a:rPr>
              <a:t>dezvoltare</a:t>
            </a:r>
            <a:endParaRPr lang="en-US" altLang="en-US" sz="1800" b="0" dirty="0" smtClean="0">
              <a:solidFill>
                <a:srgbClr val="FF0000"/>
              </a:solidFill>
            </a:endParaRPr>
          </a:p>
          <a:p>
            <a:r>
              <a:rPr lang="en-US" altLang="en-US" sz="1800" b="0" dirty="0" smtClean="0"/>
              <a:t>PKCS#15 – standard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formatul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informatiei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pe</a:t>
            </a:r>
            <a:r>
              <a:rPr lang="en-US" altLang="en-US" sz="1800" b="0" dirty="0" smtClean="0"/>
              <a:t> token –</a:t>
            </a:r>
            <a:r>
              <a:rPr lang="en-US" altLang="en-US" sz="1800" b="0" dirty="0" err="1" smtClean="0"/>
              <a:t>urile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criptografice</a:t>
            </a:r>
            <a:endParaRPr lang="en-US" altLang="en-US" sz="1800" b="0" dirty="0" smtClean="0"/>
          </a:p>
          <a:p>
            <a:endParaRPr lang="en-US" alt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0AD451-D479-4894-86F0-210A71FA8156}" type="slidenum">
              <a:rPr lang="en-US" altLang="en-US">
                <a:solidFill>
                  <a:srgbClr val="FFFF00"/>
                </a:solidFill>
                <a:latin typeface="Arial Narrow" panose="020B0606020202030204" pitchFamily="34" charset="0"/>
              </a:rPr>
              <a:pPr eaLnBrk="1" hangingPunct="1"/>
              <a:t>20</a:t>
            </a:fld>
            <a:endParaRPr lang="en-US" altLang="en-US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Electronic Signatures</a:t>
            </a:r>
            <a:r>
              <a:rPr lang="en-US" altLang="en-US" dirty="0" smtClean="0"/>
              <a:t>-based Authentication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1188" y="908721"/>
            <a:ext cx="8424862" cy="5949280"/>
          </a:xfrm>
        </p:spPr>
        <p:txBody>
          <a:bodyPr/>
          <a:lstStyle/>
          <a:p>
            <a:r>
              <a:rPr lang="en-US" altLang="en-US" sz="2400" dirty="0" smtClean="0"/>
              <a:t>Digital Signatures</a:t>
            </a:r>
          </a:p>
          <a:p>
            <a:r>
              <a:rPr lang="en-US" altLang="en-US" sz="2400" dirty="0" smtClean="0"/>
              <a:t>Public Key Distribution (key-management aspects)</a:t>
            </a:r>
          </a:p>
          <a:p>
            <a:r>
              <a:rPr lang="en-US" altLang="en-US" sz="2400" dirty="0" smtClean="0"/>
              <a:t>Certification Authorities (CAs)</a:t>
            </a:r>
          </a:p>
          <a:p>
            <a:r>
              <a:rPr lang="en-US" altLang="en-US" sz="2400" dirty="0" smtClean="0"/>
              <a:t>Digital certificates (X.509)</a:t>
            </a:r>
          </a:p>
          <a:p>
            <a:r>
              <a:rPr lang="en-US" altLang="en-US" sz="2400" dirty="0" smtClean="0"/>
              <a:t>PKI – Public Key Infrastructures</a:t>
            </a:r>
          </a:p>
          <a:p>
            <a:pPr lvl="1"/>
            <a:r>
              <a:rPr lang="en-US" altLang="en-US" sz="2000" dirty="0" smtClean="0"/>
              <a:t>PKI components: CAs, RAs, Repositories, Users</a:t>
            </a:r>
          </a:p>
          <a:p>
            <a:r>
              <a:rPr lang="en-US" altLang="en-US" sz="2400" dirty="0" smtClean="0"/>
              <a:t>Certificates validation process</a:t>
            </a:r>
          </a:p>
          <a:p>
            <a:pPr lvl="1"/>
            <a:r>
              <a:rPr lang="en-US" altLang="en-US" sz="2000" dirty="0" smtClean="0"/>
              <a:t>Certificates path validation (be sure about the certificates authenticity)</a:t>
            </a:r>
          </a:p>
          <a:p>
            <a:pPr lvl="1"/>
            <a:r>
              <a:rPr lang="en-US" altLang="en-US" sz="2000" dirty="0" smtClean="0"/>
              <a:t>Certificates status checking (revoked or not)</a:t>
            </a:r>
          </a:p>
          <a:p>
            <a:r>
              <a:rPr lang="en-US" altLang="en-US" sz="2400" dirty="0" smtClean="0"/>
              <a:t>Certificate Revocation Lists (CRLs)</a:t>
            </a:r>
          </a:p>
          <a:p>
            <a:r>
              <a:rPr lang="en-US" altLang="en-US" sz="2400" dirty="0" smtClean="0"/>
              <a:t>Builds (discover) and validates the certificate path</a:t>
            </a:r>
          </a:p>
          <a:p>
            <a:endParaRPr lang="en-US" altLang="en-US" sz="1000" dirty="0" smtClean="0"/>
          </a:p>
          <a:p>
            <a:r>
              <a:rPr lang="en-US" altLang="en-US" sz="2400" dirty="0" smtClean="0"/>
              <a:t>Other components</a:t>
            </a:r>
          </a:p>
          <a:p>
            <a:pPr lvl="1"/>
            <a:r>
              <a:rPr lang="en-US" altLang="en-US" sz="2000" dirty="0" smtClean="0"/>
              <a:t>Time-stamping Authority, OCSP Authority , Signing Authority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C38BA-F31B-4735-9168-E31F6AC040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Public Key Distribution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smtClean="0"/>
              <a:t>The big problem:  </a:t>
            </a:r>
            <a:r>
              <a:rPr lang="en-US" altLang="en-US" smtClean="0"/>
              <a:t>Man in the Middle </a:t>
            </a:r>
            <a:r>
              <a:rPr lang="en-US" altLang="en-US" sz="2400" smtClean="0"/>
              <a:t>!!!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65BED8-8B1C-4684-BE37-CED3014F628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72390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Generating fake signatures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409967-E183-40E0-85FE-FCA1C142779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8110537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3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Public Key Distribution (contd.)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smtClean="0"/>
              <a:t>A trusted third party should authenticates the public key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C0CE1-2474-4F09-9F0E-34A97BDC7A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7343775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3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Certificate (contd.)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algn="ctr"/>
            <a:endParaRPr lang="en-US" altLang="en-US" sz="2400" smtClean="0"/>
          </a:p>
          <a:p>
            <a:pPr algn="ctr"/>
            <a:r>
              <a:rPr lang="en-US" altLang="en-US" smtClean="0"/>
              <a:t>Is a person really who claim?</a:t>
            </a:r>
          </a:p>
          <a:p>
            <a:pPr algn="ctr"/>
            <a:endParaRPr lang="en-US" altLang="en-US" smtClean="0"/>
          </a:p>
          <a:p>
            <a:pPr algn="ctr"/>
            <a:r>
              <a:rPr lang="en-US" altLang="en-US" smtClean="0"/>
              <a:t>How do you know that the public key you got from a person (entity) really belongs to this person  </a:t>
            </a:r>
          </a:p>
          <a:p>
            <a:pPr algn="ctr"/>
            <a:endParaRPr lang="en-US" altLang="en-US" smtClean="0"/>
          </a:p>
          <a:p>
            <a:pPr algn="ctr"/>
            <a:endParaRPr lang="en-US" altLang="en-US" smtClean="0"/>
          </a:p>
          <a:p>
            <a:pPr algn="ctr"/>
            <a:endParaRPr lang="en-US" altLang="en-US" smtClean="0"/>
          </a:p>
          <a:p>
            <a:pPr algn="ctr"/>
            <a:r>
              <a:rPr lang="en-US" altLang="en-US" smtClean="0"/>
              <a:t>Solution: CERTIFICATE – like an </a:t>
            </a:r>
            <a:r>
              <a:rPr lang="en-US" altLang="en-US" i="1" smtClean="0"/>
              <a:t>Information Highway Driver License</a:t>
            </a:r>
            <a:r>
              <a:rPr lang="en-US" altLang="en-US" smtClean="0"/>
              <a:t> </a:t>
            </a:r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3F04B0-D53A-440E-B0DD-6E7895BEFC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Certificate X.509 v3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algn="ctr"/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071-D132-477E-A4F4-30912F6D852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1125538"/>
            <a:ext cx="4335462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34925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Certificate X.509 v3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algn="ctr"/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C6C91F-7DE2-4E7D-9C0B-77A253642C1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52513"/>
            <a:ext cx="6913563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6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Workflows in PKI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FABD3-2E1A-4803-9B3E-AABEF7C979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780" y="1412776"/>
            <a:ext cx="79465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9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of Digital Certificates X.509 v3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188" y="936104"/>
            <a:ext cx="8424862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(using Windows built-in Certificate Viewer)</a:t>
            </a:r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D4E3E-2CEB-4F4B-8183-74ECABE0E9B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3294"/>
            <a:ext cx="397800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6" y="1553294"/>
            <a:ext cx="40005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Mechanisms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altLang="en-US" sz="2400" dirty="0" smtClean="0"/>
              <a:t>Basic </a:t>
            </a:r>
            <a:r>
              <a:rPr lang="en-GB" altLang="en-US" sz="2400" dirty="0"/>
              <a:t>building blocks are used</a:t>
            </a:r>
            <a:r>
              <a:rPr lang="en-GB" altLang="en-US" sz="2400" dirty="0" smtClean="0"/>
              <a:t>:</a:t>
            </a:r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r>
              <a:rPr lang="en-GB" altLang="en-US" sz="2000" i="1" dirty="0" smtClean="0"/>
              <a:t>Encryption </a:t>
            </a:r>
          </a:p>
          <a:p>
            <a:pPr lvl="1">
              <a:defRPr/>
            </a:pPr>
            <a:r>
              <a:rPr lang="en-GB" altLang="en-US" sz="1800" dirty="0" smtClean="0"/>
              <a:t>used </a:t>
            </a:r>
            <a:r>
              <a:rPr lang="en-GB" altLang="en-US" sz="1800" dirty="0"/>
              <a:t>to provide </a:t>
            </a:r>
            <a:r>
              <a:rPr lang="en-GB" altLang="en-US" sz="1800" u="sng" dirty="0"/>
              <a:t>confidentiality</a:t>
            </a:r>
            <a:r>
              <a:rPr lang="en-GB" altLang="en-US" sz="1800" dirty="0"/>
              <a:t>, can </a:t>
            </a:r>
            <a:r>
              <a:rPr lang="en-GB" altLang="en-US" sz="1800" dirty="0" smtClean="0"/>
              <a:t>provide </a:t>
            </a:r>
            <a:r>
              <a:rPr lang="en-GB" altLang="en-US" sz="1800" u="sng" dirty="0" smtClean="0"/>
              <a:t>authentication </a:t>
            </a:r>
            <a:r>
              <a:rPr lang="en-GB" altLang="en-US" sz="1800" dirty="0"/>
              <a:t>and </a:t>
            </a:r>
            <a:r>
              <a:rPr lang="en-GB" altLang="en-US" sz="1800" u="sng" dirty="0"/>
              <a:t>integrity </a:t>
            </a:r>
            <a:r>
              <a:rPr lang="en-GB" altLang="en-US" sz="1800" dirty="0"/>
              <a:t>protection</a:t>
            </a:r>
          </a:p>
          <a:p>
            <a:pPr>
              <a:defRPr/>
            </a:pPr>
            <a:endParaRPr lang="en-GB" altLang="en-US" sz="2400" dirty="0" smtClean="0"/>
          </a:p>
          <a:p>
            <a:pPr>
              <a:defRPr/>
            </a:pPr>
            <a:r>
              <a:rPr lang="en-GB" altLang="en-US" sz="2000" dirty="0" smtClean="0"/>
              <a:t>Hash/ checksums algorithms </a:t>
            </a:r>
          </a:p>
          <a:p>
            <a:pPr lvl="1">
              <a:defRPr/>
            </a:pPr>
            <a:r>
              <a:rPr lang="en-GB" altLang="en-US" sz="1800" dirty="0" smtClean="0"/>
              <a:t>used </a:t>
            </a:r>
            <a:r>
              <a:rPr lang="en-GB" altLang="en-US" sz="1800" dirty="0"/>
              <a:t>to provide </a:t>
            </a:r>
            <a:r>
              <a:rPr lang="en-GB" altLang="en-US" sz="1800" u="sng" dirty="0" smtClean="0"/>
              <a:t>integrity</a:t>
            </a:r>
            <a:r>
              <a:rPr lang="en-GB" altLang="en-US" sz="1800" dirty="0" smtClean="0"/>
              <a:t> protection</a:t>
            </a:r>
            <a:r>
              <a:rPr lang="en-GB" altLang="en-US" sz="1800" dirty="0"/>
              <a:t>, can provide </a:t>
            </a:r>
            <a:r>
              <a:rPr lang="en-GB" altLang="en-US" sz="1800" u="sng" dirty="0" smtClean="0"/>
              <a:t>authentication</a:t>
            </a:r>
            <a:r>
              <a:rPr lang="en-GB" altLang="en-US" sz="1800" dirty="0" smtClean="0"/>
              <a:t> (MACs, HMAC)</a:t>
            </a:r>
            <a:endParaRPr lang="en-US" altLang="en-US" sz="1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GB" altLang="en-US" sz="2400" i="1" dirty="0"/>
              <a:t>Electronic signatures </a:t>
            </a:r>
            <a:r>
              <a:rPr lang="en-GB" altLang="en-US" sz="2400" i="1" dirty="0" smtClean="0"/>
              <a:t>(digital signatures)</a:t>
            </a:r>
            <a:endParaRPr lang="en-GB" altLang="en-US" sz="2400" i="1" dirty="0"/>
          </a:p>
          <a:p>
            <a:pPr lvl="1">
              <a:defRPr/>
            </a:pPr>
            <a:r>
              <a:rPr lang="en-GB" altLang="en-US" sz="1800" dirty="0"/>
              <a:t>used to provide </a:t>
            </a:r>
            <a:r>
              <a:rPr lang="en-GB" altLang="en-US" sz="1800" u="sng" dirty="0"/>
              <a:t>authentication,</a:t>
            </a:r>
            <a:r>
              <a:rPr lang="en-GB" altLang="en-US" sz="1800" dirty="0"/>
              <a:t> </a:t>
            </a:r>
            <a:r>
              <a:rPr lang="en-GB" altLang="en-US" sz="1800" u="sng" dirty="0"/>
              <a:t>integrity </a:t>
            </a:r>
            <a:r>
              <a:rPr lang="en-GB" altLang="en-US" sz="1800" dirty="0"/>
              <a:t>protection, and </a:t>
            </a:r>
            <a:r>
              <a:rPr lang="en-GB" altLang="en-US" sz="1800" u="sng" dirty="0"/>
              <a:t>non-repudiation</a:t>
            </a: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endParaRPr lang="en-GB" altLang="en-US" sz="2000" dirty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GB" sz="2000" dirty="0" smtClean="0">
                <a:solidFill>
                  <a:srgbClr val="C00000"/>
                </a:solidFill>
              </a:rPr>
              <a:t>One </a:t>
            </a:r>
            <a:r>
              <a:rPr lang="en-GB" sz="2000" dirty="0">
                <a:solidFill>
                  <a:srgbClr val="C00000"/>
                </a:solidFill>
              </a:rPr>
              <a:t>or more security mechanisms are combined to </a:t>
            </a:r>
            <a:r>
              <a:rPr lang="en-GB" sz="2000" dirty="0" smtClean="0">
                <a:solidFill>
                  <a:srgbClr val="C00000"/>
                </a:solidFill>
              </a:rPr>
              <a:t>provide a </a:t>
            </a:r>
            <a:r>
              <a:rPr lang="en-GB" sz="2000" dirty="0">
                <a:solidFill>
                  <a:srgbClr val="C00000"/>
                </a:solidFill>
              </a:rPr>
              <a:t>security service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FABD3-2E1A-4803-9B3E-AABEF7C979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Example of Digital Certificates X.509 v3 (contd.)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188" y="936104"/>
            <a:ext cx="8424862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(using Windows built-in Certificate Viewer)</a:t>
            </a:r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D4E3E-2CEB-4F4B-8183-74ECABE0E9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75648" y="224993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main scope of certificate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233626"/>
            <a:ext cx="30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There are several categories of information: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83152" y="3312210"/>
            <a:ext cx="306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SUBJECT of certificate</a:t>
            </a:r>
          </a:p>
          <a:p>
            <a:pPr algn="l"/>
            <a:r>
              <a:rPr lang="en-US" dirty="0" smtClean="0"/>
              <a:t>The ISSUER of certificate</a:t>
            </a:r>
          </a:p>
          <a:p>
            <a:pPr algn="l"/>
            <a:r>
              <a:rPr lang="en-US" dirty="0" smtClean="0"/>
              <a:t>The validity of certificate</a:t>
            </a:r>
          </a:p>
        </p:txBody>
      </p:sp>
      <p:cxnSp>
        <p:nvCxnSpPr>
          <p:cNvPr id="9" name="Straight Arrow Connector 8"/>
          <p:cNvCxnSpPr>
            <a:stCxn id="2" idx="1"/>
          </p:cNvCxnSpPr>
          <p:nvPr/>
        </p:nvCxnSpPr>
        <p:spPr bwMode="auto">
          <a:xfrm flipH="1">
            <a:off x="5259258" y="2434597"/>
            <a:ext cx="716390" cy="418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510778" y="3942453"/>
            <a:ext cx="464870" cy="318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407" y="1432615"/>
            <a:ext cx="4514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26460" y="4941168"/>
            <a:ext cx="302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If there is a registered </a:t>
            </a:r>
          </a:p>
          <a:p>
            <a:pPr algn="l"/>
            <a:r>
              <a:rPr lang="en-US" dirty="0" smtClean="0"/>
              <a:t>private-key, pairing with this public key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364088" y="5229200"/>
            <a:ext cx="611560" cy="173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5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Certificate Chains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188" y="908721"/>
            <a:ext cx="8424862" cy="5949280"/>
          </a:xfrm>
        </p:spPr>
        <p:txBody>
          <a:bodyPr/>
          <a:lstStyle/>
          <a:p>
            <a:r>
              <a:rPr lang="en-US" altLang="en-US" sz="2200" dirty="0" smtClean="0"/>
              <a:t>Each certificate has a </a:t>
            </a:r>
            <a:r>
              <a:rPr lang="en-US" altLang="en-US" sz="2200" i="1" dirty="0" smtClean="0"/>
              <a:t>certification-path starting from a ROOT-CA</a:t>
            </a:r>
          </a:p>
          <a:p>
            <a:r>
              <a:rPr lang="en-US" altLang="en-US" sz="2200" dirty="0" smtClean="0"/>
              <a:t>Usually, Root-CA certificate is a trusted point in the </a:t>
            </a:r>
            <a:r>
              <a:rPr lang="en-US" altLang="en-US" sz="2200" i="1" dirty="0" smtClean="0"/>
              <a:t>system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992B2B-94AC-4300-9A8B-C88F3616593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981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63962"/>
            <a:ext cx="40005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Certificate X.509 v3 (contd.)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dirty="0" smtClean="0"/>
              <a:t>Trusted certificates (trust anchors) in Windows</a:t>
            </a:r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992B2B-94AC-4300-9A8B-C88F3616593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2264"/>
            <a:ext cx="8532440" cy="44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8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certificates &amp; PKI in real world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>
              <a:defRPr/>
            </a:pPr>
            <a:r>
              <a:rPr lang="en-GB" altLang="en-US" sz="2400" dirty="0" smtClean="0"/>
              <a:t>Document signing (ETSI, PKCS#7 formats)</a:t>
            </a:r>
          </a:p>
          <a:p>
            <a:pPr lvl="1">
              <a:defRPr/>
            </a:pPr>
            <a:r>
              <a:rPr lang="en-US" altLang="en-US" sz="2000" dirty="0" smtClean="0"/>
              <a:t>Signatures with legal value</a:t>
            </a:r>
            <a:endParaRPr lang="en-GB" altLang="en-US" sz="2000" dirty="0" smtClean="0"/>
          </a:p>
          <a:p>
            <a:pPr>
              <a:defRPr/>
            </a:pPr>
            <a:r>
              <a:rPr lang="en-US" altLang="en-US" sz="2400" dirty="0" smtClean="0"/>
              <a:t>Email encryption &amp; signing (S/MIME)</a:t>
            </a:r>
          </a:p>
          <a:p>
            <a:pPr>
              <a:defRPr/>
            </a:pPr>
            <a:r>
              <a:rPr lang="en-US" altLang="en-US" sz="2400" dirty="0" smtClean="0"/>
              <a:t>Transport-layer VPNs (using SSL)</a:t>
            </a:r>
          </a:p>
          <a:p>
            <a:pPr>
              <a:defRPr/>
            </a:pPr>
            <a:r>
              <a:rPr lang="en-US" altLang="en-US" sz="2400" dirty="0" smtClean="0"/>
              <a:t>Network-layer VPNs (using </a:t>
            </a:r>
            <a:r>
              <a:rPr lang="en-US" altLang="en-US" sz="2400" dirty="0" err="1" smtClean="0"/>
              <a:t>IPSec</a:t>
            </a:r>
            <a:r>
              <a:rPr lang="en-US" altLang="en-US" sz="2400" dirty="0" smtClean="0"/>
              <a:t>)</a:t>
            </a:r>
          </a:p>
          <a:p>
            <a:pPr>
              <a:defRPr/>
            </a:pPr>
            <a:r>
              <a:rPr lang="en-US" altLang="en-US" sz="2400" dirty="0"/>
              <a:t>Web </a:t>
            </a:r>
            <a:r>
              <a:rPr lang="en-US" altLang="en-US" sz="2400" dirty="0" smtClean="0"/>
              <a:t>servers </a:t>
            </a:r>
            <a:r>
              <a:rPr lang="en-US" altLang="en-US" sz="2400" dirty="0"/>
              <a:t>authentication (HTTPS)</a:t>
            </a:r>
          </a:p>
          <a:p>
            <a:pPr>
              <a:defRPr/>
            </a:pPr>
            <a:r>
              <a:rPr lang="en-US" altLang="en-US" sz="2400" dirty="0"/>
              <a:t>Web </a:t>
            </a:r>
            <a:r>
              <a:rPr lang="en-US" altLang="en-US" sz="2400" dirty="0" smtClean="0"/>
              <a:t>servers </a:t>
            </a:r>
            <a:r>
              <a:rPr lang="en-US" altLang="en-US" sz="2400" dirty="0"/>
              <a:t>&amp; </a:t>
            </a:r>
            <a:r>
              <a:rPr lang="en-US" altLang="en-US" sz="2400" dirty="0" smtClean="0"/>
              <a:t>Client </a:t>
            </a:r>
            <a:r>
              <a:rPr lang="en-US" altLang="en-US" sz="2400" dirty="0"/>
              <a:t>mutual authentication (HTTPS</a:t>
            </a:r>
            <a:r>
              <a:rPr lang="en-US" altLang="en-US" sz="2400" dirty="0" smtClean="0"/>
              <a:t>)</a:t>
            </a:r>
          </a:p>
          <a:p>
            <a:pPr>
              <a:defRPr/>
            </a:pPr>
            <a:r>
              <a:rPr lang="en-US" altLang="en-US" sz="2400" dirty="0" smtClean="0"/>
              <a:t>TCP servers &amp; Clients authentication (SSL)</a:t>
            </a:r>
          </a:p>
          <a:p>
            <a:pPr>
              <a:defRPr/>
            </a:pPr>
            <a:r>
              <a:rPr lang="en-US" altLang="en-US" sz="2400" dirty="0" smtClean="0"/>
              <a:t>User authentication to services (databases, etc.)</a:t>
            </a:r>
          </a:p>
          <a:p>
            <a:pPr>
              <a:defRPr/>
            </a:pPr>
            <a:r>
              <a:rPr lang="en-US" altLang="en-US" sz="2400" dirty="0" smtClean="0"/>
              <a:t>Network/IT Infrastructure services access (smartcard logon)</a:t>
            </a:r>
          </a:p>
          <a:p>
            <a:pPr>
              <a:defRPr/>
            </a:pPr>
            <a:r>
              <a:rPr lang="en-US" altLang="en-US" sz="2400" dirty="0" smtClean="0"/>
              <a:t>…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FABD3-2E1A-4803-9B3E-AABEF7C979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signing in real world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PKCS#7 signature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FABD3-2E1A-4803-9B3E-AABEF7C979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4" descr="C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48549"/>
            <a:ext cx="3815141" cy="344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IgnedDat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1302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1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signing in real world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 err="1" smtClean="0"/>
              <a:t>Cadrul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legislativ</a:t>
            </a:r>
            <a:r>
              <a:rPr lang="en-US" altLang="en-US" dirty="0" smtClean="0"/>
              <a:t> relevant</a:t>
            </a:r>
          </a:p>
          <a:p>
            <a:pPr>
              <a:defRPr/>
            </a:pPr>
            <a:r>
              <a:rPr lang="en-US" altLang="en-US" sz="2400" dirty="0" err="1" smtClean="0"/>
              <a:t>Directiva</a:t>
            </a:r>
            <a:r>
              <a:rPr lang="en-US" altLang="en-US" sz="2400" dirty="0" smtClean="0"/>
              <a:t> UE </a:t>
            </a:r>
            <a:r>
              <a:rPr lang="en-US" altLang="en-US" sz="2400" dirty="0" err="1" smtClean="0"/>
              <a:t>privind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semnatura</a:t>
            </a:r>
            <a:r>
              <a:rPr lang="en-US" altLang="en-US" sz="2400" dirty="0" smtClean="0"/>
              <a:t> electronica (1999)</a:t>
            </a:r>
          </a:p>
          <a:p>
            <a:pPr>
              <a:defRPr/>
            </a:pPr>
            <a:r>
              <a:rPr lang="en-US" altLang="en-US" sz="2400" dirty="0" err="1" smtClean="0"/>
              <a:t>Legea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semnaturii</a:t>
            </a:r>
            <a:r>
              <a:rPr lang="en-US" altLang="en-US" sz="2400" dirty="0" smtClean="0"/>
              <a:t>  in RO (2001)</a:t>
            </a:r>
          </a:p>
          <a:p>
            <a:pPr>
              <a:defRPr/>
            </a:pPr>
            <a:r>
              <a:rPr lang="en-US" altLang="en-US" sz="2400" dirty="0" err="1" smtClean="0"/>
              <a:t>Legea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marcii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temporale</a:t>
            </a:r>
            <a:r>
              <a:rPr lang="en-US" altLang="en-US" sz="2400" dirty="0" smtClean="0"/>
              <a:t> in RO (2004, 2008)</a:t>
            </a:r>
          </a:p>
          <a:p>
            <a:pPr>
              <a:defRPr/>
            </a:pPr>
            <a:r>
              <a:rPr lang="en-US" altLang="en-US" sz="2400" dirty="0" err="1" smtClean="0"/>
              <a:t>Legea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arhivarii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electronice</a:t>
            </a:r>
            <a:r>
              <a:rPr lang="en-US" altLang="en-US" sz="2400" dirty="0" smtClean="0"/>
              <a:t> (2007)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err="1" smtClean="0"/>
              <a:t>Regulamentul</a:t>
            </a:r>
            <a:r>
              <a:rPr lang="en-US" altLang="en-US" sz="2400" dirty="0" smtClean="0"/>
              <a:t> UE </a:t>
            </a:r>
            <a:r>
              <a:rPr lang="en-US" altLang="en-US" sz="2400" dirty="0" err="1" smtClean="0"/>
              <a:t>eIDAS</a:t>
            </a:r>
            <a:r>
              <a:rPr lang="en-US" altLang="en-US" sz="2400" dirty="0" smtClean="0"/>
              <a:t> (2014 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FABD3-2E1A-4803-9B3E-AABEF7C979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Public-Key Cryptography Standards (PKCS)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351837" cy="5949950"/>
          </a:xfrm>
        </p:spPr>
        <p:txBody>
          <a:bodyPr/>
          <a:lstStyle/>
          <a:p>
            <a:endParaRPr lang="en-US" altLang="en-US" sz="1800" dirty="0" smtClean="0"/>
          </a:p>
          <a:p>
            <a:r>
              <a:rPr lang="en-US" altLang="en-US" sz="1800" dirty="0" smtClean="0"/>
              <a:t>PKCS#1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criptografia</a:t>
            </a:r>
            <a:r>
              <a:rPr lang="en-US" altLang="en-US" sz="1800" dirty="0" smtClean="0"/>
              <a:t> cu </a:t>
            </a:r>
            <a:r>
              <a:rPr lang="en-US" altLang="en-US" sz="1800" dirty="0" err="1" smtClean="0"/>
              <a:t>alg</a:t>
            </a:r>
            <a:r>
              <a:rPr lang="en-US" altLang="en-US" sz="1800" dirty="0" smtClean="0"/>
              <a:t> RSA</a:t>
            </a:r>
          </a:p>
          <a:p>
            <a:r>
              <a:rPr lang="en-US" altLang="en-US" sz="1800" b="0" dirty="0" smtClean="0"/>
              <a:t>PKCS#2 – </a:t>
            </a:r>
            <a:r>
              <a:rPr lang="en-US" altLang="en-US" sz="1800" b="0" dirty="0" err="1" smtClean="0"/>
              <a:t>incorporat</a:t>
            </a:r>
            <a:r>
              <a:rPr lang="en-US" altLang="en-US" sz="1800" b="0" dirty="0" smtClean="0"/>
              <a:t> in #1 - </a:t>
            </a:r>
            <a:r>
              <a:rPr lang="en-US" altLang="en-US" sz="1800" b="0" dirty="0" err="1" smtClean="0"/>
              <a:t>criptarea</a:t>
            </a:r>
            <a:r>
              <a:rPr lang="en-US" altLang="en-US" sz="1800" b="0" dirty="0" smtClean="0"/>
              <a:t> digest –</a:t>
            </a:r>
            <a:r>
              <a:rPr lang="en-US" altLang="en-US" sz="1800" b="0" dirty="0" err="1" smtClean="0"/>
              <a:t>urilor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criptografice</a:t>
            </a:r>
            <a:r>
              <a:rPr lang="en-US" altLang="en-US" sz="1800" b="0" dirty="0" smtClean="0"/>
              <a:t>   </a:t>
            </a:r>
          </a:p>
          <a:p>
            <a:r>
              <a:rPr lang="en-US" altLang="en-US" sz="1800" b="0" dirty="0" smtClean="0"/>
              <a:t>PKCS#3 – std. </a:t>
            </a:r>
            <a:r>
              <a:rPr lang="en-US" altLang="en-US" sz="1800" b="0" dirty="0" err="1" smtClean="0"/>
              <a:t>Diffie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si</a:t>
            </a:r>
            <a:r>
              <a:rPr lang="en-US" altLang="en-US" sz="1800" b="0" dirty="0" smtClean="0"/>
              <a:t> Hellman Key Agreement</a:t>
            </a:r>
          </a:p>
          <a:p>
            <a:r>
              <a:rPr lang="en-US" altLang="en-US" sz="1800" b="0" dirty="0" smtClean="0"/>
              <a:t>PKCS#4 – </a:t>
            </a:r>
            <a:r>
              <a:rPr lang="en-US" altLang="en-US" sz="1800" b="0" dirty="0" err="1" smtClean="0"/>
              <a:t>incorporat</a:t>
            </a:r>
            <a:r>
              <a:rPr lang="en-US" altLang="en-US" sz="1800" b="0" dirty="0" smtClean="0"/>
              <a:t> in #1 – </a:t>
            </a:r>
            <a:r>
              <a:rPr lang="en-US" altLang="en-US" sz="1800" b="0" dirty="0" err="1" smtClean="0"/>
              <a:t>formatul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cheii</a:t>
            </a:r>
            <a:r>
              <a:rPr lang="en-US" altLang="en-US" sz="1800" b="0" dirty="0" smtClean="0"/>
              <a:t> RSA</a:t>
            </a:r>
          </a:p>
          <a:p>
            <a:r>
              <a:rPr lang="en-US" altLang="en-US" sz="1800" b="0" dirty="0" smtClean="0"/>
              <a:t>PKCS#5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bazata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pe</a:t>
            </a:r>
            <a:r>
              <a:rPr lang="en-US" altLang="en-US" sz="1800" b="0" dirty="0" smtClean="0"/>
              <a:t> parole</a:t>
            </a:r>
          </a:p>
          <a:p>
            <a:r>
              <a:rPr lang="en-US" altLang="en-US" sz="1800" dirty="0" smtClean="0"/>
              <a:t>PKCS#6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sintaxa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extinsa</a:t>
            </a:r>
            <a:r>
              <a:rPr lang="en-US" altLang="en-US" sz="1800" dirty="0" smtClean="0"/>
              <a:t> a </a:t>
            </a:r>
            <a:r>
              <a:rPr lang="en-US" altLang="en-US" sz="1800" dirty="0" err="1" smtClean="0"/>
              <a:t>unui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certificat</a:t>
            </a:r>
            <a:r>
              <a:rPr lang="en-US" altLang="en-US" sz="1800" dirty="0" smtClean="0"/>
              <a:t> digital – </a:t>
            </a:r>
            <a:r>
              <a:rPr lang="en-US" altLang="en-US" sz="1800" dirty="0" err="1" smtClean="0"/>
              <a:t>extensii</a:t>
            </a:r>
            <a:endParaRPr lang="en-US" altLang="en-US" sz="1800" dirty="0" smtClean="0"/>
          </a:p>
          <a:p>
            <a:r>
              <a:rPr lang="en-US" altLang="en-US" sz="1800" dirty="0" smtClean="0"/>
              <a:t>PKCS#7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formatul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mesajului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criptografic</a:t>
            </a:r>
            <a:endParaRPr lang="en-US" altLang="en-US" sz="1800" dirty="0" smtClean="0"/>
          </a:p>
          <a:p>
            <a:r>
              <a:rPr lang="en-US" altLang="en-US" sz="1800" dirty="0" smtClean="0"/>
              <a:t>PKCS#8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sintaxa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cheii</a:t>
            </a:r>
            <a:r>
              <a:rPr lang="en-US" altLang="en-US" sz="1800" dirty="0" smtClean="0"/>
              <a:t> private</a:t>
            </a:r>
          </a:p>
          <a:p>
            <a:r>
              <a:rPr lang="en-US" altLang="en-US" sz="1800" b="0" dirty="0" smtClean="0"/>
              <a:t>PKCS#9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tipurile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atribute</a:t>
            </a:r>
            <a:endParaRPr lang="en-US" altLang="en-US" sz="1800" b="0" dirty="0" smtClean="0"/>
          </a:p>
          <a:p>
            <a:r>
              <a:rPr lang="en-US" altLang="en-US" sz="1800" dirty="0" smtClean="0"/>
              <a:t>PKCS#10 – std. </a:t>
            </a:r>
            <a:r>
              <a:rPr lang="en-US" altLang="en-US" sz="1800" dirty="0" err="1" smtClean="0"/>
              <a:t>pt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formatul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cererii</a:t>
            </a:r>
            <a:r>
              <a:rPr lang="en-US" altLang="en-US" sz="1800" dirty="0" smtClean="0"/>
              <a:t> de </a:t>
            </a:r>
            <a:r>
              <a:rPr lang="en-US" altLang="en-US" sz="1800" dirty="0" err="1" smtClean="0"/>
              <a:t>certificat</a:t>
            </a:r>
            <a:endParaRPr lang="en-US" altLang="en-US" sz="1800" dirty="0" smtClean="0"/>
          </a:p>
          <a:p>
            <a:r>
              <a:rPr lang="en-US" altLang="en-US" sz="1800" b="0" dirty="0" smtClean="0"/>
              <a:t>PKCS#11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API –</a:t>
            </a:r>
            <a:r>
              <a:rPr lang="en-US" altLang="en-US" sz="1800" b="0" dirty="0" err="1" smtClean="0"/>
              <a:t>urile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criptografice</a:t>
            </a:r>
            <a:r>
              <a:rPr lang="en-US" altLang="en-US" sz="1800" b="0" dirty="0" smtClean="0"/>
              <a:t> ale </a:t>
            </a:r>
            <a:r>
              <a:rPr lang="en-US" altLang="en-US" sz="1800" b="0" dirty="0" err="1" smtClean="0"/>
              <a:t>dispozitivelor</a:t>
            </a:r>
            <a:r>
              <a:rPr lang="en-US" altLang="en-US" sz="1800" b="0" dirty="0" smtClean="0"/>
              <a:t> hardware</a:t>
            </a:r>
          </a:p>
          <a:p>
            <a:r>
              <a:rPr lang="en-US" altLang="en-US" sz="1800" b="0" dirty="0" smtClean="0"/>
              <a:t>PKCS#12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token-</a:t>
            </a:r>
            <a:r>
              <a:rPr lang="en-US" altLang="en-US" sz="1800" b="0" dirty="0" err="1" smtClean="0"/>
              <a:t>uri</a:t>
            </a:r>
            <a:r>
              <a:rPr lang="en-US" altLang="en-US" sz="1800" b="0" dirty="0" smtClean="0"/>
              <a:t> software </a:t>
            </a:r>
          </a:p>
          <a:p>
            <a:r>
              <a:rPr lang="en-US" altLang="en-US" sz="1800" b="0" dirty="0" smtClean="0"/>
              <a:t>PKCS#13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criptografia</a:t>
            </a:r>
            <a:r>
              <a:rPr lang="en-US" altLang="en-US" sz="1800" b="0" dirty="0" smtClean="0"/>
              <a:t> cu </a:t>
            </a:r>
            <a:r>
              <a:rPr lang="en-US" altLang="en-US" sz="1800" b="0" dirty="0" err="1" smtClean="0"/>
              <a:t>curbe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eliptice</a:t>
            </a:r>
            <a:r>
              <a:rPr lang="en-US" altLang="en-US" sz="1800" b="0" dirty="0" smtClean="0"/>
              <a:t> – in </a:t>
            </a:r>
            <a:r>
              <a:rPr lang="en-US" altLang="en-US" sz="1800" b="0" dirty="0" err="1" smtClean="0"/>
              <a:t>dezvoltare</a:t>
            </a:r>
            <a:endParaRPr lang="en-US" altLang="en-US" sz="1800" b="0" dirty="0" smtClean="0"/>
          </a:p>
          <a:p>
            <a:r>
              <a:rPr lang="en-US" altLang="en-US" sz="1800" b="0" dirty="0" smtClean="0"/>
              <a:t>PKCS#14 – std.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generatoarele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nr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pseudoaleatoare</a:t>
            </a:r>
            <a:r>
              <a:rPr lang="en-US" altLang="en-US" sz="1800" b="0" dirty="0" smtClean="0"/>
              <a:t> – in </a:t>
            </a:r>
            <a:r>
              <a:rPr lang="en-US" altLang="en-US" sz="1800" b="0" dirty="0" err="1" smtClean="0"/>
              <a:t>dezvoltare</a:t>
            </a:r>
            <a:endParaRPr lang="en-US" altLang="en-US" sz="1800" b="0" dirty="0" smtClean="0"/>
          </a:p>
          <a:p>
            <a:r>
              <a:rPr lang="en-US" altLang="en-US" sz="1800" b="0" dirty="0" smtClean="0"/>
              <a:t>PKCS#15 – standard </a:t>
            </a:r>
            <a:r>
              <a:rPr lang="en-US" altLang="en-US" sz="1800" b="0" dirty="0" err="1" smtClean="0"/>
              <a:t>pt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formatul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informatiei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pe</a:t>
            </a:r>
            <a:r>
              <a:rPr lang="en-US" altLang="en-US" sz="1800" b="0" dirty="0" smtClean="0"/>
              <a:t> token –</a:t>
            </a:r>
            <a:r>
              <a:rPr lang="en-US" altLang="en-US" sz="1800" b="0" dirty="0" err="1" smtClean="0"/>
              <a:t>urile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criptografice</a:t>
            </a:r>
            <a:endParaRPr lang="en-US" altLang="en-US" sz="1800" b="0" dirty="0" smtClean="0"/>
          </a:p>
          <a:p>
            <a:endParaRPr lang="en-US" alt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0AD451-D479-4894-86F0-210A71FA8156}" type="slidenum">
              <a:rPr lang="en-US" altLang="en-US">
                <a:solidFill>
                  <a:srgbClr val="FFFF00"/>
                </a:solidFill>
                <a:latin typeface="Arial Narrow" panose="020B0606020202030204" pitchFamily="34" charset="0"/>
              </a:rPr>
              <a:pPr eaLnBrk="1" hangingPunct="1"/>
              <a:t>36</a:t>
            </a:fld>
            <a:endParaRPr lang="en-US" altLang="en-US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Cryptography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42933-307D-4C64-8D0F-A1BD322AD24E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33083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5003800" y="1382713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Bibliography: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D. R. Stinson,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Cryptography: Theory and Practice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B. </a:t>
            </a:r>
            <a:r>
              <a:rPr lang="en-GB" altLang="en-US" sz="1800" b="0" dirty="0" err="1">
                <a:latin typeface="Arial" charset="0"/>
              </a:rPr>
              <a:t>Schneier</a:t>
            </a:r>
            <a:r>
              <a:rPr lang="en-GB" altLang="en-US" sz="1800" b="0" dirty="0">
                <a:latin typeface="Arial" charset="0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APPLIED CRYPTOGRAPHY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i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dirty="0">
                <a:latin typeface="Arial" charset="0"/>
              </a:rPr>
              <a:t>W. Stallings,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 i="1" dirty="0">
                <a:latin typeface="Arial" charset="0"/>
              </a:rPr>
              <a:t>Cryptography and Network Security</a:t>
            </a:r>
            <a:endParaRPr lang="en-US" altLang="en-US" sz="1800" b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Electronic Signatures</a:t>
            </a:r>
            <a:r>
              <a:rPr lang="en-US" altLang="en-US" smtClean="0"/>
              <a:t>-based Mechanisms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dirty="0" smtClean="0"/>
              <a:t>Security objectives:  </a:t>
            </a:r>
          </a:p>
          <a:p>
            <a:pPr lvl="1"/>
            <a:r>
              <a:rPr lang="en-US" altLang="en-US" sz="2000" u="sng" dirty="0" smtClean="0"/>
              <a:t>Data Integrity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2000" u="sng" dirty="0" smtClean="0"/>
              <a:t>Data Authentication</a:t>
            </a:r>
            <a:endParaRPr lang="en-US" altLang="en-US" sz="2000" dirty="0"/>
          </a:p>
          <a:p>
            <a:pPr lvl="1"/>
            <a:r>
              <a:rPr lang="en-US" altLang="en-US" sz="2000" u="sng" dirty="0" smtClean="0"/>
              <a:t>Origin Authentication</a:t>
            </a:r>
          </a:p>
          <a:p>
            <a:pPr lvl="1"/>
            <a:r>
              <a:rPr lang="en-US" altLang="en-US" sz="2000" u="sng" dirty="0" smtClean="0"/>
              <a:t>Data Non-repudiation</a:t>
            </a:r>
            <a:endParaRPr lang="en-US" altLang="en-US" sz="2000" dirty="0"/>
          </a:p>
          <a:p>
            <a:pPr lvl="1"/>
            <a:r>
              <a:rPr lang="en-US" altLang="en-US" sz="2000" u="sng" dirty="0" smtClean="0"/>
              <a:t>Origin Non-repudiation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400050"/>
            <a:endParaRPr lang="en-US" altLang="en-US" sz="2400" dirty="0" smtClean="0"/>
          </a:p>
          <a:p>
            <a:pPr marL="400050"/>
            <a:r>
              <a:rPr lang="en-US" altLang="en-US" sz="2400" dirty="0" smtClean="0"/>
              <a:t>Digital </a:t>
            </a:r>
            <a:r>
              <a:rPr lang="en-US" altLang="en-US" sz="2400" dirty="0"/>
              <a:t>signatures provide the ability to:</a:t>
            </a:r>
          </a:p>
          <a:p>
            <a:pPr marL="800100" lvl="1"/>
            <a:r>
              <a:rPr lang="en-US" altLang="en-US" sz="2000" dirty="0" smtClean="0"/>
              <a:t>verify </a:t>
            </a:r>
            <a:r>
              <a:rPr lang="en-US" altLang="en-US" sz="2000" dirty="0"/>
              <a:t>author, date &amp; time of signature</a:t>
            </a:r>
          </a:p>
          <a:p>
            <a:pPr marL="800100" lvl="1"/>
            <a:r>
              <a:rPr lang="en-US" altLang="en-US" sz="2000" dirty="0" smtClean="0"/>
              <a:t>authenticate </a:t>
            </a:r>
            <a:r>
              <a:rPr lang="en-US" altLang="en-US" sz="2000" dirty="0"/>
              <a:t>message contents</a:t>
            </a:r>
          </a:p>
          <a:p>
            <a:pPr marL="800100" lvl="1"/>
            <a:r>
              <a:rPr lang="en-US" altLang="en-US" sz="2000" dirty="0" smtClean="0"/>
              <a:t>be </a:t>
            </a:r>
            <a:r>
              <a:rPr lang="en-US" altLang="en-US" sz="2000" dirty="0"/>
              <a:t>verified by third parties to resolve disputes</a:t>
            </a: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Electronic Signatures</a:t>
            </a:r>
            <a:r>
              <a:rPr lang="en-US" altLang="en-US" smtClean="0"/>
              <a:t>-based Mechanisms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endParaRPr lang="en-US" altLang="en-US" sz="2000" dirty="0" smtClean="0"/>
          </a:p>
          <a:p>
            <a:r>
              <a:rPr lang="en-US" altLang="en-US" sz="2400" dirty="0" smtClean="0"/>
              <a:t>Algorithms</a:t>
            </a:r>
            <a:r>
              <a:rPr lang="en-US" altLang="en-US" sz="2000" dirty="0" smtClean="0"/>
              <a:t>: RSA, DSA, ECDSA (+SHA2, SHA3, etc.)</a:t>
            </a:r>
          </a:p>
          <a:p>
            <a:pPr lvl="1">
              <a:buFont typeface="Wingdings" pitchFamily="2" charset="2"/>
              <a:buChar char="§"/>
            </a:pPr>
            <a:r>
              <a:rPr lang="en-GB" altLang="en-US" sz="2000" dirty="0" smtClean="0"/>
              <a:t>Combines a hash with a digital signature algorithm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200" dirty="0" smtClean="0"/>
          </a:p>
          <a:p>
            <a:r>
              <a:rPr lang="en-US" altLang="en-US" sz="2200" dirty="0" smtClean="0"/>
              <a:t>Recommended  </a:t>
            </a:r>
            <a:r>
              <a:rPr lang="en-US" altLang="en-US" sz="2200" i="1" dirty="0" smtClean="0"/>
              <a:t>Key Lengths </a:t>
            </a:r>
            <a:r>
              <a:rPr lang="en-US" altLang="en-US" sz="2200" dirty="0" smtClean="0"/>
              <a:t>for electronic signatures: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2048 bits key RSA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2048 bits key DSA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b="0" dirty="0" smtClean="0"/>
              <a:t>224</a:t>
            </a:r>
            <a:r>
              <a:rPr lang="en-US" altLang="en-US" sz="1800" dirty="0" smtClean="0"/>
              <a:t>, 256+ bits Elliptic Curves-based DSA (ECDSA)</a:t>
            </a:r>
          </a:p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Electronic Signatures Model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r>
              <a:rPr lang="en-US" altLang="en-US" sz="2400" dirty="0" smtClean="0"/>
              <a:t>Signatures creation (generation)</a:t>
            </a:r>
          </a:p>
          <a:p>
            <a:pPr lvl="1"/>
            <a:r>
              <a:rPr lang="en-US" altLang="en-US" sz="2000" dirty="0" smtClean="0"/>
              <a:t>Using signer-user’s private key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Signature verification (validation)  </a:t>
            </a:r>
          </a:p>
          <a:p>
            <a:pPr lvl="1"/>
            <a:r>
              <a:rPr lang="en-US" altLang="en-US" sz="2000" dirty="0" smtClean="0"/>
              <a:t>Using signer-user’s public key </a:t>
            </a:r>
          </a:p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Electronic Signatures Model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925771"/>
            <a:ext cx="8497316" cy="5932229"/>
          </a:xfrm>
        </p:spPr>
        <p:txBody>
          <a:bodyPr/>
          <a:lstStyle/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08767"/>
            <a:ext cx="6164585" cy="58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Electronic Signatures Model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925771"/>
            <a:ext cx="8497316" cy="5932229"/>
          </a:xfrm>
        </p:spPr>
        <p:txBody>
          <a:bodyPr/>
          <a:lstStyle/>
          <a:p>
            <a:pPr lvl="1"/>
            <a:endParaRPr lang="en-US" altLang="en-US" sz="18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A59CB-1F02-467A-AC7D-A9A46C52C9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80728"/>
            <a:ext cx="5843934" cy="5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Electronic Signatures creating &amp; verifying 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424862" cy="580548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en-US" sz="2400" u="sng" dirty="0" smtClean="0"/>
          </a:p>
          <a:p>
            <a:pPr>
              <a:defRPr/>
            </a:pPr>
            <a:endParaRPr lang="en-US" altLang="en-US" sz="2000" dirty="0" smtClean="0"/>
          </a:p>
          <a:p>
            <a:pPr lvl="1">
              <a:defRPr/>
            </a:pPr>
            <a:endParaRPr lang="en-US" altLang="en-US" sz="18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433F91-2599-4786-A1A0-8E7080D4E0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9" y="1080566"/>
            <a:ext cx="7985447" cy="544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0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">
  <a:themeElements>
    <a:clrScheme name="Cour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6559BE4EF2E4A874578771D9D2F34" ma:contentTypeVersion="0" ma:contentTypeDescription="Create a new document." ma:contentTypeScope="" ma:versionID="2db5caf9785d35a03718fc56176fca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C5B641-21E4-4D08-8696-6E2185182644}"/>
</file>

<file path=customXml/itemProps2.xml><?xml version="1.0" encoding="utf-8"?>
<ds:datastoreItem xmlns:ds="http://schemas.openxmlformats.org/officeDocument/2006/customXml" ds:itemID="{EA402FD5-F0EE-46E8-A362-232405F931B6}"/>
</file>

<file path=customXml/itemProps3.xml><?xml version="1.0" encoding="utf-8"?>
<ds:datastoreItem xmlns:ds="http://schemas.openxmlformats.org/officeDocument/2006/customXml" ds:itemID="{FE741253-F9BD-4507-B3C5-212DE01C5EAC}"/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36139</TotalTime>
  <Words>1334</Words>
  <Application>Microsoft Office PowerPoint</Application>
  <PresentationFormat>On-screen Show (4:3)</PresentationFormat>
  <Paragraphs>364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Course</vt:lpstr>
      <vt:lpstr>Digital Signatures</vt:lpstr>
      <vt:lpstr>Agenda</vt:lpstr>
      <vt:lpstr>Security Mechanisms</vt:lpstr>
      <vt:lpstr>Electronic Signatures-based Mechanisms</vt:lpstr>
      <vt:lpstr>Electronic Signatures-based Mechanisms</vt:lpstr>
      <vt:lpstr>Electronic Signatures Model</vt:lpstr>
      <vt:lpstr>Electronic Signatures Model (cont.)</vt:lpstr>
      <vt:lpstr>Electronic Signatures Model (cont.)</vt:lpstr>
      <vt:lpstr>Electronic Signatures creating &amp; verifying </vt:lpstr>
      <vt:lpstr>Electronic Signatures Requirements</vt:lpstr>
      <vt:lpstr>Electronic Signatures</vt:lpstr>
      <vt:lpstr>Digital Signatures using RSA</vt:lpstr>
      <vt:lpstr>Digital Signature Standard (DSS)</vt:lpstr>
      <vt:lpstr>Digital signatures using DSA</vt:lpstr>
      <vt:lpstr>Digital signatures using DSA (contd.)</vt:lpstr>
      <vt:lpstr>Digital Signatures using DSA (contd.)</vt:lpstr>
      <vt:lpstr>Digital Signatures using DSA (contd.)</vt:lpstr>
      <vt:lpstr>Schematics of RSA and DSA </vt:lpstr>
      <vt:lpstr>Signature Algorithm types</vt:lpstr>
      <vt:lpstr>Public-Key Cryptography Standards (PKCS)</vt:lpstr>
      <vt:lpstr>Electronic Signatures-based Authentication</vt:lpstr>
      <vt:lpstr>Public Key Distribution</vt:lpstr>
      <vt:lpstr>Generating fake signatures</vt:lpstr>
      <vt:lpstr>Public Key Distribution (contd.)</vt:lpstr>
      <vt:lpstr>Digital Certificate (contd.)</vt:lpstr>
      <vt:lpstr>Digital Certificate X.509 v3</vt:lpstr>
      <vt:lpstr>Digital Certificate X.509 v3</vt:lpstr>
      <vt:lpstr>Workflows in PKI</vt:lpstr>
      <vt:lpstr>Examples of Digital Certificates X.509 v3</vt:lpstr>
      <vt:lpstr>Example of Digital Certificates X.509 v3 (contd.)</vt:lpstr>
      <vt:lpstr>Certificate Chains</vt:lpstr>
      <vt:lpstr>Digital Certificate X.509 v3 (contd.)</vt:lpstr>
      <vt:lpstr>Using certificates &amp; PKI in real world</vt:lpstr>
      <vt:lpstr>Document signing in real world</vt:lpstr>
      <vt:lpstr>Document signing in real world</vt:lpstr>
      <vt:lpstr>Public-Key Cryptography Standards (PKCS)</vt:lpstr>
      <vt:lpstr>Cryptography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</dc:title>
  <dc:creator>Ion Bica</dc:creator>
  <cp:lastModifiedBy>mishu</cp:lastModifiedBy>
  <cp:revision>962</cp:revision>
  <cp:lastPrinted>2016-06-21T04:19:47Z</cp:lastPrinted>
  <dcterms:created xsi:type="dcterms:W3CDTF">2005-01-19T18:21:16Z</dcterms:created>
  <dcterms:modified xsi:type="dcterms:W3CDTF">2021-03-03T07:39:10Z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0x0101004C16559BE4EF2E4A874578771D9D2F34</vt:lpwstr>
  </property>
</Properties>
</file>