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5" r:id="rId3"/>
    <p:sldId id="260" r:id="rId4"/>
    <p:sldId id="267" r:id="rId5"/>
    <p:sldId id="268" r:id="rId6"/>
    <p:sldId id="269" r:id="rId7"/>
    <p:sldId id="266" r:id="rId8"/>
    <p:sldId id="264" r:id="rId9"/>
    <p:sldId id="258" r:id="rId10"/>
    <p:sldId id="25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CFF"/>
    <a:srgbClr val="B5F8B2"/>
    <a:srgbClr val="C7FFCE"/>
    <a:srgbClr val="6AC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B82A2-4C46-43F3-A283-D02DE06E62F0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79911C-012A-4B33-BDD0-FE013D850546}">
      <dgm:prSet phldrT="[Text]"/>
      <dgm:spPr/>
      <dgm:t>
        <a:bodyPr/>
        <a:lstStyle/>
        <a:p>
          <a:r>
            <a:rPr lang="es-P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Tabla Requerida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8EDCC0A-9D6A-4EE8-8FDB-2356BC28AB5C}" type="parTrans" cxnId="{7BCE9D8F-048C-4312-A330-6AF8ED2C7F9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5F7835-2CD2-4B5A-99E4-0739945E8F5B}" type="sibTrans" cxnId="{7BCE9D8F-048C-4312-A330-6AF8ED2C7F9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93D9E28-D5B8-4179-BFE8-070D632F209B}">
      <dgm:prSet phldrT="[Text]"/>
      <dgm:spPr/>
      <dgm:t>
        <a:bodyPr/>
        <a:lstStyle/>
        <a:p>
          <a:r>
            <a:rPr lang="es-P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Perú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E61C5DC-1513-4C67-B3CF-60FE843632BE}" type="parTrans" cxnId="{23DA03B3-9E51-4CEB-B9A3-E6276AD1CB3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07A91F-E42D-47C3-B7B6-651404B7D231}" type="sibTrans" cxnId="{23DA03B3-9E51-4CEB-B9A3-E6276AD1CB3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11872C-0851-473C-B777-7F14F226E7BF}">
      <dgm:prSet phldrT="[Text]"/>
      <dgm:spPr/>
      <dgm:t>
        <a:bodyPr/>
        <a:lstStyle/>
        <a:p>
          <a:r>
            <a:rPr lang="es-P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Ecuador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7AB2747-7C15-4C04-B873-E2B28BCE9B5F}" type="parTrans" cxnId="{1647E49A-B2A8-42DF-853E-78F87169550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E5497-22FC-4BC3-877D-F206F6F9339D}" type="sibTrans" cxnId="{1647E49A-B2A8-42DF-853E-78F87169550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162D8B-2F5B-4F0A-9B86-843DFADA177D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Estadístico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Simple and Fast.</a:t>
          </a:r>
        </a:p>
      </dgm:t>
    </dgm:pt>
    <dgm:pt modelId="{8ECED516-4282-41D9-A235-6B4623759417}" type="parTrans" cxnId="{BA449621-7E9A-4136-BE21-D475DBBE3B6A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E200F4E-D875-4D12-8D3D-1186B2ACEE59}" type="sibTrans" cxnId="{BA449621-7E9A-4136-BE21-D475DBBE3B6A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E016C8-7796-4BEF-8B22-05A4640B00C4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 Objects</a:t>
          </a:r>
        </a:p>
      </dgm:t>
    </dgm:pt>
    <dgm:pt modelId="{B51907F0-EAAD-4E15-B237-9EC6465AD2AA}" type="parTrans" cxnId="{DF816F89-9E6A-4A7B-A409-53C155DE3027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6437D3-8679-4D3A-A0D1-9496AE3FAAA5}" type="sibTrans" cxnId="{DF816F89-9E6A-4A7B-A409-53C155DE3027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8FF43E-5175-4CC4-9025-93D58816C2D6}">
      <dgm:prSet phldrT="[Text]"/>
      <dgm:spPr/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Consolidado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Operativo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gm:t>
    </dgm:pt>
    <dgm:pt modelId="{808C1E15-0BAE-4EF9-A4A2-FF97877D50BE}" type="parTrans" cxnId="{CE5474C8-9A0E-49D0-9BE2-CFEBA147898C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B932E69-3758-4636-A06C-E628F5E08D1A}" type="sibTrans" cxnId="{CE5474C8-9A0E-49D0-9BE2-CFEBA147898C}">
      <dgm:prSet/>
      <dgm:spPr/>
      <dgm:t>
        <a:bodyPr/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8F9FEC-51DB-4ABC-ADB8-13EAEBB835A4}" type="pres">
      <dgm:prSet presAssocID="{B07B82A2-4C46-43F3-A283-D02DE06E62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B95C9B-CF08-4886-BB90-C3E19ECA624A}" type="pres">
      <dgm:prSet presAssocID="{D079911C-012A-4B33-BDD0-FE013D850546}" presName="centerShape" presStyleLbl="node0" presStyleIdx="0" presStyleCnt="1"/>
      <dgm:spPr/>
    </dgm:pt>
    <dgm:pt modelId="{AD02422B-F5F3-4322-8720-AC5A806BD033}" type="pres">
      <dgm:prSet presAssocID="{8E61C5DC-1513-4C67-B3CF-60FE843632BE}" presName="parTrans" presStyleLbl="bgSibTrans2D1" presStyleIdx="0" presStyleCnt="2"/>
      <dgm:spPr/>
    </dgm:pt>
    <dgm:pt modelId="{A70AA6FD-F87F-4CBD-90EE-877E5722CADA}" type="pres">
      <dgm:prSet presAssocID="{193D9E28-D5B8-4179-BFE8-070D632F209B}" presName="node" presStyleLbl="node1" presStyleIdx="0" presStyleCnt="2">
        <dgm:presLayoutVars>
          <dgm:bulletEnabled val="1"/>
        </dgm:presLayoutVars>
      </dgm:prSet>
      <dgm:spPr/>
    </dgm:pt>
    <dgm:pt modelId="{6F6CFC49-0773-45B6-9E10-F257A78E1A20}" type="pres">
      <dgm:prSet presAssocID="{C7AB2747-7C15-4C04-B873-E2B28BCE9B5F}" presName="parTrans" presStyleLbl="bgSibTrans2D1" presStyleIdx="1" presStyleCnt="2"/>
      <dgm:spPr/>
    </dgm:pt>
    <dgm:pt modelId="{3A1682D9-2C3B-4943-BC91-EFEC749F8F15}" type="pres">
      <dgm:prSet presAssocID="{5211872C-0851-473C-B777-7F14F226E7BF}" presName="node" presStyleLbl="node1" presStyleIdx="1" presStyleCnt="2">
        <dgm:presLayoutVars>
          <dgm:bulletEnabled val="1"/>
        </dgm:presLayoutVars>
      </dgm:prSet>
      <dgm:spPr/>
    </dgm:pt>
  </dgm:ptLst>
  <dgm:cxnLst>
    <dgm:cxn modelId="{4B2A8B6C-B9FC-4F59-ABE0-7FAD3139508B}" type="presOf" srcId="{8A8FF43E-5175-4CC4-9025-93D58816C2D6}" destId="{A70AA6FD-F87F-4CBD-90EE-877E5722CADA}" srcOrd="0" destOrd="2" presId="urn:microsoft.com/office/officeart/2005/8/layout/radial4"/>
    <dgm:cxn modelId="{0E29A972-8455-46C5-84B5-07F18C882562}" type="presOf" srcId="{D079911C-012A-4B33-BDD0-FE013D850546}" destId="{A0B95C9B-CF08-4886-BB90-C3E19ECA624A}" srcOrd="0" destOrd="0" presId="urn:microsoft.com/office/officeart/2005/8/layout/radial4"/>
    <dgm:cxn modelId="{7BCE9D8F-048C-4312-A330-6AF8ED2C7F92}" srcId="{B07B82A2-4C46-43F3-A283-D02DE06E62F0}" destId="{D079911C-012A-4B33-BDD0-FE013D850546}" srcOrd="0" destOrd="0" parTransId="{78EDCC0A-9D6A-4EE8-8FDB-2356BC28AB5C}" sibTransId="{B95F7835-2CD2-4B5A-99E4-0739945E8F5B}"/>
    <dgm:cxn modelId="{FF712E91-D7AD-4C26-9A2E-F69BE4B68007}" type="presOf" srcId="{193D9E28-D5B8-4179-BFE8-070D632F209B}" destId="{A70AA6FD-F87F-4CBD-90EE-877E5722CADA}" srcOrd="0" destOrd="0" presId="urn:microsoft.com/office/officeart/2005/8/layout/radial4"/>
    <dgm:cxn modelId="{37BB2D61-3A4D-4F0C-BC75-EDD70C06B792}" type="presOf" srcId="{C7AB2747-7C15-4C04-B873-E2B28BCE9B5F}" destId="{6F6CFC49-0773-45B6-9E10-F257A78E1A20}" srcOrd="0" destOrd="0" presId="urn:microsoft.com/office/officeart/2005/8/layout/radial4"/>
    <dgm:cxn modelId="{501C34DE-6C99-4138-BCD3-8D6DE81B08CA}" type="presOf" srcId="{5211872C-0851-473C-B777-7F14F226E7BF}" destId="{3A1682D9-2C3B-4943-BC91-EFEC749F8F15}" srcOrd="0" destOrd="0" presId="urn:microsoft.com/office/officeart/2005/8/layout/radial4"/>
    <dgm:cxn modelId="{1647E49A-B2A8-42DF-853E-78F871695502}" srcId="{D079911C-012A-4B33-BDD0-FE013D850546}" destId="{5211872C-0851-473C-B777-7F14F226E7BF}" srcOrd="1" destOrd="0" parTransId="{C7AB2747-7C15-4C04-B873-E2B28BCE9B5F}" sibTransId="{2F2E5497-22FC-4BC3-877D-F206F6F9339D}"/>
    <dgm:cxn modelId="{BA449621-7E9A-4136-BE21-D475DBBE3B6A}" srcId="{193D9E28-D5B8-4179-BFE8-070D632F209B}" destId="{74162D8B-2F5B-4F0A-9B86-843DFADA177D}" srcOrd="0" destOrd="0" parTransId="{8ECED516-4282-41D9-A235-6B4623759417}" sibTransId="{AE200F4E-D875-4D12-8D3D-1186B2ACEE59}"/>
    <dgm:cxn modelId="{DF816F89-9E6A-4A7B-A409-53C155DE3027}" srcId="{5211872C-0851-473C-B777-7F14F226E7BF}" destId="{B9E016C8-7796-4BEF-8B22-05A4640B00C4}" srcOrd="0" destOrd="0" parTransId="{B51907F0-EAAD-4E15-B237-9EC6465AD2AA}" sibTransId="{2D6437D3-8679-4D3A-A0D1-9496AE3FAAA5}"/>
    <dgm:cxn modelId="{541A9F0E-3F79-45F0-BA2A-7A247B3F3FB0}" type="presOf" srcId="{B9E016C8-7796-4BEF-8B22-05A4640B00C4}" destId="{3A1682D9-2C3B-4943-BC91-EFEC749F8F15}" srcOrd="0" destOrd="1" presId="urn:microsoft.com/office/officeart/2005/8/layout/radial4"/>
    <dgm:cxn modelId="{0685ADEE-55ED-4BBF-97D6-C1242190B95D}" type="presOf" srcId="{74162D8B-2F5B-4F0A-9B86-843DFADA177D}" destId="{A70AA6FD-F87F-4CBD-90EE-877E5722CADA}" srcOrd="0" destOrd="1" presId="urn:microsoft.com/office/officeart/2005/8/layout/radial4"/>
    <dgm:cxn modelId="{CE5474C8-9A0E-49D0-9BE2-CFEBA147898C}" srcId="{193D9E28-D5B8-4179-BFE8-070D632F209B}" destId="{8A8FF43E-5175-4CC4-9025-93D58816C2D6}" srcOrd="1" destOrd="0" parTransId="{808C1E15-0BAE-4EF9-A4A2-FF97877D50BE}" sibTransId="{2B932E69-3758-4636-A06C-E628F5E08D1A}"/>
    <dgm:cxn modelId="{D74F13E4-4B5F-483B-947F-EB0B00263A5C}" type="presOf" srcId="{8E61C5DC-1513-4C67-B3CF-60FE843632BE}" destId="{AD02422B-F5F3-4322-8720-AC5A806BD033}" srcOrd="0" destOrd="0" presId="urn:microsoft.com/office/officeart/2005/8/layout/radial4"/>
    <dgm:cxn modelId="{23DA03B3-9E51-4CEB-B9A3-E6276AD1CB3E}" srcId="{D079911C-012A-4B33-BDD0-FE013D850546}" destId="{193D9E28-D5B8-4179-BFE8-070D632F209B}" srcOrd="0" destOrd="0" parTransId="{8E61C5DC-1513-4C67-B3CF-60FE843632BE}" sibTransId="{6C07A91F-E42D-47C3-B7B6-651404B7D231}"/>
    <dgm:cxn modelId="{5C9BEB6F-A2B0-4FC8-A8E9-CF593DF0ACDF}" type="presOf" srcId="{B07B82A2-4C46-43F3-A283-D02DE06E62F0}" destId="{708F9FEC-51DB-4ABC-ADB8-13EAEBB835A4}" srcOrd="0" destOrd="0" presId="urn:microsoft.com/office/officeart/2005/8/layout/radial4"/>
    <dgm:cxn modelId="{DDF9CA24-C0AC-4717-8865-480DF8606588}" type="presParOf" srcId="{708F9FEC-51DB-4ABC-ADB8-13EAEBB835A4}" destId="{A0B95C9B-CF08-4886-BB90-C3E19ECA624A}" srcOrd="0" destOrd="0" presId="urn:microsoft.com/office/officeart/2005/8/layout/radial4"/>
    <dgm:cxn modelId="{5D580BF5-8935-4D23-B435-92D7D0C62911}" type="presParOf" srcId="{708F9FEC-51DB-4ABC-ADB8-13EAEBB835A4}" destId="{AD02422B-F5F3-4322-8720-AC5A806BD033}" srcOrd="1" destOrd="0" presId="urn:microsoft.com/office/officeart/2005/8/layout/radial4"/>
    <dgm:cxn modelId="{96750295-0D79-4CC3-A813-FB9EB0357D0F}" type="presParOf" srcId="{708F9FEC-51DB-4ABC-ADB8-13EAEBB835A4}" destId="{A70AA6FD-F87F-4CBD-90EE-877E5722CADA}" srcOrd="2" destOrd="0" presId="urn:microsoft.com/office/officeart/2005/8/layout/radial4"/>
    <dgm:cxn modelId="{F7CB1010-E971-4AF5-B60A-2C1C8ACC85AD}" type="presParOf" srcId="{708F9FEC-51DB-4ABC-ADB8-13EAEBB835A4}" destId="{6F6CFC49-0773-45B6-9E10-F257A78E1A20}" srcOrd="3" destOrd="0" presId="urn:microsoft.com/office/officeart/2005/8/layout/radial4"/>
    <dgm:cxn modelId="{9532E61F-A221-4971-97F5-4AECE78143D7}" type="presParOf" srcId="{708F9FEC-51DB-4ABC-ADB8-13EAEBB835A4}" destId="{3A1682D9-2C3B-4943-BC91-EFEC749F8F1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95C9B-CF08-4886-BB90-C3E19ECA624A}">
      <dsp:nvSpPr>
        <dsp:cNvPr id="0" name=""/>
        <dsp:cNvSpPr/>
      </dsp:nvSpPr>
      <dsp:spPr>
        <a:xfrm>
          <a:off x="2781299" y="2266729"/>
          <a:ext cx="2565400" cy="2565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Tabla Requerida</a:t>
          </a:r>
          <a:endParaRPr lang="en-US" sz="3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56993" y="2642423"/>
        <a:ext cx="1814012" cy="1814012"/>
      </dsp:txXfrm>
    </dsp:sp>
    <dsp:sp modelId="{AD02422B-F5F3-4322-8720-AC5A806BD033}">
      <dsp:nvSpPr>
        <dsp:cNvPr id="0" name=""/>
        <dsp:cNvSpPr/>
      </dsp:nvSpPr>
      <dsp:spPr>
        <a:xfrm rot="12900000">
          <a:off x="1038216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0AA6FD-F87F-4CBD-90EE-877E5722CADA}">
      <dsp:nvSpPr>
        <dsp:cNvPr id="0" name=""/>
        <dsp:cNvSpPr/>
      </dsp:nvSpPr>
      <dsp:spPr>
        <a:xfrm>
          <a:off x="6219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Perú</a:t>
          </a:r>
          <a:endParaRPr lang="en-US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Estadístico</a:t>
          </a: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Simple and Fast.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Consolidado</a:t>
          </a: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Operativo</a:t>
          </a: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</a:t>
          </a:r>
        </a:p>
      </dsp:txBody>
      <dsp:txXfrm>
        <a:off x="63324" y="643642"/>
        <a:ext cx="2322920" cy="1835494"/>
      </dsp:txXfrm>
    </dsp:sp>
    <dsp:sp modelId="{6F6CFC49-0773-45B6-9E10-F257A78E1A20}">
      <dsp:nvSpPr>
        <dsp:cNvPr id="0" name=""/>
        <dsp:cNvSpPr/>
      </dsp:nvSpPr>
      <dsp:spPr>
        <a:xfrm rot="19500000">
          <a:off x="5026525" y="1787538"/>
          <a:ext cx="2063257" cy="7311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1682D9-2C3B-4943-BC91-EFEC749F8F15}">
      <dsp:nvSpPr>
        <dsp:cNvPr id="0" name=""/>
        <dsp:cNvSpPr/>
      </dsp:nvSpPr>
      <dsp:spPr>
        <a:xfrm>
          <a:off x="5684650" y="586537"/>
          <a:ext cx="2437130" cy="1949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Ecuador</a:t>
          </a:r>
          <a:endParaRPr lang="en-US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 Objects</a:t>
          </a:r>
        </a:p>
      </dsp:txBody>
      <dsp:txXfrm>
        <a:off x="5741755" y="643642"/>
        <a:ext cx="2322920" cy="183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70" y="2071989"/>
            <a:ext cx="7461535" cy="353943"/>
          </a:xfrm>
          <a:prstGeom prst="rect">
            <a:avLst/>
          </a:prstGeom>
        </p:spPr>
        <p:txBody>
          <a:bodyPr lIns="91440" tIns="0" rIns="91440" bIns="45720"/>
          <a:lstStyle>
            <a:lvl1pPr algn="l">
              <a:tabLst>
                <a:tab pos="1025525" algn="l"/>
              </a:tabLst>
              <a:defRPr sz="2000" b="0" i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0115" y="1337863"/>
            <a:ext cx="7459884" cy="710012"/>
          </a:xfrm>
        </p:spPr>
        <p:txBody>
          <a:bodyPr bIns="0" anchor="b"/>
          <a:lstStyle>
            <a:lvl1pPr algn="l">
              <a:defRPr sz="2500" b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925" y="6610351"/>
            <a:ext cx="11248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+mj-lt"/>
              </a:rPr>
              <a:t>Western Union Confidential | ©2013 Western Union Holdings,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9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70" y="3681713"/>
            <a:ext cx="11805897" cy="446276"/>
          </a:xfrm>
          <a:prstGeom prst="rect">
            <a:avLst/>
          </a:prstGeom>
        </p:spPr>
        <p:txBody>
          <a:bodyPr lIns="91440" tIns="0" rIns="91440" bIns="45720"/>
          <a:lstStyle>
            <a:lvl1pPr algn="l">
              <a:tabLst>
                <a:tab pos="1025525" algn="l"/>
              </a:tabLst>
              <a:defRPr sz="2600" b="0" i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60115" y="2286000"/>
            <a:ext cx="11803285" cy="1371600"/>
          </a:xfrm>
        </p:spPr>
        <p:txBody>
          <a:bodyPr bIns="0" anchor="b"/>
          <a:lstStyle>
            <a:lvl1pPr algn="l">
              <a:defRPr sz="3800"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58925" y="6610351"/>
            <a:ext cx="11223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+mj-lt"/>
              </a:rPr>
              <a:t>Western Union Confidential | ©2013 Western Union Holdings,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12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3568" y="1161288"/>
            <a:ext cx="11472672" cy="1867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Rectangle 4"/>
          <p:cNvSpPr/>
          <p:nvPr/>
        </p:nvSpPr>
        <p:spPr bwMode="auto">
          <a:xfrm>
            <a:off x="0" y="2600325"/>
            <a:ext cx="12192000" cy="22574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10" y="3314095"/>
            <a:ext cx="11417181" cy="1362075"/>
          </a:xfrm>
        </p:spPr>
        <p:txBody>
          <a:bodyPr lIns="0" tIns="45720" rIns="45720" bIns="45720" anchor="t"/>
          <a:lstStyle>
            <a:lvl1pPr algn="l">
              <a:defRPr sz="3600" b="0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410" y="2774685"/>
            <a:ext cx="11417181" cy="461665"/>
          </a:xfrm>
          <a:prstGeom prst="rect">
            <a:avLst/>
          </a:prstGeom>
        </p:spPr>
        <p:txBody>
          <a:bodyPr tIns="45720" rIns="45720" bIns="45720" anchor="b"/>
          <a:lstStyle>
            <a:lvl1pPr marL="0" indent="0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1"/>
            <a:ext cx="12192000" cy="8572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03994"/>
            <a:ext cx="2489200" cy="5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8925" y="6610351"/>
            <a:ext cx="10232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+mj-lt"/>
              </a:rPr>
              <a:t>Western Union Confidential | ©2013 Western Union Holdings,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75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5600" y="1161289"/>
            <a:ext cx="5608320" cy="1867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161289"/>
            <a:ext cx="5608320" cy="1867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24" y="1112383"/>
            <a:ext cx="5608320" cy="4616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757" y="1167783"/>
            <a:ext cx="5608320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anchor="b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40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8299" y="1676401"/>
            <a:ext cx="5608320" cy="1867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24757" y="1676401"/>
            <a:ext cx="5608320" cy="1867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926" y="80699"/>
            <a:ext cx="9356575" cy="72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2729" y="6638925"/>
            <a:ext cx="668867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D0D72466-8C67-47B0-B329-DD5B52B4277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58924" y="1152525"/>
            <a:ext cx="11472672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8925" y="6610351"/>
            <a:ext cx="10232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+mj-lt"/>
              </a:rPr>
              <a:t>Western Union Confidential | ©2013 Western Union Holdings,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0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5">
            <a:lumMod val="50000"/>
          </a:schemeClr>
        </a:buClr>
        <a:buFont typeface="Webdings" pitchFamily="18" charset="2"/>
        <a:buNone/>
        <a:defRPr lang="en-US" sz="2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82575" indent="-280988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1"/>
        </a:buClr>
        <a:buSzPct val="95000"/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  <a:cs typeface="Arial" pitchFamily="34" charset="0"/>
        </a:defRPr>
      </a:lvl2pPr>
      <a:lvl3pPr marL="573088" indent="-290513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1"/>
        </a:buClr>
        <a:buSzPct val="80000"/>
        <a:buFont typeface="Arial" pitchFamily="34" charset="0"/>
        <a:buChar char="–"/>
        <a:defRPr lang="en-US" sz="1800" dirty="0" smtClean="0">
          <a:solidFill>
            <a:schemeClr val="tx1"/>
          </a:solidFill>
          <a:latin typeface="+mn-lt"/>
          <a:cs typeface="Arial" pitchFamily="34" charset="0"/>
        </a:defRPr>
      </a:lvl3pPr>
      <a:lvl4pPr marL="854075" indent="-280988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1"/>
        </a:buClr>
        <a:buSzPct val="70000"/>
        <a:buFont typeface="Arial" pitchFamily="34" charset="0"/>
        <a:buChar char="•"/>
        <a:defRPr lang="en-US" sz="1600" dirty="0" smtClean="0">
          <a:solidFill>
            <a:schemeClr val="tx1"/>
          </a:solidFill>
          <a:latin typeface="+mn-lt"/>
          <a:cs typeface="Arial" pitchFamily="34" charset="0"/>
        </a:defRPr>
      </a:lvl4pPr>
      <a:lvl5pPr marL="854075" indent="290513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accent1"/>
        </a:buClr>
        <a:buSzPct val="60000"/>
        <a:buFont typeface="Arial" pitchFamily="34" charset="0"/>
        <a:buChar char="–"/>
        <a:defRPr lang="en-US" sz="1600" dirty="0" smtClean="0">
          <a:solidFill>
            <a:schemeClr val="tx1"/>
          </a:solidFill>
          <a:latin typeface="+mn-lt"/>
          <a:cs typeface="Arial" pitchFamily="34" charset="0"/>
        </a:defRPr>
      </a:lvl5pPr>
      <a:lvl6pPr marL="21129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5112" y="2052766"/>
            <a:ext cx="5596151" cy="751488"/>
          </a:xfrm>
        </p:spPr>
        <p:txBody>
          <a:bodyPr/>
          <a:lstStyle/>
          <a:p>
            <a:r>
              <a:rPr lang="es-PE" dirty="0"/>
              <a:t>Boletín Simple and </a:t>
            </a:r>
            <a:r>
              <a:rPr lang="es-PE" dirty="0" err="1"/>
              <a:t>Fast</a:t>
            </a:r>
            <a:r>
              <a:rPr lang="es-P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PE" dirty="0"/>
              <a:t>Presentación del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04" y="1202826"/>
            <a:ext cx="8484493" cy="4935083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358926" y="80699"/>
            <a:ext cx="9356575" cy="72892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s-PE" kern="0"/>
              <a:t>Boletin Simple and Fast – Perú  y Ecuador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6872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8" y="1168361"/>
            <a:ext cx="8664046" cy="5148097"/>
          </a:xfrm>
          <a:prstGeom prst="rect">
            <a:avLst/>
          </a:prstGeom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358926" y="80699"/>
            <a:ext cx="9356575" cy="72892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s-PE" kern="0" dirty="0" err="1"/>
              <a:t>Boletin</a:t>
            </a:r>
            <a:r>
              <a:rPr lang="es-PE" kern="0" dirty="0"/>
              <a:t> Simple and </a:t>
            </a:r>
            <a:r>
              <a:rPr lang="es-PE" kern="0" dirty="0" err="1"/>
              <a:t>Fast</a:t>
            </a:r>
            <a:r>
              <a:rPr lang="es-PE" kern="0" dirty="0"/>
              <a:t> – Perú  y Ecuador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260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generación de la tabla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 t="4595" r="1509" b="9406"/>
          <a:stretch/>
        </p:blipFill>
        <p:spPr>
          <a:xfrm>
            <a:off x="827904" y="2261286"/>
            <a:ext cx="10416746" cy="23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0577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Origen de la </a:t>
            </a:r>
            <a:r>
              <a:rPr lang="en-US" dirty="0" err="1"/>
              <a:t>informaci</a:t>
            </a:r>
            <a:r>
              <a:rPr lang="es-PE" dirty="0" err="1"/>
              <a:t>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324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B95C9B-CF08-4886-BB90-C3E19ECA6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02422B-F5F3-4322-8720-AC5A806BD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0AA6FD-F87F-4CBD-90EE-877E5722C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6CFC49-0773-45B6-9E10-F257A78E1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1682D9-2C3B-4943-BC91-EFEC749F8F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622553" y="1647987"/>
            <a:ext cx="8829319" cy="16704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Realizar el boletín tomaba aproximadamente 25 minutos.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La tabla final se genera en base a 4 archivos diferentes.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Habían muchas tareas manuales en las que se podía perder la consistencia de la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924" y="919058"/>
            <a:ext cx="9356575" cy="728927"/>
          </a:xfrm>
        </p:spPr>
        <p:txBody>
          <a:bodyPr/>
          <a:lstStyle/>
          <a:p>
            <a:r>
              <a:rPr lang="es-PE" b="1" u="sng" dirty="0">
                <a:solidFill>
                  <a:schemeClr val="tx1"/>
                </a:solidFill>
              </a:rPr>
              <a:t>Panorama Inicial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 bwMode="auto">
          <a:xfrm>
            <a:off x="358924" y="3318388"/>
            <a:ext cx="9356575" cy="72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s-PE" b="1" u="sng" kern="0" dirty="0">
                <a:solidFill>
                  <a:schemeClr val="tx1"/>
                </a:solidFill>
              </a:rPr>
              <a:t>Panorama Final</a:t>
            </a:r>
          </a:p>
        </p:txBody>
      </p:sp>
      <p:sp>
        <p:nvSpPr>
          <p:cNvPr id="7" name="CuadroTexto 6"/>
          <p:cNvSpPr txBox="1"/>
          <p:nvPr/>
        </p:nvSpPr>
        <p:spPr bwMode="auto">
          <a:xfrm>
            <a:off x="622553" y="4047315"/>
            <a:ext cx="9092946" cy="22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" tIns="18288" rIns="18288" bIns="1828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Generar el boletín puede tardar máximo 10 minutos.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La única información que necesita ingresarse es la proveniente del Business </a:t>
            </a:r>
            <a:r>
              <a:rPr lang="es-PE" sz="2400" dirty="0" err="1"/>
              <a:t>Objects</a:t>
            </a:r>
            <a:r>
              <a:rPr lang="es-P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/>
              <a:t>El proceso se ha automatizado y con esto el error de inconsistencia de data es casi nula.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SzTx/>
              <a:buFont typeface="Webdings" pitchFamily="18" charset="2"/>
              <a:buNone/>
              <a:tabLst/>
            </a:pPr>
            <a:endParaRPr kumimoji="0" lang="es-P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7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Cronograma de actividades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72877"/>
              </p:ext>
            </p:extLst>
          </p:nvPr>
        </p:nvGraphicFramePr>
        <p:xfrm>
          <a:off x="2496064" y="1297461"/>
          <a:ext cx="6054811" cy="4917987"/>
        </p:xfrm>
        <a:graphic>
          <a:graphicData uri="http://schemas.openxmlformats.org/drawingml/2006/table">
            <a:tbl>
              <a:tblPr firstRow="1">
                <a:noFill/>
                <a:tableStyleId>{284E427A-3D55-4303-BF80-6455036E1DE7}</a:tableStyleId>
              </a:tblPr>
              <a:tblGrid>
                <a:gridCol w="257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Acciones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Estado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Deadline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Importar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Datos</a:t>
                      </a:r>
                      <a:r>
                        <a:rPr lang="en-US" sz="1600" u="none" strike="noStrike" dirty="0">
                          <a:effectLst/>
                        </a:rPr>
                        <a:t> de Ecuador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Armar Tabla de Peru (S&amp;F)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9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Query con la data del 2014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19/04/2016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Darle forma a la data de Ecuador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Incluir datos de BP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Elaborar un programa inserte datos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22/04/2016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9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Proceso</a:t>
                      </a:r>
                      <a:r>
                        <a:rPr lang="es-ES" sz="1600" u="none" strike="noStrike" baseline="0" dirty="0">
                          <a:effectLst/>
                        </a:rPr>
                        <a:t> de llenado del Excel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27/04/2016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Pruebas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Completo</a:t>
                      </a:r>
                      <a:endParaRPr lang="en-US" sz="16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97D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02/05/2016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Pase a produccion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En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proceso</a:t>
                      </a:r>
                      <a:endParaRPr lang="en-US" sz="16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>
                    <a:solidFill>
                      <a:srgbClr val="A3F3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11/05/2016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3" marR="5573" marT="557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8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8" y="1237707"/>
            <a:ext cx="6391632" cy="49083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67" y="2305779"/>
            <a:ext cx="3772426" cy="277216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 bwMode="auto">
          <a:xfrm>
            <a:off x="2654710" y="3480619"/>
            <a:ext cx="929148" cy="34658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7595419" y="2802194"/>
            <a:ext cx="2344994" cy="5014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ipse 8"/>
          <p:cNvSpPr/>
          <p:nvPr/>
        </p:nvSpPr>
        <p:spPr bwMode="auto">
          <a:xfrm>
            <a:off x="9940413" y="3800054"/>
            <a:ext cx="1419180" cy="2985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88" y="2333919"/>
            <a:ext cx="3453092" cy="29017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6" y="974647"/>
            <a:ext cx="5576689" cy="5199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Simulación del 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35" y="1785010"/>
            <a:ext cx="4336282" cy="4144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1785010"/>
            <a:ext cx="4336281" cy="4184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2" y="1759284"/>
            <a:ext cx="4357411" cy="4197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26" y="1778772"/>
            <a:ext cx="4357721" cy="41972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88" y="3513044"/>
            <a:ext cx="2038635" cy="1324160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 bwMode="auto">
          <a:xfrm>
            <a:off x="4306529" y="1106129"/>
            <a:ext cx="958645" cy="5309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26" y="1029553"/>
            <a:ext cx="6351615" cy="5240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 Requerida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Boletin</a:t>
            </a:r>
            <a:r>
              <a:rPr lang="es-PE" dirty="0"/>
              <a:t> Simple and </a:t>
            </a:r>
            <a:r>
              <a:rPr lang="es-PE" dirty="0" err="1"/>
              <a:t>Fast</a:t>
            </a:r>
            <a:r>
              <a:rPr lang="es-PE" dirty="0"/>
              <a:t> – Perú  y Ecuador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82" y="1099503"/>
            <a:ext cx="8678917" cy="52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951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WU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EDE00"/>
      </a:accent1>
      <a:accent2>
        <a:srgbClr val="000000"/>
      </a:accent2>
      <a:accent3>
        <a:srgbClr val="FFE585"/>
      </a:accent3>
      <a:accent4>
        <a:srgbClr val="FFC000"/>
      </a:accent4>
      <a:accent5>
        <a:srgbClr val="C00000"/>
      </a:accent5>
      <a:accent6>
        <a:srgbClr val="C29800"/>
      </a:accent6>
      <a:hlink>
        <a:srgbClr val="5F5F5F"/>
      </a:hlink>
      <a:folHlink>
        <a:srgbClr val="919191"/>
      </a:folHlink>
    </a:clrScheme>
    <a:fontScheme name="WUS">
      <a:majorFont>
        <a:latin typeface="Franklin Gothic Book"/>
        <a:ea typeface=""/>
        <a:cs typeface=""/>
      </a:majorFont>
      <a:minorFont>
        <a:latin typeface="Franklin Gothic Itc T 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SzTx/>
          <a:buFont typeface="Webdings" pitchFamily="18" charset="2"/>
          <a:buNone/>
          <a:tabLst/>
          <a:defRPr kumimoji="0" sz="2400" b="0" i="0" u="none" strike="noStrike" kern="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C6F58CF5-BD6F-4CFB-9D89-EC33840192A8}" vid="{027E541A-8CBC-40F0-A63C-4CBC14B3BA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458</TotalTime>
  <Words>210</Words>
  <Application>Microsoft Office PowerPoint</Application>
  <PresentationFormat>Panorámica</PresentationFormat>
  <Paragraphs>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Itc T EE</vt:lpstr>
      <vt:lpstr>Symbol</vt:lpstr>
      <vt:lpstr>Times New Roman</vt:lpstr>
      <vt:lpstr>Webdings</vt:lpstr>
      <vt:lpstr>Wingdings</vt:lpstr>
      <vt:lpstr>Theme2</vt:lpstr>
      <vt:lpstr>Presentación del programa</vt:lpstr>
      <vt:lpstr>Proceso de generación de la tabla</vt:lpstr>
      <vt:lpstr>Origen de la información</vt:lpstr>
      <vt:lpstr>Panorama Inicial</vt:lpstr>
      <vt:lpstr>Cronograma de actividades</vt:lpstr>
      <vt:lpstr>Business Objects</vt:lpstr>
      <vt:lpstr>Simulación del programa</vt:lpstr>
      <vt:lpstr>Tabla Requerida </vt:lpstr>
      <vt:lpstr>Boletin Simple and Fast – Perú  y Ecuador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Rivka Cucalon</dc:creator>
  <cp:lastModifiedBy>rivka cucalon</cp:lastModifiedBy>
  <cp:revision>22</cp:revision>
  <dcterms:created xsi:type="dcterms:W3CDTF">2016-04-20T22:20:22Z</dcterms:created>
  <dcterms:modified xsi:type="dcterms:W3CDTF">2016-05-10T04:49:26Z</dcterms:modified>
</cp:coreProperties>
</file>