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sldIdLst>
    <p:sldId id="256" r:id="rId2"/>
    <p:sldId id="260" r:id="rId3"/>
    <p:sldId id="261" r:id="rId4"/>
    <p:sldId id="259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8" r:id="rId21"/>
    <p:sldId id="274" r:id="rId22"/>
    <p:sldId id="277" r:id="rId23"/>
    <p:sldId id="276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E799E-297E-4E45-AFC0-B0F9E9AC81D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FB248-9107-49E8-8E53-19760DEC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F6B7-5A1B-4598-872F-E111BB427BD2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A9E3-9C7F-43EB-B9A3-28A249998701}" type="datetime2">
              <a:rPr lang="en-US" smtClean="0"/>
              <a:t>Wednesday, December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111-51ED-4538-A585-F0254AA49C2D}" type="datetime2">
              <a:rPr lang="en-US" smtClean="0"/>
              <a:t>Wednesday, December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4B3-72F2-48BC-8795-F9F4D54F73D2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66E9-25FE-49B0-839A-1384D84E47D7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157B-B7DC-45FA-84F4-E4A4A3C948C5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D070-AA9D-490D-87A7-17790AE759B9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479A-DC40-41BF-965B-89F157BD43A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E8E4-1EF2-4C47-84B4-65A77011E442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4088094-AFEC-4C52-89CE-853F28B7B7E8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543800" cy="2152650"/>
          </a:xfrm>
        </p:spPr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OKCupid</a:t>
            </a:r>
            <a:r>
              <a:rPr lang="en-US" dirty="0" smtClean="0"/>
              <a:t> – Income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996952"/>
            <a:ext cx="6172200" cy="1368152"/>
          </a:xfrm>
        </p:spPr>
        <p:txBody>
          <a:bodyPr/>
          <a:lstStyle/>
          <a:p>
            <a:r>
              <a:rPr lang="en-US" dirty="0"/>
              <a:t>Machine Learning </a:t>
            </a:r>
            <a:r>
              <a:rPr lang="en-US" dirty="0" smtClean="0"/>
              <a:t>Fundamentals</a:t>
            </a:r>
          </a:p>
          <a:p>
            <a:r>
              <a:rPr lang="en-US" dirty="0" smtClean="0"/>
              <a:t>Tay Khek Yang – 2018/12/12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1C1E-4A83-4085-AA6B-8CE2A254CA0F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Codecademy</a:t>
            </a:r>
            <a:r>
              <a:rPr lang="en-US" dirty="0" smtClean="0"/>
              <a:t> - Machine </a:t>
            </a:r>
            <a:r>
              <a:rPr lang="en-US" dirty="0"/>
              <a:t>Learning </a:t>
            </a:r>
            <a:r>
              <a:rPr lang="en-US" dirty="0" smtClean="0"/>
              <a:t>Fundamentals</a:t>
            </a:r>
            <a:r>
              <a:rPr lang="en-US" dirty="0"/>
              <a:t> </a:t>
            </a:r>
            <a:r>
              <a:rPr lang="en-US" dirty="0" smtClean="0"/>
              <a:t>– Tay Khek Yang</a:t>
            </a:r>
          </a:p>
        </p:txBody>
      </p:sp>
    </p:spTree>
    <p:extLst>
      <p:ext uri="{BB962C8B-B14F-4D97-AF65-F5344CB8AC3E}">
        <p14:creationId xmlns:p14="http://schemas.microsoft.com/office/powerpoint/2010/main" val="110465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123157"/>
              </p:ext>
            </p:extLst>
          </p:nvPr>
        </p:nvGraphicFramePr>
        <p:xfrm>
          <a:off x="1187624" y="692696"/>
          <a:ext cx="609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440160"/>
                <a:gridCol w="3287688"/>
              </a:tblGrid>
              <a:tr h="291936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 of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edu_cat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Categorization of Education</a:t>
                      </a:r>
                      <a:r>
                        <a:rPr lang="en-US" baseline="0" dirty="0" smtClean="0"/>
                        <a:t> level of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job_cat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Categorization of Job type based on whether it is STEM or not. (We believe STEM job type is of higher value)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income_cat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Categorization of Income based on </a:t>
                      </a:r>
                      <a:r>
                        <a:rPr lang="en-US" sz="1800" dirty="0" smtClean="0"/>
                        <a:t>Pew</a:t>
                      </a:r>
                      <a:r>
                        <a:rPr lang="en-US" sz="1800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Definition of New </a:t>
            </a:r>
            <a:r>
              <a:rPr lang="en-US" dirty="0" smtClean="0">
                <a:effectLst/>
              </a:rPr>
              <a:t>Columns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0" y="404664"/>
            <a:ext cx="6096000" cy="1296144"/>
          </a:xfrm>
        </p:spPr>
        <p:txBody>
          <a:bodyPr/>
          <a:lstStyle/>
          <a:p>
            <a:r>
              <a:rPr lang="en-US" sz="1400" dirty="0" smtClean="0"/>
              <a:t>We aim to categorize education category based on the perceived difficulty (higher value for higher difficulty) of the education level which we are predefining as such: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edu_cat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81665"/>
              </p:ext>
            </p:extLst>
          </p:nvPr>
        </p:nvGraphicFramePr>
        <p:xfrm>
          <a:off x="2843808" y="1340768"/>
          <a:ext cx="3024336" cy="216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944216"/>
              </a:tblGrid>
              <a:tr h="2700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Definition</a:t>
                      </a:r>
                      <a:endParaRPr lang="en-US" sz="12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Studying 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High School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Degree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Masters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Law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Medicine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PHD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1484040" y="3645024"/>
            <a:ext cx="6096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Some assumptions are made where  education info is provided:</a:t>
            </a:r>
          </a:p>
          <a:p>
            <a:pPr lvl="1"/>
            <a:r>
              <a:rPr lang="en-US" sz="1200" dirty="0" smtClean="0"/>
              <a:t>Attempting / Dropping out of Masters or </a:t>
            </a:r>
            <a:r>
              <a:rPr lang="en-US" sz="1200" dirty="0" err="1" smtClean="0"/>
              <a:t>Phd</a:t>
            </a:r>
            <a:r>
              <a:rPr lang="en-US" sz="1200" dirty="0" smtClean="0"/>
              <a:t> – assumes that user already graduated with degree (value of 3 assigned)</a:t>
            </a:r>
          </a:p>
          <a:p>
            <a:pPr lvl="1"/>
            <a:r>
              <a:rPr lang="en-US" sz="1200" dirty="0" smtClean="0"/>
              <a:t>Graduating from Space Camp is considered graduated with degree</a:t>
            </a:r>
          </a:p>
          <a:p>
            <a:pPr lvl="1"/>
            <a:r>
              <a:rPr lang="en-US" sz="1200" dirty="0"/>
              <a:t>Attempting / Dropping out </a:t>
            </a:r>
            <a:r>
              <a:rPr lang="en-US" sz="1200" dirty="0" smtClean="0"/>
              <a:t>of all other types of level of education (besides Masters and </a:t>
            </a:r>
            <a:r>
              <a:rPr lang="en-US" sz="1200" dirty="0" err="1" smtClean="0"/>
              <a:t>Phd</a:t>
            </a:r>
            <a:r>
              <a:rPr lang="en-US" sz="1200" dirty="0" smtClean="0"/>
              <a:t>) presumes that user is still engaged in some form of studying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8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879503"/>
              </p:ext>
            </p:extLst>
          </p:nvPr>
        </p:nvGraphicFramePr>
        <p:xfrm>
          <a:off x="1115616" y="116632"/>
          <a:ext cx="7041975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3"/>
                <a:gridCol w="1296144"/>
                <a:gridCol w="1569368"/>
              </a:tblGrid>
              <a:tr h="12231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“education”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edu_cat</a:t>
                      </a:r>
                      <a:r>
                        <a:rPr lang="en-US" sz="900" baseline="0" dirty="0" smtClean="0"/>
                        <a:t> value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Note</a:t>
                      </a:r>
                      <a:endParaRPr lang="en-US" sz="900" dirty="0"/>
                    </a:p>
                  </a:txBody>
                  <a:tcPr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941168"/>
            <a:ext cx="7543800" cy="914400"/>
          </a:xfrm>
        </p:spPr>
        <p:txBody>
          <a:bodyPr/>
          <a:lstStyle/>
          <a:p>
            <a:r>
              <a:rPr lang="en-US" sz="4000" dirty="0"/>
              <a:t>New Columns – </a:t>
            </a:r>
            <a:r>
              <a:rPr lang="en-US" sz="4000" dirty="0" err="1" smtClean="0"/>
              <a:t>edu_cat</a:t>
            </a:r>
            <a:r>
              <a:rPr lang="en-US" sz="4000" dirty="0" smtClean="0"/>
              <a:t> –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7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476672"/>
            <a:ext cx="6096000" cy="1800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We aim to categorize jobs columns data (the jobs columns appears to indicate the sector of industry one is in) based on whether one </a:t>
            </a:r>
            <a:r>
              <a:rPr lang="en-US" sz="1400" dirty="0"/>
              <a:t>is engaged in a job or not and if the job is </a:t>
            </a:r>
            <a:r>
              <a:rPr lang="en-US" sz="1400" dirty="0"/>
              <a:t>Science, Technology, Engineering and </a:t>
            </a:r>
            <a:r>
              <a:rPr lang="en-US" sz="1400" dirty="0"/>
              <a:t>Mathematics (STEM) based or </a:t>
            </a:r>
            <a:r>
              <a:rPr lang="en-US" sz="1400" dirty="0" smtClean="0"/>
              <a:t>not – assuming that STEM based jobs are higher value. </a:t>
            </a:r>
            <a:r>
              <a:rPr lang="en-US" sz="1400" dirty="0"/>
              <a:t>The following are values we are predefining </a:t>
            </a:r>
            <a:r>
              <a:rPr lang="en-US" sz="1400" dirty="0" smtClean="0"/>
              <a:t>for the job categories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74459" y="494116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job_cat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6540"/>
              </p:ext>
            </p:extLst>
          </p:nvPr>
        </p:nvGraphicFramePr>
        <p:xfrm>
          <a:off x="1403648" y="216166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656184"/>
                <a:gridCol w="3287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Non-working</a:t>
                      </a:r>
                      <a:r>
                        <a:rPr lang="en-US" baseline="0" dirty="0" smtClean="0"/>
                        <a:t> “jobs”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Non-STEM based job 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STEM based job category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1"/>
          <p:cNvSpPr txBox="1">
            <a:spLocks/>
          </p:cNvSpPr>
          <p:nvPr/>
        </p:nvSpPr>
        <p:spPr>
          <a:xfrm>
            <a:off x="1403648" y="3861048"/>
            <a:ext cx="6096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Some assumptions are made where  job info is provided:</a:t>
            </a:r>
          </a:p>
          <a:p>
            <a:pPr lvl="1"/>
            <a:r>
              <a:rPr lang="en-US" sz="1200" dirty="0" smtClean="0"/>
              <a:t>Anything marked under “other” or “rather not say” is a non-STEM 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1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74459" y="494116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job_cat</a:t>
            </a:r>
            <a:r>
              <a:rPr lang="en-US" sz="4000" dirty="0" smtClean="0"/>
              <a:t> –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78258"/>
              </p:ext>
            </p:extLst>
          </p:nvPr>
        </p:nvGraphicFramePr>
        <p:xfrm>
          <a:off x="1498359" y="257963"/>
          <a:ext cx="6096000" cy="46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657"/>
                <a:gridCol w="1512168"/>
                <a:gridCol w="1366175"/>
              </a:tblGrid>
              <a:tr h="2153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Value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Category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Note</a:t>
                      </a:r>
                      <a:endParaRPr lang="en-US" sz="900" dirty="0"/>
                    </a:p>
                  </a:txBody>
                  <a:tcPr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science / tech / engineering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computer / hardware / software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artistic / musical / writer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sales / marketing / biz dev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medicine / health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education / academia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executive /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banking / financial / real estate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entertainment / media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law / legal services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hospitality / travel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construction / craftsmanship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clerical / administrative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political / government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rather not say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transportation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unemployed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retired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5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military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1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2671" y="116632"/>
            <a:ext cx="6096000" cy="1800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We aim to categorize the income  levels to the various 4 main income category as explained earlier – the follow table are to highlight again the point we discussed before.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74459" y="494116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income_cat</a:t>
            </a:r>
            <a:endParaRPr lang="en-US" sz="40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401015" y="4102224"/>
            <a:ext cx="6096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Some assumptions are made where  income info is provided:</a:t>
            </a:r>
          </a:p>
          <a:p>
            <a:pPr lvl="1"/>
            <a:r>
              <a:rPr lang="en-US" sz="1200" dirty="0"/>
              <a:t>Anything with value of -1 is in reference to No income (most likely a student / retiree etc</a:t>
            </a:r>
            <a:r>
              <a:rPr lang="en-US" sz="1200" dirty="0" smtClean="0"/>
              <a:t>.)</a:t>
            </a:r>
          </a:p>
          <a:p>
            <a:r>
              <a:rPr lang="en-US" sz="1400" dirty="0" smtClean="0"/>
              <a:t>The following are links referenced to define Income Group ranges</a:t>
            </a:r>
          </a:p>
          <a:p>
            <a:pPr marL="18288" indent="0">
              <a:buNone/>
            </a:pPr>
            <a:r>
              <a:rPr lang="en-US" sz="1000" dirty="0" smtClean="0"/>
              <a:t>*</a:t>
            </a:r>
            <a:r>
              <a:rPr lang="en-US" sz="1000" dirty="0"/>
              <a:t>http://www.pewresearch.org/fact-tank/2018/09/06/are-you-in-the-american-middle-class</a:t>
            </a:r>
          </a:p>
          <a:p>
            <a:pPr marL="18288" indent="0">
              <a:buNone/>
            </a:pPr>
            <a:r>
              <a:rPr lang="en-US" sz="1000" dirty="0"/>
              <a:t>*https://www.cnbc.com/2018/09/26/how-many-americans-qualify-as-middle-class.html</a:t>
            </a:r>
          </a:p>
          <a:p>
            <a:pPr lvl="1"/>
            <a:endParaRPr lang="en-US" sz="1200" dirty="0" smtClean="0"/>
          </a:p>
          <a:p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101251"/>
              </p:ext>
            </p:extLst>
          </p:nvPr>
        </p:nvGraphicFramePr>
        <p:xfrm>
          <a:off x="944286" y="1268760"/>
          <a:ext cx="6552729" cy="248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56"/>
                <a:gridCol w="1365800"/>
                <a:gridCol w="1080120"/>
                <a:gridCol w="3168353"/>
              </a:tblGrid>
              <a:tr h="3176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Income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Note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 assumption is made here –where the value of “-1” indicates no income for the specific user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Low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 – 45 000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Referring to links* referenced below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Mid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45 000 – 135 000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High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135 000 - Above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8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Comparison of 2 classification </a:t>
            </a:r>
            <a:r>
              <a:rPr lang="en-US" dirty="0" smtClean="0">
                <a:effectLst/>
              </a:rPr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main classification approaches which is used in this project</a:t>
            </a:r>
          </a:p>
          <a:p>
            <a:pPr lvl="1"/>
            <a:r>
              <a:rPr lang="en-US" dirty="0" err="1" smtClean="0"/>
              <a:t>KNeighborsClassifier</a:t>
            </a:r>
            <a:endParaRPr lang="en-US" dirty="0" smtClean="0"/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classification 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685801"/>
            <a:ext cx="3585592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were able to predict and have up to 3 types of income categories using this approach – It appears to have difficulty predicting for the “high income” category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are getting quite good scores when </a:t>
            </a:r>
            <a:r>
              <a:rPr lang="en-US" dirty="0" err="1" smtClean="0"/>
              <a:t>n_neighbors</a:t>
            </a:r>
            <a:r>
              <a:rPr lang="en-US" dirty="0"/>
              <a:t> is set to 5 (</a:t>
            </a:r>
            <a:r>
              <a:rPr lang="en-US" dirty="0" smtClean="0"/>
              <a:t>0.7509081473793461)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KNeighboursClassifier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3870598" cy="25868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3394227" cy="8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7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9992" y="620688"/>
            <a:ext cx="3729608" cy="40324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Score value can be set higher if the </a:t>
            </a:r>
            <a:r>
              <a:rPr lang="en-US" dirty="0" err="1" smtClean="0"/>
              <a:t>n_neighbors</a:t>
            </a:r>
            <a:r>
              <a:rPr lang="en-US" dirty="0" smtClean="0"/>
              <a:t> is set to a higher value (up to 25) – Running with higher </a:t>
            </a:r>
            <a:r>
              <a:rPr lang="en-US" dirty="0" err="1" smtClean="0"/>
              <a:t>n_neighbors</a:t>
            </a:r>
            <a:r>
              <a:rPr lang="en-US" dirty="0" smtClean="0"/>
              <a:t> values has diminishing returns as per scoring comparison (0-200 tested – takes ~ 2 minutes to complete)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score values go up – the income categories become reduced to 2 types only being predicted (i.e. “No Income” and “</a:t>
            </a:r>
            <a:r>
              <a:rPr lang="en-US" dirty="0" err="1" smtClean="0"/>
              <a:t>Midde</a:t>
            </a:r>
            <a:r>
              <a:rPr lang="en-US" dirty="0" smtClean="0"/>
              <a:t> Income”) – e.g. </a:t>
            </a:r>
            <a:r>
              <a:rPr lang="en-US" dirty="0" err="1" smtClean="0"/>
              <a:t>n_neighbors</a:t>
            </a:r>
            <a:r>
              <a:rPr lang="en-US" dirty="0" smtClean="0"/>
              <a:t>=15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KNeighboursClassifier</a:t>
            </a:r>
            <a:r>
              <a:rPr lang="en-US" sz="4000" dirty="0" smtClean="0"/>
              <a:t>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3315633" cy="2193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598107"/>
            <a:ext cx="3387641" cy="22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03648" y="692696"/>
            <a:ext cx="6096000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Exploration of Dataset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Statement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Question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Definition of New Columns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Comparison of 2 classification approaches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Comparison of 2 regression approaches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Conclusion</a:t>
            </a:r>
            <a:endParaRPr lang="en-US" dirty="0">
              <a:effectLst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3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9992" y="620688"/>
            <a:ext cx="3729608" cy="4032447"/>
          </a:xfrm>
        </p:spPr>
        <p:txBody>
          <a:bodyPr>
            <a:normAutofit/>
          </a:bodyPr>
          <a:lstStyle/>
          <a:p>
            <a:r>
              <a:rPr lang="en-US" dirty="0" smtClean="0"/>
              <a:t>By working only on entries which the job value is defined as “other” and “rather not say” – at </a:t>
            </a:r>
            <a:r>
              <a:rPr lang="en-US" dirty="0" err="1" smtClean="0"/>
              <a:t>n_neighbors</a:t>
            </a:r>
            <a:r>
              <a:rPr lang="en-US" dirty="0" smtClean="0"/>
              <a:t> = 5, we have a similar looking – but missing “Low Income” and “High Income” group</a:t>
            </a:r>
          </a:p>
          <a:p>
            <a:r>
              <a:rPr lang="en-US" dirty="0" smtClean="0"/>
              <a:t>We have an </a:t>
            </a:r>
            <a:r>
              <a:rPr lang="en-US" dirty="0"/>
              <a:t>accuracy </a:t>
            </a:r>
            <a:r>
              <a:rPr lang="en-US" dirty="0" smtClean="0"/>
              <a:t>score on the unknown values </a:t>
            </a:r>
            <a:r>
              <a:rPr lang="en-US" dirty="0"/>
              <a:t>of 0.7939920077166873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5013176"/>
            <a:ext cx="7543800" cy="914400"/>
          </a:xfrm>
        </p:spPr>
        <p:txBody>
          <a:bodyPr/>
          <a:lstStyle/>
          <a:p>
            <a:r>
              <a:rPr lang="en-US" sz="4000" dirty="0" err="1" smtClean="0"/>
              <a:t>KNeighboursClassifier</a:t>
            </a:r>
            <a:r>
              <a:rPr lang="en-US" sz="4000" dirty="0" smtClean="0"/>
              <a:t>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3816424" cy="2550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3888432" cy="25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8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20072" y="548680"/>
            <a:ext cx="3441576" cy="38953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were able to predict mainly 4 clusters – although the don’t appear to be clearly divided as expected based on income category</a:t>
            </a:r>
          </a:p>
          <a:p>
            <a:r>
              <a:rPr lang="en-US" dirty="0" smtClean="0"/>
              <a:t>Based on the length of each cluster we could assume</a:t>
            </a:r>
          </a:p>
          <a:p>
            <a:pPr lvl="1"/>
            <a:r>
              <a:rPr lang="en-US" dirty="0" smtClean="0"/>
              <a:t>Cluster 0 – No Income</a:t>
            </a:r>
          </a:p>
          <a:p>
            <a:pPr lvl="1"/>
            <a:r>
              <a:rPr lang="en-US" dirty="0" smtClean="0"/>
              <a:t>Cluster 1 – Low Income</a:t>
            </a:r>
          </a:p>
          <a:p>
            <a:pPr lvl="1"/>
            <a:r>
              <a:rPr lang="en-US" dirty="0" smtClean="0"/>
              <a:t>Cluster 2 – Mid Income</a:t>
            </a:r>
          </a:p>
          <a:p>
            <a:pPr lvl="1"/>
            <a:r>
              <a:rPr lang="en-US" dirty="0" smtClean="0"/>
              <a:t>Cluster 3 – High Income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KMeans</a:t>
            </a:r>
            <a:r>
              <a:rPr lang="en-US" sz="4000" dirty="0" smtClean="0"/>
              <a:t>++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4482194" cy="45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5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20072" y="548680"/>
            <a:ext cx="3441576" cy="3895327"/>
          </a:xfrm>
        </p:spPr>
        <p:txBody>
          <a:bodyPr>
            <a:normAutofit/>
          </a:bodyPr>
          <a:lstStyle/>
          <a:p>
            <a:r>
              <a:rPr lang="en-US" dirty="0" smtClean="0"/>
              <a:t>The score on </a:t>
            </a:r>
            <a:r>
              <a:rPr lang="en-US" dirty="0" err="1" smtClean="0"/>
              <a:t>KMeans</a:t>
            </a:r>
            <a:r>
              <a:rPr lang="en-US" dirty="0" smtClean="0"/>
              <a:t>++ is very far off as compared to </a:t>
            </a:r>
            <a:r>
              <a:rPr lang="en-US" dirty="0" err="1" smtClean="0"/>
              <a:t>KneighboursClassifier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KMeans</a:t>
            </a:r>
            <a:r>
              <a:rPr lang="en-US" sz="4000" dirty="0" smtClean="0"/>
              <a:t>++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4086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553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Comparison of 2 regression </a:t>
            </a:r>
            <a:r>
              <a:rPr lang="en-US" dirty="0" smtClean="0">
                <a:effectLst/>
              </a:rPr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Conclusion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1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0393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Machine Learning using </a:t>
            </a:r>
            <a:r>
              <a:rPr lang="en-US" dirty="0" err="1" smtClean="0"/>
              <a:t>KNeighboursClassifier</a:t>
            </a:r>
            <a:r>
              <a:rPr lang="en-US" dirty="0" smtClean="0"/>
              <a:t> and </a:t>
            </a:r>
            <a:r>
              <a:rPr lang="en-US" dirty="0" err="1" smtClean="0"/>
              <a:t>KMeans</a:t>
            </a:r>
            <a:r>
              <a:rPr lang="en-US" dirty="0" smtClean="0"/>
              <a:t>++ is quite straight forward, fast and simple to use</a:t>
            </a:r>
          </a:p>
          <a:p>
            <a:r>
              <a:rPr lang="en-US" dirty="0" smtClean="0"/>
              <a:t>Referring to the sample data and method of categorization used in this project – </a:t>
            </a:r>
            <a:r>
              <a:rPr lang="en-US" dirty="0" err="1" smtClean="0"/>
              <a:t>KNeighboursClassifier</a:t>
            </a:r>
            <a:r>
              <a:rPr lang="en-US" dirty="0" smtClean="0"/>
              <a:t> is more accurate to be used vs </a:t>
            </a:r>
            <a:r>
              <a:rPr lang="en-US" dirty="0" err="1" smtClean="0"/>
              <a:t>KMeans</a:t>
            </a:r>
            <a:r>
              <a:rPr lang="en-US" dirty="0" smtClean="0"/>
              <a:t>++</a:t>
            </a:r>
          </a:p>
          <a:p>
            <a:r>
              <a:rPr lang="en-US" dirty="0" smtClean="0"/>
              <a:t>Better method of categorization can be considered</a:t>
            </a:r>
          </a:p>
          <a:p>
            <a:pPr lvl="1"/>
            <a:r>
              <a:rPr lang="en-US" dirty="0" smtClean="0"/>
              <a:t>Consider categorizing additional entries for Finance perhaps as this is one industry that pays probably better than STEM</a:t>
            </a:r>
          </a:p>
          <a:p>
            <a:r>
              <a:rPr lang="en-US" dirty="0" smtClean="0"/>
              <a:t>Additional fields which ideally can be obtained</a:t>
            </a:r>
          </a:p>
          <a:p>
            <a:pPr lvl="1"/>
            <a:r>
              <a:rPr lang="en-US" dirty="0" smtClean="0"/>
              <a:t>Total amount of years working (More experience may mean higher chance of higher income category – a good indicator)</a:t>
            </a:r>
          </a:p>
          <a:p>
            <a:pPr lvl="1"/>
            <a:r>
              <a:rPr lang="en-US" dirty="0" smtClean="0"/>
              <a:t>Size of company worked at in terms of staff (Bigger company may generally indicate higher pay?)</a:t>
            </a:r>
          </a:p>
          <a:p>
            <a:pPr lvl="1"/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Codecademy</a:t>
            </a:r>
            <a:r>
              <a:rPr lang="en-US" dirty="0" smtClean="0"/>
              <a:t> - </a:t>
            </a:r>
            <a:r>
              <a:rPr lang="en-US" dirty="0" err="1" smtClean="0"/>
              <a:t>OKCupid</a:t>
            </a:r>
            <a:r>
              <a:rPr lang="en-US" dirty="0" smtClean="0"/>
              <a:t> sample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5170078" cy="33789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histogram (base data)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insight about </a:t>
            </a:r>
          </a:p>
          <a:p>
            <a:r>
              <a:rPr lang="en-US" dirty="0" smtClean="0"/>
              <a:t>the age group of </a:t>
            </a:r>
          </a:p>
          <a:p>
            <a:r>
              <a:rPr lang="en-US" dirty="0" err="1" smtClean="0"/>
              <a:t>OKCupid</a:t>
            </a:r>
            <a:r>
              <a:rPr lang="en-US" dirty="0" smtClean="0"/>
              <a:t> users in</a:t>
            </a:r>
          </a:p>
          <a:p>
            <a:r>
              <a:rPr lang="en-US" dirty="0" smtClean="0"/>
              <a:t>the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5297107" cy="33789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 vs Income (base data)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4BC-A22A-4832-823C-D725712DB18B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32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insight about </a:t>
            </a:r>
          </a:p>
          <a:p>
            <a:r>
              <a:rPr lang="en-US" dirty="0" smtClean="0"/>
              <a:t>the age vs income of </a:t>
            </a:r>
          </a:p>
          <a:p>
            <a:r>
              <a:rPr lang="en-US" dirty="0" err="1" smtClean="0"/>
              <a:t>OKCupid</a:t>
            </a:r>
            <a:r>
              <a:rPr lang="en-US" dirty="0" smtClean="0"/>
              <a:t> users in</a:t>
            </a:r>
          </a:p>
          <a:p>
            <a:r>
              <a:rPr lang="en-US" dirty="0" smtClean="0"/>
              <a:t>the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6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5144672" cy="33789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Income Groups (for base data)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4165-306C-4C81-8F4A-7A24D8A03570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31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insight about </a:t>
            </a:r>
          </a:p>
          <a:p>
            <a:r>
              <a:rPr lang="en-US" dirty="0" smtClean="0"/>
              <a:t>the income group of </a:t>
            </a:r>
          </a:p>
          <a:p>
            <a:r>
              <a:rPr lang="en-US" dirty="0" err="1" smtClean="0"/>
              <a:t>OKCupid</a:t>
            </a:r>
            <a:r>
              <a:rPr lang="en-US" dirty="0" smtClean="0"/>
              <a:t> users in</a:t>
            </a:r>
          </a:p>
          <a:p>
            <a:r>
              <a:rPr lang="en-US" dirty="0" smtClean="0"/>
              <a:t>the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786725"/>
              </p:ext>
            </p:extLst>
          </p:nvPr>
        </p:nvGraphicFramePr>
        <p:xfrm>
          <a:off x="1043608" y="836712"/>
          <a:ext cx="6552729" cy="248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56"/>
                <a:gridCol w="1365800"/>
                <a:gridCol w="1080120"/>
                <a:gridCol w="3168353"/>
              </a:tblGrid>
              <a:tr h="3176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Income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Note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 assumption is made here –where the value of “-1” indicates no income for the specific user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Low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 – 45 000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Referring to links* referenced below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Mid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45 000 – 135 000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High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135 000 - Above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Income Groups (for base data)</a:t>
            </a:r>
            <a:br>
              <a:rPr lang="en-US" sz="4000" dirty="0" smtClean="0"/>
            </a:b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896027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*http</a:t>
            </a:r>
            <a:r>
              <a:rPr lang="en-US" sz="1000" dirty="0"/>
              <a:t>://</a:t>
            </a:r>
            <a:r>
              <a:rPr lang="en-US" sz="1000" dirty="0"/>
              <a:t>www.pewresearch.org/fact-tank/2018/09/06/are-you-in-the-american-middle-class</a:t>
            </a:r>
          </a:p>
          <a:p>
            <a:r>
              <a:rPr lang="en-US" sz="1000" dirty="0" smtClean="0"/>
              <a:t>*https</a:t>
            </a:r>
            <a:r>
              <a:rPr lang="en-US" sz="1000" dirty="0"/>
              <a:t>://www.cnbc.com/2018/09/26/how-many-americans-qualify-as-middle-class.html</a:t>
            </a:r>
          </a:p>
        </p:txBody>
      </p:sp>
    </p:spTree>
    <p:extLst>
      <p:ext uri="{BB962C8B-B14F-4D97-AF65-F5344CB8AC3E}">
        <p14:creationId xmlns:p14="http://schemas.microsoft.com/office/powerpoint/2010/main" val="34250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Statement of Question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8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logical point of view – we believe that Age / Education / Job (type) impacts the income group which a </a:t>
            </a:r>
            <a:r>
              <a:rPr lang="en-US" dirty="0" err="1" smtClean="0"/>
              <a:t>OKCupid</a:t>
            </a:r>
            <a:r>
              <a:rPr lang="en-US" dirty="0" smtClean="0"/>
              <a:t> user will be in – We will then test whether this 3 categories can / will impact the income group?</a:t>
            </a:r>
          </a:p>
          <a:p>
            <a:r>
              <a:rPr lang="en-US" dirty="0" smtClean="0"/>
              <a:t>We will predict and try to find out the income group of </a:t>
            </a:r>
            <a:r>
              <a:rPr lang="en-US" dirty="0" err="1" smtClean="0"/>
              <a:t>OKCupid</a:t>
            </a:r>
            <a:r>
              <a:rPr lang="en-US" dirty="0" smtClean="0"/>
              <a:t> users who refused / did not specify their job (type)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Question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Wednesday, December 12,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599</TotalTime>
  <Words>1692</Words>
  <Application>Microsoft Office PowerPoint</Application>
  <PresentationFormat>On-screen Show (4:3)</PresentationFormat>
  <Paragraphs>372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Elemental</vt:lpstr>
      <vt:lpstr>Analysis of OKCupid – Income group</vt:lpstr>
      <vt:lpstr>Contents</vt:lpstr>
      <vt:lpstr>Exploration of Dataset</vt:lpstr>
      <vt:lpstr>Age histogram (base data)</vt:lpstr>
      <vt:lpstr>Age vs Income (base data)</vt:lpstr>
      <vt:lpstr>Income Groups (for base data)</vt:lpstr>
      <vt:lpstr>Income Groups (for base data) cont’</vt:lpstr>
      <vt:lpstr>Statement of Question </vt:lpstr>
      <vt:lpstr>Statement of Question</vt:lpstr>
      <vt:lpstr>Definition of New Columns</vt:lpstr>
      <vt:lpstr>New Columns – edu_cat</vt:lpstr>
      <vt:lpstr>New Columns – edu_cat – cont’</vt:lpstr>
      <vt:lpstr>PowerPoint Presentation</vt:lpstr>
      <vt:lpstr>PowerPoint Presentation</vt:lpstr>
      <vt:lpstr>PowerPoint Presentation</vt:lpstr>
      <vt:lpstr>Comparison of 2 classification approaches</vt:lpstr>
      <vt:lpstr>2 classification approaches</vt:lpstr>
      <vt:lpstr>KNeighboursClassifier</vt:lpstr>
      <vt:lpstr>KNeighboursClassifier cont’</vt:lpstr>
      <vt:lpstr>KNeighboursClassifier cont’</vt:lpstr>
      <vt:lpstr>KMeans++</vt:lpstr>
      <vt:lpstr>KMeans++ cont’</vt:lpstr>
      <vt:lpstr>Comparison of 2 regression approaches</vt:lpstr>
      <vt:lpstr>Conclusion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Title Slide_</dc:title>
  <dc:creator>Khek Yang</dc:creator>
  <cp:lastModifiedBy>Khek Yang</cp:lastModifiedBy>
  <cp:revision>19</cp:revision>
  <dcterms:created xsi:type="dcterms:W3CDTF">2018-12-11T08:27:53Z</dcterms:created>
  <dcterms:modified xsi:type="dcterms:W3CDTF">2018-12-11T18:27:19Z</dcterms:modified>
</cp:coreProperties>
</file>