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260" r:id="rId3"/>
    <p:sldId id="261" r:id="rId4"/>
    <p:sldId id="259" r:id="rId5"/>
    <p:sldId id="258" r:id="rId6"/>
    <p:sldId id="281" r:id="rId7"/>
    <p:sldId id="257" r:id="rId8"/>
    <p:sldId id="284" r:id="rId9"/>
    <p:sldId id="286" r:id="rId10"/>
    <p:sldId id="28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  <p:sldId id="273" r:id="rId23"/>
    <p:sldId id="278" r:id="rId24"/>
    <p:sldId id="275" r:id="rId25"/>
    <p:sldId id="274" r:id="rId26"/>
    <p:sldId id="277" r:id="rId27"/>
    <p:sldId id="276" r:id="rId28"/>
    <p:sldId id="289" r:id="rId29"/>
    <p:sldId id="287" r:id="rId30"/>
    <p:sldId id="290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E799E-297E-4E45-AFC0-B0F9E9AC81D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FB248-9107-49E8-8E53-19760DEC4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F6B7-5A1B-4598-872F-E111BB427BD2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A9E3-9C7F-43EB-B9A3-28A249998701}" type="datetime2">
              <a:rPr lang="en-US" smtClean="0"/>
              <a:t>Monday, December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111-51ED-4538-A585-F0254AA49C2D}" type="datetime2">
              <a:rPr lang="en-US" smtClean="0"/>
              <a:t>Monday, December 17,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14B3-72F2-48BC-8795-F9F4D54F73D2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66E9-25FE-49B0-839A-1384D84E47D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157B-B7DC-45FA-84F4-E4A4A3C948C5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D070-AA9D-490D-87A7-17790AE759B9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479A-DC40-41BF-965B-89F157BD43A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E8E4-1EF2-4C47-84B4-65A77011E442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4088094-AFEC-4C52-89CE-853F28B7B7E8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543800" cy="2152650"/>
          </a:xfrm>
        </p:spPr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OKCupid</a:t>
            </a:r>
            <a:r>
              <a:rPr lang="en-US" dirty="0" smtClean="0"/>
              <a:t> – Income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996952"/>
            <a:ext cx="6172200" cy="1368152"/>
          </a:xfrm>
        </p:spPr>
        <p:txBody>
          <a:bodyPr/>
          <a:lstStyle/>
          <a:p>
            <a:r>
              <a:rPr lang="en-US" dirty="0"/>
              <a:t>Machine Learning </a:t>
            </a:r>
            <a:r>
              <a:rPr lang="en-US" dirty="0" smtClean="0"/>
              <a:t>Fundamentals</a:t>
            </a:r>
          </a:p>
          <a:p>
            <a:r>
              <a:rPr lang="en-US" dirty="0" smtClean="0"/>
              <a:t>Tay Khek Yang – 2018/12/12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1C1E-4A83-4085-AA6B-8CE2A254CA0F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r>
              <a:rPr lang="en-US" dirty="0" smtClean="0"/>
              <a:t> - Machine </a:t>
            </a:r>
            <a:r>
              <a:rPr lang="en-US" dirty="0"/>
              <a:t>Learning </a:t>
            </a:r>
            <a:r>
              <a:rPr lang="en-US" dirty="0" smtClean="0"/>
              <a:t>Fundamentals</a:t>
            </a:r>
            <a:r>
              <a:rPr lang="en-US" dirty="0"/>
              <a:t> </a:t>
            </a:r>
            <a:r>
              <a:rPr lang="en-US" dirty="0" smtClean="0"/>
              <a:t>– Tay Khek Yang</a:t>
            </a:r>
          </a:p>
        </p:txBody>
      </p:sp>
    </p:spTree>
    <p:extLst>
      <p:ext uri="{BB962C8B-B14F-4D97-AF65-F5344CB8AC3E}">
        <p14:creationId xmlns:p14="http://schemas.microsoft.com/office/powerpoint/2010/main" val="110465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</a:t>
            </a:r>
            <a:r>
              <a:rPr lang="en-US" sz="4000" dirty="0" smtClean="0"/>
              <a:t>selected data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4165-306C-4C81-8F4A-7A24D8A03570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Category of</a:t>
            </a:r>
          </a:p>
          <a:p>
            <a:r>
              <a:rPr lang="en-US" dirty="0"/>
              <a:t>s</a:t>
            </a:r>
            <a:r>
              <a:rPr lang="en-US" dirty="0" smtClean="0"/>
              <a:t>elected data (all entries</a:t>
            </a:r>
          </a:p>
          <a:p>
            <a:r>
              <a:rPr lang="en-US" dirty="0" smtClean="0"/>
              <a:t>Without N/A income)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6661"/>
            <a:ext cx="5055752" cy="3378970"/>
          </a:xfrm>
        </p:spPr>
      </p:pic>
    </p:spTree>
    <p:extLst>
      <p:ext uri="{BB962C8B-B14F-4D97-AF65-F5344CB8AC3E}">
        <p14:creationId xmlns:p14="http://schemas.microsoft.com/office/powerpoint/2010/main" val="4230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670774"/>
              </p:ext>
            </p:extLst>
          </p:nvPr>
        </p:nvGraphicFramePr>
        <p:xfrm>
          <a:off x="1043608" y="1268760"/>
          <a:ext cx="6552729" cy="197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56"/>
                <a:gridCol w="1365800"/>
                <a:gridCol w="1080120"/>
                <a:gridCol w="3168353"/>
              </a:tblGrid>
              <a:tr h="3176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Income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Note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– 45 000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Referring to links* referenced below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Mid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45 000 – 135 000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135 000 - Above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</a:t>
            </a:r>
            <a:r>
              <a:rPr lang="en-US" sz="4000" dirty="0" smtClean="0"/>
              <a:t>selected data)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89602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*http://www.pewresearch.org/fact-tank/2018/09/06/are-you-in-the-american-middle-class</a:t>
            </a:r>
          </a:p>
          <a:p>
            <a:r>
              <a:rPr lang="en-US" sz="1000" dirty="0" smtClean="0"/>
              <a:t>*https</a:t>
            </a:r>
            <a:r>
              <a:rPr lang="en-US" sz="1000" dirty="0"/>
              <a:t>://www.cnbc.com/2018/09/26/how-many-americans-qualify-as-middle-class.html</a:t>
            </a:r>
          </a:p>
        </p:txBody>
      </p:sp>
    </p:spTree>
    <p:extLst>
      <p:ext uri="{BB962C8B-B14F-4D97-AF65-F5344CB8AC3E}">
        <p14:creationId xmlns:p14="http://schemas.microsoft.com/office/powerpoint/2010/main" val="342508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Statement of Question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8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logical point of view – we believe that Age / Education / Job (type) impacts the income group which a </a:t>
            </a:r>
            <a:r>
              <a:rPr lang="en-US" dirty="0" err="1" smtClean="0"/>
              <a:t>OKCupid</a:t>
            </a:r>
            <a:r>
              <a:rPr lang="en-US" dirty="0" smtClean="0"/>
              <a:t> user will be in – We will then test whether this 3 categories can / will impact the income group?</a:t>
            </a:r>
          </a:p>
          <a:p>
            <a:r>
              <a:rPr lang="en-US" dirty="0" smtClean="0"/>
              <a:t>We will predict and try to find out the income group of </a:t>
            </a:r>
            <a:r>
              <a:rPr lang="en-US" dirty="0" err="1" smtClean="0"/>
              <a:t>OKCupid</a:t>
            </a:r>
            <a:r>
              <a:rPr lang="en-US" dirty="0" smtClean="0"/>
              <a:t> users who refused / did not specify their job (type)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Question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23157"/>
              </p:ext>
            </p:extLst>
          </p:nvPr>
        </p:nvGraphicFramePr>
        <p:xfrm>
          <a:off x="1187624" y="692696"/>
          <a:ext cx="6096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3287688"/>
              </a:tblGrid>
              <a:tr h="291936">
                <a:tc>
                  <a:txBody>
                    <a:bodyPr/>
                    <a:lstStyle/>
                    <a:p>
                      <a:r>
                        <a:rPr lang="en-US" dirty="0" smtClean="0"/>
                        <a:t>New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 of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edu_cat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Categorization of Education</a:t>
                      </a:r>
                      <a:r>
                        <a:rPr lang="en-US" baseline="0" dirty="0" smtClean="0"/>
                        <a:t> level of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job_cat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Categorization of Job type based on whether it is STEM or not. (We believe STEM job type is of higher value)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income_cat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Categorization of Income based on </a:t>
                      </a:r>
                      <a:r>
                        <a:rPr lang="en-US" sz="1800" dirty="0" smtClean="0"/>
                        <a:t>Pew</a:t>
                      </a:r>
                      <a:r>
                        <a:rPr lang="en-US" sz="1800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Definition of New </a:t>
            </a:r>
            <a:r>
              <a:rPr lang="en-US" dirty="0" smtClean="0">
                <a:effectLst/>
              </a:rPr>
              <a:t>Columns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2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404664"/>
            <a:ext cx="6096000" cy="1296144"/>
          </a:xfrm>
        </p:spPr>
        <p:txBody>
          <a:bodyPr/>
          <a:lstStyle/>
          <a:p>
            <a:r>
              <a:rPr lang="en-US" sz="1400" dirty="0" smtClean="0"/>
              <a:t>We aim to categorize education category based on the perceived difficulty (higher value for higher difficulty) of the education level which we are predefining as such: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edu_cat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81665"/>
              </p:ext>
            </p:extLst>
          </p:nvPr>
        </p:nvGraphicFramePr>
        <p:xfrm>
          <a:off x="2843808" y="1340768"/>
          <a:ext cx="3024336" cy="216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944216"/>
              </a:tblGrid>
              <a:tr h="2700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Definition</a:t>
                      </a:r>
                      <a:endParaRPr lang="en-US" sz="1200" dirty="0"/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Studying 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High School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Degree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Masters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Law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Medicine</a:t>
                      </a: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Graduated - PHD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1484040" y="3789040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Some assumptions are made where  education info is provided:</a:t>
            </a:r>
          </a:p>
          <a:p>
            <a:pPr lvl="1"/>
            <a:r>
              <a:rPr lang="en-US" sz="1200" dirty="0" smtClean="0"/>
              <a:t>Attempting / Dropping out of Masters or </a:t>
            </a:r>
            <a:r>
              <a:rPr lang="en-US" sz="1200" dirty="0" err="1" smtClean="0"/>
              <a:t>Phd</a:t>
            </a:r>
            <a:r>
              <a:rPr lang="en-US" sz="1200" dirty="0" smtClean="0"/>
              <a:t> – assumes that user already graduated with degree (value of 3 assigned)</a:t>
            </a:r>
          </a:p>
          <a:p>
            <a:pPr lvl="1"/>
            <a:r>
              <a:rPr lang="en-US" sz="1200" dirty="0" smtClean="0"/>
              <a:t>Graduating from Space Camp is considered graduated with degree</a:t>
            </a:r>
          </a:p>
          <a:p>
            <a:pPr lvl="1"/>
            <a:r>
              <a:rPr lang="en-US" sz="1200" dirty="0"/>
              <a:t>Attempting / Dropping out </a:t>
            </a:r>
            <a:r>
              <a:rPr lang="en-US" sz="1200" dirty="0" smtClean="0"/>
              <a:t>of all other types of level of education (besides Masters and </a:t>
            </a:r>
            <a:r>
              <a:rPr lang="en-US" sz="1200" dirty="0" err="1" smtClean="0"/>
              <a:t>Phd</a:t>
            </a:r>
            <a:r>
              <a:rPr lang="en-US" sz="1200" dirty="0" smtClean="0"/>
              <a:t>) presumes that user is still engaged in some form of </a:t>
            </a:r>
            <a:r>
              <a:rPr lang="en-US" sz="1200" dirty="0" smtClean="0"/>
              <a:t>studying</a:t>
            </a:r>
          </a:p>
          <a:p>
            <a:pPr lvl="1"/>
            <a:r>
              <a:rPr lang="en-US" sz="1200" dirty="0" smtClean="0"/>
              <a:t>Ideally – we should have a status of education info where the user is at, rather than, what the users is attempting (or not)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879503"/>
              </p:ext>
            </p:extLst>
          </p:nvPr>
        </p:nvGraphicFramePr>
        <p:xfrm>
          <a:off x="1115616" y="116632"/>
          <a:ext cx="7041975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3"/>
                <a:gridCol w="1296144"/>
                <a:gridCol w="1569368"/>
              </a:tblGrid>
              <a:tr h="12231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“education”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edu_cat</a:t>
                      </a:r>
                      <a:r>
                        <a:rPr lang="en-US" sz="900" baseline="0" dirty="0" smtClean="0"/>
                        <a:t> value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Note</a:t>
                      </a:r>
                      <a:endParaRPr lang="en-US" sz="900" dirty="0"/>
                    </a:p>
                  </a:txBody>
                  <a:tcPr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college/university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graduated from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two-year college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masters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working on high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space camp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ph.d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law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dropped out of 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med school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941168"/>
            <a:ext cx="7543800" cy="914400"/>
          </a:xfrm>
        </p:spPr>
        <p:txBody>
          <a:bodyPr/>
          <a:lstStyle/>
          <a:p>
            <a:r>
              <a:rPr lang="en-US" sz="4000" dirty="0"/>
              <a:t>New Columns – </a:t>
            </a:r>
            <a:r>
              <a:rPr lang="en-US" sz="4000" dirty="0" err="1" smtClean="0"/>
              <a:t>edu_cat</a:t>
            </a:r>
            <a:r>
              <a:rPr lang="en-US" sz="4000" dirty="0" smtClean="0"/>
              <a:t> –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7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476672"/>
            <a:ext cx="6096000" cy="1800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aim to categorize jobs columns data (the jobs columns appears to indicate the sector of industry one is in) based on whether one </a:t>
            </a:r>
            <a:r>
              <a:rPr lang="en-US" sz="1400" dirty="0"/>
              <a:t>is engaged in a job or not and if the job is Science, Technology, Engineering and Mathematics (STEM) </a:t>
            </a:r>
            <a:r>
              <a:rPr lang="en-US" sz="1400" dirty="0" smtClean="0"/>
              <a:t>or Finance based </a:t>
            </a:r>
            <a:r>
              <a:rPr lang="en-US" sz="1400" dirty="0"/>
              <a:t>or </a:t>
            </a:r>
            <a:r>
              <a:rPr lang="en-US" sz="1400" dirty="0" smtClean="0"/>
              <a:t>not – assuming that </a:t>
            </a:r>
            <a:r>
              <a:rPr lang="en-US" sz="1400" dirty="0" smtClean="0"/>
              <a:t>STEM / Finance </a:t>
            </a:r>
            <a:r>
              <a:rPr lang="en-US" sz="1400" dirty="0" smtClean="0"/>
              <a:t>based jobs are higher value. </a:t>
            </a:r>
            <a:r>
              <a:rPr lang="en-US" sz="1400" dirty="0"/>
              <a:t>The following are values we are predefining </a:t>
            </a:r>
            <a:r>
              <a:rPr lang="en-US" sz="1400" dirty="0" smtClean="0"/>
              <a:t>for the job categories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job_cat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53121"/>
              </p:ext>
            </p:extLst>
          </p:nvPr>
        </p:nvGraphicFramePr>
        <p:xfrm>
          <a:off x="1403648" y="200684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3287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Non-working</a:t>
                      </a:r>
                      <a:r>
                        <a:rPr lang="en-US" baseline="0" dirty="0" smtClean="0"/>
                        <a:t> “jobs”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Non-STEM-Finance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Non-STEM / Finance </a:t>
                      </a:r>
                      <a:r>
                        <a:rPr lang="en-US" dirty="0" smtClean="0"/>
                        <a:t>based job 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STEM based job 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 based job category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1"/>
          <p:cNvSpPr txBox="1">
            <a:spLocks/>
          </p:cNvSpPr>
          <p:nvPr/>
        </p:nvSpPr>
        <p:spPr>
          <a:xfrm>
            <a:off x="1403648" y="4104995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/>
          </a:p>
          <a:p>
            <a:r>
              <a:rPr lang="en-US" sz="1400" dirty="0" smtClean="0"/>
              <a:t>Some </a:t>
            </a:r>
            <a:r>
              <a:rPr lang="en-US" sz="1400" dirty="0" smtClean="0"/>
              <a:t>assumptions are made where  job </a:t>
            </a:r>
            <a:r>
              <a:rPr lang="en-US" sz="1400" dirty="0" smtClean="0"/>
              <a:t> info </a:t>
            </a:r>
            <a:r>
              <a:rPr lang="en-US" sz="1400" dirty="0" smtClean="0"/>
              <a:t>is provided:</a:t>
            </a:r>
          </a:p>
          <a:p>
            <a:pPr lvl="1"/>
            <a:r>
              <a:rPr lang="en-US" sz="1200" dirty="0" smtClean="0"/>
              <a:t>Anything marked under “other” or “rather not say” is a non-STEM </a:t>
            </a:r>
            <a:r>
              <a:rPr lang="en-US" sz="1200" dirty="0" smtClean="0"/>
              <a:t> / Finance job</a:t>
            </a:r>
          </a:p>
          <a:p>
            <a:pPr lvl="1"/>
            <a:r>
              <a:rPr lang="en-US" sz="1200" dirty="0" smtClean="0"/>
              <a:t>Finance is considered as slight higher value than STEM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1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job_cat</a:t>
            </a:r>
            <a:r>
              <a:rPr lang="en-US" sz="4000" dirty="0" smtClean="0"/>
              <a:t> –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86970"/>
              </p:ext>
            </p:extLst>
          </p:nvPr>
        </p:nvGraphicFramePr>
        <p:xfrm>
          <a:off x="1498359" y="257963"/>
          <a:ext cx="6096000" cy="468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657"/>
                <a:gridCol w="1512168"/>
                <a:gridCol w="1366175"/>
              </a:tblGrid>
              <a:tr h="21539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Value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Category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Note</a:t>
                      </a:r>
                      <a:endParaRPr lang="en-US" sz="900" dirty="0"/>
                    </a:p>
                  </a:txBody>
                  <a:tcPr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student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science / tech / engineering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computer / hardware / software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artistic / musical / writer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sales / marketing / biz dev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medicine / 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education / academia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executive /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banking / financial / real estate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entertainment / media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law / legal services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hospitality / travel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construction / craftsmanship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clerical / administrative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political / government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rather not say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Assume</a:t>
                      </a: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transportation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unemployed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53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retired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5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military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1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2671" y="116632"/>
            <a:ext cx="6096000" cy="1800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aim to categorize the income  levels to the various 4 main income category as explained earlier – the follow table are to highlight again the point we discussed before.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774459" y="494116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New Columns – </a:t>
            </a:r>
            <a:r>
              <a:rPr lang="en-US" sz="4000" dirty="0" err="1" smtClean="0"/>
              <a:t>income_cat</a:t>
            </a:r>
            <a:endParaRPr lang="en-US" sz="40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401015" y="4102224"/>
            <a:ext cx="60960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Some assumptions are made where  income info is provided:</a:t>
            </a:r>
          </a:p>
          <a:p>
            <a:pPr lvl="1"/>
            <a:r>
              <a:rPr lang="en-US" sz="1200" dirty="0"/>
              <a:t>Anything with value of -1 is in reference to No income (most likely a student / retiree etc</a:t>
            </a:r>
            <a:r>
              <a:rPr lang="en-US" sz="1200" dirty="0" smtClean="0"/>
              <a:t>.)</a:t>
            </a:r>
          </a:p>
          <a:p>
            <a:r>
              <a:rPr lang="en-US" sz="1400" dirty="0" smtClean="0"/>
              <a:t>The following are links referenced to define Income Group ranges</a:t>
            </a:r>
          </a:p>
          <a:p>
            <a:pPr marL="18288" indent="0">
              <a:buNone/>
            </a:pPr>
            <a:r>
              <a:rPr lang="en-US" sz="1000" dirty="0" smtClean="0"/>
              <a:t>*</a:t>
            </a:r>
            <a:r>
              <a:rPr lang="en-US" sz="1000" dirty="0"/>
              <a:t>http://www.pewresearch.org/fact-tank/2018/09/06/are-you-in-the-american-middle-class</a:t>
            </a:r>
          </a:p>
          <a:p>
            <a:pPr marL="18288" indent="0">
              <a:buNone/>
            </a:pPr>
            <a:r>
              <a:rPr lang="en-US" sz="1000" dirty="0"/>
              <a:t>*https://www.cnbc.com/2018/09/26/how-many-americans-qualify-as-middle-class.html</a:t>
            </a:r>
          </a:p>
          <a:p>
            <a:pPr lvl="1"/>
            <a:endParaRPr lang="en-US" sz="1200" dirty="0" smtClean="0"/>
          </a:p>
          <a:p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97452"/>
              </p:ext>
            </p:extLst>
          </p:nvPr>
        </p:nvGraphicFramePr>
        <p:xfrm>
          <a:off x="1043608" y="1556792"/>
          <a:ext cx="6552729" cy="197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56"/>
                <a:gridCol w="1365800"/>
                <a:gridCol w="1080120"/>
                <a:gridCol w="3168353"/>
              </a:tblGrid>
              <a:tr h="31768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Income Group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Note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Low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 – 45 000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Referring to links* referenced below</a:t>
                      </a:r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Mid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45 000 – 135 000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51464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High Income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135 000 - Above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Referring to links* referenced below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8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03648" y="692696"/>
            <a:ext cx="6096000" cy="3657599"/>
          </a:xfrm>
        </p:spPr>
        <p:txBody>
          <a:bodyPr>
            <a:normAutofit/>
          </a:bodyPr>
          <a:lstStyle/>
          <a:p>
            <a:r>
              <a:rPr lang="en-US" dirty="0" smtClean="0"/>
              <a:t>Exploration of Dataset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Statement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Question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Definition of New Columns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Comparison of 2 classification approaches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Comparison of 2 regression approaches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Conclusion</a:t>
            </a:r>
            <a:endParaRPr lang="en-US" dirty="0">
              <a:effectLst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Comparison of 2 classification </a:t>
            </a:r>
            <a:r>
              <a:rPr lang="en-US" dirty="0" smtClean="0">
                <a:effectLst/>
              </a:rPr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main classification approaches which is used in this project</a:t>
            </a:r>
          </a:p>
          <a:p>
            <a:pPr lvl="1"/>
            <a:r>
              <a:rPr lang="en-US" dirty="0" err="1" smtClean="0"/>
              <a:t>KNeighborsClassifier</a:t>
            </a:r>
            <a:endParaRPr lang="en-US" dirty="0" smtClean="0"/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classification 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836712"/>
            <a:ext cx="3585592" cy="38235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are getting quite good scores when </a:t>
            </a:r>
            <a:r>
              <a:rPr lang="en-US" dirty="0" err="1"/>
              <a:t>n_neighbors</a:t>
            </a:r>
            <a:r>
              <a:rPr lang="en-US" dirty="0"/>
              <a:t> is set to 15(0.6214421252371917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Score </a:t>
            </a:r>
            <a:r>
              <a:rPr lang="en-US" dirty="0"/>
              <a:t>value can be set higher if the </a:t>
            </a:r>
            <a:r>
              <a:rPr lang="en-US" dirty="0" err="1"/>
              <a:t>n_neighbors</a:t>
            </a:r>
            <a:r>
              <a:rPr lang="en-US" dirty="0"/>
              <a:t> is set to a higher value (up to 25) – Running with higher </a:t>
            </a:r>
            <a:r>
              <a:rPr lang="en-US" dirty="0" err="1"/>
              <a:t>n_neighbors</a:t>
            </a:r>
            <a:r>
              <a:rPr lang="en-US" dirty="0"/>
              <a:t> values has diminishing returns as per scoring comparison (0-200 tested – takes ~ 2 minutes to complete)</a:t>
            </a:r>
          </a:p>
          <a:p>
            <a:pPr marL="18288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KNeighboursClassifier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2660"/>
            <a:ext cx="3388704" cy="278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2187"/>
            <a:ext cx="3378440" cy="144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7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8024" y="620688"/>
            <a:ext cx="3729608" cy="43924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comparison of X Test prediction vs actual count of Y test output – we can observe the following:</a:t>
            </a:r>
          </a:p>
          <a:p>
            <a:pPr lvl="1"/>
            <a:r>
              <a:rPr lang="en-US" dirty="0" smtClean="0"/>
              <a:t>The classifier appears to have difficulty predicting entries with High Income</a:t>
            </a:r>
          </a:p>
          <a:p>
            <a:pPr lvl="1"/>
            <a:r>
              <a:rPr lang="en-US" dirty="0"/>
              <a:t>The general count looks </a:t>
            </a:r>
            <a:r>
              <a:rPr lang="en-US" dirty="0" smtClean="0"/>
              <a:t>similar with </a:t>
            </a:r>
            <a:r>
              <a:rPr lang="en-US" dirty="0"/>
              <a:t>the income category for all selected dataset with Income information </a:t>
            </a:r>
            <a:r>
              <a:rPr lang="en-US" dirty="0" smtClean="0"/>
              <a:t>i.e.</a:t>
            </a:r>
          </a:p>
          <a:p>
            <a:pPr lvl="2"/>
            <a:r>
              <a:rPr lang="en-US" dirty="0" smtClean="0"/>
              <a:t>Low and Middle Income are much bigger in number vs High Income</a:t>
            </a:r>
          </a:p>
          <a:p>
            <a:pPr lvl="2"/>
            <a:r>
              <a:rPr lang="en-US" dirty="0" smtClean="0"/>
              <a:t>Middle Income is slightly more than Low income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5013176"/>
            <a:ext cx="7543800" cy="914400"/>
          </a:xfrm>
        </p:spPr>
        <p:txBody>
          <a:bodyPr/>
          <a:lstStyle/>
          <a:p>
            <a:r>
              <a:rPr lang="en-US" sz="4000" dirty="0" err="1" smtClean="0"/>
              <a:t>KNeighboursClassifier</a:t>
            </a:r>
            <a:r>
              <a:rPr lang="en-US" sz="4000" dirty="0" smtClean="0"/>
              <a:t>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39771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88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9992" y="332656"/>
            <a:ext cx="3729608" cy="432047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running </a:t>
            </a:r>
            <a:r>
              <a:rPr lang="en-US" dirty="0" err="1" smtClean="0"/>
              <a:t>KneighboursClassifier</a:t>
            </a:r>
            <a:r>
              <a:rPr lang="en-US" dirty="0" smtClean="0"/>
              <a:t> on N/A income users 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were able to predict and have up to 3 types of income categories using this approach – </a:t>
            </a:r>
            <a:endParaRPr lang="en-US" dirty="0" smtClean="0"/>
          </a:p>
          <a:p>
            <a:pPr lvl="1"/>
            <a:r>
              <a:rPr lang="en-US" dirty="0"/>
              <a:t>The general count looks </a:t>
            </a:r>
            <a:r>
              <a:rPr lang="en-US" dirty="0" smtClean="0"/>
              <a:t>similar with the income category for all selected dataset with Income information </a:t>
            </a:r>
            <a:r>
              <a:rPr lang="en-US" dirty="0"/>
              <a:t>i.e.</a:t>
            </a:r>
          </a:p>
          <a:p>
            <a:pPr lvl="2"/>
            <a:r>
              <a:rPr lang="en-US" dirty="0"/>
              <a:t>Low and Middle </a:t>
            </a:r>
            <a:r>
              <a:rPr lang="en-US" dirty="0" smtClean="0"/>
              <a:t>Income </a:t>
            </a:r>
            <a:r>
              <a:rPr lang="en-US" dirty="0"/>
              <a:t>are much bigger in number vs High income</a:t>
            </a:r>
          </a:p>
          <a:p>
            <a:pPr lvl="2"/>
            <a:r>
              <a:rPr lang="en-US" dirty="0"/>
              <a:t>Middle </a:t>
            </a:r>
            <a:r>
              <a:rPr lang="en-US" dirty="0" smtClean="0"/>
              <a:t>Income </a:t>
            </a:r>
            <a:r>
              <a:rPr lang="en-US" dirty="0"/>
              <a:t>is slightly more than Low </a:t>
            </a:r>
            <a:r>
              <a:rPr lang="en-US" dirty="0" smtClean="0"/>
              <a:t>income</a:t>
            </a:r>
          </a:p>
          <a:p>
            <a:pPr lvl="2"/>
            <a:r>
              <a:rPr lang="en-US" dirty="0" smtClean="0"/>
              <a:t>High Income is smaller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score values go </a:t>
            </a:r>
            <a:r>
              <a:rPr lang="en-US" dirty="0" smtClean="0"/>
              <a:t>up higher (e.g. 100) – </a:t>
            </a:r>
            <a:r>
              <a:rPr lang="en-US" dirty="0" smtClean="0"/>
              <a:t>the income categories become reduced to 2 types only being predicted (i.e. “No Income” and “</a:t>
            </a:r>
            <a:r>
              <a:rPr lang="en-US" dirty="0" err="1" smtClean="0"/>
              <a:t>Midde</a:t>
            </a:r>
            <a:r>
              <a:rPr lang="en-US" dirty="0" smtClean="0"/>
              <a:t> Income”) – e.g. </a:t>
            </a:r>
            <a:r>
              <a:rPr lang="en-US" dirty="0" err="1" smtClean="0"/>
              <a:t>n_neighbors</a:t>
            </a:r>
            <a:r>
              <a:rPr lang="en-US" dirty="0" smtClean="0"/>
              <a:t>=100 due to difficulty to clearly predict High Income  users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KNeighboursClassifier</a:t>
            </a:r>
            <a:r>
              <a:rPr lang="en-US" sz="3200" dirty="0" smtClean="0"/>
              <a:t> (on N/A Income)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1" y="2708920"/>
            <a:ext cx="3073809" cy="200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3117408" cy="19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87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0072" y="548680"/>
            <a:ext cx="3441576" cy="55446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were able to predict mainly 4 clusters – although </a:t>
            </a:r>
            <a:r>
              <a:rPr lang="en-US" dirty="0" smtClean="0"/>
              <a:t>they </a:t>
            </a:r>
            <a:r>
              <a:rPr lang="en-US" dirty="0" smtClean="0"/>
              <a:t>don’t appear to be clearly divided as expected based on income category</a:t>
            </a:r>
          </a:p>
          <a:p>
            <a:r>
              <a:rPr lang="en-US" dirty="0" smtClean="0">
                <a:effectLst/>
              </a:rPr>
              <a:t>Based on </a:t>
            </a:r>
            <a:r>
              <a:rPr lang="en-US" dirty="0">
                <a:effectLst/>
              </a:rPr>
              <a:t>total number entries of cluster zero / one / two - we </a:t>
            </a:r>
            <a:r>
              <a:rPr lang="en-US" dirty="0" err="1" smtClean="0">
                <a:effectLst/>
              </a:rPr>
              <a:t>conclud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cluster_zero</a:t>
            </a:r>
            <a:r>
              <a:rPr lang="en-US" dirty="0">
                <a:effectLst/>
              </a:rPr>
              <a:t> ~ middle income</a:t>
            </a:r>
          </a:p>
          <a:p>
            <a:pPr lvl="1"/>
            <a:r>
              <a:rPr lang="en-US" dirty="0" err="1">
                <a:effectLst/>
              </a:rPr>
              <a:t>cluster_one</a:t>
            </a:r>
            <a:r>
              <a:rPr lang="en-US" dirty="0">
                <a:effectLst/>
              </a:rPr>
              <a:t> ~ low income</a:t>
            </a:r>
          </a:p>
          <a:p>
            <a:pPr lvl="1"/>
            <a:r>
              <a:rPr lang="en-US" dirty="0" err="1">
                <a:effectLst/>
              </a:rPr>
              <a:t>cluster_two</a:t>
            </a:r>
            <a:r>
              <a:rPr lang="en-US" dirty="0">
                <a:effectLst/>
              </a:rPr>
              <a:t> ~ high </a:t>
            </a:r>
            <a:r>
              <a:rPr lang="en-US" dirty="0" smtClean="0">
                <a:effectLst/>
              </a:rPr>
              <a:t>income</a:t>
            </a:r>
          </a:p>
          <a:p>
            <a:r>
              <a:rPr lang="en-US" dirty="0" smtClean="0">
                <a:effectLst/>
              </a:rPr>
              <a:t>Observations based on job category</a:t>
            </a:r>
          </a:p>
          <a:p>
            <a:pPr lvl="1"/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amount of finance job category (4) is higher from low income (</a:t>
            </a:r>
            <a:r>
              <a:rPr lang="en-US" dirty="0" err="1">
                <a:effectLst/>
              </a:rPr>
              <a:t>cluster_one</a:t>
            </a:r>
            <a:r>
              <a:rPr lang="en-US" dirty="0">
                <a:effectLst/>
              </a:rPr>
              <a:t>) - to middle income ( </a:t>
            </a:r>
            <a:r>
              <a:rPr lang="en-US" dirty="0" err="1">
                <a:effectLst/>
              </a:rPr>
              <a:t>cluster_zero</a:t>
            </a:r>
            <a:r>
              <a:rPr lang="en-US" dirty="0">
                <a:effectLst/>
              </a:rPr>
              <a:t> ) - </a:t>
            </a:r>
            <a:r>
              <a:rPr lang="en-US" dirty="0">
                <a:effectLst/>
              </a:rPr>
              <a:t>to high income (</a:t>
            </a:r>
            <a:r>
              <a:rPr lang="en-US" dirty="0" err="1">
                <a:effectLst/>
              </a:rPr>
              <a:t>cluster_two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>
                <a:effectLst/>
              </a:rPr>
              <a:t>We can see the inverse above the relationship mentioned above for the non finance / non STEM job category (2)</a:t>
            </a:r>
          </a:p>
          <a:p>
            <a:pPr lvl="1"/>
            <a:r>
              <a:rPr lang="en-US" dirty="0">
                <a:effectLst/>
              </a:rPr>
              <a:t>Based on the two points above – we can kind of get that relationship </a:t>
            </a:r>
            <a:r>
              <a:rPr lang="en-US" dirty="0">
                <a:effectLst/>
              </a:rPr>
              <a:t>from earlier slide (Exploration of Data - </a:t>
            </a:r>
            <a:r>
              <a:rPr lang="en-US" dirty="0">
                <a:effectLst/>
              </a:rPr>
              <a:t>Income Groups (for STEM</a:t>
            </a:r>
            <a:r>
              <a:rPr lang="en-US" dirty="0">
                <a:effectLst/>
              </a:rPr>
              <a:t>) &amp; </a:t>
            </a:r>
            <a:r>
              <a:rPr lang="en-US" dirty="0">
                <a:effectLst/>
              </a:rPr>
              <a:t>Income Groups (for </a:t>
            </a:r>
            <a:r>
              <a:rPr lang="en-US" dirty="0">
                <a:effectLst/>
              </a:rPr>
              <a:t>Finance</a:t>
            </a:r>
            <a:r>
              <a:rPr lang="en-US" dirty="0" smtClean="0">
                <a:effectLst/>
              </a:rPr>
              <a:t>))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3385" y="5013176"/>
            <a:ext cx="3938776" cy="914400"/>
          </a:xfrm>
        </p:spPr>
        <p:txBody>
          <a:bodyPr/>
          <a:lstStyle/>
          <a:p>
            <a:r>
              <a:rPr lang="en-US" sz="4000" dirty="0" err="1" smtClean="0"/>
              <a:t>KMeans</a:t>
            </a:r>
            <a:r>
              <a:rPr lang="en-US" sz="4000" dirty="0" smtClean="0"/>
              <a:t>++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4406442" cy="458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20072" y="548680"/>
            <a:ext cx="3441576" cy="3895327"/>
          </a:xfrm>
        </p:spPr>
        <p:txBody>
          <a:bodyPr>
            <a:normAutofit/>
          </a:bodyPr>
          <a:lstStyle/>
          <a:p>
            <a:r>
              <a:rPr lang="en-US" dirty="0" smtClean="0"/>
              <a:t>The score on </a:t>
            </a:r>
            <a:r>
              <a:rPr lang="en-US" dirty="0" err="1" smtClean="0"/>
              <a:t>KMeans</a:t>
            </a:r>
            <a:r>
              <a:rPr lang="en-US" dirty="0" smtClean="0"/>
              <a:t>++ is very far off as compared to </a:t>
            </a:r>
            <a:r>
              <a:rPr lang="en-US" dirty="0" err="1" smtClean="0"/>
              <a:t>KneighboursClassifier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KMeans</a:t>
            </a:r>
            <a:r>
              <a:rPr lang="en-US" sz="4000" dirty="0" smtClean="0"/>
              <a:t>++ </a:t>
            </a:r>
            <a:r>
              <a:rPr lang="en-US" sz="4000" dirty="0" err="1" smtClean="0"/>
              <a:t>cont</a:t>
            </a:r>
            <a:r>
              <a:rPr lang="en-US" sz="4000" dirty="0" smtClean="0"/>
              <a:t>’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3924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553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Comparison of 2 regression </a:t>
            </a:r>
            <a:r>
              <a:rPr lang="en-US" dirty="0" smtClean="0">
                <a:effectLst/>
              </a:rPr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There are 2 main </a:t>
            </a:r>
            <a:r>
              <a:rPr lang="en-US" sz="1900" dirty="0" smtClean="0"/>
              <a:t>regression approaches </a:t>
            </a:r>
            <a:r>
              <a:rPr lang="en-US" sz="1900" dirty="0"/>
              <a:t>which is used in this project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/>
              <a:t>K-Nearest Neighbors </a:t>
            </a:r>
            <a:r>
              <a:rPr lang="en-US" dirty="0" err="1"/>
              <a:t>Regressor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regression 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7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4876800"/>
            <a:ext cx="5594960" cy="91440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384215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5220072" y="548680"/>
            <a:ext cx="3441576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W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compare the Income Category vs Predicted Income Category - we have the following </a:t>
            </a:r>
            <a:r>
              <a:rPr lang="en-US" dirty="0" smtClean="0">
                <a:effectLst/>
              </a:rPr>
              <a:t>observations</a:t>
            </a:r>
          </a:p>
          <a:p>
            <a:pPr lvl="1"/>
            <a:r>
              <a:rPr lang="en-US" dirty="0">
                <a:effectLst/>
              </a:rPr>
              <a:t>Low Income category predictions have about half of the entries in the Middle Income Category</a:t>
            </a:r>
          </a:p>
          <a:p>
            <a:pPr lvl="1"/>
            <a:r>
              <a:rPr lang="en-US" dirty="0">
                <a:effectLst/>
              </a:rPr>
              <a:t>Middle Income category prediction is scattered quite accurately in a 0.5 range around the value of 2 (Middle </a:t>
            </a:r>
            <a:r>
              <a:rPr lang="en-US" dirty="0" smtClean="0">
                <a:effectLst/>
              </a:rPr>
              <a:t>Income </a:t>
            </a:r>
            <a:r>
              <a:rPr lang="en-US" dirty="0">
                <a:effectLst/>
              </a:rPr>
              <a:t>Category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>
                <a:effectLst/>
              </a:rPr>
              <a:t>There is zero accuracy for High income category prediction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r>
              <a:rPr lang="en-US" dirty="0" smtClean="0"/>
              <a:t> - </a:t>
            </a:r>
            <a:r>
              <a:rPr lang="en-US" dirty="0" err="1" smtClean="0"/>
              <a:t>OKCupid</a:t>
            </a:r>
            <a:r>
              <a:rPr lang="en-US" dirty="0" smtClean="0"/>
              <a:t> sample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of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4876800"/>
            <a:ext cx="5594960" cy="914400"/>
          </a:xfrm>
        </p:spPr>
        <p:txBody>
          <a:bodyPr/>
          <a:lstStyle/>
          <a:p>
            <a:r>
              <a:rPr lang="en-US" sz="3600" b="1" dirty="0">
                <a:effectLst/>
              </a:rPr>
              <a:t>K-Nearest Neighbors </a:t>
            </a:r>
            <a:r>
              <a:rPr lang="en-US" sz="3600" b="1" dirty="0" err="1">
                <a:effectLst/>
              </a:rPr>
              <a:t>Regressor</a:t>
            </a:r>
            <a:endParaRPr lang="en-US" sz="3600" b="1" dirty="0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220072" y="548680"/>
            <a:ext cx="3441576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W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compare the Income Category vs Predicted Income Category - we have the following </a:t>
            </a:r>
            <a:r>
              <a:rPr lang="en-US" dirty="0" smtClean="0">
                <a:effectLst/>
              </a:rPr>
              <a:t>observations</a:t>
            </a:r>
          </a:p>
          <a:p>
            <a:pPr lvl="1"/>
            <a:r>
              <a:rPr lang="en-US" dirty="0">
                <a:effectLst/>
              </a:rPr>
              <a:t>Low Income category predictions have more than half of the entries in the Middle Income Category</a:t>
            </a:r>
          </a:p>
          <a:p>
            <a:pPr lvl="1"/>
            <a:r>
              <a:rPr lang="en-US" dirty="0">
                <a:effectLst/>
              </a:rPr>
              <a:t>Middle Income category prediction is scattered quite accurately in a 0.5 range around the value of 2 (Middle </a:t>
            </a:r>
            <a:r>
              <a:rPr lang="en-US" dirty="0" smtClean="0">
                <a:effectLst/>
              </a:rPr>
              <a:t>Income </a:t>
            </a:r>
            <a:r>
              <a:rPr lang="en-US" dirty="0">
                <a:effectLst/>
              </a:rPr>
              <a:t>Category)</a:t>
            </a:r>
          </a:p>
          <a:p>
            <a:pPr lvl="1"/>
            <a:r>
              <a:rPr lang="en-US" dirty="0">
                <a:effectLst/>
              </a:rPr>
              <a:t>There is some entries with High income category prediction - but accuracy is low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2" y="548680"/>
            <a:ext cx="4686686" cy="364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077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- </a:t>
            </a:r>
            <a:r>
              <a:rPr lang="en-US" dirty="0" err="1"/>
              <a:t>OKCupid</a:t>
            </a:r>
            <a:r>
              <a:rPr lang="en-US" dirty="0"/>
              <a:t> sample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Conclusion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1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0393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Machine Learning using </a:t>
            </a:r>
            <a:r>
              <a:rPr lang="en-US" dirty="0" err="1" smtClean="0"/>
              <a:t>KNeighboursClassifier</a:t>
            </a:r>
            <a:r>
              <a:rPr lang="en-US" dirty="0" smtClean="0"/>
              <a:t> and </a:t>
            </a:r>
            <a:r>
              <a:rPr lang="en-US" dirty="0" err="1" smtClean="0"/>
              <a:t>KMeans</a:t>
            </a:r>
            <a:r>
              <a:rPr lang="en-US" dirty="0" smtClean="0"/>
              <a:t>++ is quite straight forward, fast and simple to use</a:t>
            </a:r>
          </a:p>
          <a:p>
            <a:r>
              <a:rPr lang="en-US" dirty="0" smtClean="0"/>
              <a:t>Referring to the sample data and method of categorization used in this project – </a:t>
            </a:r>
            <a:r>
              <a:rPr lang="en-US" dirty="0" err="1" smtClean="0"/>
              <a:t>KNeighboursClassifier</a:t>
            </a:r>
            <a:r>
              <a:rPr lang="en-US" dirty="0" smtClean="0"/>
              <a:t> is more accurate to be used vs </a:t>
            </a:r>
            <a:r>
              <a:rPr lang="en-US" dirty="0" err="1" smtClean="0"/>
              <a:t>KMeans</a:t>
            </a:r>
            <a:r>
              <a:rPr lang="en-US" dirty="0" smtClean="0"/>
              <a:t>++</a:t>
            </a:r>
          </a:p>
          <a:p>
            <a:r>
              <a:rPr lang="en-US" dirty="0" smtClean="0"/>
              <a:t>Better method of categorization can be considered</a:t>
            </a:r>
          </a:p>
          <a:p>
            <a:pPr lvl="1"/>
            <a:r>
              <a:rPr lang="en-US" dirty="0" smtClean="0"/>
              <a:t>Consider categorizing </a:t>
            </a:r>
            <a:r>
              <a:rPr lang="en-US" dirty="0" smtClean="0"/>
              <a:t>based on age in 5 or 10 years intervals</a:t>
            </a:r>
            <a:endParaRPr lang="en-US" dirty="0" smtClean="0"/>
          </a:p>
          <a:p>
            <a:r>
              <a:rPr lang="en-US" dirty="0" smtClean="0"/>
              <a:t>Additional fields which ideally can be obtained</a:t>
            </a:r>
          </a:p>
          <a:p>
            <a:pPr lvl="1"/>
            <a:r>
              <a:rPr lang="en-US" dirty="0" smtClean="0"/>
              <a:t>Total amount of years working (More experience may mean higher chance of higher income category – a good indicator)</a:t>
            </a:r>
          </a:p>
          <a:p>
            <a:pPr lvl="1"/>
            <a:r>
              <a:rPr lang="en-US" dirty="0" smtClean="0"/>
              <a:t>Size of company worked at in terms of staff (Bigger company may generally indicate higher pay?)</a:t>
            </a:r>
          </a:p>
          <a:p>
            <a:pPr lvl="1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2D6-A616-4504-925B-170393655917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5170078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histogram (base data)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27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insight about </a:t>
            </a:r>
          </a:p>
          <a:p>
            <a:r>
              <a:rPr lang="en-US" dirty="0" smtClean="0"/>
              <a:t>the age </a:t>
            </a:r>
            <a:r>
              <a:rPr lang="en-US" dirty="0" smtClean="0"/>
              <a:t>of </a:t>
            </a:r>
            <a:r>
              <a:rPr lang="en-US" dirty="0" err="1" smtClean="0"/>
              <a:t>OKCupid</a:t>
            </a:r>
            <a:endParaRPr lang="en-US" dirty="0"/>
          </a:p>
          <a:p>
            <a:r>
              <a:rPr lang="en-US" dirty="0" smtClean="0"/>
              <a:t>users in </a:t>
            </a:r>
            <a:r>
              <a:rPr lang="en-US" dirty="0" smtClean="0"/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5297107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 vs Income (base data)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74BC-A22A-4832-823C-D725712DB18B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585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insight about </a:t>
            </a:r>
          </a:p>
          <a:p>
            <a:r>
              <a:rPr lang="en-US" dirty="0" smtClean="0"/>
              <a:t>the age vs income of </a:t>
            </a:r>
          </a:p>
          <a:p>
            <a:r>
              <a:rPr lang="en-US" dirty="0" err="1" smtClean="0"/>
              <a:t>OKCupid</a:t>
            </a:r>
            <a:r>
              <a:rPr lang="en-US" dirty="0" smtClean="0"/>
              <a:t> users in</a:t>
            </a:r>
          </a:p>
          <a:p>
            <a:r>
              <a:rPr lang="en-US" dirty="0" smtClean="0"/>
              <a:t>the sample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Note: A lot of -1s of </a:t>
            </a:r>
          </a:p>
          <a:p>
            <a:r>
              <a:rPr lang="en-US" dirty="0" smtClean="0"/>
              <a:t>Income is skewing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6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5144672" cy="33789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N/A Income observation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2B70-7F64-4F73-8F20-BB9EC051EBD1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0" y="764704"/>
            <a:ext cx="28242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of various</a:t>
            </a:r>
          </a:p>
          <a:p>
            <a:r>
              <a:rPr lang="en-US" dirty="0" smtClean="0"/>
              <a:t>job categories* which we </a:t>
            </a:r>
          </a:p>
          <a:p>
            <a:r>
              <a:rPr lang="en-US" dirty="0" smtClean="0"/>
              <a:t>expect some valid income</a:t>
            </a:r>
          </a:p>
          <a:p>
            <a:r>
              <a:rPr lang="en-US" dirty="0" smtClean="0"/>
              <a:t>value – but we are getting</a:t>
            </a:r>
          </a:p>
          <a:p>
            <a:r>
              <a:rPr lang="en-US" dirty="0" smtClean="0"/>
              <a:t>-1 (which is invalid or </a:t>
            </a:r>
          </a:p>
          <a:p>
            <a:r>
              <a:rPr lang="en-US" dirty="0" smtClean="0"/>
              <a:t>N/A)</a:t>
            </a:r>
          </a:p>
          <a:p>
            <a:endParaRPr lang="en-US" dirty="0"/>
          </a:p>
          <a:p>
            <a:r>
              <a:rPr lang="en-US" dirty="0" smtClean="0"/>
              <a:t>We can conclude that</a:t>
            </a:r>
          </a:p>
          <a:p>
            <a:r>
              <a:rPr lang="en-US" dirty="0" smtClean="0"/>
              <a:t>quite a huge number of </a:t>
            </a:r>
          </a:p>
          <a:p>
            <a:r>
              <a:rPr lang="en-US" dirty="0" smtClean="0"/>
              <a:t>users are not </a:t>
            </a:r>
            <a:r>
              <a:rPr lang="en-US" dirty="0" smtClean="0"/>
              <a:t>sharing </a:t>
            </a:r>
          </a:p>
          <a:p>
            <a:r>
              <a:rPr lang="en-US" dirty="0" smtClean="0"/>
              <a:t>their income with </a:t>
            </a:r>
          </a:p>
          <a:p>
            <a:r>
              <a:rPr lang="en-US" dirty="0" err="1" smtClean="0"/>
              <a:t>OKCupid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2111" y="4533914"/>
            <a:ext cx="6192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*Details regarding job categorization is covered in later </a:t>
            </a:r>
            <a:r>
              <a:rPr lang="en-US" sz="1000" dirty="0"/>
              <a:t>slide: “New Columns – </a:t>
            </a:r>
            <a:r>
              <a:rPr lang="en-US" sz="1000" dirty="0" err="1" smtClean="0"/>
              <a:t>job_cat</a:t>
            </a:r>
            <a:r>
              <a:rPr lang="en-US" sz="1000" dirty="0" smtClean="0"/>
              <a:t>“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01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</a:t>
            </a:r>
            <a:r>
              <a:rPr lang="en-US" sz="4000" dirty="0" smtClean="0"/>
              <a:t>(non-STEM / Finance)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4165-306C-4C81-8F4A-7A24D8A03570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Category of</a:t>
            </a:r>
          </a:p>
          <a:p>
            <a:r>
              <a:rPr lang="en-US" dirty="0" smtClean="0"/>
              <a:t>non-STEM / Finance</a:t>
            </a:r>
          </a:p>
          <a:p>
            <a:r>
              <a:rPr lang="en-US" dirty="0" smtClean="0"/>
              <a:t>job types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5055752" cy="3378970"/>
          </a:xfrm>
        </p:spPr>
      </p:pic>
    </p:spTree>
    <p:extLst>
      <p:ext uri="{BB962C8B-B14F-4D97-AF65-F5344CB8AC3E}">
        <p14:creationId xmlns:p14="http://schemas.microsoft.com/office/powerpoint/2010/main" val="35885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</a:t>
            </a:r>
            <a:r>
              <a:rPr lang="en-US" sz="4000" dirty="0" smtClean="0"/>
              <a:t>STEM)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4165-306C-4C81-8F4A-7A24D8A03570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Category of</a:t>
            </a:r>
          </a:p>
          <a:p>
            <a:r>
              <a:rPr lang="en-US" dirty="0" smtClean="0"/>
              <a:t>STEM </a:t>
            </a:r>
            <a:r>
              <a:rPr lang="en-US" dirty="0" smtClean="0"/>
              <a:t>job types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5068455" cy="3378970"/>
          </a:xfrm>
        </p:spPr>
      </p:pic>
    </p:spTree>
    <p:extLst>
      <p:ext uri="{BB962C8B-B14F-4D97-AF65-F5344CB8AC3E}">
        <p14:creationId xmlns:p14="http://schemas.microsoft.com/office/powerpoint/2010/main" val="15403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Income Groups (for </a:t>
            </a:r>
            <a:r>
              <a:rPr lang="en-US" sz="4000" dirty="0" smtClean="0"/>
              <a:t>Finance)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4165-306C-4C81-8F4A-7A24D8A03570}" type="datetime2">
              <a:rPr lang="en-US" smtClean="0"/>
              <a:t>Monday, December 17,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Codecademy - Machine Learning Fundamentals – Tay Khek 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8123" y="1772816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 Category of</a:t>
            </a:r>
          </a:p>
          <a:p>
            <a:r>
              <a:rPr lang="en-US" dirty="0" smtClean="0"/>
              <a:t>Finance </a:t>
            </a:r>
            <a:r>
              <a:rPr lang="en-US" dirty="0" smtClean="0"/>
              <a:t>job types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4979534" cy="3378970"/>
          </a:xfrm>
        </p:spPr>
      </p:pic>
    </p:spTree>
    <p:extLst>
      <p:ext uri="{BB962C8B-B14F-4D97-AF65-F5344CB8AC3E}">
        <p14:creationId xmlns:p14="http://schemas.microsoft.com/office/powerpoint/2010/main" val="269671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1277</TotalTime>
  <Words>2185</Words>
  <Application>Microsoft Office PowerPoint</Application>
  <PresentationFormat>On-screen Show (4:3)</PresentationFormat>
  <Paragraphs>441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Elemental</vt:lpstr>
      <vt:lpstr>Analysis of OKCupid – Income group</vt:lpstr>
      <vt:lpstr>Contents</vt:lpstr>
      <vt:lpstr>Exploration of Dataset</vt:lpstr>
      <vt:lpstr>Age histogram (base data)</vt:lpstr>
      <vt:lpstr>Age vs Income (base data)</vt:lpstr>
      <vt:lpstr>N/A Income observation</vt:lpstr>
      <vt:lpstr>Income Groups (non-STEM / Finance)</vt:lpstr>
      <vt:lpstr>Income Groups (for STEM)</vt:lpstr>
      <vt:lpstr>Income Groups (for Finance)</vt:lpstr>
      <vt:lpstr>Income Groups (for selected data)</vt:lpstr>
      <vt:lpstr>Income Groups (for selected data) cont’</vt:lpstr>
      <vt:lpstr>Statement of Question </vt:lpstr>
      <vt:lpstr>Statement of Question</vt:lpstr>
      <vt:lpstr>Definition of New Columns</vt:lpstr>
      <vt:lpstr>New Columns – edu_cat</vt:lpstr>
      <vt:lpstr>New Columns – edu_cat – cont’</vt:lpstr>
      <vt:lpstr>PowerPoint Presentation</vt:lpstr>
      <vt:lpstr>PowerPoint Presentation</vt:lpstr>
      <vt:lpstr>PowerPoint Presentation</vt:lpstr>
      <vt:lpstr>Comparison of 2 classification approaches</vt:lpstr>
      <vt:lpstr>2 classification approaches</vt:lpstr>
      <vt:lpstr>KNeighboursClassifier</vt:lpstr>
      <vt:lpstr>KNeighboursClassifier cont’</vt:lpstr>
      <vt:lpstr>KNeighboursClassifier (on N/A Income)</vt:lpstr>
      <vt:lpstr>KMeans++</vt:lpstr>
      <vt:lpstr>KMeans++ cont’</vt:lpstr>
      <vt:lpstr>Comparison of 2 regression approaches</vt:lpstr>
      <vt:lpstr>2 regression approaches</vt:lpstr>
      <vt:lpstr>Linear Regression</vt:lpstr>
      <vt:lpstr>K-Nearest Neighbors Regressor</vt:lpstr>
      <vt:lpstr>Conclusion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Title Slide_</dc:title>
  <dc:creator>Khek Yang</dc:creator>
  <cp:lastModifiedBy>Khek Yang</cp:lastModifiedBy>
  <cp:revision>28</cp:revision>
  <dcterms:created xsi:type="dcterms:W3CDTF">2018-12-11T08:27:53Z</dcterms:created>
  <dcterms:modified xsi:type="dcterms:W3CDTF">2018-12-17T03:25:21Z</dcterms:modified>
</cp:coreProperties>
</file>