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Lato" panose="020B0604020202020204" charset="0"/>
      <p:regular r:id="rId22"/>
      <p:bold r:id="rId23"/>
      <p:italic r:id="rId24"/>
      <p:boldItalic r:id="rId25"/>
    </p:embeddedFont>
    <p:embeddedFont>
      <p:font typeface="Raleway"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4a03056b21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4a03056b2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a03056b21_1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a03056b21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4a03056b21_1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4a03056b21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a03056b21_1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a03056b21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a03056b21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a03056b21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a03056b21_0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a03056b21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a03056b21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4a03056b21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4a03056b21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4a03056b21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4a03056b21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4a03056b21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4a03056b21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4a03056b21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4a03056b21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4a03056b21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a03056b21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a03056b21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a03056b21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a03056b21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4a03056b21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4a03056b21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4a03056b21_1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4a03056b21_1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a03056b21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a03056b21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4a03056b21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4a03056b21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4a03056b21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4a03056b21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4a03056b21_1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4a03056b21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Job Candidate Screening Model </a:t>
            </a:r>
            <a:endParaRPr/>
          </a:p>
          <a:p>
            <a:pPr marL="0" lvl="0" indent="0" algn="l" rtl="0">
              <a:spcBef>
                <a:spcPts val="0"/>
              </a:spcBef>
              <a:spcAft>
                <a:spcPts val="0"/>
              </a:spcAft>
              <a:buNone/>
            </a:pPr>
            <a:endParaRPr sz="1200"/>
          </a:p>
          <a:p>
            <a:pPr marL="457200" lvl="0" indent="-342900" algn="l" rtl="0">
              <a:spcBef>
                <a:spcPts val="0"/>
              </a:spcBef>
              <a:spcAft>
                <a:spcPts val="0"/>
              </a:spcAft>
              <a:buSzPts val="1800"/>
              <a:buChar char="●"/>
            </a:pPr>
            <a:r>
              <a:rPr lang="en" sz="1800"/>
              <a:t>Data Collection from Youtube Users</a:t>
            </a:r>
            <a:endParaRPr sz="1800"/>
          </a:p>
          <a:p>
            <a:pPr marL="457200" lvl="0" indent="-342900" algn="l" rtl="0">
              <a:spcBef>
                <a:spcPts val="0"/>
              </a:spcBef>
              <a:spcAft>
                <a:spcPts val="0"/>
              </a:spcAft>
              <a:buSzPts val="1800"/>
              <a:buChar char="●"/>
            </a:pPr>
            <a:r>
              <a:rPr lang="en" sz="1800"/>
              <a:t>Baselines Model</a:t>
            </a:r>
            <a:endParaRPr sz="1800"/>
          </a:p>
          <a:p>
            <a:pPr marL="457200" lvl="0" indent="-342900" algn="l" rtl="0">
              <a:spcBef>
                <a:spcPts val="0"/>
              </a:spcBef>
              <a:spcAft>
                <a:spcPts val="0"/>
              </a:spcAft>
              <a:buSzPts val="1800"/>
              <a:buChar char="●"/>
            </a:pPr>
            <a:r>
              <a:rPr lang="en" sz="1800"/>
              <a:t>BU-NKU Model</a:t>
            </a:r>
            <a:endParaRPr sz="1800"/>
          </a:p>
          <a:p>
            <a:pPr marL="457200" lvl="0" indent="-342900" algn="l" rtl="0">
              <a:spcBef>
                <a:spcPts val="0"/>
              </a:spcBef>
              <a:spcAft>
                <a:spcPts val="0"/>
              </a:spcAft>
              <a:buSzPts val="1800"/>
              <a:buChar char="●"/>
            </a:pPr>
            <a:r>
              <a:rPr lang="en" sz="1800"/>
              <a:t>TUD Model</a:t>
            </a:r>
            <a:endParaRPr sz="1800"/>
          </a:p>
        </p:txBody>
      </p:sp>
      <p:sp>
        <p:nvSpPr>
          <p:cNvPr id="2" name="TextBox 1">
            <a:extLst>
              <a:ext uri="{FF2B5EF4-FFF2-40B4-BE49-F238E27FC236}">
                <a16:creationId xmlns:a16="http://schemas.microsoft.com/office/drawing/2014/main" id="{4C9D1E69-CB84-4E97-BF0D-E87B98035D7A}"/>
              </a:ext>
            </a:extLst>
          </p:cNvPr>
          <p:cNvSpPr txBox="1"/>
          <p:nvPr/>
        </p:nvSpPr>
        <p:spPr>
          <a:xfrm>
            <a:off x="6280299" y="3934046"/>
            <a:ext cx="2669480" cy="1015663"/>
          </a:xfrm>
          <a:prstGeom prst="rect">
            <a:avLst/>
          </a:prstGeom>
          <a:noFill/>
        </p:spPr>
        <p:txBody>
          <a:bodyPr wrap="square" rtlCol="0">
            <a:spAutoFit/>
          </a:bodyPr>
          <a:lstStyle/>
          <a:p>
            <a:r>
              <a:rPr lang="en-IN" sz="2000" dirty="0"/>
              <a:t>Submitted by:</a:t>
            </a:r>
          </a:p>
          <a:p>
            <a:r>
              <a:rPr lang="en-IN" sz="2000" dirty="0"/>
              <a:t>           Rahul Tripathi</a:t>
            </a:r>
          </a:p>
          <a:p>
            <a:r>
              <a:rPr lang="en-IN" sz="2000" dirty="0"/>
              <a:t>           Saket Suman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727650" y="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22"/>
          <p:cNvSpPr txBox="1">
            <a:spLocks noGrp="1"/>
          </p:cNvSpPr>
          <p:nvPr>
            <p:ph type="body" idx="1"/>
          </p:nvPr>
        </p:nvSpPr>
        <p:spPr>
          <a:xfrm>
            <a:off x="729450" y="788525"/>
            <a:ext cx="7688700" cy="435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666666"/>
              </a:solidFill>
            </a:endParaRPr>
          </a:p>
          <a:p>
            <a:pPr marL="914400" lvl="0" indent="-311150" algn="l" rtl="0">
              <a:spcBef>
                <a:spcPts val="1600"/>
              </a:spcBef>
              <a:spcAft>
                <a:spcPts val="0"/>
              </a:spcAft>
              <a:buClr>
                <a:srgbClr val="666666"/>
              </a:buClr>
              <a:buSzPts val="1300"/>
              <a:buChar char="●"/>
            </a:pPr>
            <a:r>
              <a:rPr lang="en" i="1">
                <a:solidFill>
                  <a:srgbClr val="666666"/>
                </a:solidFill>
              </a:rPr>
              <a:t>Acoustic Features</a:t>
            </a:r>
            <a:r>
              <a:rPr lang="en">
                <a:solidFill>
                  <a:srgbClr val="666666"/>
                </a:solidFill>
              </a:rPr>
              <a:t>: The open-source openSMILE tool  is popularly used to extract acoustic features in a number of international paralinguistic and multimodal challenges.The BU-NKU approach uses the toolbox with a standard feature configuration that served as the challenge baseline sets in INTERSPEECH 2013 Computational Paralinguistics Challenge. This configuration was found to be the most effective acoustic feature set among others for personality trait recognition.</a:t>
            </a:r>
            <a:endParaRPr>
              <a:solidFill>
                <a:srgbClr val="666666"/>
              </a:solidFill>
            </a:endParaRPr>
          </a:p>
          <a:p>
            <a:pPr marL="914400" lvl="0" indent="-311150" algn="l" rtl="0">
              <a:spcBef>
                <a:spcPts val="0"/>
              </a:spcBef>
              <a:spcAft>
                <a:spcPts val="0"/>
              </a:spcAft>
              <a:buClr>
                <a:srgbClr val="666666"/>
              </a:buClr>
              <a:buSzPts val="1300"/>
              <a:buChar char="●"/>
            </a:pPr>
            <a:r>
              <a:rPr lang="en" i="1">
                <a:solidFill>
                  <a:srgbClr val="666666"/>
                </a:solidFill>
              </a:rPr>
              <a:t>Model Learning</a:t>
            </a:r>
            <a:r>
              <a:rPr lang="en">
                <a:solidFill>
                  <a:srgbClr val="666666"/>
                </a:solidFill>
              </a:rPr>
              <a:t>: In order to model personality traits from audio-visual features, kernel extreme learning machines (ELM) were used, due to the learning speed and accuracy of the algorithm. Initially, ELM is proposed as a fast learning method for Single Hidden Layer Feedforward Networks (SLFN): an alternative to back-propagation . To increase the robustness and the generalization capability of ELM, a regularization coecient is included in the optimization procedure.</a:t>
            </a:r>
            <a:endParaRPr>
              <a:solidFill>
                <a:srgbClr val="666666"/>
              </a:solidFill>
            </a:endParaRPr>
          </a:p>
          <a:p>
            <a:pPr marL="914400" lvl="0" indent="-311150" algn="l" rtl="0">
              <a:spcBef>
                <a:spcPts val="0"/>
              </a:spcBef>
              <a:spcAft>
                <a:spcPts val="0"/>
              </a:spcAft>
              <a:buClr>
                <a:srgbClr val="666666"/>
              </a:buClr>
              <a:buSzPts val="1300"/>
              <a:buChar char="●"/>
            </a:pPr>
            <a:r>
              <a:rPr lang="en" i="1">
                <a:solidFill>
                  <a:srgbClr val="666666"/>
                </a:solidFill>
              </a:rPr>
              <a:t>Score Fusion</a:t>
            </a:r>
            <a:r>
              <a:rPr lang="en">
                <a:solidFill>
                  <a:srgbClr val="666666"/>
                </a:solidFill>
              </a:rPr>
              <a:t>: The predictions of the multi-modal ELM models are stacked to a Random Forest (RF), which is an ensemble of decision trees (DT) grown with a random subset of instances (sampled with replacement) and a random subset of features. Sampling with replacement leaves approximately one third of the training set instances out-of-bag, which are used to cross-validate the models and optimize the hyper-parameters at the training </a:t>
            </a:r>
            <a:endParaRPr>
              <a:solidFill>
                <a:srgbClr val="66666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727650" y="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23"/>
          <p:cNvSpPr txBox="1">
            <a:spLocks noGrp="1"/>
          </p:cNvSpPr>
          <p:nvPr>
            <p:ph type="body" idx="1"/>
          </p:nvPr>
        </p:nvSpPr>
        <p:spPr>
          <a:xfrm>
            <a:off x="729450" y="1250650"/>
            <a:ext cx="7688700" cy="3892800"/>
          </a:xfrm>
          <a:prstGeom prst="rect">
            <a:avLst/>
          </a:prstGeom>
        </p:spPr>
        <p:txBody>
          <a:bodyPr spcFirstLastPara="1" wrap="square" lIns="91425" tIns="91425" rIns="91425" bIns="91425" anchor="t" anchorCtr="0">
            <a:noAutofit/>
          </a:bodyPr>
          <a:lstStyle/>
          <a:p>
            <a:pPr marL="914400" lvl="0" indent="0" algn="l" rtl="0">
              <a:spcBef>
                <a:spcPts val="0"/>
              </a:spcBef>
              <a:spcAft>
                <a:spcPts val="0"/>
              </a:spcAft>
              <a:buNone/>
            </a:pPr>
            <a:r>
              <a:rPr lang="en">
                <a:solidFill>
                  <a:srgbClr val="666666"/>
                </a:solidFill>
              </a:rPr>
              <a:t>stage. The cross validation gives an unbiased estimate of the expected value of prediction error. Audio-Scene Feature -level Fusion model  system renders a test set performance of 0.9209 for the interview variable</a:t>
            </a:r>
            <a:endParaRPr>
              <a:solidFill>
                <a:srgbClr val="666666"/>
              </a:solidFill>
            </a:endParaRPr>
          </a:p>
          <a:p>
            <a:pPr marL="0" lvl="0" indent="0" algn="l" rtl="0">
              <a:spcBef>
                <a:spcPts val="1600"/>
              </a:spcBef>
              <a:spcAft>
                <a:spcPts val="0"/>
              </a:spcAft>
              <a:buNone/>
            </a:pPr>
            <a:r>
              <a:rPr lang="en">
                <a:solidFill>
                  <a:srgbClr val="980000"/>
                </a:solidFill>
              </a:rPr>
              <a:t>2.</a:t>
            </a:r>
            <a:r>
              <a:rPr lang="en">
                <a:solidFill>
                  <a:srgbClr val="666666"/>
                </a:solidFill>
              </a:rPr>
              <a:t>	</a:t>
            </a:r>
            <a:r>
              <a:rPr lang="en" u="sng">
                <a:solidFill>
                  <a:srgbClr val="980000"/>
                </a:solidFill>
              </a:rPr>
              <a:t>Qualitative System</a:t>
            </a:r>
            <a:r>
              <a:rPr lang="en">
                <a:solidFill>
                  <a:srgbClr val="980000"/>
                </a:solidFill>
              </a:rPr>
              <a:t>:</a:t>
            </a:r>
            <a:endParaRPr>
              <a:solidFill>
                <a:srgbClr val="980000"/>
              </a:solidFill>
            </a:endParaRPr>
          </a:p>
          <a:p>
            <a:pPr marL="457200" lvl="0" indent="0" algn="l" rtl="0">
              <a:spcBef>
                <a:spcPts val="1600"/>
              </a:spcBef>
              <a:spcAft>
                <a:spcPts val="0"/>
              </a:spcAft>
              <a:buClr>
                <a:srgbClr val="000000"/>
              </a:buClr>
              <a:buSzPts val="1100"/>
              <a:buFont typeface="Arial"/>
              <a:buNone/>
            </a:pPr>
            <a:r>
              <a:rPr lang="en">
                <a:solidFill>
                  <a:srgbClr val="666666"/>
                </a:solidFill>
              </a:rPr>
              <a:t>For the qualitative stage, the nal predictions from the RF model are binarized by thresholding each score with its corresponding training set mean value. The binarized predicted OCEAN scores are mapped to the binarized ground truth interview variable using a decision tree (DT) classier. The use of a DT is motivated by the fact that the resulting model is self-explanatory and can be converted into an explicit recommender algorithm using “if-then” rules. The illustration of the trained DT is given in Figure below:</a:t>
            </a:r>
            <a:endParaRPr>
              <a:solidFill>
                <a:srgbClr val="666666"/>
              </a:solidFill>
            </a:endParaRPr>
          </a:p>
          <a:p>
            <a:pPr marL="0" lvl="0" indent="0" algn="l" rtl="0">
              <a:spcBef>
                <a:spcPts val="1600"/>
              </a:spcBef>
              <a:spcAft>
                <a:spcPts val="0"/>
              </a:spcAft>
              <a:buNone/>
            </a:pPr>
            <a:endParaRPr>
              <a:solidFill>
                <a:srgbClr val="666666"/>
              </a:solidFill>
            </a:endParaRPr>
          </a:p>
          <a:p>
            <a:pPr marL="0" lvl="0" indent="0" algn="l" rtl="0">
              <a:spcBef>
                <a:spcPts val="1600"/>
              </a:spcBef>
              <a:spcAft>
                <a:spcPts val="1600"/>
              </a:spcAft>
              <a:buNone/>
            </a:pPr>
            <a:endParaRPr>
              <a:solidFill>
                <a:srgbClr val="66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729450" y="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24"/>
          <p:cNvSpPr txBox="1">
            <a:spLocks noGrp="1"/>
          </p:cNvSpPr>
          <p:nvPr>
            <p:ph type="body" idx="1"/>
          </p:nvPr>
        </p:nvSpPr>
        <p:spPr>
          <a:xfrm>
            <a:off x="727650" y="1255100"/>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54" name="Google Shape;154;p24"/>
          <p:cNvPicPr preferRelativeResize="0"/>
          <p:nvPr/>
        </p:nvPicPr>
        <p:blipFill>
          <a:blip r:embed="rId3">
            <a:alphaModFix/>
          </a:blip>
          <a:stretch>
            <a:fillRect/>
          </a:stretch>
        </p:blipFill>
        <p:spPr>
          <a:xfrm>
            <a:off x="1811413" y="996638"/>
            <a:ext cx="5400675" cy="3933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727650" y="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TUD Model</a:t>
            </a:r>
            <a:endParaRPr/>
          </a:p>
        </p:txBody>
      </p:sp>
      <p:sp>
        <p:nvSpPr>
          <p:cNvPr id="160" name="Google Shape;160;p25"/>
          <p:cNvSpPr txBox="1">
            <a:spLocks noGrp="1"/>
          </p:cNvSpPr>
          <p:nvPr>
            <p:ph type="body" idx="1"/>
          </p:nvPr>
        </p:nvSpPr>
        <p:spPr>
          <a:xfrm>
            <a:off x="778225" y="1347350"/>
            <a:ext cx="7688700" cy="349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model employs features that can easily be described in natural language, with a linear (PCA) transformation to reduce dimensionality, and simple linear regression models for predicting scores, such that scores can be traced back to and justiﬁed with the underlying features. This feature describes problem  and  explains the approach qualitatively.</a:t>
            </a:r>
            <a:endParaRPr/>
          </a:p>
          <a:p>
            <a:pPr marL="0" lvl="0" indent="0" algn="l" rtl="0">
              <a:spcBef>
                <a:spcPts val="1600"/>
              </a:spcBef>
              <a:spcAft>
                <a:spcPts val="0"/>
              </a:spcAft>
              <a:buNone/>
            </a:pPr>
            <a:r>
              <a:rPr lang="en" b="1">
                <a:solidFill>
                  <a:srgbClr val="FF0000"/>
                </a:solidFill>
              </a:rPr>
              <a:t>Basic Features of Model:</a:t>
            </a:r>
            <a:endParaRPr b="1">
              <a:solidFill>
                <a:srgbClr val="FF0000"/>
              </a:solidFill>
            </a:endParaRPr>
          </a:p>
          <a:p>
            <a:pPr marL="457200" lvl="0" indent="-311150" algn="l" rtl="0">
              <a:spcBef>
                <a:spcPts val="1600"/>
              </a:spcBef>
              <a:spcAft>
                <a:spcPts val="0"/>
              </a:spcAft>
              <a:buClr>
                <a:srgbClr val="666666"/>
              </a:buClr>
              <a:buSzPts val="1300"/>
              <a:buChar char="●"/>
            </a:pPr>
            <a:r>
              <a:rPr lang="en">
                <a:solidFill>
                  <a:srgbClr val="666666"/>
                </a:solidFill>
              </a:rPr>
              <a:t>The model considers two modalities, visual and textual, for extracting features. </a:t>
            </a:r>
            <a:endParaRPr>
              <a:solidFill>
                <a:srgbClr val="666666"/>
              </a:solidFill>
            </a:endParaRPr>
          </a:p>
          <a:p>
            <a:pPr marL="914400" lvl="1" indent="-311150" algn="l" rtl="0">
              <a:spcBef>
                <a:spcPts val="0"/>
              </a:spcBef>
              <a:spcAft>
                <a:spcPts val="0"/>
              </a:spcAft>
              <a:buClr>
                <a:srgbClr val="666666"/>
              </a:buClr>
              <a:buSzPts val="1300"/>
              <a:buChar char="○"/>
            </a:pPr>
            <a:r>
              <a:rPr lang="en" sz="1300">
                <a:solidFill>
                  <a:srgbClr val="666666"/>
                </a:solidFill>
              </a:rPr>
              <a:t>Visual</a:t>
            </a:r>
            <a:endParaRPr sz="1300">
              <a:solidFill>
                <a:srgbClr val="666666"/>
              </a:solidFill>
            </a:endParaRPr>
          </a:p>
          <a:p>
            <a:pPr marL="1371600" lvl="2" indent="-311150" algn="l" rtl="0">
              <a:spcBef>
                <a:spcPts val="0"/>
              </a:spcBef>
              <a:spcAft>
                <a:spcPts val="0"/>
              </a:spcAft>
              <a:buClr>
                <a:srgbClr val="666666"/>
              </a:buClr>
              <a:buSzPts val="1300"/>
              <a:buChar char="■"/>
            </a:pPr>
            <a:r>
              <a:rPr lang="en" sz="1300">
                <a:solidFill>
                  <a:srgbClr val="666666"/>
                </a:solidFill>
              </a:rPr>
              <a:t>Facial Movement</a:t>
            </a:r>
            <a:endParaRPr sz="1300">
              <a:solidFill>
                <a:srgbClr val="666666"/>
              </a:solidFill>
            </a:endParaRPr>
          </a:p>
          <a:p>
            <a:pPr marL="1371600" lvl="2" indent="-311150" algn="l" rtl="0">
              <a:spcBef>
                <a:spcPts val="0"/>
              </a:spcBef>
              <a:spcAft>
                <a:spcPts val="0"/>
              </a:spcAft>
              <a:buClr>
                <a:srgbClr val="666666"/>
              </a:buClr>
              <a:buSzPts val="1300"/>
              <a:buChar char="■"/>
            </a:pPr>
            <a:r>
              <a:rPr lang="en" sz="1300">
                <a:solidFill>
                  <a:srgbClr val="666666"/>
                </a:solidFill>
              </a:rPr>
              <a:t>Facial Expressions</a:t>
            </a:r>
            <a:endParaRPr sz="1300">
              <a:solidFill>
                <a:srgbClr val="666666"/>
              </a:solidFill>
            </a:endParaRPr>
          </a:p>
          <a:p>
            <a:pPr marL="914400" lvl="1" indent="-311150" algn="l" rtl="0">
              <a:spcBef>
                <a:spcPts val="0"/>
              </a:spcBef>
              <a:spcAft>
                <a:spcPts val="0"/>
              </a:spcAft>
              <a:buClr>
                <a:srgbClr val="666666"/>
              </a:buClr>
              <a:buSzPts val="1300"/>
              <a:buChar char="○"/>
            </a:pPr>
            <a:r>
              <a:rPr lang="en" sz="1300">
                <a:solidFill>
                  <a:srgbClr val="666666"/>
                </a:solidFill>
              </a:rPr>
              <a:t>Textual</a:t>
            </a:r>
            <a:endParaRPr sz="1300">
              <a:solidFill>
                <a:srgbClr val="666666"/>
              </a:solidFill>
            </a:endParaRPr>
          </a:p>
          <a:p>
            <a:pPr marL="1371600" lvl="2" indent="-311150" algn="l" rtl="0">
              <a:spcBef>
                <a:spcPts val="0"/>
              </a:spcBef>
              <a:spcAft>
                <a:spcPts val="0"/>
              </a:spcAft>
              <a:buClr>
                <a:srgbClr val="666666"/>
              </a:buClr>
              <a:buSzPts val="1300"/>
              <a:buChar char="■"/>
            </a:pPr>
            <a:r>
              <a:rPr lang="en" sz="1300">
                <a:solidFill>
                  <a:srgbClr val="666666"/>
                </a:solidFill>
              </a:rPr>
              <a:t>Speaking Density</a:t>
            </a:r>
            <a:endParaRPr sz="1300">
              <a:solidFill>
                <a:srgbClr val="666666"/>
              </a:solidFill>
            </a:endParaRPr>
          </a:p>
          <a:p>
            <a:pPr marL="1371600" lvl="2" indent="-311150" algn="l" rtl="0">
              <a:spcBef>
                <a:spcPts val="0"/>
              </a:spcBef>
              <a:spcAft>
                <a:spcPts val="0"/>
              </a:spcAft>
              <a:buClr>
                <a:srgbClr val="666666"/>
              </a:buClr>
              <a:buSzPts val="1300"/>
              <a:buChar char="■"/>
            </a:pPr>
            <a:r>
              <a:rPr lang="en" sz="1300">
                <a:solidFill>
                  <a:srgbClr val="666666"/>
                </a:solidFill>
              </a:rPr>
              <a:t>Linguistic Sophistication</a:t>
            </a:r>
            <a:endParaRPr sz="1300">
              <a:solidFill>
                <a:srgbClr val="666666"/>
              </a:solidFill>
            </a:endParaRPr>
          </a:p>
          <a:p>
            <a:pPr marL="0" lvl="0" indent="0" algn="l" rtl="0">
              <a:spcBef>
                <a:spcPts val="1600"/>
              </a:spcBef>
              <a:spcAft>
                <a:spcPts val="0"/>
              </a:spcAft>
              <a:buNone/>
            </a:pPr>
            <a:r>
              <a:rPr lang="en">
                <a:solidFill>
                  <a:srgbClr val="666666"/>
                </a:solidFill>
              </a:rPr>
              <a:t>Figure for Overall TUD Model is given below:</a:t>
            </a:r>
            <a:endParaRPr sz="1300">
              <a:solidFill>
                <a:srgbClr val="666666"/>
              </a:solidFill>
            </a:endParaRPr>
          </a:p>
          <a:p>
            <a:pPr marL="0" lvl="0" indent="0" algn="l" rtl="0">
              <a:spcBef>
                <a:spcPts val="1600"/>
              </a:spcBef>
              <a:spcAft>
                <a:spcPts val="1600"/>
              </a:spcAft>
              <a:buNone/>
            </a:pPr>
            <a:endParaRPr sz="13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7" name="Google Shape;167;p26"/>
          <p:cNvPicPr preferRelativeResize="0"/>
          <p:nvPr/>
        </p:nvPicPr>
        <p:blipFill>
          <a:blip r:embed="rId3">
            <a:alphaModFix/>
          </a:blip>
          <a:stretch>
            <a:fillRect/>
          </a:stretch>
        </p:blipFill>
        <p:spPr>
          <a:xfrm>
            <a:off x="1854400" y="175800"/>
            <a:ext cx="5602674" cy="4967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Visual Features</a:t>
            </a:r>
            <a:endParaRPr sz="1800"/>
          </a:p>
        </p:txBody>
      </p:sp>
      <p:sp>
        <p:nvSpPr>
          <p:cNvPr id="173" name="Google Shape;173;p27"/>
          <p:cNvSpPr txBox="1">
            <a:spLocks noGrp="1"/>
          </p:cNvSpPr>
          <p:nvPr>
            <p:ph type="body" idx="1"/>
          </p:nvPr>
        </p:nvSpPr>
        <p:spPr>
          <a:xfrm>
            <a:off x="729450" y="1694700"/>
            <a:ext cx="7688700" cy="26454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To extract only the facial movement and expressions a toolkit named OpenFace was used. .OpenFace is an open source toolkit which does not only segment faces, but oﬀers a feature extraction library that can extract and characterize facial movements and gaze.</a:t>
            </a:r>
            <a:endParaRPr/>
          </a:p>
          <a:p>
            <a:pPr marL="457200" lvl="0" indent="-311150" algn="l" rtl="0">
              <a:spcBef>
                <a:spcPts val="0"/>
              </a:spcBef>
              <a:spcAft>
                <a:spcPts val="0"/>
              </a:spcAft>
              <a:buSzPts val="1300"/>
              <a:buChar char="●"/>
            </a:pPr>
            <a:r>
              <a:rPr lang="en"/>
              <a:t>OpenFace maked use of Action Units(AUs) that construct facial expressions encoded in Facial Action Code System (FACS) </a:t>
            </a:r>
            <a:endParaRPr/>
          </a:p>
          <a:p>
            <a:pPr marL="914400" lvl="1" indent="-298450" algn="l" rtl="0">
              <a:spcBef>
                <a:spcPts val="0"/>
              </a:spcBef>
              <a:spcAft>
                <a:spcPts val="0"/>
              </a:spcAft>
              <a:buSzPts val="1100"/>
              <a:buChar char="○"/>
            </a:pPr>
            <a:r>
              <a:rPr lang="en" sz="1300"/>
              <a:t>AUs can be described in two ways:</a:t>
            </a:r>
            <a:endParaRPr sz="1300"/>
          </a:p>
          <a:p>
            <a:pPr marL="1371600" lvl="2" indent="-311150" algn="l" rtl="0">
              <a:spcBef>
                <a:spcPts val="0"/>
              </a:spcBef>
              <a:spcAft>
                <a:spcPts val="0"/>
              </a:spcAft>
              <a:buSzPts val="1300"/>
              <a:buChar char="■"/>
            </a:pPr>
            <a:r>
              <a:rPr lang="en" sz="1300"/>
              <a:t> </a:t>
            </a:r>
            <a:r>
              <a:rPr lang="en" sz="1300">
                <a:solidFill>
                  <a:srgbClr val="666666"/>
                </a:solidFill>
              </a:rPr>
              <a:t>in terms of presenc</a:t>
            </a:r>
            <a:r>
              <a:rPr lang="en" sz="1300"/>
              <a:t>e (indicating whether a certain AU is detected in a given time frame) </a:t>
            </a:r>
            <a:endParaRPr sz="1300"/>
          </a:p>
          <a:p>
            <a:pPr marL="1371600" lvl="2" indent="-311150" algn="l" rtl="0">
              <a:spcBef>
                <a:spcPts val="0"/>
              </a:spcBef>
              <a:spcAft>
                <a:spcPts val="0"/>
              </a:spcAft>
              <a:buSzPts val="1300"/>
              <a:buChar char="■"/>
            </a:pPr>
            <a:r>
              <a:rPr lang="en" sz="1300"/>
              <a:t> in terms of intensity (indicating how intense an AU is at a given time frame).</a:t>
            </a:r>
            <a:endParaRPr sz="1300"/>
          </a:p>
          <a:p>
            <a:pPr marL="914400" lvl="1" indent="-311150" algn="l" rtl="0">
              <a:spcBef>
                <a:spcPts val="0"/>
              </a:spcBef>
              <a:spcAft>
                <a:spcPts val="0"/>
              </a:spcAft>
              <a:buSzPts val="1300"/>
              <a:buChar char="○"/>
            </a:pPr>
            <a:r>
              <a:rPr lang="en" sz="1300"/>
              <a:t>For each of these AUs, three features were constructed for input to the system:</a:t>
            </a:r>
            <a:endParaRPr sz="1300"/>
          </a:p>
          <a:p>
            <a:pPr marL="1371600" lvl="2" indent="-311150" algn="l" rtl="0">
              <a:spcBef>
                <a:spcPts val="0"/>
              </a:spcBef>
              <a:spcAft>
                <a:spcPts val="0"/>
              </a:spcAft>
              <a:buSzPts val="1300"/>
              <a:buChar char="■"/>
            </a:pPr>
            <a:r>
              <a:rPr lang="en" sz="1300"/>
              <a:t>percentage of time frames is computed, during which the AU was visible in a video</a:t>
            </a:r>
            <a:endParaRPr sz="1300"/>
          </a:p>
          <a:p>
            <a:pPr marL="1371600" lvl="2" indent="-311150" algn="l" rtl="0">
              <a:spcBef>
                <a:spcPts val="0"/>
              </a:spcBef>
              <a:spcAft>
                <a:spcPts val="0"/>
              </a:spcAft>
              <a:buSzPts val="1300"/>
              <a:buChar char="■"/>
            </a:pPr>
            <a:r>
              <a:rPr lang="en" sz="1300"/>
              <a:t>the maximum intensity of the AU in the video was stored</a:t>
            </a:r>
            <a:endParaRPr sz="1300"/>
          </a:p>
          <a:p>
            <a:pPr marL="1371600" lvl="2" indent="-311150" algn="l" rtl="0">
              <a:spcBef>
                <a:spcPts val="0"/>
              </a:spcBef>
              <a:spcAft>
                <a:spcPts val="0"/>
              </a:spcAft>
              <a:buSzPts val="1300"/>
              <a:buChar char="■"/>
            </a:pPr>
            <a:r>
              <a:rPr lang="en" sz="1300"/>
              <a:t> the mean intensity of the AU over the video was also recorded</a:t>
            </a:r>
            <a:endParaRPr sz="1300"/>
          </a:p>
          <a:p>
            <a:pPr marL="0" lvl="0" indent="0" algn="l" rtl="0">
              <a:spcBef>
                <a:spcPts val="1600"/>
              </a:spcBef>
              <a:spcAft>
                <a:spcPts val="1600"/>
              </a:spcAft>
              <a:buNone/>
            </a:pPr>
            <a:endParaRPr sz="13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body" idx="1"/>
          </p:nvPr>
        </p:nvSpPr>
        <p:spPr>
          <a:xfrm>
            <a:off x="729450" y="1292350"/>
            <a:ext cx="7688700" cy="30477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In order to capture overall movement of the vlogger’s face, a Weighted Motion Energy Image (wMEI) is constructed from the resulting face segmented video.</a:t>
            </a:r>
            <a:endParaRPr/>
          </a:p>
          <a:p>
            <a:pPr marL="914400" lvl="1" indent="-311150" algn="l" rtl="0">
              <a:spcBef>
                <a:spcPts val="0"/>
              </a:spcBef>
              <a:spcAft>
                <a:spcPts val="0"/>
              </a:spcAft>
              <a:buSzPts val="1300"/>
              <a:buChar char="○"/>
            </a:pPr>
            <a:r>
              <a:rPr lang="en" sz="1300"/>
              <a:t>the whole video frame is used as an input to compute wMEI, which makes background movement contribute to the overall wMEI measurements</a:t>
            </a:r>
            <a:endParaRPr sz="1300"/>
          </a:p>
          <a:p>
            <a:pPr marL="914400" lvl="1" indent="-311150" algn="l" rtl="0">
              <a:spcBef>
                <a:spcPts val="0"/>
              </a:spcBef>
              <a:spcAft>
                <a:spcPts val="0"/>
              </a:spcAft>
              <a:buSzPts val="1300"/>
              <a:buChar char="○"/>
            </a:pPr>
            <a:r>
              <a:rPr lang="en" sz="1300"/>
              <a:t>There are cases in which the resulting wMEI is all white due to background or camera movements, rather than movement of a human subject. For example, this happens when the vlogger recorded the video in a public space or while on the road. Using the face segmented video instead of a whole video frame, the involvement of background is minimized to get a better representation of the subject’s true movement</a:t>
            </a:r>
            <a:endParaRPr sz="1300"/>
          </a:p>
          <a:p>
            <a:pPr marL="914400" lvl="1" indent="-311150" algn="l" rtl="0">
              <a:spcBef>
                <a:spcPts val="0"/>
              </a:spcBef>
              <a:spcAft>
                <a:spcPts val="0"/>
              </a:spcAft>
              <a:buSzPts val="1300"/>
              <a:buChar char="○"/>
            </a:pPr>
            <a:r>
              <a:rPr lang="en" sz="1300"/>
              <a:t> In order to create wMEI, the base face image of each video is obtained and the overall movement for each pixel is computed over video frames</a:t>
            </a:r>
            <a:endParaRPr sz="1300"/>
          </a:p>
          <a:p>
            <a:pPr marL="914400" lvl="1" indent="-311150" algn="l" rtl="0">
              <a:spcBef>
                <a:spcPts val="0"/>
              </a:spcBef>
              <a:spcAft>
                <a:spcPts val="0"/>
              </a:spcAft>
              <a:buSzPts val="1300"/>
              <a:buChar char="○"/>
            </a:pPr>
            <a:r>
              <a:rPr lang="en" sz="1300"/>
              <a:t> For each wMEI, three statistical features (mean, median, and entropy) are extracted to constitute a MEI representation</a:t>
            </a:r>
            <a:endParaRPr sz="1300"/>
          </a:p>
          <a:p>
            <a:pPr marL="0" lvl="0" indent="0" algn="l" rtl="0">
              <a:spcBef>
                <a:spcPts val="1600"/>
              </a:spcBef>
              <a:spcAft>
                <a:spcPts val="1600"/>
              </a:spcAft>
              <a:buClr>
                <a:srgbClr val="000000"/>
              </a:buClr>
              <a:buSzPts val="1100"/>
              <a:buFont typeface="Arial"/>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body" idx="1"/>
          </p:nvPr>
        </p:nvSpPr>
        <p:spPr>
          <a:xfrm>
            <a:off x="729450" y="1231400"/>
            <a:ext cx="7688700" cy="377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Textual Features</a:t>
            </a:r>
            <a:endParaRPr sz="1800" b="1"/>
          </a:p>
          <a:p>
            <a:pPr marL="457200" lvl="0" indent="-311150" algn="l" rtl="0">
              <a:spcBef>
                <a:spcPts val="1600"/>
              </a:spcBef>
              <a:spcAft>
                <a:spcPts val="0"/>
              </a:spcAft>
              <a:buSzPts val="1300"/>
              <a:buChar char="●"/>
            </a:pPr>
            <a:r>
              <a:rPr lang="en"/>
              <a:t>Textual features are generated by using transcripts that were provided as the extension of the ChaLearn dataset</a:t>
            </a:r>
            <a:endParaRPr/>
          </a:p>
          <a:p>
            <a:pPr marL="457200" lvl="0" indent="-311150" algn="l" rtl="0">
              <a:spcBef>
                <a:spcPts val="0"/>
              </a:spcBef>
              <a:spcAft>
                <a:spcPts val="0"/>
              </a:spcAft>
              <a:buSzPts val="1300"/>
              <a:buChar char="●"/>
            </a:pPr>
            <a:r>
              <a:rPr lang="en"/>
              <a:t>This Model assumes  language usage of the subjects may possibly reveal some related information on  assessment of GMA (intelligence, cognitive ability)</a:t>
            </a:r>
            <a:endParaRPr/>
          </a:p>
          <a:p>
            <a:pPr marL="457200" lvl="0" indent="-311150" algn="l" rtl="0">
              <a:spcBef>
                <a:spcPts val="0"/>
              </a:spcBef>
              <a:spcAft>
                <a:spcPts val="0"/>
              </a:spcAft>
              <a:buSzPts val="1300"/>
              <a:buChar char="●"/>
            </a:pPr>
            <a:r>
              <a:rPr lang="en"/>
              <a:t> Readability indices were used with the transcripts using  NLTK-contrib package of the Natural Language Toolkit (NLTK).</a:t>
            </a:r>
            <a:endParaRPr/>
          </a:p>
          <a:p>
            <a:pPr marL="457200" lvl="0" indent="-311150" algn="l" rtl="0">
              <a:spcBef>
                <a:spcPts val="0"/>
              </a:spcBef>
              <a:spcAft>
                <a:spcPts val="0"/>
              </a:spcAft>
              <a:buSzPts val="1300"/>
              <a:buChar char="●"/>
            </a:pPr>
            <a:r>
              <a:rPr lang="en"/>
              <a:t> More speciﬁcally, eight measures were selected as features for the Readability representation: ARI , Flesch Reading Ease , Flesch-Kincaid Grade Level , Gunning Fog Index , SMOG Index , Coleman Liau Index , LIX, and RIX </a:t>
            </a:r>
            <a:endParaRPr/>
          </a:p>
          <a:p>
            <a:pPr marL="457200" lvl="0" indent="-311150" algn="l" rtl="0">
              <a:spcBef>
                <a:spcPts val="0"/>
              </a:spcBef>
              <a:spcAft>
                <a:spcPts val="0"/>
              </a:spcAft>
              <a:buSzPts val="1300"/>
              <a:buChar char="●"/>
            </a:pPr>
            <a:r>
              <a:rPr lang="en"/>
              <a:t>While these measures are originally developed for written text (and ordinarily may need longer textual input than a few sentences in a transcript), they do reﬂect complexity in language usage. </a:t>
            </a:r>
            <a:endParaRPr/>
          </a:p>
          <a:p>
            <a:pPr marL="457200" lvl="0" indent="-311150" algn="l" rtl="0">
              <a:spcBef>
                <a:spcPts val="0"/>
              </a:spcBef>
              <a:spcAft>
                <a:spcPts val="0"/>
              </a:spcAft>
              <a:buSzPts val="1300"/>
              <a:buChar char="●"/>
            </a:pPr>
            <a:r>
              <a:rPr lang="en"/>
              <a:t> In addition, two simple statistical features were used for an overall Text representation: total word count in the transcript, and the amount of unique words within the transcript, respectively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Quantitative System</a:t>
            </a:r>
            <a:endParaRPr sz="1800"/>
          </a:p>
        </p:txBody>
      </p:sp>
      <p:sp>
        <p:nvSpPr>
          <p:cNvPr id="189" name="Google Shape;189;p30"/>
          <p:cNvSpPr txBox="1">
            <a:spLocks noGrp="1"/>
          </p:cNvSpPr>
          <p:nvPr>
            <p:ph type="body" idx="1"/>
          </p:nvPr>
        </p:nvSpPr>
        <p:spPr>
          <a:xfrm>
            <a:off x="729450" y="1731275"/>
            <a:ext cx="7688700" cy="3560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The building blocks of the TUD predictive model encompass four feature representations; OpenFace, MEI, Readability, and Text. Employing the 6000 training set videos, for each representation, a separate model was trained to predict personality traits and interview scores</a:t>
            </a:r>
            <a:endParaRPr/>
          </a:p>
          <a:p>
            <a:pPr marL="457200" lvl="0" indent="-311150" algn="l" rtl="0">
              <a:spcBef>
                <a:spcPts val="0"/>
              </a:spcBef>
              <a:spcAft>
                <a:spcPts val="0"/>
              </a:spcAft>
              <a:buSzPts val="1300"/>
              <a:buChar char="●"/>
            </a:pPr>
            <a:r>
              <a:rPr lang="en"/>
              <a:t> For a ﬁnal prediction score, late fusion is used and the predictions made by the four diﬀerent models were averaged.</a:t>
            </a:r>
            <a:endParaRPr/>
          </a:p>
          <a:p>
            <a:pPr marL="457200" lvl="0" indent="-311150" algn="l" rtl="0">
              <a:spcBef>
                <a:spcPts val="0"/>
              </a:spcBef>
              <a:spcAft>
                <a:spcPts val="0"/>
              </a:spcAft>
              <a:buSzPts val="1300"/>
              <a:buChar char="●"/>
            </a:pPr>
            <a:r>
              <a:rPr lang="en"/>
              <a:t>As the goal of the system is to trace back the prediction scores to each underlying feature, linear models were selected. Linear regression is a commonly used model in the social sciences literature  after applying PCA with 90% variance</a:t>
            </a:r>
            <a:endParaRPr/>
          </a:p>
          <a:p>
            <a:pPr marL="457200" lvl="0" indent="0" algn="l" rtl="0">
              <a:spcBef>
                <a:spcPts val="1600"/>
              </a:spcBef>
              <a:spcAft>
                <a:spcPts val="1600"/>
              </a:spcAft>
              <a:buNone/>
            </a:pPr>
            <a:r>
              <a:rPr lang="en"/>
              <a:t>.</a:t>
            </a:r>
            <a:endParaRPr/>
          </a:p>
        </p:txBody>
      </p:sp>
      <p:pic>
        <p:nvPicPr>
          <p:cNvPr id="190" name="Google Shape;190;p30"/>
          <p:cNvPicPr preferRelativeResize="0"/>
          <p:nvPr/>
        </p:nvPicPr>
        <p:blipFill>
          <a:blip r:embed="rId3">
            <a:alphaModFix/>
          </a:blip>
          <a:stretch>
            <a:fillRect/>
          </a:stretch>
        </p:blipFill>
        <p:spPr>
          <a:xfrm>
            <a:off x="2193025" y="3614550"/>
            <a:ext cx="4239900" cy="1432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body" idx="1"/>
          </p:nvPr>
        </p:nvSpPr>
        <p:spPr>
          <a:xfrm>
            <a:off x="729450" y="1255775"/>
            <a:ext cx="7688700" cy="30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Qualitative System:</a:t>
            </a:r>
            <a:endParaRPr sz="1800" b="1"/>
          </a:p>
          <a:p>
            <a:pPr marL="457200" lvl="0" indent="-342900" algn="l" rtl="0">
              <a:spcBef>
                <a:spcPts val="1600"/>
              </a:spcBef>
              <a:spcAft>
                <a:spcPts val="0"/>
              </a:spcAft>
              <a:buSzPts val="1800"/>
              <a:buChar char="●"/>
            </a:pPr>
            <a:r>
              <a:rPr lang="en"/>
              <a:t>While the model gives indicators on the strongest linear coeﬃcients, the assessments it was trained on are made by external observers (crowdsourcing workers), which poses a very diﬀerent situation from the assessment settings in the formal psychology studies</a:t>
            </a:r>
            <a:endParaRPr/>
          </a:p>
          <a:p>
            <a:pPr marL="457200" lvl="0" indent="-311150" algn="l" rtl="0">
              <a:spcBef>
                <a:spcPts val="0"/>
              </a:spcBef>
              <a:spcAft>
                <a:spcPts val="0"/>
              </a:spcAft>
              <a:buSzPts val="1300"/>
              <a:buChar char="●"/>
            </a:pPr>
            <a:r>
              <a:rPr lang="en"/>
              <a:t> It may be possible to aggregate feature observations to higher-level descriptions (in particular, regarding AU detections, as combinations of AUs may indicate higher-level emotional expressions), but as this would increase the complexity of the model, only a basic explanation using individual low-level features was kept. </a:t>
            </a:r>
            <a:endParaRPr/>
          </a:p>
          <a:p>
            <a:pPr marL="457200" lvl="0" indent="-311150" algn="l" rtl="0">
              <a:spcBef>
                <a:spcPts val="0"/>
              </a:spcBef>
              <a:spcAft>
                <a:spcPts val="0"/>
              </a:spcAft>
              <a:buSzPts val="1300"/>
              <a:buChar char="●"/>
            </a:pPr>
            <a:r>
              <a:rPr lang="en"/>
              <a:t> To reﬂect major indicators from the linear model in the description, for each representation (OpenFace, MEI, Readability, Text) the two largest linear regression coeﬃcients that were picked. For PCA dimensions corresponding to these coeﬃcients, the features contributing most strongly to these dimensions were traced back, and their sign is checked. For these features, a short notice is added to the description, expressing how the feature commonly aﬀects the ﬁnal scoring</a:t>
            </a:r>
            <a:endParaRPr/>
          </a:p>
          <a:p>
            <a:pPr marL="457200" lvl="0" indent="0" algn="l" rtl="0">
              <a:spcBef>
                <a:spcPts val="1600"/>
              </a:spcBef>
              <a:spcAft>
                <a:spcPts val="1600"/>
              </a:spcAft>
              <a:buNone/>
            </a:pPr>
            <a:r>
              <a:rPr lang="en" sz="1800" b="1"/>
              <a:t> </a:t>
            </a:r>
            <a:endParaRPr sz="18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727650" y="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Set explanation</a:t>
            </a:r>
            <a:endParaRPr/>
          </a:p>
        </p:txBody>
      </p:sp>
      <p:sp>
        <p:nvSpPr>
          <p:cNvPr id="92" name="Google Shape;92;p14"/>
          <p:cNvSpPr txBox="1">
            <a:spLocks noGrp="1"/>
          </p:cNvSpPr>
          <p:nvPr>
            <p:ph type="body" idx="1"/>
          </p:nvPr>
        </p:nvSpPr>
        <p:spPr>
          <a:xfrm>
            <a:off x="727650" y="1305325"/>
            <a:ext cx="7688700" cy="3064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Arial"/>
              <a:buChar char="●"/>
            </a:pPr>
            <a:r>
              <a:rPr lang="en" sz="1400">
                <a:latin typeface="Arial"/>
                <a:ea typeface="Arial"/>
                <a:cs typeface="Arial"/>
                <a:sym typeface="Arial"/>
              </a:rPr>
              <a:t>First Impressions data set comprises 10,000 clips (with an average duration of 15s) extracted from more than 3,000 diﬀerent YouTube high-deﬁnition (HD) videos of people facing a camera and speaking in English. People in videos have diﬀerent gender, age, nationality, and ethnicity.</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Videos were labeled by the attonators both with apparent personality traits and a“job-interview variable”.</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During labeling, diﬀerent pairs of videos were given to diﬀerent and unique annotators. Around 2500 annotators labelled the data, and a total of 321,684 pairs were used </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Annotators had to answer give their answers whether they would invite the one candidate or other judging by personality traits.</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We post-processed the rankings provided by the annotators to generate scores for each annotated variable. By doing so, cardinal scores were obtained by pairwise ﬁtting a Bradley-Terry-Luce (BTL) model .</a:t>
            </a:r>
            <a:endParaRPr sz="1400">
              <a:latin typeface="Arial"/>
              <a:ea typeface="Arial"/>
              <a:cs typeface="Arial"/>
              <a:sym typeface="Arial"/>
            </a:endParaRPr>
          </a:p>
          <a:p>
            <a:pPr marL="457200" lvl="0" indent="0" algn="l" rtl="0">
              <a:spcBef>
                <a:spcPts val="1600"/>
              </a:spcBef>
              <a:spcAft>
                <a:spcPts val="0"/>
              </a:spcAft>
              <a:buNone/>
            </a:pPr>
            <a:endParaRPr sz="1400" b="1"/>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p:nvPr/>
        </p:nvSpPr>
        <p:spPr>
          <a:xfrm>
            <a:off x="678325" y="1353300"/>
            <a:ext cx="4389000" cy="358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rgbClr val="666666"/>
                </a:solidFill>
                <a:latin typeface="Lato"/>
                <a:ea typeface="Lato"/>
                <a:cs typeface="Lato"/>
                <a:sym typeface="Lato"/>
              </a:rPr>
              <a:t>As shown in image attotators were asked to compare between the two videos in pair about OCEAN and interview variable. They can answer in “Left”, “Right” and “Don’t Know”.</a:t>
            </a:r>
            <a:endParaRPr sz="1300">
              <a:solidFill>
                <a:srgbClr val="666666"/>
              </a:solidFill>
              <a:latin typeface="Lato"/>
              <a:ea typeface="Lato"/>
              <a:cs typeface="Lato"/>
              <a:sym typeface="Lato"/>
            </a:endParaRPr>
          </a:p>
          <a:p>
            <a:pPr marL="0" lvl="0" indent="0" algn="l" rtl="0">
              <a:spcBef>
                <a:spcPts val="0"/>
              </a:spcBef>
              <a:spcAft>
                <a:spcPts val="0"/>
              </a:spcAft>
              <a:buNone/>
            </a:pPr>
            <a:endParaRPr sz="1300">
              <a:solidFill>
                <a:srgbClr val="666666"/>
              </a:solidFill>
              <a:latin typeface="Lato"/>
              <a:ea typeface="Lato"/>
              <a:cs typeface="Lato"/>
              <a:sym typeface="Lato"/>
            </a:endParaRPr>
          </a:p>
          <a:p>
            <a:pPr marL="457200" lvl="0" indent="-311150" algn="l" rtl="0">
              <a:spcBef>
                <a:spcPts val="0"/>
              </a:spcBef>
              <a:spcAft>
                <a:spcPts val="0"/>
              </a:spcAft>
              <a:buClr>
                <a:srgbClr val="666666"/>
              </a:buClr>
              <a:buSzPts val="1300"/>
              <a:buFont typeface="Lato"/>
              <a:buChar char="●"/>
            </a:pPr>
            <a:r>
              <a:rPr lang="en" sz="1300">
                <a:solidFill>
                  <a:srgbClr val="666666"/>
                </a:solidFill>
                <a:latin typeface="Lato"/>
                <a:ea typeface="Lato"/>
                <a:cs typeface="Lato"/>
                <a:sym typeface="Lato"/>
              </a:rPr>
              <a:t> Small-world algorithm was used for sampling the pairs that workers had to annotate.</a:t>
            </a:r>
            <a:endParaRPr sz="1300">
              <a:solidFill>
                <a:srgbClr val="666666"/>
              </a:solidFill>
              <a:latin typeface="Lato"/>
              <a:ea typeface="Lato"/>
              <a:cs typeface="Lato"/>
              <a:sym typeface="Lato"/>
            </a:endParaRPr>
          </a:p>
          <a:p>
            <a:pPr marL="457200" lvl="0" indent="-311150" algn="l" rtl="0">
              <a:spcBef>
                <a:spcPts val="0"/>
              </a:spcBef>
              <a:spcAft>
                <a:spcPts val="0"/>
              </a:spcAft>
              <a:buClr>
                <a:srgbClr val="666666"/>
              </a:buClr>
              <a:buSzPts val="1300"/>
              <a:buFont typeface="Lato"/>
              <a:buChar char="●"/>
            </a:pPr>
            <a:r>
              <a:rPr lang="en" sz="1300">
                <a:solidFill>
                  <a:srgbClr val="666666"/>
                </a:solidFill>
                <a:latin typeface="Lato"/>
                <a:ea typeface="Lato"/>
                <a:cs typeface="Lato"/>
                <a:sym typeface="Lato"/>
              </a:rPr>
              <a:t> To estimate the consistency of the personality assessments in the dataset we ran a second experiment with 12 participants (6 males and 6 females, mean age = 27.2). Who viewed same set of 100 videos.</a:t>
            </a:r>
            <a:endParaRPr sz="1300">
              <a:solidFill>
                <a:srgbClr val="666666"/>
              </a:solidFill>
              <a:latin typeface="Lato"/>
              <a:ea typeface="Lato"/>
              <a:cs typeface="Lato"/>
              <a:sym typeface="Lato"/>
            </a:endParaRPr>
          </a:p>
          <a:p>
            <a:pPr marL="457200" lvl="0" indent="-311150" algn="l" rtl="0">
              <a:spcBef>
                <a:spcPts val="0"/>
              </a:spcBef>
              <a:spcAft>
                <a:spcPts val="0"/>
              </a:spcAft>
              <a:buClr>
                <a:srgbClr val="666666"/>
              </a:buClr>
              <a:buSzPts val="1300"/>
              <a:buFont typeface="Lato"/>
              <a:buChar char="●"/>
            </a:pPr>
            <a:r>
              <a:rPr lang="en" sz="1300">
                <a:solidFill>
                  <a:srgbClr val="666666"/>
                </a:solidFill>
                <a:latin typeface="Lato"/>
                <a:ea typeface="Lato"/>
                <a:cs typeface="Lato"/>
                <a:sym typeface="Lato"/>
              </a:rPr>
              <a:t>To measure consistency, for each video pair, entropy  was calculated ,of the distribution of the choices of the participants, and averaged the results per each personality trait</a:t>
            </a:r>
            <a:endParaRPr sz="1300">
              <a:solidFill>
                <a:srgbClr val="666666"/>
              </a:solidFill>
              <a:latin typeface="Lato"/>
              <a:ea typeface="Lato"/>
              <a:cs typeface="Lato"/>
              <a:sym typeface="Lato"/>
            </a:endParaRPr>
          </a:p>
          <a:p>
            <a:pPr marL="914400" lvl="1" indent="-311150" algn="l" rtl="0">
              <a:spcBef>
                <a:spcPts val="0"/>
              </a:spcBef>
              <a:spcAft>
                <a:spcPts val="0"/>
              </a:spcAft>
              <a:buClr>
                <a:srgbClr val="666666"/>
              </a:buClr>
              <a:buSzPts val="1300"/>
              <a:buFont typeface="Lato"/>
              <a:buChar char="○"/>
            </a:pPr>
            <a:r>
              <a:rPr lang="en" sz="1300">
                <a:solidFill>
                  <a:srgbClr val="666666"/>
                </a:solidFill>
                <a:latin typeface="Lato"/>
                <a:ea typeface="Lato"/>
                <a:cs typeface="Lato"/>
                <a:sym typeface="Lato"/>
              </a:rPr>
              <a:t>Low avg entropy - high consistency</a:t>
            </a:r>
            <a:endParaRPr sz="1300">
              <a:solidFill>
                <a:srgbClr val="666666"/>
              </a:solidFill>
              <a:latin typeface="Lato"/>
              <a:ea typeface="Lato"/>
              <a:cs typeface="Lato"/>
              <a:sym typeface="Lato"/>
            </a:endParaRPr>
          </a:p>
          <a:p>
            <a:pPr marL="914400" lvl="1" indent="-311150" algn="l" rtl="0">
              <a:spcBef>
                <a:spcPts val="0"/>
              </a:spcBef>
              <a:spcAft>
                <a:spcPts val="0"/>
              </a:spcAft>
              <a:buClr>
                <a:srgbClr val="666666"/>
              </a:buClr>
              <a:buSzPts val="1300"/>
              <a:buFont typeface="Lato"/>
              <a:buChar char="○"/>
            </a:pPr>
            <a:r>
              <a:rPr lang="en" sz="1300">
                <a:solidFill>
                  <a:srgbClr val="666666"/>
                </a:solidFill>
                <a:latin typeface="Lato"/>
                <a:ea typeface="Lato"/>
                <a:cs typeface="Lato"/>
                <a:sym typeface="Lato"/>
              </a:rPr>
              <a:t>High avg entropy - low consistency </a:t>
            </a:r>
            <a:endParaRPr sz="1300">
              <a:solidFill>
                <a:srgbClr val="666666"/>
              </a:solidFill>
              <a:latin typeface="Lato"/>
              <a:ea typeface="Lato"/>
              <a:cs typeface="Lato"/>
              <a:sym typeface="Lato"/>
            </a:endParaRPr>
          </a:p>
          <a:p>
            <a:pPr marL="0" lvl="0" indent="0" algn="l" rtl="0">
              <a:spcBef>
                <a:spcPts val="0"/>
              </a:spcBef>
              <a:spcAft>
                <a:spcPts val="0"/>
              </a:spcAft>
              <a:buNone/>
            </a:pPr>
            <a:endParaRPr>
              <a:solidFill>
                <a:srgbClr val="666666"/>
              </a:solidFill>
            </a:endParaRPr>
          </a:p>
          <a:p>
            <a:pPr marL="0" lvl="0" indent="0" algn="l" rtl="0">
              <a:spcBef>
                <a:spcPts val="0"/>
              </a:spcBef>
              <a:spcAft>
                <a:spcPts val="0"/>
              </a:spcAft>
              <a:buNone/>
            </a:pPr>
            <a:r>
              <a:rPr lang="en">
                <a:solidFill>
                  <a:srgbClr val="666666"/>
                </a:solidFill>
              </a:rPr>
              <a:t> </a:t>
            </a:r>
            <a:endParaRPr>
              <a:solidFill>
                <a:srgbClr val="666666"/>
              </a:solidFill>
            </a:endParaRPr>
          </a:p>
        </p:txBody>
      </p:sp>
      <p:pic>
        <p:nvPicPr>
          <p:cNvPr id="98" name="Google Shape;98;p15"/>
          <p:cNvPicPr preferRelativeResize="0"/>
          <p:nvPr/>
        </p:nvPicPr>
        <p:blipFill>
          <a:blip r:embed="rId3">
            <a:alphaModFix/>
          </a:blip>
          <a:stretch>
            <a:fillRect/>
          </a:stretch>
        </p:blipFill>
        <p:spPr>
          <a:xfrm>
            <a:off x="5067450" y="146300"/>
            <a:ext cx="3840476" cy="4693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body" idx="1"/>
          </p:nvPr>
        </p:nvSpPr>
        <p:spPr>
          <a:xfrm>
            <a:off x="729450" y="1280150"/>
            <a:ext cx="4240500" cy="3059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666666"/>
                </a:solidFill>
              </a:rPr>
              <a:t>Results reveal that all traits were consistent.  These are displayed in the graph shown.</a:t>
            </a:r>
            <a:endParaRPr>
              <a:solidFill>
                <a:srgbClr val="666666"/>
              </a:solidFill>
            </a:endParaRPr>
          </a:p>
          <a:p>
            <a:pPr marL="0" lvl="0" indent="0" algn="l" rtl="0">
              <a:lnSpc>
                <a:spcPct val="100000"/>
              </a:lnSpc>
              <a:spcBef>
                <a:spcPts val="0"/>
              </a:spcBef>
              <a:spcAft>
                <a:spcPts val="0"/>
              </a:spcAft>
              <a:buNone/>
            </a:pPr>
            <a:r>
              <a:rPr lang="en">
                <a:solidFill>
                  <a:srgbClr val="FF0000"/>
                </a:solidFill>
                <a:latin typeface="Arial"/>
                <a:ea typeface="Arial"/>
                <a:cs typeface="Arial"/>
                <a:sym typeface="Arial"/>
              </a:rPr>
              <a:t> </a:t>
            </a:r>
            <a:endParaRPr>
              <a:solidFill>
                <a:srgbClr val="FF0000"/>
              </a:solidFill>
              <a:latin typeface="Arial"/>
              <a:ea typeface="Arial"/>
              <a:cs typeface="Arial"/>
              <a:sym typeface="Arial"/>
            </a:endParaRPr>
          </a:p>
          <a:p>
            <a:pPr marL="457200" lvl="0" indent="-311150" algn="l" rtl="0">
              <a:lnSpc>
                <a:spcPct val="100000"/>
              </a:lnSpc>
              <a:spcBef>
                <a:spcPts val="0"/>
              </a:spcBef>
              <a:spcAft>
                <a:spcPts val="0"/>
              </a:spcAft>
              <a:buClr>
                <a:srgbClr val="FF0000"/>
              </a:buClr>
              <a:buSzPts val="1300"/>
              <a:buFont typeface="Arial"/>
              <a:buChar char="❖"/>
            </a:pPr>
            <a:r>
              <a:rPr lang="en">
                <a:solidFill>
                  <a:srgbClr val="FF0000"/>
                </a:solidFill>
                <a:latin typeface="Arial"/>
                <a:ea typeface="Arial"/>
                <a:cs typeface="Arial"/>
                <a:sym typeface="Arial"/>
              </a:rPr>
              <a:t>This Data collected was used as a ground truth values.</a:t>
            </a:r>
            <a:endParaRPr>
              <a:solidFill>
                <a:srgbClr val="FF0000"/>
              </a:solidFill>
              <a:latin typeface="Arial"/>
              <a:ea typeface="Arial"/>
              <a:cs typeface="Arial"/>
              <a:sym typeface="Arial"/>
            </a:endParaRPr>
          </a:p>
          <a:p>
            <a:pPr marL="457200" lvl="0" indent="-311150" algn="l" rtl="0">
              <a:lnSpc>
                <a:spcPct val="100000"/>
              </a:lnSpc>
              <a:spcBef>
                <a:spcPts val="0"/>
              </a:spcBef>
              <a:spcAft>
                <a:spcPts val="0"/>
              </a:spcAft>
              <a:buClr>
                <a:srgbClr val="FF0000"/>
              </a:buClr>
              <a:buSzPts val="1300"/>
              <a:buFont typeface="Arial"/>
              <a:buChar char="❖"/>
            </a:pPr>
            <a:r>
              <a:rPr lang="en">
                <a:solidFill>
                  <a:srgbClr val="FF0000"/>
                </a:solidFill>
                <a:latin typeface="Arial"/>
                <a:ea typeface="Arial"/>
                <a:cs typeface="Arial"/>
                <a:sym typeface="Arial"/>
              </a:rPr>
              <a:t>Input was the video clips seeing which we needed to make predictions.</a:t>
            </a:r>
            <a:endParaRPr>
              <a:solidFill>
                <a:srgbClr val="FF0000"/>
              </a:solidFill>
              <a:latin typeface="Arial"/>
              <a:ea typeface="Arial"/>
              <a:cs typeface="Arial"/>
              <a:sym typeface="Arial"/>
            </a:endParaRPr>
          </a:p>
          <a:p>
            <a:pPr marL="0" lvl="0" indent="0" algn="l" rtl="0">
              <a:lnSpc>
                <a:spcPct val="100000"/>
              </a:lnSpc>
              <a:spcBef>
                <a:spcPts val="0"/>
              </a:spcBef>
              <a:spcAft>
                <a:spcPts val="0"/>
              </a:spcAft>
              <a:buNone/>
            </a:pPr>
            <a:endParaRPr>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a:solidFill>
                <a:srgbClr val="000000"/>
              </a:solidFill>
              <a:latin typeface="Arial"/>
              <a:ea typeface="Arial"/>
              <a:cs typeface="Arial"/>
              <a:sym typeface="Arial"/>
            </a:endParaRPr>
          </a:p>
          <a:p>
            <a:pPr marL="0" lvl="0" indent="0" algn="l" rtl="0">
              <a:lnSpc>
                <a:spcPct val="100000"/>
              </a:lnSpc>
              <a:spcBef>
                <a:spcPts val="0"/>
              </a:spcBef>
              <a:spcAft>
                <a:spcPts val="0"/>
              </a:spcAft>
              <a:buClr>
                <a:srgbClr val="000000"/>
              </a:buClr>
              <a:buSzPts val="1100"/>
              <a:buFont typeface="Arial"/>
              <a:buNone/>
            </a:pPr>
            <a:endParaRPr>
              <a:solidFill>
                <a:srgbClr val="000000"/>
              </a:solidFill>
              <a:latin typeface="Arial"/>
              <a:ea typeface="Arial"/>
              <a:cs typeface="Arial"/>
              <a:sym typeface="Arial"/>
            </a:endParaRPr>
          </a:p>
        </p:txBody>
      </p:sp>
      <p:pic>
        <p:nvPicPr>
          <p:cNvPr id="104" name="Google Shape;104;p16"/>
          <p:cNvPicPr preferRelativeResize="0"/>
          <p:nvPr/>
        </p:nvPicPr>
        <p:blipFill>
          <a:blip r:embed="rId3">
            <a:alphaModFix/>
          </a:blip>
          <a:stretch>
            <a:fillRect/>
          </a:stretch>
        </p:blipFill>
        <p:spPr>
          <a:xfrm>
            <a:off x="4969950" y="1548375"/>
            <a:ext cx="4059949" cy="2938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669175" y="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Baselines Model</a:t>
            </a:r>
            <a:endParaRPr/>
          </a:p>
          <a:p>
            <a:pPr marL="0" lvl="0" indent="0" algn="l" rtl="0">
              <a:spcBef>
                <a:spcPts val="0"/>
              </a:spcBef>
              <a:spcAft>
                <a:spcPts val="0"/>
              </a:spcAft>
              <a:buNone/>
            </a:pPr>
            <a:endParaRPr/>
          </a:p>
        </p:txBody>
      </p:sp>
      <p:sp>
        <p:nvSpPr>
          <p:cNvPr id="110" name="Google Shape;110;p17"/>
          <p:cNvSpPr txBox="1">
            <a:spLocks noGrp="1"/>
          </p:cNvSpPr>
          <p:nvPr>
            <p:ph type="body" idx="1"/>
          </p:nvPr>
        </p:nvSpPr>
        <p:spPr>
          <a:xfrm>
            <a:off x="729450" y="1250650"/>
            <a:ext cx="7688700" cy="3892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
                <a:solidFill>
                  <a:srgbClr val="666666"/>
                </a:solidFill>
              </a:rPr>
              <a:t>We considered several baselines for solving the above tasks in different input modalities. Here, we briefly describe the baseline models. Briefly, many factors including face features, gender, audio features and context have varying contributions to the predictions of different traits.</a:t>
            </a:r>
            <a:endParaRPr>
              <a:solidFill>
                <a:srgbClr val="666666"/>
              </a:solidFill>
            </a:endParaRPr>
          </a:p>
          <a:p>
            <a:pPr marL="0" lvl="0" indent="0" algn="l" rtl="0">
              <a:lnSpc>
                <a:spcPct val="100000"/>
              </a:lnSpc>
              <a:spcBef>
                <a:spcPts val="0"/>
              </a:spcBef>
              <a:spcAft>
                <a:spcPts val="0"/>
              </a:spcAft>
              <a:buClr>
                <a:srgbClr val="000000"/>
              </a:buClr>
              <a:buSzPts val="1100"/>
              <a:buFont typeface="Arial"/>
              <a:buNone/>
            </a:pPr>
            <a:endParaRPr>
              <a:solidFill>
                <a:srgbClr val="666666"/>
              </a:solidFill>
            </a:endParaRPr>
          </a:p>
          <a:p>
            <a:pPr marL="457200" lvl="0" indent="-311150" algn="l" rtl="0">
              <a:lnSpc>
                <a:spcPct val="100000"/>
              </a:lnSpc>
              <a:spcBef>
                <a:spcPts val="0"/>
              </a:spcBef>
              <a:spcAft>
                <a:spcPts val="0"/>
              </a:spcAft>
              <a:buClr>
                <a:srgbClr val="980000"/>
              </a:buClr>
              <a:buSzPts val="1300"/>
              <a:buChar char="●"/>
            </a:pPr>
            <a:r>
              <a:rPr lang="en" u="sng">
                <a:solidFill>
                  <a:srgbClr val="980000"/>
                </a:solidFill>
              </a:rPr>
              <a:t>Language models- audio transcripts</a:t>
            </a:r>
            <a:r>
              <a:rPr lang="en">
                <a:solidFill>
                  <a:srgbClr val="980000"/>
                </a:solidFill>
              </a:rPr>
              <a:t>:</a:t>
            </a:r>
            <a:endParaRPr>
              <a:solidFill>
                <a:srgbClr val="980000"/>
              </a:solidFill>
            </a:endParaRPr>
          </a:p>
          <a:p>
            <a:pPr marL="914400" lvl="0" indent="0" algn="l" rtl="0">
              <a:lnSpc>
                <a:spcPct val="100000"/>
              </a:lnSpc>
              <a:spcBef>
                <a:spcPts val="0"/>
              </a:spcBef>
              <a:spcAft>
                <a:spcPts val="0"/>
              </a:spcAft>
              <a:buClr>
                <a:srgbClr val="000000"/>
              </a:buClr>
              <a:buSzPts val="1100"/>
              <a:buFont typeface="Arial"/>
              <a:buNone/>
            </a:pPr>
            <a:r>
              <a:rPr lang="en">
                <a:solidFill>
                  <a:srgbClr val="666666"/>
                </a:solidFill>
              </a:rPr>
              <a:t>We evaluated two different language models, each on the same modality (transcriptions). Both of the models were a variation of the following (linearized) ridge regression model: y = embedding (x) 𝛽+𝜀, where y is the annotation, x is the transcription,  𝛽 represents the parameters and 𝜀 is the error term.</a:t>
            </a:r>
            <a:endParaRPr>
              <a:solidFill>
                <a:srgbClr val="666666"/>
              </a:solidFill>
            </a:endParaRPr>
          </a:p>
          <a:p>
            <a:pPr marL="914400" lvl="0" indent="-311150" algn="l" rtl="0">
              <a:lnSpc>
                <a:spcPct val="100000"/>
              </a:lnSpc>
              <a:spcBef>
                <a:spcPts val="0"/>
              </a:spcBef>
              <a:spcAft>
                <a:spcPts val="0"/>
              </a:spcAft>
              <a:buClr>
                <a:srgbClr val="666666"/>
              </a:buClr>
              <a:buSzPts val="1300"/>
              <a:buChar char="●"/>
            </a:pPr>
            <a:r>
              <a:rPr lang="en" i="1">
                <a:solidFill>
                  <a:srgbClr val="666666"/>
                </a:solidFill>
              </a:rPr>
              <a:t>Bag-of-words model</a:t>
            </a:r>
            <a:r>
              <a:rPr lang="en">
                <a:solidFill>
                  <a:srgbClr val="666666"/>
                </a:solidFill>
              </a:rPr>
              <a:t>: This model uses an embedding that represents transcripts as 5000-dimensional vectors, i.e. the counts of the 5000 most frequent non-stopwords in the transcriptions.</a:t>
            </a:r>
            <a:endParaRPr>
              <a:solidFill>
                <a:srgbClr val="666666"/>
              </a:solidFill>
            </a:endParaRPr>
          </a:p>
          <a:p>
            <a:pPr marL="914400" lvl="0" indent="-311150" algn="l" rtl="0">
              <a:lnSpc>
                <a:spcPct val="100000"/>
              </a:lnSpc>
              <a:spcBef>
                <a:spcPts val="0"/>
              </a:spcBef>
              <a:spcAft>
                <a:spcPts val="0"/>
              </a:spcAft>
              <a:buClr>
                <a:srgbClr val="666666"/>
              </a:buClr>
              <a:buSzPts val="1300"/>
              <a:buChar char="●"/>
            </a:pPr>
            <a:r>
              <a:rPr lang="en" i="1">
                <a:solidFill>
                  <a:srgbClr val="666666"/>
                </a:solidFill>
              </a:rPr>
              <a:t>Skip-thought vectors model</a:t>
            </a:r>
            <a:r>
              <a:rPr lang="en">
                <a:solidFill>
                  <a:srgbClr val="666666"/>
                </a:solidFill>
              </a:rPr>
              <a:t>: This model uses an embedding that represents transcripts as 4800-dimensional mean skip-thought vectors of the sentences in the transcriptions.</a:t>
            </a:r>
            <a:endParaRPr>
              <a:solidFill>
                <a:srgbClr val="666666"/>
              </a:solidFill>
            </a:endParaRPr>
          </a:p>
          <a:p>
            <a:pPr marL="0" lvl="0" indent="0" algn="l" rtl="0">
              <a:lnSpc>
                <a:spcPct val="100000"/>
              </a:lnSpc>
              <a:spcBef>
                <a:spcPts val="0"/>
              </a:spcBef>
              <a:spcAft>
                <a:spcPts val="0"/>
              </a:spcAft>
              <a:buClr>
                <a:srgbClr val="000000"/>
              </a:buClr>
              <a:buSzPts val="1100"/>
              <a:buFont typeface="Arial"/>
              <a:buNone/>
            </a:pPr>
            <a:endParaRPr>
              <a:solidFill>
                <a:srgbClr val="666666"/>
              </a:solidFill>
            </a:endParaRPr>
          </a:p>
          <a:p>
            <a:pPr marL="0" lvl="0" indent="0" algn="l" rtl="0">
              <a:lnSpc>
                <a:spcPct val="100000"/>
              </a:lnSpc>
              <a:spcBef>
                <a:spcPts val="0"/>
              </a:spcBef>
              <a:spcAft>
                <a:spcPts val="0"/>
              </a:spcAft>
              <a:buClr>
                <a:srgbClr val="000000"/>
              </a:buClr>
              <a:buSzPts val="1100"/>
              <a:buFont typeface="Arial"/>
              <a:buNone/>
            </a:pPr>
            <a:endParaRPr>
              <a:solidFill>
                <a:srgbClr val="666666"/>
              </a:solidFill>
            </a:endParaRPr>
          </a:p>
          <a:p>
            <a:pPr marL="0" lvl="0" indent="0" algn="l" rtl="0">
              <a:lnSpc>
                <a:spcPct val="100000"/>
              </a:lnSpc>
              <a:spcBef>
                <a:spcPts val="0"/>
              </a:spcBef>
              <a:spcAft>
                <a:spcPts val="0"/>
              </a:spcAft>
              <a:buClr>
                <a:srgbClr val="000000"/>
              </a:buClr>
              <a:buSzPts val="1100"/>
              <a:buFont typeface="Arial"/>
              <a:buNone/>
            </a:pPr>
            <a:endParaRPr>
              <a:solidFill>
                <a:srgbClr val="666666"/>
              </a:solidFill>
            </a:endParaRPr>
          </a:p>
          <a:p>
            <a:pPr marL="0" lvl="0" indent="0" algn="l" rtl="0">
              <a:lnSpc>
                <a:spcPct val="100000"/>
              </a:lnSpc>
              <a:spcBef>
                <a:spcPts val="0"/>
              </a:spcBef>
              <a:spcAft>
                <a:spcPts val="0"/>
              </a:spcAft>
              <a:buClr>
                <a:srgbClr val="000000"/>
              </a:buClr>
              <a:buSzPts val="1100"/>
              <a:buFont typeface="Arial"/>
              <a:buNone/>
            </a:pPr>
            <a:endParaRPr>
              <a:solidFill>
                <a:srgbClr val="666666"/>
              </a:solidFill>
            </a:endParaRPr>
          </a:p>
          <a:p>
            <a:pPr marL="0" lvl="0" indent="0" algn="l" rtl="0">
              <a:lnSpc>
                <a:spcPct val="100000"/>
              </a:lnSpc>
              <a:spcBef>
                <a:spcPts val="0"/>
              </a:spcBef>
              <a:spcAft>
                <a:spcPts val="0"/>
              </a:spcAft>
              <a:buClr>
                <a:srgbClr val="000000"/>
              </a:buClr>
              <a:buSzPts val="1100"/>
              <a:buFont typeface="Arial"/>
              <a:buNone/>
            </a:pPr>
            <a:endParaRPr>
              <a:solidFill>
                <a:srgbClr val="666666"/>
              </a:solidFill>
            </a:endParaRPr>
          </a:p>
          <a:p>
            <a:pPr marL="0" lvl="0" indent="0" algn="l" rtl="0">
              <a:lnSpc>
                <a:spcPct val="100000"/>
              </a:lnSpc>
              <a:spcBef>
                <a:spcPts val="0"/>
              </a:spcBef>
              <a:spcAft>
                <a:spcPts val="0"/>
              </a:spcAft>
              <a:buClr>
                <a:srgbClr val="000000"/>
              </a:buClr>
              <a:buSzPts val="1100"/>
              <a:buFont typeface="Arial"/>
              <a:buNone/>
            </a:pPr>
            <a:endParaRPr>
              <a:solidFill>
                <a:srgbClr val="666666"/>
              </a:solidFill>
            </a:endParaRPr>
          </a:p>
          <a:p>
            <a:pPr marL="0" lvl="0" indent="0" algn="l" rtl="0">
              <a:lnSpc>
                <a:spcPct val="100000"/>
              </a:lnSpc>
              <a:spcBef>
                <a:spcPts val="0"/>
              </a:spcBef>
              <a:spcAft>
                <a:spcPts val="0"/>
              </a:spcAft>
              <a:buClr>
                <a:srgbClr val="000000"/>
              </a:buClr>
              <a:buSzPts val="1100"/>
              <a:buFont typeface="Arial"/>
              <a:buNone/>
            </a:pPr>
            <a:endParaRPr>
              <a:solidFill>
                <a:srgbClr val="666666"/>
              </a:solidFill>
            </a:endParaRPr>
          </a:p>
          <a:p>
            <a:pPr marL="0" lvl="0" indent="0" algn="l" rtl="0">
              <a:spcBef>
                <a:spcPts val="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578775" y="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18"/>
          <p:cNvSpPr txBox="1">
            <a:spLocks noGrp="1"/>
          </p:cNvSpPr>
          <p:nvPr>
            <p:ph type="body" idx="1"/>
          </p:nvPr>
        </p:nvSpPr>
        <p:spPr>
          <a:xfrm>
            <a:off x="729450" y="1079875"/>
            <a:ext cx="7688700" cy="4063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solidFill>
                <a:srgbClr val="666666"/>
              </a:solidFill>
            </a:endParaRPr>
          </a:p>
          <a:p>
            <a:pPr marL="457200" lvl="0" indent="-311150" algn="l" rtl="0">
              <a:lnSpc>
                <a:spcPct val="100000"/>
              </a:lnSpc>
              <a:spcBef>
                <a:spcPts val="0"/>
              </a:spcBef>
              <a:spcAft>
                <a:spcPts val="0"/>
              </a:spcAft>
              <a:buClr>
                <a:srgbClr val="980000"/>
              </a:buClr>
              <a:buSzPts val="1300"/>
              <a:buChar char="●"/>
            </a:pPr>
            <a:r>
              <a:rPr lang="en" u="sng">
                <a:solidFill>
                  <a:srgbClr val="980000"/>
                </a:solidFill>
              </a:rPr>
              <a:t>Sensory models-audio visual information processing</a:t>
            </a:r>
            <a:r>
              <a:rPr lang="en">
                <a:solidFill>
                  <a:srgbClr val="980000"/>
                </a:solidFill>
              </a:rPr>
              <a:t>:</a:t>
            </a:r>
            <a:endParaRPr>
              <a:solidFill>
                <a:srgbClr val="980000"/>
              </a:solidFill>
            </a:endParaRPr>
          </a:p>
          <a:p>
            <a:pPr marL="914400" lvl="0" indent="0" algn="l" rtl="0">
              <a:lnSpc>
                <a:spcPct val="100000"/>
              </a:lnSpc>
              <a:spcBef>
                <a:spcPts val="0"/>
              </a:spcBef>
              <a:spcAft>
                <a:spcPts val="0"/>
              </a:spcAft>
              <a:buClr>
                <a:srgbClr val="000000"/>
              </a:buClr>
              <a:buSzPts val="1100"/>
              <a:buFont typeface="Arial"/>
              <a:buNone/>
            </a:pPr>
            <a:r>
              <a:rPr lang="en">
                <a:solidFill>
                  <a:srgbClr val="666666"/>
                </a:solidFill>
              </a:rPr>
              <a:t>We evaluated three different sensory models, each on a different modality</a:t>
            </a:r>
            <a:endParaRPr>
              <a:solidFill>
                <a:srgbClr val="666666"/>
              </a:solidFill>
            </a:endParaRPr>
          </a:p>
          <a:p>
            <a:pPr marL="914400" lvl="0" indent="0" algn="l" rtl="0">
              <a:lnSpc>
                <a:spcPct val="100000"/>
              </a:lnSpc>
              <a:spcBef>
                <a:spcPts val="0"/>
              </a:spcBef>
              <a:spcAft>
                <a:spcPts val="0"/>
              </a:spcAft>
              <a:buClr>
                <a:srgbClr val="000000"/>
              </a:buClr>
              <a:buSzPts val="1100"/>
              <a:buFont typeface="Arial"/>
              <a:buNone/>
            </a:pPr>
            <a:r>
              <a:rPr lang="en">
                <a:solidFill>
                  <a:srgbClr val="666666"/>
                </a:solidFill>
              </a:rPr>
              <a:t>(audio, visual, and audio visual, respectively). All models were a variation of</a:t>
            </a:r>
            <a:endParaRPr>
              <a:solidFill>
                <a:srgbClr val="666666"/>
              </a:solidFill>
            </a:endParaRPr>
          </a:p>
          <a:p>
            <a:pPr marL="914400" lvl="0" indent="0" algn="l" rtl="0">
              <a:lnSpc>
                <a:spcPct val="100000"/>
              </a:lnSpc>
              <a:spcBef>
                <a:spcPts val="0"/>
              </a:spcBef>
              <a:spcAft>
                <a:spcPts val="0"/>
              </a:spcAft>
              <a:buNone/>
            </a:pPr>
            <a:r>
              <a:rPr lang="en">
                <a:solidFill>
                  <a:srgbClr val="666666"/>
                </a:solidFill>
              </a:rPr>
              <a:t>the 18-layer deep residual neural network.</a:t>
            </a:r>
            <a:endParaRPr>
              <a:solidFill>
                <a:srgbClr val="666666"/>
              </a:solidFill>
            </a:endParaRPr>
          </a:p>
          <a:p>
            <a:pPr marL="914400" lvl="0" indent="-311150" algn="l" rtl="0">
              <a:lnSpc>
                <a:spcPct val="100000"/>
              </a:lnSpc>
              <a:spcBef>
                <a:spcPts val="0"/>
              </a:spcBef>
              <a:spcAft>
                <a:spcPts val="0"/>
              </a:spcAft>
              <a:buClr>
                <a:srgbClr val="666666"/>
              </a:buClr>
              <a:buSzPts val="1300"/>
              <a:buChar char="●"/>
            </a:pPr>
            <a:r>
              <a:rPr lang="en" i="1">
                <a:solidFill>
                  <a:srgbClr val="666666"/>
                </a:solidFill>
              </a:rPr>
              <a:t>Audio mode</a:t>
            </a:r>
            <a:r>
              <a:rPr lang="en">
                <a:solidFill>
                  <a:srgbClr val="666666"/>
                </a:solidFill>
              </a:rPr>
              <a:t>l: This model is a variant of the original ResNet18 model, in which  nxn inputs, kernels, and strides are changed to n^2 x1 inputs, kernels, and strides.</a:t>
            </a:r>
            <a:endParaRPr>
              <a:solidFill>
                <a:srgbClr val="666666"/>
              </a:solidFill>
            </a:endParaRPr>
          </a:p>
          <a:p>
            <a:pPr marL="914400" lvl="0" indent="-311150" algn="l" rtl="0">
              <a:lnSpc>
                <a:spcPct val="100000"/>
              </a:lnSpc>
              <a:spcBef>
                <a:spcPts val="0"/>
              </a:spcBef>
              <a:spcAft>
                <a:spcPts val="0"/>
              </a:spcAft>
              <a:buClr>
                <a:srgbClr val="666666"/>
              </a:buClr>
              <a:buSzPts val="1300"/>
              <a:buChar char="●"/>
            </a:pPr>
            <a:r>
              <a:rPr lang="en" i="1">
                <a:solidFill>
                  <a:srgbClr val="666666"/>
                </a:solidFill>
              </a:rPr>
              <a:t>Visual model</a:t>
            </a:r>
            <a:r>
              <a:rPr lang="en">
                <a:solidFill>
                  <a:srgbClr val="666666"/>
                </a:solidFill>
              </a:rPr>
              <a:t>: This model is a variant of the original ResNet18 model, in which the size of the last layer is changed to account for the different number of outputs.</a:t>
            </a:r>
            <a:endParaRPr>
              <a:solidFill>
                <a:srgbClr val="666666"/>
              </a:solidFill>
            </a:endParaRPr>
          </a:p>
          <a:p>
            <a:pPr marL="914400" lvl="0" indent="-311150" algn="l" rtl="0">
              <a:spcBef>
                <a:spcPts val="0"/>
              </a:spcBef>
              <a:spcAft>
                <a:spcPts val="0"/>
              </a:spcAft>
              <a:buClr>
                <a:srgbClr val="666666"/>
              </a:buClr>
              <a:buSzPts val="1300"/>
              <a:buChar char="●"/>
            </a:pPr>
            <a:r>
              <a:rPr lang="en">
                <a:solidFill>
                  <a:srgbClr val="666666"/>
                </a:solidFill>
              </a:rPr>
              <a:t> </a:t>
            </a:r>
            <a:r>
              <a:rPr lang="en" i="1">
                <a:solidFill>
                  <a:srgbClr val="666666"/>
                </a:solidFill>
              </a:rPr>
              <a:t>Audiovisual model</a:t>
            </a:r>
            <a:r>
              <a:rPr lang="en">
                <a:solidFill>
                  <a:srgbClr val="666666"/>
                </a:solidFill>
              </a:rPr>
              <a:t>: This model is obtained by a late fusion of the audio and visual models.</a:t>
            </a:r>
            <a:endParaRPr>
              <a:solidFill>
                <a:srgbClr val="666666"/>
              </a:solidFill>
            </a:endParaRPr>
          </a:p>
          <a:p>
            <a:pPr marL="0" lvl="0" indent="0" algn="l" rtl="0">
              <a:spcBef>
                <a:spcPts val="1600"/>
              </a:spcBef>
              <a:spcAft>
                <a:spcPts val="0"/>
              </a:spcAft>
              <a:buNone/>
            </a:pPr>
            <a:endParaRPr>
              <a:solidFill>
                <a:srgbClr val="666666"/>
              </a:solidFill>
            </a:endParaRPr>
          </a:p>
          <a:p>
            <a:pPr marL="457200" lvl="0" indent="-311150" algn="l" rtl="0">
              <a:lnSpc>
                <a:spcPct val="100000"/>
              </a:lnSpc>
              <a:spcBef>
                <a:spcPts val="1600"/>
              </a:spcBef>
              <a:spcAft>
                <a:spcPts val="0"/>
              </a:spcAft>
              <a:buClr>
                <a:srgbClr val="980000"/>
              </a:buClr>
              <a:buSzPts val="1300"/>
              <a:buChar char="●"/>
            </a:pPr>
            <a:r>
              <a:rPr lang="en" u="sng">
                <a:solidFill>
                  <a:srgbClr val="980000"/>
                </a:solidFill>
              </a:rPr>
              <a:t>Language and sensory model</a:t>
            </a:r>
            <a:r>
              <a:rPr lang="en">
                <a:solidFill>
                  <a:srgbClr val="980000"/>
                </a:solidFill>
              </a:rPr>
              <a:t>:</a:t>
            </a:r>
            <a:endParaRPr>
              <a:solidFill>
                <a:srgbClr val="980000"/>
              </a:solidFill>
            </a:endParaRPr>
          </a:p>
          <a:p>
            <a:pPr marL="914400" lvl="0" indent="-311150" algn="l" rtl="0">
              <a:lnSpc>
                <a:spcPct val="100000"/>
              </a:lnSpc>
              <a:spcBef>
                <a:spcPts val="0"/>
              </a:spcBef>
              <a:spcAft>
                <a:spcPts val="0"/>
              </a:spcAft>
              <a:buClr>
                <a:srgbClr val="666666"/>
              </a:buClr>
              <a:buSzPts val="1300"/>
              <a:buChar char="●"/>
            </a:pPr>
            <a:r>
              <a:rPr lang="en" i="1">
                <a:solidFill>
                  <a:srgbClr val="666666"/>
                </a:solidFill>
              </a:rPr>
              <a:t>Skip-thought vectors and audiovisual model</a:t>
            </a:r>
            <a:r>
              <a:rPr lang="en">
                <a:solidFill>
                  <a:srgbClr val="666666"/>
                </a:solidFill>
              </a:rPr>
              <a:t>: This model is obtained by a late fusion of the pretrained skip-thought vectors and audiovisual models.</a:t>
            </a:r>
            <a:endParaRPr>
              <a:solidFill>
                <a:srgbClr val="666666"/>
              </a:solidFill>
            </a:endParaRPr>
          </a:p>
          <a:p>
            <a:pPr marL="1371600" lvl="0" indent="0" algn="l" rtl="0">
              <a:lnSpc>
                <a:spcPct val="100000"/>
              </a:lnSpc>
              <a:spcBef>
                <a:spcPts val="0"/>
              </a:spcBef>
              <a:spcAft>
                <a:spcPts val="0"/>
              </a:spcAft>
              <a:buNone/>
            </a:pPr>
            <a:endParaRPr>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518475" y="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BU-NKU Model</a:t>
            </a:r>
            <a:endParaRPr/>
          </a:p>
        </p:txBody>
      </p:sp>
      <p:sp>
        <p:nvSpPr>
          <p:cNvPr id="122" name="Google Shape;122;p19"/>
          <p:cNvSpPr txBox="1">
            <a:spLocks noGrp="1"/>
          </p:cNvSpPr>
          <p:nvPr>
            <p:ph type="body" idx="1"/>
          </p:nvPr>
        </p:nvSpPr>
        <p:spPr>
          <a:xfrm>
            <a:off x="729450" y="1260700"/>
            <a:ext cx="7688700" cy="3882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666666"/>
                </a:solidFill>
              </a:rPr>
              <a:t>The BU-NKU system is based on audio, video, and scene features.The qualitative stage inputs the final predictions from the system proposed for the quantitative stage, discretizes them using the training set mean scores of each target dimension, then maps the binarized (low/high) personality traits to the binarized (invite/do not invite interview variable via a decision tree (DT). DT is employed to allow visualization and ease of interpretation for the model, hence allow explainability for the decision. Finally the DT is traced to generate a verbal explanation</a:t>
            </a:r>
            <a:endParaRPr>
              <a:solidFill>
                <a:srgbClr val="666666"/>
              </a:solidFill>
            </a:endParaRPr>
          </a:p>
          <a:p>
            <a:pPr marL="0" lvl="0" indent="0" algn="l" rtl="0">
              <a:lnSpc>
                <a:spcPct val="100000"/>
              </a:lnSpc>
              <a:spcBef>
                <a:spcPts val="0"/>
              </a:spcBef>
              <a:spcAft>
                <a:spcPts val="0"/>
              </a:spcAft>
              <a:buNone/>
            </a:pPr>
            <a:endParaRPr>
              <a:solidFill>
                <a:srgbClr val="666666"/>
              </a:solidFill>
            </a:endParaRPr>
          </a:p>
          <a:p>
            <a:pPr marL="0" lvl="0" indent="0" algn="l" rtl="0">
              <a:lnSpc>
                <a:spcPct val="100000"/>
              </a:lnSpc>
              <a:spcBef>
                <a:spcPts val="0"/>
              </a:spcBef>
              <a:spcAft>
                <a:spcPts val="0"/>
              </a:spcAft>
              <a:buNone/>
            </a:pPr>
            <a:endParaRPr>
              <a:solidFill>
                <a:srgbClr val="666666"/>
              </a:solidFill>
            </a:endParaRPr>
          </a:p>
        </p:txBody>
      </p:sp>
      <p:pic>
        <p:nvPicPr>
          <p:cNvPr id="123" name="Google Shape;123;p19"/>
          <p:cNvPicPr preferRelativeResize="0"/>
          <p:nvPr/>
        </p:nvPicPr>
        <p:blipFill>
          <a:blip r:embed="rId3">
            <a:alphaModFix/>
          </a:blip>
          <a:stretch>
            <a:fillRect/>
          </a:stretch>
        </p:blipFill>
        <p:spPr>
          <a:xfrm>
            <a:off x="898463" y="2684350"/>
            <a:ext cx="6181725" cy="2647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649100" y="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20"/>
          <p:cNvSpPr txBox="1">
            <a:spLocks noGrp="1"/>
          </p:cNvSpPr>
          <p:nvPr>
            <p:ph type="body" idx="1"/>
          </p:nvPr>
        </p:nvSpPr>
        <p:spPr>
          <a:xfrm>
            <a:off x="729450" y="1250650"/>
            <a:ext cx="7688700" cy="389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666666"/>
                </a:solidFill>
              </a:rPr>
              <a:t>A wider but brief summary of the components used in this system is provided in the subsequent subsections.</a:t>
            </a:r>
            <a:endParaRPr>
              <a:solidFill>
                <a:srgbClr val="666666"/>
              </a:solidFill>
            </a:endParaRPr>
          </a:p>
          <a:p>
            <a:pPr marL="457200" lvl="0" indent="-311150" algn="l" rtl="0">
              <a:spcBef>
                <a:spcPts val="1600"/>
              </a:spcBef>
              <a:spcAft>
                <a:spcPts val="0"/>
              </a:spcAft>
              <a:buClr>
                <a:srgbClr val="980000"/>
              </a:buClr>
              <a:buSzPts val="1300"/>
              <a:buAutoNum type="arabicPeriod"/>
            </a:pPr>
            <a:r>
              <a:rPr lang="en" u="sng">
                <a:solidFill>
                  <a:srgbClr val="980000"/>
                </a:solidFill>
              </a:rPr>
              <a:t>Quantitative System</a:t>
            </a:r>
            <a:r>
              <a:rPr lang="en">
                <a:solidFill>
                  <a:srgbClr val="980000"/>
                </a:solidFill>
              </a:rPr>
              <a:t>:</a:t>
            </a:r>
            <a:endParaRPr>
              <a:solidFill>
                <a:srgbClr val="980000"/>
              </a:solidFill>
            </a:endParaRPr>
          </a:p>
          <a:p>
            <a:pPr marL="457200" lvl="0" indent="0" algn="l" rtl="0">
              <a:spcBef>
                <a:spcPts val="1600"/>
              </a:spcBef>
              <a:spcAft>
                <a:spcPts val="0"/>
              </a:spcAft>
              <a:buNone/>
            </a:pPr>
            <a:r>
              <a:rPr lang="en">
                <a:solidFill>
                  <a:srgbClr val="666666"/>
                </a:solidFill>
              </a:rPr>
              <a:t>Facial features are extracted over an entire video segment and summarized by functionals. Scene features, however, are extracted from the first image of each video only. The assumption is that videos do not stretch over multiple shots.</a:t>
            </a:r>
            <a:endParaRPr>
              <a:solidFill>
                <a:srgbClr val="666666"/>
              </a:solidFill>
            </a:endParaRPr>
          </a:p>
          <a:p>
            <a:pPr marL="914400" lvl="0" indent="-311150" algn="l" rtl="0">
              <a:spcBef>
                <a:spcPts val="1600"/>
              </a:spcBef>
              <a:spcAft>
                <a:spcPts val="0"/>
              </a:spcAft>
              <a:buClr>
                <a:srgbClr val="666666"/>
              </a:buClr>
              <a:buSzPts val="1300"/>
              <a:buChar char="●"/>
            </a:pPr>
            <a:r>
              <a:rPr lang="en" i="1">
                <a:solidFill>
                  <a:srgbClr val="666666"/>
                </a:solidFill>
              </a:rPr>
              <a:t>Face Features</a:t>
            </a:r>
            <a:r>
              <a:rPr lang="en">
                <a:solidFill>
                  <a:srgbClr val="666666"/>
                </a:solidFill>
              </a:rPr>
              <a:t>: Faces are detected on all frames of the video input. The Supervised Descent Method (SDM) is used for face registration, which gives 49 landmarks on each detected face.The roll angle is estimated from the eye corners to rotate the image accordingly. Then a margin of 20% of the interocular distance around the outer landmarks is added to crop the facial image. Each image is resized to 64 x64 pixels.After aligning the faces, image-level deep features are extracted from a convolutional neural network trained for facial emotion recognition. To prepare this feature extractor, the system starts with the pre-trained VGG-Face network.Then this network is ne-tuned for emotion, using more than 30K </a:t>
            </a:r>
            <a:endParaRPr>
              <a:solidFill>
                <a:srgbClr val="666666"/>
              </a:solidFill>
            </a:endParaRPr>
          </a:p>
          <a:p>
            <a:pPr marL="457200" lvl="0" indent="0" algn="l" rtl="0">
              <a:spcBef>
                <a:spcPts val="1600"/>
              </a:spcBef>
              <a:spcAft>
                <a:spcPts val="0"/>
              </a:spcAft>
              <a:buNone/>
            </a:pPr>
            <a:endParaRPr>
              <a:solidFill>
                <a:srgbClr val="666666"/>
              </a:solidFill>
            </a:endParaRPr>
          </a:p>
          <a:p>
            <a:pPr marL="0" lvl="0" indent="0" algn="l" rtl="0">
              <a:spcBef>
                <a:spcPts val="1600"/>
              </a:spcBef>
              <a:spcAft>
                <a:spcPts val="0"/>
              </a:spcAft>
              <a:buClr>
                <a:srgbClr val="000000"/>
              </a:buClr>
              <a:buSzPts val="1100"/>
              <a:buFont typeface="Arial"/>
              <a:buNone/>
            </a:pPr>
            <a:endParaRPr>
              <a:solidFill>
                <a:srgbClr val="666666"/>
              </a:solidFill>
            </a:endParaRPr>
          </a:p>
          <a:p>
            <a:pPr marL="0" lvl="0" indent="0" algn="l" rtl="0">
              <a:spcBef>
                <a:spcPts val="1600"/>
              </a:spcBef>
              <a:spcAft>
                <a:spcPts val="1600"/>
              </a:spcAft>
              <a:buNone/>
            </a:pPr>
            <a:endParaRPr>
              <a:solidFill>
                <a:srgbClr val="66666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438125" y="-1179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21"/>
          <p:cNvSpPr txBox="1">
            <a:spLocks noGrp="1"/>
          </p:cNvSpPr>
          <p:nvPr>
            <p:ph type="body" idx="1"/>
          </p:nvPr>
        </p:nvSpPr>
        <p:spPr>
          <a:xfrm>
            <a:off x="729450" y="1241750"/>
            <a:ext cx="7688700" cy="3901800"/>
          </a:xfrm>
          <a:prstGeom prst="rect">
            <a:avLst/>
          </a:prstGeom>
        </p:spPr>
        <p:txBody>
          <a:bodyPr spcFirstLastPara="1" wrap="square" lIns="91425" tIns="91425" rIns="91425" bIns="91425" anchor="t" anchorCtr="0">
            <a:noAutofit/>
          </a:bodyPr>
          <a:lstStyle/>
          <a:p>
            <a:pPr marL="914400" lvl="0" indent="0" algn="l" rtl="0">
              <a:spcBef>
                <a:spcPts val="0"/>
              </a:spcBef>
              <a:spcAft>
                <a:spcPts val="0"/>
              </a:spcAft>
              <a:buNone/>
            </a:pPr>
            <a:r>
              <a:rPr lang="en">
                <a:solidFill>
                  <a:srgbClr val="666666"/>
                </a:solidFill>
              </a:rPr>
              <a:t>training images of the FER-2013 dataset. The nal trained network has a 37-layer architecture (involving 16 convolution layers and 5 pooling layers). The response of the 33rd layer is used, which is the lowest-level 4096 dimensional descriptor.After extracting frame-level features from each aligned face, videos are summarized by computing functional statistics of each dimension over time. The functionals include mean, standard deviation, offset, slope, and curvature. Offset and slope are calculated from the first order polynomial fit to each feature contour, while curvature is the leading coefficient of the second order polynomial. In the BU-NKU approach, deep facial features are combined with the Local Gabor Binary Patterns from Three Orthogonal Planes (LGBP-TOP) video descriptor, shown to be effective in emotion recognition. It is extracted by applying 18 Gabor filters on aligned facial images with varying orientation and scale parameters.					</a:t>
            </a:r>
            <a:endParaRPr>
              <a:solidFill>
                <a:srgbClr val="666666"/>
              </a:solidFill>
            </a:endParaRPr>
          </a:p>
          <a:p>
            <a:pPr marL="914400" lvl="0" indent="-311150" algn="l" rtl="0">
              <a:spcBef>
                <a:spcPts val="1600"/>
              </a:spcBef>
              <a:spcAft>
                <a:spcPts val="0"/>
              </a:spcAft>
              <a:buClr>
                <a:srgbClr val="666666"/>
              </a:buClr>
              <a:buSzPts val="1300"/>
              <a:buChar char="●"/>
            </a:pPr>
            <a:r>
              <a:rPr lang="en" i="1">
                <a:solidFill>
                  <a:srgbClr val="666666"/>
                </a:solidFill>
              </a:rPr>
              <a:t>Scene Features</a:t>
            </a:r>
            <a:r>
              <a:rPr lang="en">
                <a:solidFill>
                  <a:srgbClr val="666666"/>
                </a:solidFill>
              </a:rPr>
              <a:t>: In order to use ambient information in the images, a set of features is extracted using the VGG-VD-19 network , which is trained for an object recognition task on the ILSVRC 2012 dataset. Similar to face features, a 4096-dimensional representation from the 39th layer of the 43-layer architecture is used.This gives a description of the overall image that contains both face and scene.</a:t>
            </a:r>
            <a:endParaRPr>
              <a:solidFill>
                <a:srgbClr val="666666"/>
              </a:solidFill>
            </a:endParaRPr>
          </a:p>
          <a:p>
            <a:pPr marL="914400" lvl="0" indent="0" algn="l" rtl="0">
              <a:spcBef>
                <a:spcPts val="1600"/>
              </a:spcBef>
              <a:spcAft>
                <a:spcPts val="0"/>
              </a:spcAft>
              <a:buNone/>
            </a:pPr>
            <a:endParaRPr>
              <a:solidFill>
                <a:srgbClr val="666666"/>
              </a:solidFill>
            </a:endParaRPr>
          </a:p>
          <a:p>
            <a:pPr marL="0" lvl="0" indent="0" algn="l" rtl="0">
              <a:spcBef>
                <a:spcPts val="1600"/>
              </a:spcBef>
              <a:spcAft>
                <a:spcPts val="1600"/>
              </a:spcAft>
              <a:buNone/>
            </a:pPr>
            <a:endParaRPr>
              <a:solidFill>
                <a:srgbClr val="666666"/>
              </a:solidFil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2314</Words>
  <Application>Microsoft Office PowerPoint</Application>
  <PresentationFormat>On-screen Show (16:9)</PresentationFormat>
  <Paragraphs>112</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Raleway</vt:lpstr>
      <vt:lpstr>Lato</vt:lpstr>
      <vt:lpstr>Arial</vt:lpstr>
      <vt:lpstr>Streamline</vt:lpstr>
      <vt:lpstr>Job Candidate Screening Model   Data Collection from Youtube Users Baselines Model BU-NKU Model TUD Model</vt:lpstr>
      <vt:lpstr>Data Set explanation</vt:lpstr>
      <vt:lpstr>PowerPoint Presentation</vt:lpstr>
      <vt:lpstr>PowerPoint Presentation</vt:lpstr>
      <vt:lpstr>Baselines Model </vt:lpstr>
      <vt:lpstr>PowerPoint Presentation</vt:lpstr>
      <vt:lpstr>BU-NKU Model</vt:lpstr>
      <vt:lpstr>PowerPoint Presentation</vt:lpstr>
      <vt:lpstr>PowerPoint Presentation</vt:lpstr>
      <vt:lpstr>PowerPoint Presentation</vt:lpstr>
      <vt:lpstr>PowerPoint Presentation</vt:lpstr>
      <vt:lpstr>PowerPoint Presentation</vt:lpstr>
      <vt:lpstr>TUD Model</vt:lpstr>
      <vt:lpstr>PowerPoint Presentation</vt:lpstr>
      <vt:lpstr>Visual Features</vt:lpstr>
      <vt:lpstr>PowerPoint Presentation</vt:lpstr>
      <vt:lpstr>PowerPoint Presentation</vt:lpstr>
      <vt:lpstr>Quantitative System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Candidate Screening Model   Data Collection from Youtube Users Baselines Model BU-NKU Model TUD Model</dc:title>
  <cp:lastModifiedBy>Rahul tripathi</cp:lastModifiedBy>
  <cp:revision>1</cp:revision>
  <dcterms:modified xsi:type="dcterms:W3CDTF">2018-12-16T07:02:31Z</dcterms:modified>
</cp:coreProperties>
</file>