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2" autoAdjust="0"/>
    <p:restoredTop sz="94660"/>
  </p:normalViewPr>
  <p:slideViewPr>
    <p:cSldViewPr snapToGrid="0">
      <p:cViewPr>
        <p:scale>
          <a:sx n="30" d="100"/>
          <a:sy n="30" d="100"/>
        </p:scale>
        <p:origin x="2203" y="-2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52758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294739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267817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93319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CD0BEB-9ED5-4200-B51A-8036E8B8A761}"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282150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D0BEB-9ED5-4200-B51A-8036E8B8A76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95078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D0BEB-9ED5-4200-B51A-8036E8B8A761}"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77674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D0BEB-9ED5-4200-B51A-8036E8B8A761}"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56212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D0BEB-9ED5-4200-B51A-8036E8B8A761}"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69681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B5CD0BEB-9ED5-4200-B51A-8036E8B8A76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12088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B5CD0BEB-9ED5-4200-B51A-8036E8B8A761}"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9D2F0-C86B-4F18-BC77-FC475D4C17CF}" type="slidenum">
              <a:rPr lang="en-US" smtClean="0"/>
              <a:t>‹#›</a:t>
            </a:fld>
            <a:endParaRPr lang="en-US"/>
          </a:p>
        </p:txBody>
      </p:sp>
    </p:spTree>
    <p:extLst>
      <p:ext uri="{BB962C8B-B14F-4D97-AF65-F5344CB8AC3E}">
        <p14:creationId xmlns:p14="http://schemas.microsoft.com/office/powerpoint/2010/main" val="306583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B5CD0BEB-9ED5-4200-B51A-8036E8B8A761}" type="datetimeFigureOut">
              <a:rPr lang="en-US" smtClean="0"/>
              <a:t>4/23/2018</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A149D2F0-C86B-4F18-BC77-FC475D4C17CF}" type="slidenum">
              <a:rPr lang="en-US" smtClean="0"/>
              <a:t>‹#›</a:t>
            </a:fld>
            <a:endParaRPr lang="en-US"/>
          </a:p>
        </p:txBody>
      </p:sp>
    </p:spTree>
    <p:extLst>
      <p:ext uri="{BB962C8B-B14F-4D97-AF65-F5344CB8AC3E}">
        <p14:creationId xmlns:p14="http://schemas.microsoft.com/office/powerpoint/2010/main" val="2841637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59FAF-0C13-4685-A929-D88035FCE14D}"/>
              </a:ext>
            </a:extLst>
          </p:cNvPr>
          <p:cNvSpPr txBox="1"/>
          <p:nvPr/>
        </p:nvSpPr>
        <p:spPr>
          <a:xfrm>
            <a:off x="533400" y="529709"/>
            <a:ext cx="20878799" cy="1323439"/>
          </a:xfrm>
          <a:prstGeom prst="rect">
            <a:avLst/>
          </a:prstGeom>
          <a:noFill/>
        </p:spPr>
        <p:txBody>
          <a:bodyPr wrap="square" rtlCol="0">
            <a:spAutoFit/>
          </a:bodyPr>
          <a:lstStyle/>
          <a:p>
            <a:pPr algn="ctr"/>
            <a:r>
              <a:rPr lang="en-US" sz="8000" b="1" spc="300" dirty="0">
                <a:solidFill>
                  <a:schemeClr val="bg1"/>
                </a:solidFill>
              </a:rPr>
              <a:t>Recommendation on Fantasy  League - ROFL</a:t>
            </a:r>
          </a:p>
        </p:txBody>
      </p:sp>
      <p:sp>
        <p:nvSpPr>
          <p:cNvPr id="3" name="TextBox 2">
            <a:extLst>
              <a:ext uri="{FF2B5EF4-FFF2-40B4-BE49-F238E27FC236}">
                <a16:creationId xmlns:a16="http://schemas.microsoft.com/office/drawing/2014/main" id="{0BF8EFBC-AF77-4B1B-A995-51DC80B432D3}"/>
              </a:ext>
            </a:extLst>
          </p:cNvPr>
          <p:cNvSpPr txBox="1"/>
          <p:nvPr/>
        </p:nvSpPr>
        <p:spPr>
          <a:xfrm>
            <a:off x="1632856" y="1974836"/>
            <a:ext cx="18679885" cy="1323439"/>
          </a:xfrm>
          <a:prstGeom prst="rect">
            <a:avLst/>
          </a:prstGeom>
          <a:noFill/>
        </p:spPr>
        <p:txBody>
          <a:bodyPr wrap="square" rtlCol="0">
            <a:spAutoFit/>
          </a:bodyPr>
          <a:lstStyle/>
          <a:p>
            <a:pPr algn="ctr"/>
            <a:r>
              <a:rPr lang="en-US" sz="4000" dirty="0">
                <a:solidFill>
                  <a:schemeClr val="bg1"/>
                </a:solidFill>
                <a:latin typeface="+mj-lt"/>
              </a:rPr>
              <a:t>Shubham Bhargava, Snehil, Vaibhav Rawat, Tushar Turkar</a:t>
            </a:r>
          </a:p>
          <a:p>
            <a:pPr algn="ctr"/>
            <a:r>
              <a:rPr lang="en-US" sz="4000" dirty="0">
                <a:solidFill>
                  <a:schemeClr val="bg1"/>
                </a:solidFill>
                <a:latin typeface="+mj-lt"/>
                <a:ea typeface="Nanami" panose="02000000000000000000" pitchFamily="50" charset="2"/>
              </a:rPr>
              <a:t>Department of Computer Science &amp; Engineering, Texas A&amp;M University</a:t>
            </a:r>
          </a:p>
        </p:txBody>
      </p:sp>
      <p:sp>
        <p:nvSpPr>
          <p:cNvPr id="4" name="TextBox 3">
            <a:extLst>
              <a:ext uri="{FF2B5EF4-FFF2-40B4-BE49-F238E27FC236}">
                <a16:creationId xmlns:a16="http://schemas.microsoft.com/office/drawing/2014/main" id="{DDADF937-522C-4AA2-8A1F-42A7AC08F7C6}"/>
              </a:ext>
            </a:extLst>
          </p:cNvPr>
          <p:cNvSpPr txBox="1"/>
          <p:nvPr/>
        </p:nvSpPr>
        <p:spPr>
          <a:xfrm>
            <a:off x="-10718800" y="3526971"/>
            <a:ext cx="9971314" cy="5755422"/>
          </a:xfrm>
          <a:prstGeom prst="rect">
            <a:avLst/>
          </a:prstGeom>
          <a:noFill/>
        </p:spPr>
        <p:txBody>
          <a:bodyPr wrap="square" rtlCol="0">
            <a:spAutoFit/>
          </a:bodyPr>
          <a:lstStyle/>
          <a:p>
            <a:pPr algn="ctr"/>
            <a:r>
              <a:rPr lang="en-US" sz="4800" b="1" dirty="0">
                <a:solidFill>
                  <a:schemeClr val="bg1"/>
                </a:solidFill>
              </a:rPr>
              <a:t>Introduction</a:t>
            </a:r>
          </a:p>
          <a:p>
            <a:pPr algn="ctr"/>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rPr>
              <a:t>English Premier League is the most sought after sports league. Fantasy football league emulates its experience wherein participants assemble a team of players under certain budget constraints and score points based on how well those players performed. </a:t>
            </a:r>
          </a:p>
          <a:p>
            <a:pPr marL="457200" indent="-457200">
              <a:buFont typeface="Arial" panose="020B0604020202020204" pitchFamily="34" charset="0"/>
              <a:buChar char="•"/>
            </a:pPr>
            <a:r>
              <a:rPr lang="en-US" sz="3200" dirty="0">
                <a:solidFill>
                  <a:schemeClr val="bg1"/>
                </a:solidFill>
              </a:rPr>
              <a:t>The aim of the game is to score as many points as possible. The scoring is done based on factors such as goals scored, assists, clean sheets, penalties, fouls,  wins / losses, etc.</a:t>
            </a:r>
          </a:p>
        </p:txBody>
      </p:sp>
      <p:cxnSp>
        <p:nvCxnSpPr>
          <p:cNvPr id="6" name="Straight Connector 5">
            <a:extLst>
              <a:ext uri="{FF2B5EF4-FFF2-40B4-BE49-F238E27FC236}">
                <a16:creationId xmlns:a16="http://schemas.microsoft.com/office/drawing/2014/main" id="{2C7F6394-CD45-4992-977C-351B5E440AE7}"/>
              </a:ext>
            </a:extLst>
          </p:cNvPr>
          <p:cNvCxnSpPr>
            <a:cxnSpLocks/>
          </p:cNvCxnSpPr>
          <p:nvPr/>
        </p:nvCxnSpPr>
        <p:spPr>
          <a:xfrm>
            <a:off x="10972800" y="5638800"/>
            <a:ext cx="0" cy="25984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C5688F-D6A1-4E60-A27F-8DB9DC1865C2}"/>
              </a:ext>
            </a:extLst>
          </p:cNvPr>
          <p:cNvSpPr txBox="1"/>
          <p:nvPr/>
        </p:nvSpPr>
        <p:spPr>
          <a:xfrm>
            <a:off x="-11049000" y="12347107"/>
            <a:ext cx="9971314" cy="6986528"/>
          </a:xfrm>
          <a:prstGeom prst="rect">
            <a:avLst/>
          </a:prstGeom>
          <a:noFill/>
        </p:spPr>
        <p:txBody>
          <a:bodyPr wrap="square" rtlCol="0">
            <a:spAutoFit/>
          </a:bodyPr>
          <a:lstStyle/>
          <a:p>
            <a:pPr algn="ctr"/>
            <a:r>
              <a:rPr lang="en-US" sz="3200" dirty="0">
                <a:solidFill>
                  <a:schemeClr val="bg1"/>
                </a:solidFill>
              </a:rPr>
              <a:t>Motivation</a:t>
            </a:r>
          </a:p>
          <a:p>
            <a:pPr algn="ctr"/>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rPr>
              <a:t>The motivation of this project is to help soccer fans make informed decisions. Since our algorithms has no biases towards players, it helps bring lesser known players who are projected to perform well into limelight by taking into consideration unique intrinsic features and current player form.</a:t>
            </a:r>
          </a:p>
          <a:p>
            <a:pPr marL="457200" indent="-457200">
              <a:buFont typeface="Arial" panose="020B0604020202020204" pitchFamily="34" charset="0"/>
              <a:buChar char="•"/>
            </a:pPr>
            <a:r>
              <a:rPr lang="en-US" sz="3200" dirty="0">
                <a:solidFill>
                  <a:schemeClr val="bg1"/>
                </a:solidFill>
              </a:rPr>
              <a:t>As soccer fans and budding data scientists, we plan to tackle this optimization problem of selecting players to get maximum score. Here, we propose a recommender engine that provides position-wise rankings of the players (FWD, MID, DEF, GLK) that are expected to bring users more points in the upcoming fixtures.</a:t>
            </a:r>
          </a:p>
        </p:txBody>
      </p:sp>
      <p:sp>
        <p:nvSpPr>
          <p:cNvPr id="9" name="TextBox 8">
            <a:extLst>
              <a:ext uri="{FF2B5EF4-FFF2-40B4-BE49-F238E27FC236}">
                <a16:creationId xmlns:a16="http://schemas.microsoft.com/office/drawing/2014/main" id="{D15AA241-913D-4735-8E58-075663E75A68}"/>
              </a:ext>
            </a:extLst>
          </p:cNvPr>
          <p:cNvSpPr txBox="1"/>
          <p:nvPr/>
        </p:nvSpPr>
        <p:spPr>
          <a:xfrm>
            <a:off x="-11049000" y="20973027"/>
            <a:ext cx="9971314" cy="6247864"/>
          </a:xfrm>
          <a:prstGeom prst="rect">
            <a:avLst/>
          </a:prstGeom>
          <a:noFill/>
        </p:spPr>
        <p:txBody>
          <a:bodyPr wrap="square" rtlCol="0">
            <a:spAutoFit/>
          </a:bodyPr>
          <a:lstStyle/>
          <a:p>
            <a:pPr algn="ctr"/>
            <a:r>
              <a:rPr lang="en-US" sz="4800" b="1" dirty="0">
                <a:solidFill>
                  <a:schemeClr val="bg1"/>
                </a:solidFill>
              </a:rPr>
              <a:t>Dataset</a:t>
            </a:r>
            <a:endParaRPr lang="en-US" sz="3200" b="1" dirty="0">
              <a:solidFill>
                <a:schemeClr val="bg1"/>
              </a:solidFill>
            </a:endParaRPr>
          </a:p>
          <a:p>
            <a:pPr algn="ctr"/>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rPr>
              <a:t>Dataset for season 2016-17 and current season has been obtained from Fantasy Premier League website. Dataset includes both explicit (goals scored, assists, etc.) and implicit (play-making, creativity, etc.) features and past history performances for about 700 players in 20 teams across 38 game-weeks per season and  up to past 8 seasons’ history data.</a:t>
            </a:r>
          </a:p>
          <a:p>
            <a:pPr marL="457200" indent="-457200">
              <a:buFont typeface="Arial" panose="020B0604020202020204" pitchFamily="34" charset="0"/>
              <a:buChar char="•"/>
            </a:pPr>
            <a:r>
              <a:rPr lang="en-US" sz="3200" dirty="0">
                <a:solidFill>
                  <a:schemeClr val="bg1"/>
                </a:solidFill>
              </a:rPr>
              <a:t>Player position and team data has been scraped from FoxSports soccer stats website and integrated into the main data repository.</a:t>
            </a:r>
          </a:p>
        </p:txBody>
      </p:sp>
      <p:sp>
        <p:nvSpPr>
          <p:cNvPr id="10" name="TextBox 9">
            <a:extLst>
              <a:ext uri="{FF2B5EF4-FFF2-40B4-BE49-F238E27FC236}">
                <a16:creationId xmlns:a16="http://schemas.microsoft.com/office/drawing/2014/main" id="{6582E5DD-B530-4504-8627-88165E066842}"/>
              </a:ext>
            </a:extLst>
          </p:cNvPr>
          <p:cNvSpPr txBox="1"/>
          <p:nvPr/>
        </p:nvSpPr>
        <p:spPr>
          <a:xfrm>
            <a:off x="22210486" y="15840371"/>
            <a:ext cx="9971314" cy="3785652"/>
          </a:xfrm>
          <a:prstGeom prst="rect">
            <a:avLst/>
          </a:prstGeom>
          <a:noFill/>
        </p:spPr>
        <p:txBody>
          <a:bodyPr wrap="square" rtlCol="0">
            <a:spAutoFit/>
          </a:bodyPr>
          <a:lstStyle/>
          <a:p>
            <a:pPr algn="ctr"/>
            <a:r>
              <a:rPr lang="en-US" sz="4800" b="1" dirty="0">
                <a:solidFill>
                  <a:schemeClr val="bg1"/>
                </a:solidFill>
              </a:rPr>
              <a:t>Key Takeaways</a:t>
            </a:r>
            <a:endParaRPr lang="en-US" sz="3600" b="1" dirty="0">
              <a:solidFill>
                <a:schemeClr val="bg1"/>
              </a:solidFill>
            </a:endParaRPr>
          </a:p>
          <a:p>
            <a:pPr algn="ctr"/>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rPr>
              <a:t>Ranking SVM performed better than Regression and SVR it computes pairwise ranking.</a:t>
            </a:r>
          </a:p>
          <a:p>
            <a:pPr marL="457200" indent="-457200">
              <a:buFont typeface="Arial" panose="020B0604020202020204" pitchFamily="34" charset="0"/>
              <a:buChar char="•"/>
            </a:pPr>
            <a:r>
              <a:rPr lang="en-US" sz="3200" dirty="0">
                <a:solidFill>
                  <a:schemeClr val="bg1"/>
                </a:solidFill>
              </a:rPr>
              <a:t>Using implicit features like ICT(Influence, Creativity and Threat), Bonus points, etc. helped improve the prediction</a:t>
            </a:r>
          </a:p>
        </p:txBody>
      </p:sp>
      <p:sp>
        <p:nvSpPr>
          <p:cNvPr id="11" name="TextBox 10">
            <a:extLst>
              <a:ext uri="{FF2B5EF4-FFF2-40B4-BE49-F238E27FC236}">
                <a16:creationId xmlns:a16="http://schemas.microsoft.com/office/drawing/2014/main" id="{566563B0-ADBA-4478-B7B9-0405150817BB}"/>
              </a:ext>
            </a:extLst>
          </p:cNvPr>
          <p:cNvSpPr txBox="1"/>
          <p:nvPr/>
        </p:nvSpPr>
        <p:spPr>
          <a:xfrm>
            <a:off x="21978261" y="20973027"/>
            <a:ext cx="10435763" cy="4524315"/>
          </a:xfrm>
          <a:prstGeom prst="rect">
            <a:avLst/>
          </a:prstGeom>
          <a:noFill/>
        </p:spPr>
        <p:txBody>
          <a:bodyPr wrap="square" rtlCol="0">
            <a:spAutoFit/>
          </a:bodyPr>
          <a:lstStyle/>
          <a:p>
            <a:pPr algn="ctr"/>
            <a:r>
              <a:rPr lang="en-US" sz="4800" b="1" dirty="0">
                <a:solidFill>
                  <a:schemeClr val="bg1"/>
                </a:solidFill>
              </a:rPr>
              <a:t>Ethical Impacts</a:t>
            </a:r>
          </a:p>
          <a:p>
            <a:pPr algn="ctr"/>
            <a:endParaRPr lang="en-US" sz="4800" b="1" dirty="0">
              <a:solidFill>
                <a:schemeClr val="bg1"/>
              </a:solidFill>
            </a:endParaRPr>
          </a:p>
          <a:p>
            <a:pPr marL="457200" indent="-457200">
              <a:buFont typeface="Arial" panose="020B0604020202020204" pitchFamily="34" charset="0"/>
              <a:buChar char="•"/>
            </a:pPr>
            <a:r>
              <a:rPr lang="en-US" sz="3200" dirty="0">
                <a:solidFill>
                  <a:schemeClr val="bg1"/>
                </a:solidFill>
              </a:rPr>
              <a:t>This tool unintentionally coaxes people to indulge in online wagers indirectly and spoils the spirit of the sport by recommending better strategies.</a:t>
            </a:r>
          </a:p>
          <a:p>
            <a:pPr marL="457200" indent="-457200">
              <a:buFont typeface="Arial" panose="020B0604020202020204" pitchFamily="34" charset="0"/>
              <a:buChar char="•"/>
            </a:pPr>
            <a:r>
              <a:rPr lang="en-US" sz="3200" dirty="0">
                <a:solidFill>
                  <a:schemeClr val="bg1"/>
                </a:solidFill>
              </a:rPr>
              <a:t>While the system has no biases towards the players, it tends to rate players based on their recent performances, which can be detrimental to new players.</a:t>
            </a:r>
          </a:p>
        </p:txBody>
      </p:sp>
      <p:sp>
        <p:nvSpPr>
          <p:cNvPr id="12" name="TextBox 11">
            <a:extLst>
              <a:ext uri="{FF2B5EF4-FFF2-40B4-BE49-F238E27FC236}">
                <a16:creationId xmlns:a16="http://schemas.microsoft.com/office/drawing/2014/main" id="{84893FA6-C0E7-424C-A0AC-52A46C44E8B9}"/>
              </a:ext>
            </a:extLst>
          </p:cNvPr>
          <p:cNvSpPr txBox="1"/>
          <p:nvPr/>
        </p:nvSpPr>
        <p:spPr>
          <a:xfrm>
            <a:off x="22210486" y="26863663"/>
            <a:ext cx="10435765" cy="3293209"/>
          </a:xfrm>
          <a:prstGeom prst="rect">
            <a:avLst/>
          </a:prstGeom>
          <a:noFill/>
        </p:spPr>
        <p:txBody>
          <a:bodyPr wrap="square" rtlCol="0">
            <a:spAutoFit/>
          </a:bodyPr>
          <a:lstStyle/>
          <a:p>
            <a:pPr algn="ctr"/>
            <a:r>
              <a:rPr lang="en-US" sz="4800" b="1" dirty="0">
                <a:solidFill>
                  <a:schemeClr val="bg1"/>
                </a:solidFill>
              </a:rPr>
              <a:t> Related Work and References</a:t>
            </a:r>
          </a:p>
          <a:p>
            <a:pPr algn="ctr"/>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rPr>
              <a:t>Fantasy Football Fix suggests customized transfers, player projected points, etc. based on past statistics. </a:t>
            </a:r>
          </a:p>
          <a:p>
            <a:pPr marL="457200" indent="-457200">
              <a:buFont typeface="Arial" panose="020B0604020202020204" pitchFamily="34" charset="0"/>
              <a:buChar char="•"/>
            </a:pPr>
            <a:r>
              <a:rPr lang="en-US" sz="3200" dirty="0">
                <a:solidFill>
                  <a:schemeClr val="bg1"/>
                </a:solidFill>
              </a:rPr>
              <a:t>Fantasy Football Geek and Scout post news, game analysis, current player rankings,, tips and tricks, etc.</a:t>
            </a:r>
          </a:p>
        </p:txBody>
      </p:sp>
      <p:sp>
        <p:nvSpPr>
          <p:cNvPr id="13" name="TextBox 12">
            <a:extLst>
              <a:ext uri="{FF2B5EF4-FFF2-40B4-BE49-F238E27FC236}">
                <a16:creationId xmlns:a16="http://schemas.microsoft.com/office/drawing/2014/main" id="{582BFEF2-8DAE-4E5C-A008-889420DD172C}"/>
              </a:ext>
            </a:extLst>
          </p:cNvPr>
          <p:cNvSpPr txBox="1"/>
          <p:nvPr/>
        </p:nvSpPr>
        <p:spPr>
          <a:xfrm>
            <a:off x="609600" y="28867496"/>
            <a:ext cx="9971314" cy="5016758"/>
          </a:xfrm>
          <a:prstGeom prst="rect">
            <a:avLst/>
          </a:prstGeom>
          <a:noFill/>
        </p:spPr>
        <p:txBody>
          <a:bodyPr wrap="square" rtlCol="0">
            <a:spAutoFit/>
          </a:bodyPr>
          <a:lstStyle/>
          <a:p>
            <a:pPr algn="ctr"/>
            <a:r>
              <a:rPr lang="en-US" sz="3200" dirty="0">
                <a:solidFill>
                  <a:schemeClr val="bg1"/>
                </a:solidFill>
              </a:rPr>
              <a:t>Architecture</a:t>
            </a:r>
          </a:p>
          <a:p>
            <a:pPr algn="ctr"/>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rPr>
              <a:t>Dataset for season 2016-17 has been obtained from (link </a:t>
            </a:r>
            <a:r>
              <a:rPr lang="en-US" sz="3200" dirty="0" err="1">
                <a:solidFill>
                  <a:schemeClr val="bg1"/>
                </a:solidFill>
              </a:rPr>
              <a:t>github</a:t>
            </a:r>
            <a:r>
              <a:rPr lang="en-US" sz="3200" dirty="0">
                <a:solidFill>
                  <a:schemeClr val="bg1"/>
                </a:solidFill>
              </a:rPr>
              <a:t> repo </a:t>
            </a:r>
            <a:r>
              <a:rPr lang="en-US" sz="3200" dirty="0" err="1">
                <a:solidFill>
                  <a:schemeClr val="bg1"/>
                </a:solidFill>
              </a:rPr>
              <a:t>vastav</a:t>
            </a:r>
            <a:r>
              <a:rPr lang="en-US" sz="3200" dirty="0">
                <a:solidFill>
                  <a:schemeClr val="bg1"/>
                </a:solidFill>
              </a:rPr>
              <a:t>)</a:t>
            </a:r>
          </a:p>
          <a:p>
            <a:pPr marL="457200" indent="-457200">
              <a:buFont typeface="Arial" panose="020B0604020202020204" pitchFamily="34" charset="0"/>
              <a:buChar char="•"/>
            </a:pPr>
            <a:r>
              <a:rPr lang="en-US" sz="3200" dirty="0">
                <a:solidFill>
                  <a:schemeClr val="bg1"/>
                </a:solidFill>
              </a:rPr>
              <a:t>Current Season data is scraped from Fantasy Premier League website. Dataset includes both explicit and implicit features for each player, and player past history. Player position and team data has been taken from FoxSports.</a:t>
            </a:r>
          </a:p>
          <a:p>
            <a:pPr marL="457200" indent="-457200">
              <a:buFont typeface="Arial" panose="020B0604020202020204" pitchFamily="34" charset="0"/>
              <a:buChar char="•"/>
            </a:pPr>
            <a:r>
              <a:rPr lang="en-US" sz="3200" dirty="0">
                <a:solidFill>
                  <a:schemeClr val="bg1"/>
                </a:solidFill>
              </a:rPr>
              <a:t>All data merged together.</a:t>
            </a:r>
          </a:p>
        </p:txBody>
      </p:sp>
      <p:sp>
        <p:nvSpPr>
          <p:cNvPr id="14" name="TextBox 13">
            <a:extLst>
              <a:ext uri="{FF2B5EF4-FFF2-40B4-BE49-F238E27FC236}">
                <a16:creationId xmlns:a16="http://schemas.microsoft.com/office/drawing/2014/main" id="{981BEF01-3A20-42A0-8DBF-4D35FEBB1224}"/>
              </a:ext>
            </a:extLst>
          </p:cNvPr>
          <p:cNvSpPr txBox="1"/>
          <p:nvPr/>
        </p:nvSpPr>
        <p:spPr>
          <a:xfrm>
            <a:off x="11179627" y="6066841"/>
            <a:ext cx="9971314" cy="11418510"/>
          </a:xfrm>
          <a:prstGeom prst="rect">
            <a:avLst/>
          </a:prstGeom>
          <a:noFill/>
        </p:spPr>
        <p:txBody>
          <a:bodyPr wrap="square" rtlCol="0">
            <a:spAutoFit/>
          </a:bodyPr>
          <a:lstStyle/>
          <a:p>
            <a:pPr algn="ctr"/>
            <a:r>
              <a:rPr lang="en-US" sz="3200" dirty="0">
                <a:solidFill>
                  <a:schemeClr val="bg1"/>
                </a:solidFill>
              </a:rPr>
              <a:t>Methodologies</a:t>
            </a:r>
          </a:p>
          <a:p>
            <a:pPr algn="ctr"/>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rPr>
              <a:t>As soccer fans and budding data scientists, we plan to tackle the problem of selecting players in an optimal and unbiased way. Most people, around the world, place bets based on emotions, expert advice or player popularity. At best, they consider past performances or statistics to find the optimal bet. We plan to build a recommender engine that ranks the players of different categories(Forward, Midfielder, Defender, Goalkeeper) and lets the user build his own team.</a:t>
            </a:r>
          </a:p>
          <a:p>
            <a:pPr marL="457200" indent="-457200">
              <a:buFont typeface="Arial" panose="020B0604020202020204" pitchFamily="34" charset="0"/>
              <a:buChar char="•"/>
            </a:pPr>
            <a:r>
              <a:rPr lang="en-US" sz="3200" dirty="0">
                <a:solidFill>
                  <a:schemeClr val="bg1"/>
                </a:solidFill>
              </a:rPr>
              <a:t>Our motivation of this project is to help soccer fans make informed decisions. Since our algorithms has no biases towards players, it helps bring relatively unknown players who are performing very well into limelight. This is due to the fact that we take into consideration unique features.</a:t>
            </a:r>
          </a:p>
          <a:p>
            <a:pPr marL="457200" indent="-457200">
              <a:buFont typeface="Arial" panose="020B0604020202020204" pitchFamily="34" charset="0"/>
              <a:buChar char="•"/>
            </a:pPr>
            <a:r>
              <a:rPr lang="en-US" sz="3200" dirty="0">
                <a:solidFill>
                  <a:schemeClr val="bg1"/>
                </a:solidFill>
              </a:rPr>
              <a:t>Our motivation of this project is to help soccer fans make informed decisions. Since our algorithms has no biases towards players, it helps bring relatively unknown players who are performing very well into limelight. This is due to the fact that we take into consideration unique features.</a:t>
            </a:r>
          </a:p>
        </p:txBody>
      </p:sp>
      <p:cxnSp>
        <p:nvCxnSpPr>
          <p:cNvPr id="16" name="Straight Connector 15">
            <a:extLst>
              <a:ext uri="{FF2B5EF4-FFF2-40B4-BE49-F238E27FC236}">
                <a16:creationId xmlns:a16="http://schemas.microsoft.com/office/drawing/2014/main" id="{867A0F83-D27F-4DB7-B2D2-AF022C20949B}"/>
              </a:ext>
            </a:extLst>
          </p:cNvPr>
          <p:cNvCxnSpPr>
            <a:cxnSpLocks/>
          </p:cNvCxnSpPr>
          <p:nvPr/>
        </p:nvCxnSpPr>
        <p:spPr>
          <a:xfrm>
            <a:off x="508000" y="1822436"/>
            <a:ext cx="20878799" cy="882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6279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689</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Nanami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Turkar</dc:creator>
  <cp:lastModifiedBy>Tushar Turkar</cp:lastModifiedBy>
  <cp:revision>81</cp:revision>
  <dcterms:created xsi:type="dcterms:W3CDTF">2018-04-22T10:41:08Z</dcterms:created>
  <dcterms:modified xsi:type="dcterms:W3CDTF">2018-04-23T08:25:23Z</dcterms:modified>
</cp:coreProperties>
</file>