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9456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2" autoAdjust="0"/>
    <p:restoredTop sz="94660"/>
  </p:normalViewPr>
  <p:slideViewPr>
    <p:cSldViewPr snapToGrid="0">
      <p:cViewPr>
        <p:scale>
          <a:sx n="30" d="100"/>
          <a:sy n="30" d="100"/>
        </p:scale>
        <p:origin x="2203" y="-180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5387342"/>
            <a:ext cx="18653760" cy="11460480"/>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2743200" y="17289782"/>
            <a:ext cx="16459200" cy="7947658"/>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CD0BEB-9ED5-4200-B51A-8036E8B8A761}"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9D2F0-C86B-4F18-BC77-FC475D4C17CF}" type="slidenum">
              <a:rPr lang="en-US" smtClean="0"/>
              <a:t>‹#›</a:t>
            </a:fld>
            <a:endParaRPr lang="en-US"/>
          </a:p>
        </p:txBody>
      </p:sp>
    </p:spTree>
    <p:extLst>
      <p:ext uri="{BB962C8B-B14F-4D97-AF65-F5344CB8AC3E}">
        <p14:creationId xmlns:p14="http://schemas.microsoft.com/office/powerpoint/2010/main" val="527588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CD0BEB-9ED5-4200-B51A-8036E8B8A761}"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9D2F0-C86B-4F18-BC77-FC475D4C17CF}" type="slidenum">
              <a:rPr lang="en-US" smtClean="0"/>
              <a:t>‹#›</a:t>
            </a:fld>
            <a:endParaRPr lang="en-US"/>
          </a:p>
        </p:txBody>
      </p:sp>
    </p:spTree>
    <p:extLst>
      <p:ext uri="{BB962C8B-B14F-4D97-AF65-F5344CB8AC3E}">
        <p14:creationId xmlns:p14="http://schemas.microsoft.com/office/powerpoint/2010/main" val="2947397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752600"/>
            <a:ext cx="473202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8761" y="1752600"/>
            <a:ext cx="1392174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CD0BEB-9ED5-4200-B51A-8036E8B8A761}"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9D2F0-C86B-4F18-BC77-FC475D4C17CF}" type="slidenum">
              <a:rPr lang="en-US" smtClean="0"/>
              <a:t>‹#›</a:t>
            </a:fld>
            <a:endParaRPr lang="en-US"/>
          </a:p>
        </p:txBody>
      </p:sp>
    </p:spTree>
    <p:extLst>
      <p:ext uri="{BB962C8B-B14F-4D97-AF65-F5344CB8AC3E}">
        <p14:creationId xmlns:p14="http://schemas.microsoft.com/office/powerpoint/2010/main" val="2678173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CD0BEB-9ED5-4200-B51A-8036E8B8A761}"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9D2F0-C86B-4F18-BC77-FC475D4C17CF}" type="slidenum">
              <a:rPr lang="en-US" smtClean="0"/>
              <a:t>‹#›</a:t>
            </a:fld>
            <a:endParaRPr lang="en-US"/>
          </a:p>
        </p:txBody>
      </p:sp>
    </p:spTree>
    <p:extLst>
      <p:ext uri="{BB962C8B-B14F-4D97-AF65-F5344CB8AC3E}">
        <p14:creationId xmlns:p14="http://schemas.microsoft.com/office/powerpoint/2010/main" val="1933199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8206749"/>
            <a:ext cx="18928080" cy="13693138"/>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1497331" y="22029429"/>
            <a:ext cx="18928080" cy="72008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CD0BEB-9ED5-4200-B51A-8036E8B8A761}"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9D2F0-C86B-4F18-BC77-FC475D4C17CF}" type="slidenum">
              <a:rPr lang="en-US" smtClean="0"/>
              <a:t>‹#›</a:t>
            </a:fld>
            <a:endParaRPr lang="en-US"/>
          </a:p>
        </p:txBody>
      </p:sp>
    </p:spTree>
    <p:extLst>
      <p:ext uri="{BB962C8B-B14F-4D97-AF65-F5344CB8AC3E}">
        <p14:creationId xmlns:p14="http://schemas.microsoft.com/office/powerpoint/2010/main" val="2821503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08760" y="8763000"/>
            <a:ext cx="932688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09960" y="8763000"/>
            <a:ext cx="932688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CD0BEB-9ED5-4200-B51A-8036E8B8A761}"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9D2F0-C86B-4F18-BC77-FC475D4C17CF}" type="slidenum">
              <a:rPr lang="en-US" smtClean="0"/>
              <a:t>‹#›</a:t>
            </a:fld>
            <a:endParaRPr lang="en-US"/>
          </a:p>
        </p:txBody>
      </p:sp>
    </p:spTree>
    <p:extLst>
      <p:ext uri="{BB962C8B-B14F-4D97-AF65-F5344CB8AC3E}">
        <p14:creationId xmlns:p14="http://schemas.microsoft.com/office/powerpoint/2010/main" val="950787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7"/>
            <a:ext cx="189280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11621" y="8069582"/>
            <a:ext cx="9284016"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Edit Master text styles</a:t>
            </a:r>
          </a:p>
        </p:txBody>
      </p:sp>
      <p:sp>
        <p:nvSpPr>
          <p:cNvPr id="4" name="Content Placeholder 3"/>
          <p:cNvSpPr>
            <a:spLocks noGrp="1"/>
          </p:cNvSpPr>
          <p:nvPr>
            <p:ph sz="half" idx="2"/>
          </p:nvPr>
        </p:nvSpPr>
        <p:spPr>
          <a:xfrm>
            <a:off x="1511621" y="12024360"/>
            <a:ext cx="9284016"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09961" y="8069582"/>
            <a:ext cx="9329738"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Edit Master text styles</a:t>
            </a:r>
          </a:p>
        </p:txBody>
      </p:sp>
      <p:sp>
        <p:nvSpPr>
          <p:cNvPr id="6" name="Content Placeholder 5"/>
          <p:cNvSpPr>
            <a:spLocks noGrp="1"/>
          </p:cNvSpPr>
          <p:nvPr>
            <p:ph sz="quarter" idx="4"/>
          </p:nvPr>
        </p:nvSpPr>
        <p:spPr>
          <a:xfrm>
            <a:off x="11109961" y="12024360"/>
            <a:ext cx="9329738"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CD0BEB-9ED5-4200-B51A-8036E8B8A761}" type="datetimeFigureOut">
              <a:rPr lang="en-US" smtClean="0"/>
              <a:t>4/23/2018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49D2F0-C86B-4F18-BC77-FC475D4C17CF}" type="slidenum">
              <a:rPr lang="en-US" smtClean="0"/>
              <a:t>‹#›</a:t>
            </a:fld>
            <a:endParaRPr lang="en-US"/>
          </a:p>
        </p:txBody>
      </p:sp>
    </p:spTree>
    <p:extLst>
      <p:ext uri="{BB962C8B-B14F-4D97-AF65-F5344CB8AC3E}">
        <p14:creationId xmlns:p14="http://schemas.microsoft.com/office/powerpoint/2010/main" val="776742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CD0BEB-9ED5-4200-B51A-8036E8B8A761}" type="datetimeFigureOut">
              <a:rPr lang="en-US" smtClean="0"/>
              <a:t>4/23/2018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49D2F0-C86B-4F18-BC77-FC475D4C17CF}" type="slidenum">
              <a:rPr lang="en-US" smtClean="0"/>
              <a:t>‹#›</a:t>
            </a:fld>
            <a:endParaRPr lang="en-US"/>
          </a:p>
        </p:txBody>
      </p:sp>
    </p:spTree>
    <p:extLst>
      <p:ext uri="{BB962C8B-B14F-4D97-AF65-F5344CB8AC3E}">
        <p14:creationId xmlns:p14="http://schemas.microsoft.com/office/powerpoint/2010/main" val="1562123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D0BEB-9ED5-4200-B51A-8036E8B8A761}" type="datetimeFigureOut">
              <a:rPr lang="en-US" smtClean="0"/>
              <a:t>4/23/2018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49D2F0-C86B-4F18-BC77-FC475D4C17CF}" type="slidenum">
              <a:rPr lang="en-US" smtClean="0"/>
              <a:t>‹#›</a:t>
            </a:fld>
            <a:endParaRPr lang="en-US"/>
          </a:p>
        </p:txBody>
      </p:sp>
    </p:spTree>
    <p:extLst>
      <p:ext uri="{BB962C8B-B14F-4D97-AF65-F5344CB8AC3E}">
        <p14:creationId xmlns:p14="http://schemas.microsoft.com/office/powerpoint/2010/main" val="1696815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9329738" y="4739647"/>
            <a:ext cx="11109960" cy="233934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Edit Master text styles</a:t>
            </a:r>
          </a:p>
        </p:txBody>
      </p:sp>
      <p:sp>
        <p:nvSpPr>
          <p:cNvPr id="5" name="Date Placeholder 4"/>
          <p:cNvSpPr>
            <a:spLocks noGrp="1"/>
          </p:cNvSpPr>
          <p:nvPr>
            <p:ph type="dt" sz="half" idx="10"/>
          </p:nvPr>
        </p:nvSpPr>
        <p:spPr/>
        <p:txBody>
          <a:bodyPr/>
          <a:lstStyle/>
          <a:p>
            <a:fld id="{B5CD0BEB-9ED5-4200-B51A-8036E8B8A761}"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9D2F0-C86B-4F18-BC77-FC475D4C17CF}" type="slidenum">
              <a:rPr lang="en-US" smtClean="0"/>
              <a:t>‹#›</a:t>
            </a:fld>
            <a:endParaRPr lang="en-US"/>
          </a:p>
        </p:txBody>
      </p:sp>
    </p:spTree>
    <p:extLst>
      <p:ext uri="{BB962C8B-B14F-4D97-AF65-F5344CB8AC3E}">
        <p14:creationId xmlns:p14="http://schemas.microsoft.com/office/powerpoint/2010/main" val="1208853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29738" y="4739647"/>
            <a:ext cx="11109960" cy="233934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Edit Master text styles</a:t>
            </a:r>
          </a:p>
        </p:txBody>
      </p:sp>
      <p:sp>
        <p:nvSpPr>
          <p:cNvPr id="5" name="Date Placeholder 4"/>
          <p:cNvSpPr>
            <a:spLocks noGrp="1"/>
          </p:cNvSpPr>
          <p:nvPr>
            <p:ph type="dt" sz="half" idx="10"/>
          </p:nvPr>
        </p:nvSpPr>
        <p:spPr/>
        <p:txBody>
          <a:bodyPr/>
          <a:lstStyle/>
          <a:p>
            <a:fld id="{B5CD0BEB-9ED5-4200-B51A-8036E8B8A761}"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9D2F0-C86B-4F18-BC77-FC475D4C17CF}" type="slidenum">
              <a:rPr lang="en-US" smtClean="0"/>
              <a:t>‹#›</a:t>
            </a:fld>
            <a:endParaRPr lang="en-US"/>
          </a:p>
        </p:txBody>
      </p:sp>
    </p:spTree>
    <p:extLst>
      <p:ext uri="{BB962C8B-B14F-4D97-AF65-F5344CB8AC3E}">
        <p14:creationId xmlns:p14="http://schemas.microsoft.com/office/powerpoint/2010/main" val="3065835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52607"/>
            <a:ext cx="189280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08760" y="30510487"/>
            <a:ext cx="4937760" cy="1752600"/>
          </a:xfrm>
          <a:prstGeom prst="rect">
            <a:avLst/>
          </a:prstGeom>
        </p:spPr>
        <p:txBody>
          <a:bodyPr vert="horz" lIns="91440" tIns="45720" rIns="91440" bIns="45720" rtlCol="0" anchor="ctr"/>
          <a:lstStyle>
            <a:lvl1pPr algn="l">
              <a:defRPr sz="2880">
                <a:solidFill>
                  <a:schemeClr val="tx1">
                    <a:tint val="75000"/>
                  </a:schemeClr>
                </a:solidFill>
              </a:defRPr>
            </a:lvl1pPr>
          </a:lstStyle>
          <a:p>
            <a:fld id="{B5CD0BEB-9ED5-4200-B51A-8036E8B8A761}" type="datetimeFigureOut">
              <a:rPr lang="en-US" smtClean="0"/>
              <a:t>4/23/2018</a:t>
            </a:fld>
            <a:endParaRPr lang="en-US"/>
          </a:p>
        </p:txBody>
      </p:sp>
      <p:sp>
        <p:nvSpPr>
          <p:cNvPr id="5" name="Footer Placeholder 4"/>
          <p:cNvSpPr>
            <a:spLocks noGrp="1"/>
          </p:cNvSpPr>
          <p:nvPr>
            <p:ph type="ftr" sz="quarter" idx="3"/>
          </p:nvPr>
        </p:nvSpPr>
        <p:spPr>
          <a:xfrm>
            <a:off x="7269480" y="30510487"/>
            <a:ext cx="7406640" cy="17526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30510487"/>
            <a:ext cx="4937760" cy="1752600"/>
          </a:xfrm>
          <a:prstGeom prst="rect">
            <a:avLst/>
          </a:prstGeom>
        </p:spPr>
        <p:txBody>
          <a:bodyPr vert="horz" lIns="91440" tIns="45720" rIns="91440" bIns="45720" rtlCol="0" anchor="ctr"/>
          <a:lstStyle>
            <a:lvl1pPr algn="r">
              <a:defRPr sz="2880">
                <a:solidFill>
                  <a:schemeClr val="tx1">
                    <a:tint val="75000"/>
                  </a:schemeClr>
                </a:solidFill>
              </a:defRPr>
            </a:lvl1pPr>
          </a:lstStyle>
          <a:p>
            <a:fld id="{A149D2F0-C86B-4F18-BC77-FC475D4C17CF}" type="slidenum">
              <a:rPr lang="en-US" smtClean="0"/>
              <a:t>‹#›</a:t>
            </a:fld>
            <a:endParaRPr lang="en-US"/>
          </a:p>
        </p:txBody>
      </p:sp>
    </p:spTree>
    <p:extLst>
      <p:ext uri="{BB962C8B-B14F-4D97-AF65-F5344CB8AC3E}">
        <p14:creationId xmlns:p14="http://schemas.microsoft.com/office/powerpoint/2010/main" val="28416374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a:stretch>
        </a:blip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D1E0B54C-1792-4CA0-AD02-87FEC259D0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4012" y="23996205"/>
            <a:ext cx="8905861" cy="8905861"/>
          </a:xfrm>
          <a:prstGeom prst="rect">
            <a:avLst/>
          </a:prstGeom>
        </p:spPr>
      </p:pic>
      <p:sp>
        <p:nvSpPr>
          <p:cNvPr id="2" name="TextBox 1">
            <a:extLst>
              <a:ext uri="{FF2B5EF4-FFF2-40B4-BE49-F238E27FC236}">
                <a16:creationId xmlns:a16="http://schemas.microsoft.com/office/drawing/2014/main" id="{85459FAF-0C13-4685-A929-D88035FCE14D}"/>
              </a:ext>
            </a:extLst>
          </p:cNvPr>
          <p:cNvSpPr txBox="1"/>
          <p:nvPr/>
        </p:nvSpPr>
        <p:spPr>
          <a:xfrm>
            <a:off x="533400" y="529709"/>
            <a:ext cx="20878799" cy="1323439"/>
          </a:xfrm>
          <a:prstGeom prst="rect">
            <a:avLst/>
          </a:prstGeom>
          <a:noFill/>
        </p:spPr>
        <p:txBody>
          <a:bodyPr wrap="square" rtlCol="0">
            <a:spAutoFit/>
          </a:bodyPr>
          <a:lstStyle/>
          <a:p>
            <a:pPr algn="ctr"/>
            <a:r>
              <a:rPr lang="en-US" sz="8000" b="1" spc="300" dirty="0"/>
              <a:t>Recommendation on Fantasy  League - ROFL</a:t>
            </a:r>
          </a:p>
        </p:txBody>
      </p:sp>
      <p:sp>
        <p:nvSpPr>
          <p:cNvPr id="3" name="TextBox 2">
            <a:extLst>
              <a:ext uri="{FF2B5EF4-FFF2-40B4-BE49-F238E27FC236}">
                <a16:creationId xmlns:a16="http://schemas.microsoft.com/office/drawing/2014/main" id="{0BF8EFBC-AF77-4B1B-A995-51DC80B432D3}"/>
              </a:ext>
            </a:extLst>
          </p:cNvPr>
          <p:cNvSpPr txBox="1"/>
          <p:nvPr/>
        </p:nvSpPr>
        <p:spPr>
          <a:xfrm>
            <a:off x="1632856" y="1974836"/>
            <a:ext cx="18679885" cy="1323439"/>
          </a:xfrm>
          <a:prstGeom prst="rect">
            <a:avLst/>
          </a:prstGeom>
          <a:noFill/>
        </p:spPr>
        <p:txBody>
          <a:bodyPr wrap="square" rtlCol="0">
            <a:spAutoFit/>
          </a:bodyPr>
          <a:lstStyle/>
          <a:p>
            <a:pPr algn="ctr"/>
            <a:r>
              <a:rPr lang="en-US" sz="4000" dirty="0">
                <a:latin typeface="+mj-lt"/>
              </a:rPr>
              <a:t>Shubham Bhargava, Snehil, Vaibhav Rawat, Tushar Turkar</a:t>
            </a:r>
          </a:p>
          <a:p>
            <a:pPr algn="ctr"/>
            <a:r>
              <a:rPr lang="en-US" sz="4000" dirty="0">
                <a:latin typeface="+mj-lt"/>
                <a:ea typeface="Nanami" panose="02000000000000000000" pitchFamily="50" charset="2"/>
              </a:rPr>
              <a:t>Department of Computer Science &amp; Engineering, Texas A&amp;M University</a:t>
            </a:r>
          </a:p>
        </p:txBody>
      </p:sp>
      <p:sp>
        <p:nvSpPr>
          <p:cNvPr id="4" name="TextBox 3">
            <a:extLst>
              <a:ext uri="{FF2B5EF4-FFF2-40B4-BE49-F238E27FC236}">
                <a16:creationId xmlns:a16="http://schemas.microsoft.com/office/drawing/2014/main" id="{DDADF937-522C-4AA2-8A1F-42A7AC08F7C6}"/>
              </a:ext>
            </a:extLst>
          </p:cNvPr>
          <p:cNvSpPr txBox="1"/>
          <p:nvPr/>
        </p:nvSpPr>
        <p:spPr>
          <a:xfrm>
            <a:off x="671286" y="4149060"/>
            <a:ext cx="9971314" cy="5755422"/>
          </a:xfrm>
          <a:prstGeom prst="rect">
            <a:avLst/>
          </a:prstGeom>
          <a:noFill/>
        </p:spPr>
        <p:txBody>
          <a:bodyPr wrap="square" rtlCol="0">
            <a:spAutoFit/>
          </a:bodyPr>
          <a:lstStyle/>
          <a:p>
            <a:pPr algn="ctr"/>
            <a:r>
              <a:rPr lang="en-US" sz="4800" b="1" dirty="0"/>
              <a:t>Introduction</a:t>
            </a:r>
          </a:p>
          <a:p>
            <a:pPr algn="ctr"/>
            <a:endParaRPr lang="en-US" sz="3200" dirty="0"/>
          </a:p>
          <a:p>
            <a:pPr marL="457200" indent="-457200">
              <a:buFont typeface="Arial" panose="020B0604020202020204" pitchFamily="34" charset="0"/>
              <a:buChar char="•"/>
            </a:pPr>
            <a:r>
              <a:rPr lang="en-US" sz="3200" dirty="0"/>
              <a:t>Fantasy football league emulates the experience of English Premier League wherein participants assemble a team of players under certain budget constraints and score points based on how well those players performed. </a:t>
            </a:r>
          </a:p>
          <a:p>
            <a:pPr marL="457200" indent="-457200">
              <a:buFont typeface="Arial" panose="020B0604020202020204" pitchFamily="34" charset="0"/>
              <a:buChar char="•"/>
            </a:pPr>
            <a:r>
              <a:rPr lang="en-US" sz="3200" dirty="0"/>
              <a:t>The aim of the game is to score as many points as possible. The scoring is done based on factors such as goals scored, assists, clean sheets, penalties, fouls,  wins / losses, etc.</a:t>
            </a:r>
          </a:p>
        </p:txBody>
      </p:sp>
      <p:cxnSp>
        <p:nvCxnSpPr>
          <p:cNvPr id="6" name="Straight Connector 5">
            <a:extLst>
              <a:ext uri="{FF2B5EF4-FFF2-40B4-BE49-F238E27FC236}">
                <a16:creationId xmlns:a16="http://schemas.microsoft.com/office/drawing/2014/main" id="{2C7F6394-CD45-4992-977C-351B5E440AE7}"/>
              </a:ext>
            </a:extLst>
          </p:cNvPr>
          <p:cNvCxnSpPr>
            <a:cxnSpLocks/>
          </p:cNvCxnSpPr>
          <p:nvPr/>
        </p:nvCxnSpPr>
        <p:spPr>
          <a:xfrm>
            <a:off x="10972800" y="3771900"/>
            <a:ext cx="0" cy="28422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8C5688F-D6A1-4E60-A27F-8DB9DC1865C2}"/>
              </a:ext>
            </a:extLst>
          </p:cNvPr>
          <p:cNvSpPr txBox="1"/>
          <p:nvPr/>
        </p:nvSpPr>
        <p:spPr>
          <a:xfrm>
            <a:off x="671286" y="10643413"/>
            <a:ext cx="9971314" cy="7232749"/>
          </a:xfrm>
          <a:prstGeom prst="rect">
            <a:avLst/>
          </a:prstGeom>
          <a:noFill/>
        </p:spPr>
        <p:txBody>
          <a:bodyPr wrap="square" rtlCol="0">
            <a:spAutoFit/>
          </a:bodyPr>
          <a:lstStyle/>
          <a:p>
            <a:pPr algn="ctr"/>
            <a:r>
              <a:rPr lang="en-US" sz="4800" b="1" dirty="0"/>
              <a:t>Motivation</a:t>
            </a:r>
          </a:p>
          <a:p>
            <a:pPr algn="ctr"/>
            <a:endParaRPr lang="en-US" sz="3200" dirty="0"/>
          </a:p>
          <a:p>
            <a:pPr marL="457200" indent="-457200">
              <a:buFont typeface="Arial" panose="020B0604020202020204" pitchFamily="34" charset="0"/>
              <a:buChar char="•"/>
            </a:pPr>
            <a:r>
              <a:rPr lang="en-US" sz="3200" dirty="0"/>
              <a:t>The motivation of this project is to help soccer fans make informed decisions. Since our algorithms has no biases towards players, it helps bring lesser known players who are projected to perform well into limelight by taking into consideration unique intrinsic features and current player form.</a:t>
            </a:r>
          </a:p>
          <a:p>
            <a:pPr marL="457200" indent="-457200">
              <a:buFont typeface="Arial" panose="020B0604020202020204" pitchFamily="34" charset="0"/>
              <a:buChar char="•"/>
            </a:pPr>
            <a:r>
              <a:rPr lang="en-US" sz="3200" dirty="0"/>
              <a:t>As soccer fans and budding data scientists, we plan to tackle this optimization problem of selecting players to get maximum score by proposing a recommender engine that provides position-wise rankings of the players (FWD, MID, DEF, GLK) that are expected to bring users more points in the upcoming fixtures.</a:t>
            </a:r>
          </a:p>
        </p:txBody>
      </p:sp>
      <p:sp>
        <p:nvSpPr>
          <p:cNvPr id="9" name="TextBox 8">
            <a:extLst>
              <a:ext uri="{FF2B5EF4-FFF2-40B4-BE49-F238E27FC236}">
                <a16:creationId xmlns:a16="http://schemas.microsoft.com/office/drawing/2014/main" id="{D15AA241-913D-4735-8E58-075663E75A68}"/>
              </a:ext>
            </a:extLst>
          </p:cNvPr>
          <p:cNvSpPr txBox="1"/>
          <p:nvPr/>
        </p:nvSpPr>
        <p:spPr>
          <a:xfrm>
            <a:off x="533400" y="18615093"/>
            <a:ext cx="9971314" cy="6247864"/>
          </a:xfrm>
          <a:prstGeom prst="rect">
            <a:avLst/>
          </a:prstGeom>
          <a:noFill/>
        </p:spPr>
        <p:txBody>
          <a:bodyPr wrap="square" rtlCol="0">
            <a:spAutoFit/>
          </a:bodyPr>
          <a:lstStyle/>
          <a:p>
            <a:pPr algn="ctr"/>
            <a:r>
              <a:rPr lang="en-US" sz="4800" b="1" dirty="0"/>
              <a:t>Dataset &amp; Architecture</a:t>
            </a:r>
            <a:endParaRPr lang="en-US" sz="3200" b="1" dirty="0"/>
          </a:p>
          <a:p>
            <a:pPr algn="ctr"/>
            <a:endParaRPr lang="en-US" sz="3200" dirty="0"/>
          </a:p>
          <a:p>
            <a:pPr marL="457200" indent="-457200">
              <a:buFont typeface="Arial" panose="020B0604020202020204" pitchFamily="34" charset="0"/>
              <a:buChar char="•"/>
            </a:pPr>
            <a:r>
              <a:rPr lang="en-US" sz="3200" dirty="0"/>
              <a:t>Dataset for season 2016-17 and current season has been obtained from Fantasy Premier League website. Dataset includes both explicit (goals scored, assists, etc.) and implicit (play-making, creativity, etc.) features and past history performances for about 700 players in 20 teams across 38 game-weeks per season and  up to past 8 seasons’ history data.</a:t>
            </a:r>
          </a:p>
          <a:p>
            <a:pPr marL="457200" indent="-457200">
              <a:buFont typeface="Arial" panose="020B0604020202020204" pitchFamily="34" charset="0"/>
              <a:buChar char="•"/>
            </a:pPr>
            <a:r>
              <a:rPr lang="en-US" sz="3200" dirty="0"/>
              <a:t>Player position and team data has been scraped from FoxSports soccer stats website and integrated into the main data repository.</a:t>
            </a:r>
          </a:p>
        </p:txBody>
      </p:sp>
      <p:sp>
        <p:nvSpPr>
          <p:cNvPr id="10" name="TextBox 9">
            <a:extLst>
              <a:ext uri="{FF2B5EF4-FFF2-40B4-BE49-F238E27FC236}">
                <a16:creationId xmlns:a16="http://schemas.microsoft.com/office/drawing/2014/main" id="{6582E5DD-B530-4504-8627-88165E066842}"/>
              </a:ext>
            </a:extLst>
          </p:cNvPr>
          <p:cNvSpPr txBox="1"/>
          <p:nvPr/>
        </p:nvSpPr>
        <p:spPr>
          <a:xfrm>
            <a:off x="11179627" y="11044240"/>
            <a:ext cx="9971314" cy="4770537"/>
          </a:xfrm>
          <a:prstGeom prst="rect">
            <a:avLst/>
          </a:prstGeom>
          <a:noFill/>
        </p:spPr>
        <p:txBody>
          <a:bodyPr wrap="square" rtlCol="0">
            <a:spAutoFit/>
          </a:bodyPr>
          <a:lstStyle/>
          <a:p>
            <a:pPr algn="ctr"/>
            <a:r>
              <a:rPr lang="en-US" sz="4800" b="1" dirty="0"/>
              <a:t>Key Takeaways</a:t>
            </a:r>
            <a:endParaRPr lang="en-US" sz="3600" b="1" dirty="0"/>
          </a:p>
          <a:p>
            <a:pPr algn="ctr"/>
            <a:endParaRPr lang="en-US" sz="3200" dirty="0"/>
          </a:p>
          <a:p>
            <a:pPr marL="457200" indent="-457200">
              <a:buFont typeface="Arial" panose="020B0604020202020204" pitchFamily="34" charset="0"/>
              <a:buChar char="•"/>
            </a:pPr>
            <a:r>
              <a:rPr lang="en-US" sz="3200" dirty="0"/>
              <a:t>Ranking SVM outperformed Regression and SVR based approaches as it computes pairwise results.</a:t>
            </a:r>
          </a:p>
          <a:p>
            <a:pPr marL="457200" indent="-457200">
              <a:buFont typeface="Arial" panose="020B0604020202020204" pitchFamily="34" charset="0"/>
              <a:buChar char="•"/>
            </a:pPr>
            <a:r>
              <a:rPr lang="en-US" sz="3200" dirty="0"/>
              <a:t>Players’ current trend has most impact on predicting next game-weeks performance as compared to player’s past seasons’ performance. Implicit features like ICT (Influence, Creativity and Threat), Bonus have little effect in improving the precision score.</a:t>
            </a:r>
          </a:p>
        </p:txBody>
      </p:sp>
      <p:sp>
        <p:nvSpPr>
          <p:cNvPr id="11" name="TextBox 10">
            <a:extLst>
              <a:ext uri="{FF2B5EF4-FFF2-40B4-BE49-F238E27FC236}">
                <a16:creationId xmlns:a16="http://schemas.microsoft.com/office/drawing/2014/main" id="{566563B0-ADBA-4478-B7B9-0405150817BB}"/>
              </a:ext>
            </a:extLst>
          </p:cNvPr>
          <p:cNvSpPr txBox="1"/>
          <p:nvPr/>
        </p:nvSpPr>
        <p:spPr>
          <a:xfrm>
            <a:off x="11179628" y="23457517"/>
            <a:ext cx="10232572" cy="4524315"/>
          </a:xfrm>
          <a:prstGeom prst="rect">
            <a:avLst/>
          </a:prstGeom>
          <a:noFill/>
        </p:spPr>
        <p:txBody>
          <a:bodyPr wrap="square" rtlCol="0">
            <a:spAutoFit/>
          </a:bodyPr>
          <a:lstStyle/>
          <a:p>
            <a:pPr algn="ctr"/>
            <a:r>
              <a:rPr lang="en-US" sz="4800" b="1" dirty="0"/>
              <a:t>Ethical Impacts</a:t>
            </a:r>
          </a:p>
          <a:p>
            <a:pPr algn="ctr"/>
            <a:endParaRPr lang="en-US" sz="4800" b="1" dirty="0"/>
          </a:p>
          <a:p>
            <a:pPr marL="457200" indent="-457200">
              <a:buFont typeface="Arial" panose="020B0604020202020204" pitchFamily="34" charset="0"/>
              <a:buChar char="•"/>
            </a:pPr>
            <a:r>
              <a:rPr lang="en-US" sz="3200" dirty="0"/>
              <a:t>This tool unintentionally coaxes people to indulge in online wagers indirectly and spoils the spirit of the sport by recommending better strategies.</a:t>
            </a:r>
          </a:p>
          <a:p>
            <a:pPr marL="457200" indent="-457200">
              <a:buFont typeface="Arial" panose="020B0604020202020204" pitchFamily="34" charset="0"/>
              <a:buChar char="•"/>
            </a:pPr>
            <a:r>
              <a:rPr lang="en-US" sz="3200" dirty="0"/>
              <a:t>While the system has no biases towards the players, it tends to rate players based on their recent performances, which can be detrimental to new players.</a:t>
            </a:r>
          </a:p>
        </p:txBody>
      </p:sp>
      <p:sp>
        <p:nvSpPr>
          <p:cNvPr id="12" name="TextBox 11">
            <a:extLst>
              <a:ext uri="{FF2B5EF4-FFF2-40B4-BE49-F238E27FC236}">
                <a16:creationId xmlns:a16="http://schemas.microsoft.com/office/drawing/2014/main" id="{84893FA6-C0E7-424C-A0AC-52A46C44E8B9}"/>
              </a:ext>
            </a:extLst>
          </p:cNvPr>
          <p:cNvSpPr txBox="1"/>
          <p:nvPr/>
        </p:nvSpPr>
        <p:spPr>
          <a:xfrm>
            <a:off x="11179628" y="28901291"/>
            <a:ext cx="10232572" cy="3293209"/>
          </a:xfrm>
          <a:prstGeom prst="rect">
            <a:avLst/>
          </a:prstGeom>
          <a:noFill/>
        </p:spPr>
        <p:txBody>
          <a:bodyPr wrap="square" rtlCol="0">
            <a:spAutoFit/>
          </a:bodyPr>
          <a:lstStyle/>
          <a:p>
            <a:pPr algn="ctr"/>
            <a:r>
              <a:rPr lang="en-US" sz="4800" b="1" dirty="0"/>
              <a:t> Related Work and References</a:t>
            </a:r>
          </a:p>
          <a:p>
            <a:pPr algn="ctr"/>
            <a:endParaRPr lang="en-US" sz="3200" dirty="0"/>
          </a:p>
          <a:p>
            <a:pPr marL="457200" indent="-457200">
              <a:buFont typeface="Arial" panose="020B0604020202020204" pitchFamily="34" charset="0"/>
              <a:buChar char="•"/>
            </a:pPr>
            <a:r>
              <a:rPr lang="en-US" sz="3200" dirty="0"/>
              <a:t>Fantasy Football Fix suggests customized transfers, player projected points, etc. based on past statistics. </a:t>
            </a:r>
          </a:p>
          <a:p>
            <a:pPr marL="457200" indent="-457200">
              <a:buFont typeface="Arial" panose="020B0604020202020204" pitchFamily="34" charset="0"/>
              <a:buChar char="•"/>
            </a:pPr>
            <a:r>
              <a:rPr lang="en-US" sz="3200" dirty="0"/>
              <a:t>Fantasy Football Geek and Scout post news, game analysis, current player rankings, tips and tricks, etc.</a:t>
            </a:r>
          </a:p>
        </p:txBody>
      </p:sp>
      <p:sp>
        <p:nvSpPr>
          <p:cNvPr id="14" name="TextBox 13">
            <a:extLst>
              <a:ext uri="{FF2B5EF4-FFF2-40B4-BE49-F238E27FC236}">
                <a16:creationId xmlns:a16="http://schemas.microsoft.com/office/drawing/2014/main" id="{981BEF01-3A20-42A0-8DBF-4D35FEBB1224}"/>
              </a:ext>
            </a:extLst>
          </p:cNvPr>
          <p:cNvSpPr txBox="1"/>
          <p:nvPr/>
        </p:nvSpPr>
        <p:spPr>
          <a:xfrm>
            <a:off x="11179627" y="4200636"/>
            <a:ext cx="9971314" cy="6247864"/>
          </a:xfrm>
          <a:prstGeom prst="rect">
            <a:avLst/>
          </a:prstGeom>
          <a:noFill/>
        </p:spPr>
        <p:txBody>
          <a:bodyPr wrap="square" rtlCol="0">
            <a:spAutoFit/>
          </a:bodyPr>
          <a:lstStyle/>
          <a:p>
            <a:pPr algn="ctr"/>
            <a:r>
              <a:rPr lang="en-US" sz="4800" b="1" dirty="0"/>
              <a:t>Methodologies</a:t>
            </a:r>
            <a:endParaRPr lang="en-US" sz="3200" b="1" dirty="0"/>
          </a:p>
          <a:p>
            <a:pPr algn="ctr"/>
            <a:endParaRPr lang="en-US" sz="3200" dirty="0"/>
          </a:p>
          <a:p>
            <a:pPr marL="457200" indent="-457200">
              <a:buFont typeface="Arial" panose="020B0604020202020204" pitchFamily="34" charset="0"/>
              <a:buChar char="•"/>
            </a:pPr>
            <a:r>
              <a:rPr lang="en-US" sz="3200" dirty="0"/>
              <a:t>Player’s performance is predicted by factors such as player’s current trend, past season’s performances, explicit and implicit factors. We train our model on 2016-17 data with above factors and test our model on 2017-18 ranking the players in each game-week according to category further used for building specific team configurations.</a:t>
            </a:r>
          </a:p>
          <a:p>
            <a:pPr marL="457200" indent="-457200">
              <a:buFont typeface="Arial" panose="020B0604020202020204" pitchFamily="34" charset="0"/>
              <a:buChar char="•"/>
            </a:pPr>
            <a:r>
              <a:rPr lang="en-US" sz="3200" dirty="0"/>
              <a:t>Players are ranked by assigning scores with Regression methods, SVR, and Bayesian Ridge models. Pairwise comparison of players is done using Ranking-SVM.</a:t>
            </a:r>
          </a:p>
        </p:txBody>
      </p:sp>
      <p:cxnSp>
        <p:nvCxnSpPr>
          <p:cNvPr id="16" name="Straight Connector 15">
            <a:extLst>
              <a:ext uri="{FF2B5EF4-FFF2-40B4-BE49-F238E27FC236}">
                <a16:creationId xmlns:a16="http://schemas.microsoft.com/office/drawing/2014/main" id="{867A0F83-D27F-4DB7-B2D2-AF022C20949B}"/>
              </a:ext>
            </a:extLst>
          </p:cNvPr>
          <p:cNvCxnSpPr>
            <a:cxnSpLocks/>
          </p:cNvCxnSpPr>
          <p:nvPr/>
        </p:nvCxnSpPr>
        <p:spPr>
          <a:xfrm>
            <a:off x="508000" y="1822436"/>
            <a:ext cx="20878799" cy="882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4095A5EB-C241-4184-AA10-8EE82A4372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92840" y="15921676"/>
            <a:ext cx="10559887" cy="7039924"/>
          </a:xfrm>
          <a:prstGeom prst="rect">
            <a:avLst/>
          </a:prstGeom>
        </p:spPr>
      </p:pic>
    </p:spTree>
    <p:extLst>
      <p:ext uri="{BB962C8B-B14F-4D97-AF65-F5344CB8AC3E}">
        <p14:creationId xmlns:p14="http://schemas.microsoft.com/office/powerpoint/2010/main" val="22826279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153</TotalTime>
  <Words>533</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Nanami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Tushar Turkar</dc:creator>
  <cp:lastModifiedBy>Tushar Turkar</cp:lastModifiedBy>
  <cp:revision>116</cp:revision>
  <dcterms:created xsi:type="dcterms:W3CDTF">2018-04-22T10:41:08Z</dcterms:created>
  <dcterms:modified xsi:type="dcterms:W3CDTF">2018-04-23T17:52:55Z</dcterms:modified>
</cp:coreProperties>
</file>