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BM Plex Sans Bold" charset="1" panose="020B0803050203000203"/>
      <p:regular r:id="rId19"/>
    </p:embeddedFont>
    <p:embeddedFont>
      <p:font typeface="IBM Plex Sans Medium" charset="1" panose="020B0603050203000203"/>
      <p:regular r:id="rId20"/>
    </p:embeddedFont>
    <p:embeddedFont>
      <p:font typeface="IBM Plex Sans" charset="1" panose="020B05030502030002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2.jpeg" Type="http://schemas.openxmlformats.org/officeDocument/2006/relationships/image"/><Relationship Id="rId5"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2.jpeg" Type="http://schemas.openxmlformats.org/officeDocument/2006/relationships/image"/><Relationship Id="rId4"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grpSp>
        <p:nvGrpSpPr>
          <p:cNvPr name="Group 10" id="10"/>
          <p:cNvGrpSpPr/>
          <p:nvPr/>
        </p:nvGrpSpPr>
        <p:grpSpPr>
          <a:xfrm rot="0">
            <a:off x="12713996" y="2088239"/>
            <a:ext cx="6386393" cy="6591289"/>
            <a:chOff x="0" y="0"/>
            <a:chExt cx="1682013" cy="1735977"/>
          </a:xfrm>
        </p:grpSpPr>
        <p:sp>
          <p:nvSpPr>
            <p:cNvPr name="Freeform 11" id="11"/>
            <p:cNvSpPr/>
            <p:nvPr/>
          </p:nvSpPr>
          <p:spPr>
            <a:xfrm flipH="false" flipV="false" rot="0">
              <a:off x="0" y="0"/>
              <a:ext cx="1682013" cy="1735977"/>
            </a:xfrm>
            <a:custGeom>
              <a:avLst/>
              <a:gdLst/>
              <a:ahLst/>
              <a:cxnLst/>
              <a:rect r="r" b="b" t="t" l="l"/>
              <a:pathLst>
                <a:path h="1735977" w="1682013">
                  <a:moveTo>
                    <a:pt x="0" y="0"/>
                  </a:moveTo>
                  <a:lnTo>
                    <a:pt x="1682013" y="0"/>
                  </a:lnTo>
                  <a:lnTo>
                    <a:pt x="1682013" y="1735977"/>
                  </a:lnTo>
                  <a:lnTo>
                    <a:pt x="0" y="1735977"/>
                  </a:lnTo>
                  <a:close/>
                </a:path>
              </a:pathLst>
            </a:custGeom>
            <a:solidFill>
              <a:srgbClr val="578E7E"/>
            </a:solidFill>
          </p:spPr>
        </p:sp>
        <p:sp>
          <p:nvSpPr>
            <p:cNvPr name="TextBox 12" id="12"/>
            <p:cNvSpPr txBox="true"/>
            <p:nvPr/>
          </p:nvSpPr>
          <p:spPr>
            <a:xfrm>
              <a:off x="0" y="-38100"/>
              <a:ext cx="1682013" cy="177407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1252576" y="2818900"/>
            <a:ext cx="6304762" cy="5129967"/>
            <a:chOff x="0" y="0"/>
            <a:chExt cx="976773" cy="794766"/>
          </a:xfrm>
        </p:grpSpPr>
        <p:sp>
          <p:nvSpPr>
            <p:cNvPr name="Freeform 14" id="14"/>
            <p:cNvSpPr/>
            <p:nvPr/>
          </p:nvSpPr>
          <p:spPr>
            <a:xfrm flipH="false" flipV="false" rot="0">
              <a:off x="0" y="0"/>
              <a:ext cx="976773" cy="794766"/>
            </a:xfrm>
            <a:custGeom>
              <a:avLst/>
              <a:gdLst/>
              <a:ahLst/>
              <a:cxnLst/>
              <a:rect r="r" b="b" t="t" l="l"/>
              <a:pathLst>
                <a:path h="794766" w="976773">
                  <a:moveTo>
                    <a:pt x="0" y="0"/>
                  </a:moveTo>
                  <a:lnTo>
                    <a:pt x="976773" y="0"/>
                  </a:lnTo>
                  <a:lnTo>
                    <a:pt x="976773" y="794766"/>
                  </a:lnTo>
                  <a:lnTo>
                    <a:pt x="0" y="794766"/>
                  </a:lnTo>
                  <a:close/>
                </a:path>
              </a:pathLst>
            </a:custGeom>
            <a:blipFill>
              <a:blip r:embed="rId2"/>
              <a:stretch>
                <a:fillRect l="-21062" t="0" r="-21062" b="0"/>
              </a:stretch>
            </a:blipFill>
          </p:spPr>
        </p:sp>
      </p:grpSp>
      <p:grpSp>
        <p:nvGrpSpPr>
          <p:cNvPr name="Group 15" id="15"/>
          <p:cNvGrpSpPr/>
          <p:nvPr/>
        </p:nvGrpSpPr>
        <p:grpSpPr>
          <a:xfrm rot="0">
            <a:off x="730661" y="4933465"/>
            <a:ext cx="7631933" cy="1534091"/>
            <a:chOff x="0" y="0"/>
            <a:chExt cx="1947826" cy="391531"/>
          </a:xfrm>
        </p:grpSpPr>
        <p:sp>
          <p:nvSpPr>
            <p:cNvPr name="Freeform 16" id="16"/>
            <p:cNvSpPr/>
            <p:nvPr/>
          </p:nvSpPr>
          <p:spPr>
            <a:xfrm flipH="false" flipV="false" rot="0">
              <a:off x="0" y="0"/>
              <a:ext cx="1947825" cy="391531"/>
            </a:xfrm>
            <a:custGeom>
              <a:avLst/>
              <a:gdLst/>
              <a:ahLst/>
              <a:cxnLst/>
              <a:rect r="r" b="b" t="t" l="l"/>
              <a:pathLst>
                <a:path h="391531" w="1947825">
                  <a:moveTo>
                    <a:pt x="0" y="0"/>
                  </a:moveTo>
                  <a:lnTo>
                    <a:pt x="1947825" y="0"/>
                  </a:lnTo>
                  <a:lnTo>
                    <a:pt x="1947825" y="391531"/>
                  </a:lnTo>
                  <a:lnTo>
                    <a:pt x="0" y="391531"/>
                  </a:lnTo>
                  <a:close/>
                </a:path>
              </a:pathLst>
            </a:custGeom>
            <a:solidFill>
              <a:srgbClr val="578E7E"/>
            </a:solidFill>
          </p:spPr>
        </p:sp>
        <p:sp>
          <p:nvSpPr>
            <p:cNvPr name="TextBox 17" id="17"/>
            <p:cNvSpPr txBox="true"/>
            <p:nvPr/>
          </p:nvSpPr>
          <p:spPr>
            <a:xfrm>
              <a:off x="0" y="-38100"/>
              <a:ext cx="1947826" cy="429631"/>
            </a:xfrm>
            <a:prstGeom prst="rect">
              <a:avLst/>
            </a:prstGeom>
          </p:spPr>
          <p:txBody>
            <a:bodyPr anchor="ctr" rtlCol="false" tIns="50800" lIns="50800" bIns="50800" rIns="50800"/>
            <a:lstStyle/>
            <a:p>
              <a:pPr algn="ctr">
                <a:lnSpc>
                  <a:spcPts val="2659"/>
                </a:lnSpc>
                <a:spcBef>
                  <a:spcPct val="0"/>
                </a:spcBef>
              </a:pPr>
            </a:p>
          </p:txBody>
        </p:sp>
      </p:grpSp>
      <p:sp>
        <p:nvSpPr>
          <p:cNvPr name="Freeform 18" id="18"/>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3"/>
            <a:stretch>
              <a:fillRect l="0" t="0" r="0" b="0"/>
            </a:stretch>
          </a:blipFill>
        </p:spPr>
      </p:sp>
      <p:sp>
        <p:nvSpPr>
          <p:cNvPr name="Freeform 19" id="19"/>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4"/>
            <a:stretch>
              <a:fillRect l="0" t="0" r="0" b="0"/>
            </a:stretch>
          </a:blipFill>
        </p:spPr>
      </p:sp>
      <p:sp>
        <p:nvSpPr>
          <p:cNvPr name="TextBox 20" id="20"/>
          <p:cNvSpPr txBox="true"/>
          <p:nvPr/>
        </p:nvSpPr>
        <p:spPr>
          <a:xfrm rot="0">
            <a:off x="730661" y="2308077"/>
            <a:ext cx="11332518" cy="1596688"/>
          </a:xfrm>
          <a:prstGeom prst="rect">
            <a:avLst/>
          </a:prstGeom>
        </p:spPr>
        <p:txBody>
          <a:bodyPr anchor="t" rtlCol="false" tIns="0" lIns="0" bIns="0" rIns="0">
            <a:spAutoFit/>
          </a:bodyPr>
          <a:lstStyle/>
          <a:p>
            <a:pPr algn="just">
              <a:lnSpc>
                <a:spcPts val="6295"/>
              </a:lnSpc>
            </a:pPr>
            <a:r>
              <a:rPr lang="en-US" sz="5723" b="true">
                <a:solidFill>
                  <a:srgbClr val="3D3D3D"/>
                </a:solidFill>
                <a:latin typeface="IBM Plex Sans Bold"/>
                <a:ea typeface="IBM Plex Sans Bold"/>
                <a:cs typeface="IBM Plex Sans Bold"/>
                <a:sym typeface="IBM Plex Sans Bold"/>
              </a:rPr>
              <a:t>Sentiment Analyze and </a:t>
            </a:r>
          </a:p>
          <a:p>
            <a:pPr algn="just" marL="0" indent="0" lvl="0">
              <a:lnSpc>
                <a:spcPts val="6295"/>
              </a:lnSpc>
            </a:pPr>
            <a:r>
              <a:rPr lang="en-US" b="true" sz="5723">
                <a:solidFill>
                  <a:srgbClr val="3D3D3D"/>
                </a:solidFill>
                <a:latin typeface="IBM Plex Sans Bold"/>
                <a:ea typeface="IBM Plex Sans Bold"/>
                <a:cs typeface="IBM Plex Sans Bold"/>
                <a:sym typeface="IBM Plex Sans Bold"/>
              </a:rPr>
              <a:t>P</a:t>
            </a:r>
            <a:r>
              <a:rPr lang="en-US" b="true" sz="5723">
                <a:solidFill>
                  <a:srgbClr val="3D3D3D"/>
                </a:solidFill>
                <a:latin typeface="IBM Plex Sans Bold"/>
                <a:ea typeface="IBM Plex Sans Bold"/>
                <a:cs typeface="IBM Plex Sans Bold"/>
                <a:sym typeface="IBM Plex Sans Bold"/>
              </a:rPr>
              <a:t>df Summarize With IBM Granite</a:t>
            </a:r>
          </a:p>
        </p:txBody>
      </p:sp>
      <p:sp>
        <p:nvSpPr>
          <p:cNvPr name="TextBox 21" id="21"/>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22" id="22"/>
          <p:cNvSpPr txBox="true"/>
          <p:nvPr/>
        </p:nvSpPr>
        <p:spPr>
          <a:xfrm rot="0">
            <a:off x="1363385" y="5385210"/>
            <a:ext cx="6999209" cy="668700"/>
          </a:xfrm>
          <a:prstGeom prst="rect">
            <a:avLst/>
          </a:prstGeom>
        </p:spPr>
        <p:txBody>
          <a:bodyPr anchor="t" rtlCol="false" tIns="0" lIns="0" bIns="0" rIns="0">
            <a:spAutoFit/>
          </a:bodyPr>
          <a:lstStyle/>
          <a:p>
            <a:pPr algn="l" marL="0" indent="0" lvl="0">
              <a:lnSpc>
                <a:spcPts val="5118"/>
              </a:lnSpc>
            </a:pPr>
            <a:r>
              <a:rPr lang="en-US" b="true" sz="4653">
                <a:solidFill>
                  <a:srgbClr val="F5ECD5"/>
                </a:solidFill>
                <a:latin typeface="IBM Plex Sans Medium"/>
                <a:ea typeface="IBM Plex Sans Medium"/>
                <a:cs typeface="IBM Plex Sans Medium"/>
                <a:sym typeface="IBM Plex Sans Medium"/>
              </a:rPr>
              <a:t>Capstone Project</a:t>
            </a:r>
          </a:p>
        </p:txBody>
      </p:sp>
      <p:sp>
        <p:nvSpPr>
          <p:cNvPr name="TextBox 23" id="23"/>
          <p:cNvSpPr txBox="true"/>
          <p:nvPr/>
        </p:nvSpPr>
        <p:spPr>
          <a:xfrm rot="0">
            <a:off x="708032" y="7887208"/>
            <a:ext cx="4577731" cy="302895"/>
          </a:xfrm>
          <a:prstGeom prst="rect">
            <a:avLst/>
          </a:prstGeom>
        </p:spPr>
        <p:txBody>
          <a:bodyPr anchor="t" rtlCol="false" tIns="0" lIns="0" bIns="0" rIns="0">
            <a:spAutoFit/>
          </a:bodyPr>
          <a:lstStyle/>
          <a:p>
            <a:pPr algn="l" marL="0" indent="0" lvl="0">
              <a:lnSpc>
                <a:spcPts val="2310"/>
              </a:lnSpc>
            </a:pPr>
            <a:r>
              <a:rPr lang="en-US" b="true" sz="2100">
                <a:solidFill>
                  <a:srgbClr val="3D3D3D"/>
                </a:solidFill>
                <a:latin typeface="IBM Plex Sans Medium"/>
                <a:ea typeface="IBM Plex Sans Medium"/>
                <a:cs typeface="IBM Plex Sans Medium"/>
                <a:sym typeface="IBM Plex Sans Medium"/>
              </a:rPr>
              <a:t>Disusun oleh :</a:t>
            </a:r>
          </a:p>
        </p:txBody>
      </p:sp>
      <p:sp>
        <p:nvSpPr>
          <p:cNvPr name="TextBox 24" id="24"/>
          <p:cNvSpPr txBox="true"/>
          <p:nvPr/>
        </p:nvSpPr>
        <p:spPr>
          <a:xfrm rot="0">
            <a:off x="730661" y="8219156"/>
            <a:ext cx="4555101" cy="460372"/>
          </a:xfrm>
          <a:prstGeom prst="rect">
            <a:avLst/>
          </a:prstGeom>
        </p:spPr>
        <p:txBody>
          <a:bodyPr anchor="t" rtlCol="false" tIns="0" lIns="0" bIns="0" rIns="0">
            <a:spAutoFit/>
          </a:bodyPr>
          <a:lstStyle/>
          <a:p>
            <a:pPr algn="l" marL="0" indent="0" lvl="0">
              <a:lnSpc>
                <a:spcPts val="3574"/>
              </a:lnSpc>
            </a:pPr>
            <a:r>
              <a:rPr lang="en-US" b="true" sz="3249">
                <a:solidFill>
                  <a:srgbClr val="3D3D3D"/>
                </a:solidFill>
                <a:latin typeface="IBM Plex Sans Medium"/>
                <a:ea typeface="IBM Plex Sans Medium"/>
                <a:cs typeface="IBM Plex Sans Medium"/>
                <a:sym typeface="IBM Plex Sans Medium"/>
              </a:rPr>
              <a:t>Rival Valentino Rayean</a:t>
            </a:r>
          </a:p>
        </p:txBody>
      </p:sp>
      <p:sp>
        <p:nvSpPr>
          <p:cNvPr name="TextBox 25" id="25"/>
          <p:cNvSpPr txBox="true"/>
          <p:nvPr/>
        </p:nvSpPr>
        <p:spPr>
          <a:xfrm rot="0">
            <a:off x="5980304" y="9665305"/>
            <a:ext cx="12307696" cy="460372"/>
          </a:xfrm>
          <a:prstGeom prst="rect">
            <a:avLst/>
          </a:prstGeom>
        </p:spPr>
        <p:txBody>
          <a:bodyPr anchor="t" rtlCol="false" tIns="0" lIns="0" bIns="0" rIns="0">
            <a:spAutoFit/>
          </a:bodyPr>
          <a:lstStyle/>
          <a:p>
            <a:pPr algn="l" marL="0" indent="0" lvl="0">
              <a:lnSpc>
                <a:spcPts val="3574"/>
              </a:lnSpc>
            </a:pPr>
            <a:r>
              <a:rPr lang="en-US" b="true" sz="3249">
                <a:solidFill>
                  <a:srgbClr val="3D3D3D"/>
                </a:solidFill>
                <a:latin typeface="IBM Plex Sans Medium"/>
                <a:ea typeface="IBM Plex Sans Medium"/>
                <a:cs typeface="IBM Plex Sans Medium"/>
                <a:sym typeface="IBM Plex Sans Medium"/>
              </a:rPr>
              <a:t>Data Classification and Data Summarization With IBM Granite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grpSp>
        <p:nvGrpSpPr>
          <p:cNvPr name="Group 10" id="10"/>
          <p:cNvGrpSpPr/>
          <p:nvPr/>
        </p:nvGrpSpPr>
        <p:grpSpPr>
          <a:xfrm rot="0">
            <a:off x="12713996" y="2088239"/>
            <a:ext cx="6386393" cy="6591289"/>
            <a:chOff x="0" y="0"/>
            <a:chExt cx="1682013" cy="1735977"/>
          </a:xfrm>
        </p:grpSpPr>
        <p:sp>
          <p:nvSpPr>
            <p:cNvPr name="Freeform 11" id="11"/>
            <p:cNvSpPr/>
            <p:nvPr/>
          </p:nvSpPr>
          <p:spPr>
            <a:xfrm flipH="false" flipV="false" rot="0">
              <a:off x="0" y="0"/>
              <a:ext cx="1682013" cy="1735977"/>
            </a:xfrm>
            <a:custGeom>
              <a:avLst/>
              <a:gdLst/>
              <a:ahLst/>
              <a:cxnLst/>
              <a:rect r="r" b="b" t="t" l="l"/>
              <a:pathLst>
                <a:path h="1735977" w="1682013">
                  <a:moveTo>
                    <a:pt x="0" y="0"/>
                  </a:moveTo>
                  <a:lnTo>
                    <a:pt x="1682013" y="0"/>
                  </a:lnTo>
                  <a:lnTo>
                    <a:pt x="1682013" y="1735977"/>
                  </a:lnTo>
                  <a:lnTo>
                    <a:pt x="0" y="1735977"/>
                  </a:lnTo>
                  <a:close/>
                </a:path>
              </a:pathLst>
            </a:custGeom>
            <a:solidFill>
              <a:srgbClr val="578E7E"/>
            </a:solidFill>
          </p:spPr>
        </p:sp>
        <p:sp>
          <p:nvSpPr>
            <p:cNvPr name="TextBox 12" id="12"/>
            <p:cNvSpPr txBox="true"/>
            <p:nvPr/>
          </p:nvSpPr>
          <p:spPr>
            <a:xfrm>
              <a:off x="0" y="-38100"/>
              <a:ext cx="1682013" cy="1774077"/>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4" id="14"/>
          <p:cNvSpPr txBox="true"/>
          <p:nvPr/>
        </p:nvSpPr>
        <p:spPr>
          <a:xfrm rot="0">
            <a:off x="730661" y="2365979"/>
            <a:ext cx="5564383"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Kesimpulan</a:t>
            </a:r>
          </a:p>
        </p:txBody>
      </p:sp>
      <p:grpSp>
        <p:nvGrpSpPr>
          <p:cNvPr name="Group 15" id="15"/>
          <p:cNvGrpSpPr/>
          <p:nvPr/>
        </p:nvGrpSpPr>
        <p:grpSpPr>
          <a:xfrm rot="0">
            <a:off x="11252576" y="2818900"/>
            <a:ext cx="6304762" cy="5129967"/>
            <a:chOff x="0" y="0"/>
            <a:chExt cx="976773" cy="794766"/>
          </a:xfrm>
        </p:grpSpPr>
        <p:sp>
          <p:nvSpPr>
            <p:cNvPr name="Freeform 16" id="16"/>
            <p:cNvSpPr/>
            <p:nvPr/>
          </p:nvSpPr>
          <p:spPr>
            <a:xfrm flipH="false" flipV="false" rot="0">
              <a:off x="0" y="0"/>
              <a:ext cx="976773" cy="794766"/>
            </a:xfrm>
            <a:custGeom>
              <a:avLst/>
              <a:gdLst/>
              <a:ahLst/>
              <a:cxnLst/>
              <a:rect r="r" b="b" t="t" l="l"/>
              <a:pathLst>
                <a:path h="794766" w="976773">
                  <a:moveTo>
                    <a:pt x="0" y="0"/>
                  </a:moveTo>
                  <a:lnTo>
                    <a:pt x="976773" y="0"/>
                  </a:lnTo>
                  <a:lnTo>
                    <a:pt x="976773" y="794766"/>
                  </a:lnTo>
                  <a:lnTo>
                    <a:pt x="0" y="794766"/>
                  </a:lnTo>
                  <a:close/>
                </a:path>
              </a:pathLst>
            </a:custGeom>
            <a:blipFill>
              <a:blip r:embed="rId2"/>
              <a:stretch>
                <a:fillRect l="0" t="-11450" r="0" b="-11450"/>
              </a:stretch>
            </a:blipFill>
          </p:spPr>
        </p:sp>
      </p:grpSp>
      <p:sp>
        <p:nvSpPr>
          <p:cNvPr name="TextBox 17" id="17"/>
          <p:cNvSpPr txBox="true"/>
          <p:nvPr/>
        </p:nvSpPr>
        <p:spPr>
          <a:xfrm rot="0">
            <a:off x="740469" y="3953640"/>
            <a:ext cx="9304903" cy="3915469"/>
          </a:xfrm>
          <a:prstGeom prst="rect">
            <a:avLst/>
          </a:prstGeom>
        </p:spPr>
        <p:txBody>
          <a:bodyPr anchor="t" rtlCol="false" tIns="0" lIns="0" bIns="0" rIns="0">
            <a:spAutoFit/>
          </a:bodyPr>
          <a:lstStyle/>
          <a:p>
            <a:pPr algn="l">
              <a:lnSpc>
                <a:spcPts val="3463"/>
              </a:lnSpc>
            </a:pPr>
            <a:r>
              <a:rPr lang="en-US" sz="3148">
                <a:solidFill>
                  <a:srgbClr val="3D3D3D"/>
                </a:solidFill>
                <a:latin typeface="IBM Plex Sans"/>
                <a:ea typeface="IBM Plex Sans"/>
                <a:cs typeface="IBM Plex Sans"/>
                <a:sym typeface="IBM Plex Sans"/>
              </a:rPr>
              <a:t>Penggunaan Ai IBM Granite dalam melakukan project ini memungkinkan untuk memepercepat proses analisis data sentimen serta mengurnagi waktu yang digunakan daripada melakukanya dengan lexicon ataupun dengan melabeli secara manual.</a:t>
            </a:r>
          </a:p>
          <a:p>
            <a:pPr algn="l">
              <a:lnSpc>
                <a:spcPts val="3463"/>
              </a:lnSpc>
            </a:pPr>
            <a:r>
              <a:rPr lang="en-US" sz="3148">
                <a:solidFill>
                  <a:srgbClr val="3D3D3D"/>
                </a:solidFill>
                <a:latin typeface="IBM Plex Sans"/>
                <a:ea typeface="IBM Plex Sans"/>
                <a:cs typeface="IBM Plex Sans"/>
                <a:sym typeface="IBM Plex Sans"/>
              </a:rPr>
              <a:t>Sedangkan untuk Pdf Summarize menggunakan Ai sama manfaatnya yaitu mengurangi waktu yang digunakan jika dilakuan secara manual</a:t>
            </a:r>
          </a:p>
        </p:txBody>
      </p:sp>
      <p:sp>
        <p:nvSpPr>
          <p:cNvPr name="Freeform 18" id="18"/>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3"/>
            <a:stretch>
              <a:fillRect l="0" t="0" r="0" b="0"/>
            </a:stretch>
          </a:blipFill>
        </p:spPr>
      </p:sp>
      <p:sp>
        <p:nvSpPr>
          <p:cNvPr name="Freeform 19" id="19"/>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4"/>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grpSp>
        <p:nvGrpSpPr>
          <p:cNvPr name="Group 10" id="10"/>
          <p:cNvGrpSpPr/>
          <p:nvPr/>
        </p:nvGrpSpPr>
        <p:grpSpPr>
          <a:xfrm rot="0">
            <a:off x="12713996" y="2088239"/>
            <a:ext cx="6386393" cy="6591289"/>
            <a:chOff x="0" y="0"/>
            <a:chExt cx="1682013" cy="1735977"/>
          </a:xfrm>
        </p:grpSpPr>
        <p:sp>
          <p:nvSpPr>
            <p:cNvPr name="Freeform 11" id="11"/>
            <p:cNvSpPr/>
            <p:nvPr/>
          </p:nvSpPr>
          <p:spPr>
            <a:xfrm flipH="false" flipV="false" rot="0">
              <a:off x="0" y="0"/>
              <a:ext cx="1682013" cy="1735977"/>
            </a:xfrm>
            <a:custGeom>
              <a:avLst/>
              <a:gdLst/>
              <a:ahLst/>
              <a:cxnLst/>
              <a:rect r="r" b="b" t="t" l="l"/>
              <a:pathLst>
                <a:path h="1735977" w="1682013">
                  <a:moveTo>
                    <a:pt x="0" y="0"/>
                  </a:moveTo>
                  <a:lnTo>
                    <a:pt x="1682013" y="0"/>
                  </a:lnTo>
                  <a:lnTo>
                    <a:pt x="1682013" y="1735977"/>
                  </a:lnTo>
                  <a:lnTo>
                    <a:pt x="0" y="1735977"/>
                  </a:lnTo>
                  <a:close/>
                </a:path>
              </a:pathLst>
            </a:custGeom>
            <a:solidFill>
              <a:srgbClr val="578E7E"/>
            </a:solidFill>
          </p:spPr>
        </p:sp>
        <p:sp>
          <p:nvSpPr>
            <p:cNvPr name="TextBox 12" id="12"/>
            <p:cNvSpPr txBox="true"/>
            <p:nvPr/>
          </p:nvSpPr>
          <p:spPr>
            <a:xfrm>
              <a:off x="0" y="-38100"/>
              <a:ext cx="1682013" cy="1774077"/>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4" id="14"/>
          <p:cNvSpPr txBox="true"/>
          <p:nvPr/>
        </p:nvSpPr>
        <p:spPr>
          <a:xfrm rot="0">
            <a:off x="730661" y="2365979"/>
            <a:ext cx="6339466"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Rekomendasi</a:t>
            </a:r>
          </a:p>
        </p:txBody>
      </p:sp>
      <p:sp>
        <p:nvSpPr>
          <p:cNvPr name="TextBox 15" id="15"/>
          <p:cNvSpPr txBox="true"/>
          <p:nvPr/>
        </p:nvSpPr>
        <p:spPr>
          <a:xfrm rot="0">
            <a:off x="740469" y="3953640"/>
            <a:ext cx="9304903" cy="2614116"/>
          </a:xfrm>
          <a:prstGeom prst="rect">
            <a:avLst/>
          </a:prstGeom>
        </p:spPr>
        <p:txBody>
          <a:bodyPr anchor="t" rtlCol="false" tIns="0" lIns="0" bIns="0" rIns="0">
            <a:spAutoFit/>
          </a:bodyPr>
          <a:lstStyle/>
          <a:p>
            <a:pPr algn="l">
              <a:lnSpc>
                <a:spcPts val="3463"/>
              </a:lnSpc>
            </a:pPr>
            <a:r>
              <a:rPr lang="en-US" sz="3148">
                <a:solidFill>
                  <a:srgbClr val="3D3D3D"/>
                </a:solidFill>
                <a:latin typeface="IBM Plex Sans"/>
                <a:ea typeface="IBM Plex Sans"/>
                <a:cs typeface="IBM Plex Sans"/>
                <a:sym typeface="IBM Plex Sans"/>
              </a:rPr>
              <a:t>Menggunakan Teknik Otomasi Ai Agent yang bisa melakukan kegiatan yang bersifat repetisi , salah satu ai agent yang mudah digunakan tanpa perlu bisa melakukan coding yaitu ai agent yang disediakan oleh n8n automaton, prosesnya mudah tinggal drag an drop</a:t>
            </a:r>
          </a:p>
        </p:txBody>
      </p:sp>
      <p:sp>
        <p:nvSpPr>
          <p:cNvPr name="Freeform 16" id="16"/>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2"/>
            <a:stretch>
              <a:fillRect l="0" t="0" r="0" b="0"/>
            </a:stretch>
          </a:blipFill>
        </p:spPr>
      </p:sp>
      <p:sp>
        <p:nvSpPr>
          <p:cNvPr name="Freeform 17" id="17"/>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3"/>
            <a:stretch>
              <a:fillRect l="0" t="0" r="0" b="0"/>
            </a:stretch>
          </a:blipFill>
        </p:spPr>
      </p:sp>
    </p:spTree>
  </p:cSld>
  <p:clrMapOvr>
    <a:masterClrMapping/>
  </p:clrMapOvr>
  <p:transition spd="fast">
    <p:fade/>
  </p:transition>
</p:sld>
</file>

<file path=ppt/slides/slide12.xml><?xml version="1.0" encoding="utf-8"?>
<p:sld xmlns:p="http://schemas.openxmlformats.org/presentationml/2006/main" xmlns:a="http://schemas.openxmlformats.org/drawingml/2006/main">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grpSp>
        <p:nvGrpSpPr>
          <p:cNvPr name="Group 10" id="10"/>
          <p:cNvGrpSpPr/>
          <p:nvPr/>
        </p:nvGrpSpPr>
        <p:grpSpPr>
          <a:xfrm rot="0">
            <a:off x="12713996" y="2088239"/>
            <a:ext cx="6386393" cy="6591289"/>
            <a:chOff x="0" y="0"/>
            <a:chExt cx="1682013" cy="1735977"/>
          </a:xfrm>
        </p:grpSpPr>
        <p:sp>
          <p:nvSpPr>
            <p:cNvPr name="Freeform 11" id="11"/>
            <p:cNvSpPr/>
            <p:nvPr/>
          </p:nvSpPr>
          <p:spPr>
            <a:xfrm flipH="false" flipV="false" rot="0">
              <a:off x="0" y="0"/>
              <a:ext cx="1682013" cy="1735977"/>
            </a:xfrm>
            <a:custGeom>
              <a:avLst/>
              <a:gdLst/>
              <a:ahLst/>
              <a:cxnLst/>
              <a:rect r="r" b="b" t="t" l="l"/>
              <a:pathLst>
                <a:path h="1735977" w="1682013">
                  <a:moveTo>
                    <a:pt x="0" y="0"/>
                  </a:moveTo>
                  <a:lnTo>
                    <a:pt x="1682013" y="0"/>
                  </a:lnTo>
                  <a:lnTo>
                    <a:pt x="1682013" y="1735977"/>
                  </a:lnTo>
                  <a:lnTo>
                    <a:pt x="0" y="1735977"/>
                  </a:lnTo>
                  <a:close/>
                </a:path>
              </a:pathLst>
            </a:custGeom>
            <a:solidFill>
              <a:srgbClr val="578E7E"/>
            </a:solidFill>
          </p:spPr>
        </p:sp>
        <p:sp>
          <p:nvSpPr>
            <p:cNvPr name="TextBox 12" id="12"/>
            <p:cNvSpPr txBox="true"/>
            <p:nvPr/>
          </p:nvSpPr>
          <p:spPr>
            <a:xfrm>
              <a:off x="0" y="-38100"/>
              <a:ext cx="1682013" cy="1774077"/>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4" id="14"/>
          <p:cNvSpPr txBox="true"/>
          <p:nvPr/>
        </p:nvSpPr>
        <p:spPr>
          <a:xfrm rot="0">
            <a:off x="730661" y="2365979"/>
            <a:ext cx="6932110"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AI Explanation</a:t>
            </a:r>
          </a:p>
        </p:txBody>
      </p:sp>
      <p:sp>
        <p:nvSpPr>
          <p:cNvPr name="TextBox 15" id="15"/>
          <p:cNvSpPr txBox="true"/>
          <p:nvPr/>
        </p:nvSpPr>
        <p:spPr>
          <a:xfrm rot="0">
            <a:off x="740469" y="3953640"/>
            <a:ext cx="9304903" cy="2180331"/>
          </a:xfrm>
          <a:prstGeom prst="rect">
            <a:avLst/>
          </a:prstGeom>
        </p:spPr>
        <p:txBody>
          <a:bodyPr anchor="t" rtlCol="false" tIns="0" lIns="0" bIns="0" rIns="0">
            <a:spAutoFit/>
          </a:bodyPr>
          <a:lstStyle/>
          <a:p>
            <a:pPr algn="l">
              <a:lnSpc>
                <a:spcPts val="3463"/>
              </a:lnSpc>
            </a:pPr>
            <a:r>
              <a:rPr lang="en-US" sz="3148">
                <a:solidFill>
                  <a:srgbClr val="3D3D3D"/>
                </a:solidFill>
                <a:latin typeface="IBM Plex Sans"/>
                <a:ea typeface="IBM Plex Sans"/>
                <a:cs typeface="IBM Plex Sans"/>
                <a:sym typeface="IBM Plex Sans"/>
              </a:rPr>
              <a:t>Menggunakan platform Replicant untuk mengambil api key dari IBM Granite yang kemudaian diintegrasikan kedalam google colab ,lalu menggunkana prompt untuk memeberikan perintah pada ai untuk mekakukan task</a:t>
            </a:r>
          </a:p>
        </p:txBody>
      </p:sp>
    </p:spTree>
  </p:cSld>
  <p:clrMapOvr>
    <a:masterClrMapping/>
  </p:clrMapOvr>
  <p:transition spd="fast">
    <p:fade/>
  </p:transition>
</p:sld>
</file>

<file path=ppt/slides/slide13.xml><?xml version="1.0" encoding="utf-8"?>
<p:sld xmlns:p="http://schemas.openxmlformats.org/presentationml/2006/main" xmlns:a="http://schemas.openxmlformats.org/drawingml/2006/main">
  <p:cSld>
    <p:bg>
      <p:bgPr>
        <a:solidFill>
          <a:srgbClr val="578E7E"/>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9804"/>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9804"/>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F5ECD5"/>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F5ECD5"/>
            </a:solidFill>
            <a:prstDash val="solid"/>
            <a:headEnd type="diamond" len="lg" w="lg"/>
            <a:tailEnd type="none" len="sm" w="sm"/>
          </a:ln>
        </p:spPr>
      </p:sp>
      <p:sp>
        <p:nvSpPr>
          <p:cNvPr name="TextBox 10" id="10"/>
          <p:cNvSpPr txBox="true"/>
          <p:nvPr/>
        </p:nvSpPr>
        <p:spPr>
          <a:xfrm rot="0">
            <a:off x="730661" y="3272808"/>
            <a:ext cx="11099544" cy="2458351"/>
          </a:xfrm>
          <a:prstGeom prst="rect">
            <a:avLst/>
          </a:prstGeom>
        </p:spPr>
        <p:txBody>
          <a:bodyPr anchor="t" rtlCol="false" tIns="0" lIns="0" bIns="0" rIns="0">
            <a:spAutoFit/>
          </a:bodyPr>
          <a:lstStyle/>
          <a:p>
            <a:pPr algn="just">
              <a:lnSpc>
                <a:spcPts val="9595"/>
              </a:lnSpc>
            </a:pPr>
            <a:r>
              <a:rPr lang="en-US" sz="8723" b="true">
                <a:solidFill>
                  <a:srgbClr val="FFFAEC"/>
                </a:solidFill>
                <a:latin typeface="IBM Plex Sans Bold"/>
                <a:ea typeface="IBM Plex Sans Bold"/>
                <a:cs typeface="IBM Plex Sans Bold"/>
                <a:sym typeface="IBM Plex Sans Bold"/>
              </a:rPr>
              <a:t>Terimakasih</a:t>
            </a:r>
          </a:p>
          <a:p>
            <a:pPr algn="just" marL="0" indent="0" lvl="0">
              <a:lnSpc>
                <a:spcPts val="9595"/>
              </a:lnSpc>
            </a:pPr>
            <a:r>
              <a:rPr lang="en-US" b="true" sz="8723">
                <a:solidFill>
                  <a:srgbClr val="FFFAEC"/>
                </a:solidFill>
                <a:latin typeface="IBM Plex Sans Bold"/>
                <a:ea typeface="IBM Plex Sans Bold"/>
                <a:cs typeface="IBM Plex Sans Bold"/>
                <a:sym typeface="IBM Plex Sans Bold"/>
              </a:rPr>
              <a:t>Atas Kesempatannya</a:t>
            </a:r>
          </a:p>
        </p:txBody>
      </p:sp>
      <p:sp>
        <p:nvSpPr>
          <p:cNvPr name="TextBox 11" id="11"/>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F5ECD5"/>
                </a:solidFill>
                <a:latin typeface="IBM Plex Sans Medium"/>
                <a:ea typeface="IBM Plex Sans Medium"/>
                <a:cs typeface="IBM Plex Sans Medium"/>
                <a:sym typeface="IBM Plex Sans Medium"/>
              </a:rPr>
              <a:t>2026</a:t>
            </a:r>
          </a:p>
        </p:txBody>
      </p:sp>
    </p:spTree>
  </p:cSld>
  <p:clrMapOvr>
    <a:masterClrMapping/>
  </p:clrMapOvr>
  <p:transition spd="fast">
    <p:fade/>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TextBox 10" id="10"/>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1" id="11"/>
          <p:cNvSpPr txBox="true"/>
          <p:nvPr/>
        </p:nvSpPr>
        <p:spPr>
          <a:xfrm rot="0">
            <a:off x="730661" y="2080141"/>
            <a:ext cx="5622928"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IBM Granite</a:t>
            </a:r>
          </a:p>
        </p:txBody>
      </p:sp>
      <p:sp>
        <p:nvSpPr>
          <p:cNvPr name="TextBox 12" id="12"/>
          <p:cNvSpPr txBox="true"/>
          <p:nvPr/>
        </p:nvSpPr>
        <p:spPr>
          <a:xfrm rot="0">
            <a:off x="1643370" y="3926095"/>
            <a:ext cx="2477786" cy="402146"/>
          </a:xfrm>
          <a:prstGeom prst="rect">
            <a:avLst/>
          </a:prstGeom>
        </p:spPr>
        <p:txBody>
          <a:bodyPr anchor="t" rtlCol="false" tIns="0" lIns="0" bIns="0" rIns="0">
            <a:spAutoFit/>
          </a:bodyPr>
          <a:lstStyle/>
          <a:p>
            <a:pPr algn="l" marL="0" indent="0" lvl="0">
              <a:lnSpc>
                <a:spcPts val="3129"/>
              </a:lnSpc>
            </a:pPr>
            <a:r>
              <a:rPr lang="en-US" b="true" sz="2845">
                <a:solidFill>
                  <a:srgbClr val="F5ECD5"/>
                </a:solidFill>
                <a:latin typeface="IBM Plex Sans Medium"/>
                <a:ea typeface="IBM Plex Sans Medium"/>
                <a:cs typeface="IBM Plex Sans Medium"/>
                <a:sym typeface="IBM Plex Sans Medium"/>
              </a:rPr>
              <a:t>Latar Belakang</a:t>
            </a:r>
          </a:p>
        </p:txBody>
      </p:sp>
      <p:sp>
        <p:nvSpPr>
          <p:cNvPr name="TextBox 13" id="13"/>
          <p:cNvSpPr txBox="true"/>
          <p:nvPr/>
        </p:nvSpPr>
        <p:spPr>
          <a:xfrm rot="0">
            <a:off x="901975" y="4088102"/>
            <a:ext cx="14246751" cy="2189514"/>
          </a:xfrm>
          <a:prstGeom prst="rect">
            <a:avLst/>
          </a:prstGeom>
        </p:spPr>
        <p:txBody>
          <a:bodyPr anchor="t" rtlCol="false" tIns="0" lIns="0" bIns="0" rIns="0">
            <a:spAutoFit/>
          </a:bodyPr>
          <a:lstStyle/>
          <a:p>
            <a:pPr algn="l">
              <a:lnSpc>
                <a:spcPts val="2917"/>
              </a:lnSpc>
            </a:pPr>
            <a:r>
              <a:rPr lang="en-US" sz="2652">
                <a:solidFill>
                  <a:srgbClr val="3D3D3D"/>
                </a:solidFill>
                <a:latin typeface="IBM Plex Sans"/>
                <a:ea typeface="IBM Plex Sans"/>
                <a:cs typeface="IBM Plex Sans"/>
                <a:sym typeface="IBM Plex Sans"/>
              </a:rPr>
              <a:t>IBM Granite adalah serangkaian model kecerdasan buatan (AI) fondasi yang dikembangkan oleh IBM, dirancang khusus untuk memenuhi kebutuhan tingkat perusahaan. Model-model ini dilatih dengan data yang sangat besar dan terkurasi untuk dapat melakukan berbagai tugas yang berkaitan dengan bahasa alami dan kode pemrograman. Salah satu keunggulan utama Granite adalah fokusnya pada kepercayaan, transparansi, dan efisiensi, serta ketersediaan beberapa modelnya sebagai sumber terbuka (open source) di bawah lisensi Apache 2.0.</a:t>
            </a:r>
          </a:p>
        </p:txBody>
      </p:sp>
      <p:sp>
        <p:nvSpPr>
          <p:cNvPr name="Freeform 14" id="14"/>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2"/>
            <a:stretch>
              <a:fillRect l="0" t="0" r="0" b="0"/>
            </a:stretch>
          </a:blipFill>
        </p:spPr>
      </p:sp>
      <p:sp>
        <p:nvSpPr>
          <p:cNvPr name="Freeform 15" id="15"/>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3"/>
            <a:stretch>
              <a:fillRect l="0" t="0" r="0" b="0"/>
            </a:stretch>
          </a:blipFill>
        </p:spPr>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TextBox 10" id="10"/>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grpSp>
        <p:nvGrpSpPr>
          <p:cNvPr name="Group 11" id="11"/>
          <p:cNvGrpSpPr/>
          <p:nvPr/>
        </p:nvGrpSpPr>
        <p:grpSpPr>
          <a:xfrm rot="0">
            <a:off x="917522" y="2431766"/>
            <a:ext cx="8147531" cy="831311"/>
            <a:chOff x="0" y="0"/>
            <a:chExt cx="2079417" cy="212168"/>
          </a:xfrm>
        </p:grpSpPr>
        <p:sp>
          <p:nvSpPr>
            <p:cNvPr name="Freeform 12" id="12"/>
            <p:cNvSpPr/>
            <p:nvPr/>
          </p:nvSpPr>
          <p:spPr>
            <a:xfrm flipH="false" flipV="false" rot="0">
              <a:off x="0" y="0"/>
              <a:ext cx="2079416" cy="212168"/>
            </a:xfrm>
            <a:custGeom>
              <a:avLst/>
              <a:gdLst/>
              <a:ahLst/>
              <a:cxnLst/>
              <a:rect r="r" b="b" t="t" l="l"/>
              <a:pathLst>
                <a:path h="212168" w="2079416">
                  <a:moveTo>
                    <a:pt x="0" y="0"/>
                  </a:moveTo>
                  <a:lnTo>
                    <a:pt x="2079416" y="0"/>
                  </a:lnTo>
                  <a:lnTo>
                    <a:pt x="2079416" y="212168"/>
                  </a:lnTo>
                  <a:lnTo>
                    <a:pt x="0" y="212168"/>
                  </a:lnTo>
                  <a:close/>
                </a:path>
              </a:pathLst>
            </a:custGeom>
            <a:solidFill>
              <a:srgbClr val="578E7E"/>
            </a:solidFill>
          </p:spPr>
        </p:sp>
        <p:sp>
          <p:nvSpPr>
            <p:cNvPr name="TextBox 13" id="13"/>
            <p:cNvSpPr txBox="true"/>
            <p:nvPr/>
          </p:nvSpPr>
          <p:spPr>
            <a:xfrm>
              <a:off x="0" y="-38100"/>
              <a:ext cx="2079417" cy="2502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49816" y="2660636"/>
            <a:ext cx="2477786" cy="402146"/>
          </a:xfrm>
          <a:prstGeom prst="rect">
            <a:avLst/>
          </a:prstGeom>
        </p:spPr>
        <p:txBody>
          <a:bodyPr anchor="t" rtlCol="false" tIns="0" lIns="0" bIns="0" rIns="0">
            <a:spAutoFit/>
          </a:bodyPr>
          <a:lstStyle/>
          <a:p>
            <a:pPr algn="l" marL="0" indent="0" lvl="0">
              <a:lnSpc>
                <a:spcPts val="3129"/>
              </a:lnSpc>
            </a:pPr>
            <a:r>
              <a:rPr lang="en-US" b="true" sz="2845">
                <a:solidFill>
                  <a:srgbClr val="F5ECD5"/>
                </a:solidFill>
                <a:latin typeface="IBM Plex Sans Medium"/>
                <a:ea typeface="IBM Plex Sans Medium"/>
                <a:cs typeface="IBM Plex Sans Medium"/>
                <a:sym typeface="IBM Plex Sans Medium"/>
              </a:rPr>
              <a:t>Latar Belakang</a:t>
            </a:r>
          </a:p>
        </p:txBody>
      </p:sp>
      <p:grpSp>
        <p:nvGrpSpPr>
          <p:cNvPr name="Group 15" id="15"/>
          <p:cNvGrpSpPr/>
          <p:nvPr/>
        </p:nvGrpSpPr>
        <p:grpSpPr>
          <a:xfrm rot="0">
            <a:off x="1129343" y="2720999"/>
            <a:ext cx="252844" cy="25284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78E7E"/>
            </a:solidFill>
            <a:ln w="38100" cap="sq">
              <a:solidFill>
                <a:srgbClr val="F5ECD5"/>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917522" y="3769094"/>
            <a:ext cx="8147531" cy="5072411"/>
          </a:xfrm>
          <a:prstGeom prst="rect">
            <a:avLst/>
          </a:prstGeom>
        </p:spPr>
        <p:txBody>
          <a:bodyPr anchor="t" rtlCol="false" tIns="0" lIns="0" bIns="0" rIns="0">
            <a:spAutoFit/>
          </a:bodyPr>
          <a:lstStyle/>
          <a:p>
            <a:pPr algn="just">
              <a:lnSpc>
                <a:spcPts val="2917"/>
              </a:lnSpc>
            </a:pPr>
            <a:r>
              <a:rPr lang="en-US" sz="2652">
                <a:solidFill>
                  <a:srgbClr val="3D3D3D"/>
                </a:solidFill>
                <a:latin typeface="IBM Plex Sans"/>
                <a:ea typeface="IBM Plex Sans"/>
                <a:cs typeface="IBM Plex Sans"/>
                <a:sym typeface="IBM Plex Sans"/>
              </a:rPr>
              <a:t>Kemunculan internet dan platform media sosial seperti Twitter, serta situs ulasan khusus seperti IMDb, Rotten Tomatoes dan myanimelist, telah menciptakan ledakan volume data opini publik. Jutaan penonton kini dengan mudah membagikan pandangan mereka tentang film yang baru mereka tonton.</a:t>
            </a:r>
          </a:p>
          <a:p>
            <a:pPr algn="just">
              <a:lnSpc>
                <a:spcPts val="2917"/>
              </a:lnSpc>
            </a:pPr>
            <a:r>
              <a:rPr lang="en-US" sz="2652" strike="noStrike" u="none">
                <a:solidFill>
                  <a:srgbClr val="3D3D3D"/>
                </a:solidFill>
                <a:latin typeface="IBM Plex Sans"/>
                <a:ea typeface="IBM Plex Sans"/>
                <a:cs typeface="IBM Plex Sans"/>
                <a:sym typeface="IBM Plex Sans"/>
              </a:rPr>
              <a:t>Namun, menganalisis jutaan ulasan secara manual adalah tugas yang mustahil. Inilah mengapa analisis sentimen otomatis menjadi sangat penting. Dengan melatih model komputer pada ribuan contoh ulasan yang telah dilabeli (positif/negatif), sistem dapat belajar mengenali pola bahasa yang terkait dengan sentimen tertentu.</a:t>
            </a:r>
          </a:p>
        </p:txBody>
      </p:sp>
      <p:sp>
        <p:nvSpPr>
          <p:cNvPr name="TextBox 19" id="19"/>
          <p:cNvSpPr txBox="true"/>
          <p:nvPr/>
        </p:nvSpPr>
        <p:spPr>
          <a:xfrm rot="0">
            <a:off x="10252256" y="3769094"/>
            <a:ext cx="6529225" cy="3624611"/>
          </a:xfrm>
          <a:prstGeom prst="rect">
            <a:avLst/>
          </a:prstGeom>
        </p:spPr>
        <p:txBody>
          <a:bodyPr anchor="t" rtlCol="false" tIns="0" lIns="0" bIns="0" rIns="0">
            <a:spAutoFit/>
          </a:bodyPr>
          <a:lstStyle/>
          <a:p>
            <a:pPr algn="just">
              <a:lnSpc>
                <a:spcPts val="2917"/>
              </a:lnSpc>
            </a:pPr>
            <a:r>
              <a:rPr lang="en-US" sz="2652">
                <a:solidFill>
                  <a:srgbClr val="3D3D3D"/>
                </a:solidFill>
                <a:latin typeface="IBM Plex Sans"/>
                <a:ea typeface="IBM Plex Sans"/>
                <a:cs typeface="IBM Plex Sans"/>
                <a:sym typeface="IBM Plex Sans"/>
              </a:rPr>
              <a:t>Meskipun terdengar sederhana, proses ini memiliki tantangan unik, seperti menafsirkan sarkasme ("Film ini sangat bagus sampai saya tertidur"), bahasa gaul, dan konteks yang kompleks. Walaupun demikian, analisis sentimen telah menjadi alat standar dalam industri film untuk mengukur denyut nadi publik dan membuat keputusan yang lebih cerdas berdasarkan data.</a:t>
            </a:r>
          </a:p>
        </p:txBody>
      </p:sp>
      <p:sp>
        <p:nvSpPr>
          <p:cNvPr name="Freeform 20" id="20"/>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2"/>
            <a:stretch>
              <a:fillRect l="0" t="0" r="0" b="0"/>
            </a:stretch>
          </a:blipFill>
        </p:spPr>
      </p:sp>
      <p:sp>
        <p:nvSpPr>
          <p:cNvPr name="Freeform 21" id="21"/>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3"/>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TextBox 10" id="10"/>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grpSp>
        <p:nvGrpSpPr>
          <p:cNvPr name="Group 11" id="11"/>
          <p:cNvGrpSpPr/>
          <p:nvPr/>
        </p:nvGrpSpPr>
        <p:grpSpPr>
          <a:xfrm rot="0">
            <a:off x="917522" y="2431766"/>
            <a:ext cx="8147531" cy="831311"/>
            <a:chOff x="0" y="0"/>
            <a:chExt cx="2079417" cy="212168"/>
          </a:xfrm>
        </p:grpSpPr>
        <p:sp>
          <p:nvSpPr>
            <p:cNvPr name="Freeform 12" id="12"/>
            <p:cNvSpPr/>
            <p:nvPr/>
          </p:nvSpPr>
          <p:spPr>
            <a:xfrm flipH="false" flipV="false" rot="0">
              <a:off x="0" y="0"/>
              <a:ext cx="2079416" cy="212168"/>
            </a:xfrm>
            <a:custGeom>
              <a:avLst/>
              <a:gdLst/>
              <a:ahLst/>
              <a:cxnLst/>
              <a:rect r="r" b="b" t="t" l="l"/>
              <a:pathLst>
                <a:path h="212168" w="2079416">
                  <a:moveTo>
                    <a:pt x="0" y="0"/>
                  </a:moveTo>
                  <a:lnTo>
                    <a:pt x="2079416" y="0"/>
                  </a:lnTo>
                  <a:lnTo>
                    <a:pt x="2079416" y="212168"/>
                  </a:lnTo>
                  <a:lnTo>
                    <a:pt x="0" y="212168"/>
                  </a:lnTo>
                  <a:close/>
                </a:path>
              </a:pathLst>
            </a:custGeom>
            <a:solidFill>
              <a:srgbClr val="578E7E"/>
            </a:solidFill>
          </p:spPr>
        </p:sp>
        <p:sp>
          <p:nvSpPr>
            <p:cNvPr name="TextBox 13" id="13"/>
            <p:cNvSpPr txBox="true"/>
            <p:nvPr/>
          </p:nvSpPr>
          <p:spPr>
            <a:xfrm>
              <a:off x="0" y="-38100"/>
              <a:ext cx="2079417" cy="2502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49816" y="2660636"/>
            <a:ext cx="2477786" cy="402146"/>
          </a:xfrm>
          <a:prstGeom prst="rect">
            <a:avLst/>
          </a:prstGeom>
        </p:spPr>
        <p:txBody>
          <a:bodyPr anchor="t" rtlCol="false" tIns="0" lIns="0" bIns="0" rIns="0">
            <a:spAutoFit/>
          </a:bodyPr>
          <a:lstStyle/>
          <a:p>
            <a:pPr algn="l" marL="0" indent="0" lvl="0">
              <a:lnSpc>
                <a:spcPts val="3129"/>
              </a:lnSpc>
            </a:pPr>
            <a:r>
              <a:rPr lang="en-US" b="true" sz="2845">
                <a:solidFill>
                  <a:srgbClr val="F5ECD5"/>
                </a:solidFill>
                <a:latin typeface="IBM Plex Sans Medium"/>
                <a:ea typeface="IBM Plex Sans Medium"/>
                <a:cs typeface="IBM Plex Sans Medium"/>
                <a:sym typeface="IBM Plex Sans Medium"/>
              </a:rPr>
              <a:t>Latar Belakang</a:t>
            </a:r>
          </a:p>
        </p:txBody>
      </p:sp>
      <p:grpSp>
        <p:nvGrpSpPr>
          <p:cNvPr name="Group 15" id="15"/>
          <p:cNvGrpSpPr/>
          <p:nvPr/>
        </p:nvGrpSpPr>
        <p:grpSpPr>
          <a:xfrm rot="0">
            <a:off x="1129343" y="2720999"/>
            <a:ext cx="252844" cy="252844"/>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78E7E"/>
            </a:solidFill>
            <a:ln w="38100" cap="sq">
              <a:solidFill>
                <a:srgbClr val="F5ECD5"/>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917522" y="3769094"/>
            <a:ext cx="8147531" cy="2900711"/>
          </a:xfrm>
          <a:prstGeom prst="rect">
            <a:avLst/>
          </a:prstGeom>
        </p:spPr>
        <p:txBody>
          <a:bodyPr anchor="t" rtlCol="false" tIns="0" lIns="0" bIns="0" rIns="0">
            <a:spAutoFit/>
          </a:bodyPr>
          <a:lstStyle/>
          <a:p>
            <a:pPr algn="just">
              <a:lnSpc>
                <a:spcPts val="2917"/>
              </a:lnSpc>
            </a:pPr>
            <a:r>
              <a:rPr lang="en-US" sz="2652">
                <a:solidFill>
                  <a:srgbClr val="3D3D3D"/>
                </a:solidFill>
                <a:latin typeface="IBM Plex Sans"/>
                <a:ea typeface="IBM Plex Sans"/>
                <a:cs typeface="IBM Plex Sans"/>
                <a:sym typeface="IBM Plex Sans"/>
              </a:rPr>
              <a:t>Di era digital saat ini, kita menghadapi banjir dokumen dalam format PDF, mulai dari laporan bisnis, jurnal ilmiah, buku elektronik, hingga dokumen hukum. Membaca d</a:t>
            </a:r>
            <a:r>
              <a:rPr lang="en-US" sz="2652" strike="noStrike" u="none">
                <a:solidFill>
                  <a:srgbClr val="3D3D3D"/>
                </a:solidFill>
                <a:latin typeface="IBM Plex Sans"/>
                <a:ea typeface="IBM Plex Sans"/>
                <a:cs typeface="IBM Plex Sans"/>
                <a:sym typeface="IBM Plex Sans"/>
              </a:rPr>
              <a:t>an memahami setiap dokumen secara manual untuk menemukan poin-poin terpenting menjadi sangat tidak efisien dan memakan banyak waktu. Kebutuhan untuk menyaring informasi secara cepat dan akurat menjadi semakin mendesak.</a:t>
            </a:r>
          </a:p>
        </p:txBody>
      </p:sp>
      <p:sp>
        <p:nvSpPr>
          <p:cNvPr name="TextBox 19" id="19"/>
          <p:cNvSpPr txBox="true"/>
          <p:nvPr/>
        </p:nvSpPr>
        <p:spPr>
          <a:xfrm rot="0">
            <a:off x="10252256" y="2749574"/>
            <a:ext cx="6529225" cy="6158261"/>
          </a:xfrm>
          <a:prstGeom prst="rect">
            <a:avLst/>
          </a:prstGeom>
        </p:spPr>
        <p:txBody>
          <a:bodyPr anchor="t" rtlCol="false" tIns="0" lIns="0" bIns="0" rIns="0">
            <a:spAutoFit/>
          </a:bodyPr>
          <a:lstStyle/>
          <a:p>
            <a:pPr algn="just">
              <a:lnSpc>
                <a:spcPts val="2917"/>
              </a:lnSpc>
            </a:pPr>
            <a:r>
              <a:rPr lang="en-US" sz="2652">
                <a:solidFill>
                  <a:srgbClr val="3D3D3D"/>
                </a:solidFill>
                <a:latin typeface="IBM Plex Sans"/>
                <a:ea typeface="IBM Plex Sans"/>
                <a:cs typeface="IBM Plex Sans"/>
                <a:sym typeface="IBM Plex Sans"/>
              </a:rPr>
              <a:t>Pengembangan PDF summarizer dengan AI telah mengubah cara kita berinteraksi dengan informasi. Manfaatnya sangat luas:</a:t>
            </a:r>
          </a:p>
          <a:p>
            <a:pPr algn="just" marL="572659" indent="-286330" lvl="1">
              <a:lnSpc>
                <a:spcPts val="2917"/>
              </a:lnSpc>
              <a:buFont typeface="Arial"/>
              <a:buChar char="•"/>
            </a:pPr>
            <a:r>
              <a:rPr lang="en-US" sz="2652">
                <a:solidFill>
                  <a:srgbClr val="3D3D3D"/>
                </a:solidFill>
                <a:latin typeface="IBM Plex Sans"/>
                <a:ea typeface="IBM Plex Sans"/>
                <a:cs typeface="IBM Plex Sans"/>
                <a:sym typeface="IBM Plex Sans"/>
              </a:rPr>
              <a:t>Efisiensi: Menghemat waktu berjam-jam yang sebelumnya dihabiskan untuk membaca dokumen panjang.</a:t>
            </a:r>
          </a:p>
          <a:p>
            <a:pPr algn="just" marL="572659" indent="-286330" lvl="1">
              <a:lnSpc>
                <a:spcPts val="2917"/>
              </a:lnSpc>
              <a:buFont typeface="Arial"/>
              <a:buChar char="•"/>
            </a:pPr>
            <a:r>
              <a:rPr lang="en-US" sz="2652">
                <a:solidFill>
                  <a:srgbClr val="3D3D3D"/>
                </a:solidFill>
                <a:latin typeface="IBM Plex Sans"/>
                <a:ea typeface="IBM Plex Sans"/>
                <a:cs typeface="IBM Plex Sans"/>
                <a:sym typeface="IBM Plex Sans"/>
              </a:rPr>
              <a:t>Aksesibilitas: Membantu siapa saja, mulai dari siswa, peneliti, hingga profesional, untuk dengan cepat memahami inti dari materi yang kompleks tanpa harus membacanya secara keseluruhan.</a:t>
            </a:r>
          </a:p>
          <a:p>
            <a:pPr algn="just" marL="572659" indent="-286330" lvl="1">
              <a:lnSpc>
                <a:spcPts val="2917"/>
              </a:lnSpc>
              <a:buFont typeface="Arial"/>
              <a:buChar char="•"/>
            </a:pPr>
            <a:r>
              <a:rPr lang="en-US" sz="2652">
                <a:solidFill>
                  <a:srgbClr val="3D3D3D"/>
                </a:solidFill>
                <a:latin typeface="IBM Plex Sans"/>
                <a:ea typeface="IBM Plex Sans"/>
                <a:cs typeface="IBM Plex Sans"/>
                <a:sym typeface="IBM Plex Sans"/>
              </a:rPr>
              <a:t>Produktivitas: Mempercepat proses pengambilan keputusan di dunia bisnis dengan menyediakan intisari laporan dan analisis secara instan.</a:t>
            </a:r>
          </a:p>
          <a:p>
            <a:pPr algn="just">
              <a:lnSpc>
                <a:spcPts val="2917"/>
              </a:lnSpc>
            </a:pPr>
          </a:p>
        </p:txBody>
      </p:sp>
      <p:sp>
        <p:nvSpPr>
          <p:cNvPr name="Freeform 20" id="20"/>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2"/>
            <a:stretch>
              <a:fillRect l="0" t="0" r="0" b="0"/>
            </a:stretch>
          </a:blipFill>
        </p:spPr>
      </p:sp>
      <p:sp>
        <p:nvSpPr>
          <p:cNvPr name="Freeform 21" id="21"/>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78E7E"/>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9804"/>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9804"/>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F5ECD5"/>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F5ECD5"/>
            </a:solidFill>
            <a:prstDash val="solid"/>
            <a:headEnd type="diamond" len="lg" w="lg"/>
            <a:tailEnd type="none" len="sm" w="sm"/>
          </a:ln>
        </p:spPr>
      </p:sp>
      <p:grpSp>
        <p:nvGrpSpPr>
          <p:cNvPr name="Group 10" id="10"/>
          <p:cNvGrpSpPr/>
          <p:nvPr/>
        </p:nvGrpSpPr>
        <p:grpSpPr>
          <a:xfrm rot="0">
            <a:off x="12713996" y="2088239"/>
            <a:ext cx="6386393" cy="6591289"/>
            <a:chOff x="0" y="0"/>
            <a:chExt cx="1682013" cy="1735977"/>
          </a:xfrm>
        </p:grpSpPr>
        <p:sp>
          <p:nvSpPr>
            <p:cNvPr name="Freeform 11" id="11"/>
            <p:cNvSpPr/>
            <p:nvPr/>
          </p:nvSpPr>
          <p:spPr>
            <a:xfrm flipH="false" flipV="false" rot="0">
              <a:off x="0" y="0"/>
              <a:ext cx="1682013" cy="1735977"/>
            </a:xfrm>
            <a:custGeom>
              <a:avLst/>
              <a:gdLst/>
              <a:ahLst/>
              <a:cxnLst/>
              <a:rect r="r" b="b" t="t" l="l"/>
              <a:pathLst>
                <a:path h="1735977" w="1682013">
                  <a:moveTo>
                    <a:pt x="0" y="0"/>
                  </a:moveTo>
                  <a:lnTo>
                    <a:pt x="1682013" y="0"/>
                  </a:lnTo>
                  <a:lnTo>
                    <a:pt x="1682013" y="1735977"/>
                  </a:lnTo>
                  <a:lnTo>
                    <a:pt x="0" y="1735977"/>
                  </a:lnTo>
                  <a:close/>
                </a:path>
              </a:pathLst>
            </a:custGeom>
            <a:solidFill>
              <a:srgbClr val="F5ECD5"/>
            </a:solidFill>
          </p:spPr>
        </p:sp>
        <p:sp>
          <p:nvSpPr>
            <p:cNvPr name="TextBox 12" id="12"/>
            <p:cNvSpPr txBox="true"/>
            <p:nvPr/>
          </p:nvSpPr>
          <p:spPr>
            <a:xfrm>
              <a:off x="0" y="-38100"/>
              <a:ext cx="1682013" cy="177407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1252528" y="2413086"/>
            <a:ext cx="6304762" cy="5860628"/>
            <a:chOff x="0" y="0"/>
            <a:chExt cx="976773" cy="907965"/>
          </a:xfrm>
        </p:grpSpPr>
        <p:sp>
          <p:nvSpPr>
            <p:cNvPr name="Freeform 14" id="14"/>
            <p:cNvSpPr/>
            <p:nvPr/>
          </p:nvSpPr>
          <p:spPr>
            <a:xfrm flipH="false" flipV="false" rot="0">
              <a:off x="0" y="0"/>
              <a:ext cx="976773" cy="907965"/>
            </a:xfrm>
            <a:custGeom>
              <a:avLst/>
              <a:gdLst/>
              <a:ahLst/>
              <a:cxnLst/>
              <a:rect r="r" b="b" t="t" l="l"/>
              <a:pathLst>
                <a:path h="907965" w="976773">
                  <a:moveTo>
                    <a:pt x="0" y="0"/>
                  </a:moveTo>
                  <a:lnTo>
                    <a:pt x="976773" y="0"/>
                  </a:lnTo>
                  <a:lnTo>
                    <a:pt x="976773" y="907965"/>
                  </a:lnTo>
                  <a:lnTo>
                    <a:pt x="0" y="907965"/>
                  </a:lnTo>
                  <a:close/>
                </a:path>
              </a:pathLst>
            </a:custGeom>
            <a:blipFill>
              <a:blip r:embed="rId2"/>
              <a:stretch>
                <a:fillRect l="0" t="-33671" r="0" b="-33671"/>
              </a:stretch>
            </a:blipFill>
          </p:spPr>
        </p:sp>
      </p:grpSp>
      <p:grpSp>
        <p:nvGrpSpPr>
          <p:cNvPr name="Group 15" id="15"/>
          <p:cNvGrpSpPr/>
          <p:nvPr/>
        </p:nvGrpSpPr>
        <p:grpSpPr>
          <a:xfrm rot="0">
            <a:off x="740469" y="3178342"/>
            <a:ext cx="7194397" cy="831311"/>
            <a:chOff x="0" y="0"/>
            <a:chExt cx="1836157" cy="212168"/>
          </a:xfrm>
        </p:grpSpPr>
        <p:sp>
          <p:nvSpPr>
            <p:cNvPr name="Freeform 16" id="16"/>
            <p:cNvSpPr/>
            <p:nvPr/>
          </p:nvSpPr>
          <p:spPr>
            <a:xfrm flipH="false" flipV="false" rot="0">
              <a:off x="0" y="0"/>
              <a:ext cx="1836157" cy="212168"/>
            </a:xfrm>
            <a:custGeom>
              <a:avLst/>
              <a:gdLst/>
              <a:ahLst/>
              <a:cxnLst/>
              <a:rect r="r" b="b" t="t" l="l"/>
              <a:pathLst>
                <a:path h="212168" w="1836157">
                  <a:moveTo>
                    <a:pt x="0" y="0"/>
                  </a:moveTo>
                  <a:lnTo>
                    <a:pt x="1836157" y="0"/>
                  </a:lnTo>
                  <a:lnTo>
                    <a:pt x="1836157" y="212168"/>
                  </a:lnTo>
                  <a:lnTo>
                    <a:pt x="0" y="212168"/>
                  </a:lnTo>
                  <a:close/>
                </a:path>
              </a:pathLst>
            </a:custGeom>
            <a:solidFill>
              <a:srgbClr val="F5ECD5"/>
            </a:solidFill>
          </p:spPr>
        </p:sp>
        <p:sp>
          <p:nvSpPr>
            <p:cNvPr name="TextBox 17" id="17"/>
            <p:cNvSpPr txBox="true"/>
            <p:nvPr/>
          </p:nvSpPr>
          <p:spPr>
            <a:xfrm>
              <a:off x="0" y="-38100"/>
              <a:ext cx="1836157" cy="250268"/>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098940" y="3473617"/>
            <a:ext cx="252844" cy="25284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AEC"/>
            </a:solidFill>
            <a:ln w="38100" cap="sq">
              <a:solidFill>
                <a:srgbClr val="578E7E"/>
              </a:solid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F5ECD5"/>
                </a:solidFill>
                <a:latin typeface="IBM Plex Sans Medium"/>
                <a:ea typeface="IBM Plex Sans Medium"/>
                <a:cs typeface="IBM Plex Sans Medium"/>
                <a:sym typeface="IBM Plex Sans Medium"/>
              </a:rPr>
              <a:t>2026</a:t>
            </a:r>
          </a:p>
        </p:txBody>
      </p:sp>
      <p:sp>
        <p:nvSpPr>
          <p:cNvPr name="TextBox 22" id="22"/>
          <p:cNvSpPr txBox="true"/>
          <p:nvPr/>
        </p:nvSpPr>
        <p:spPr>
          <a:xfrm rot="0">
            <a:off x="730661" y="1895481"/>
            <a:ext cx="5552435" cy="1111411"/>
          </a:xfrm>
          <a:prstGeom prst="rect">
            <a:avLst/>
          </a:prstGeom>
        </p:spPr>
        <p:txBody>
          <a:bodyPr anchor="t" rtlCol="false" tIns="0" lIns="0" bIns="0" rIns="0">
            <a:spAutoFit/>
          </a:bodyPr>
          <a:lstStyle/>
          <a:p>
            <a:pPr algn="just" marL="0" indent="0" lvl="0">
              <a:lnSpc>
                <a:spcPts val="8584"/>
              </a:lnSpc>
            </a:pPr>
            <a:r>
              <a:rPr lang="en-US" b="true" sz="7804">
                <a:solidFill>
                  <a:srgbClr val="FFFAEC"/>
                </a:solidFill>
                <a:latin typeface="IBM Plex Sans Bold"/>
                <a:ea typeface="IBM Plex Sans Bold"/>
                <a:cs typeface="IBM Plex Sans Bold"/>
                <a:sym typeface="IBM Plex Sans Bold"/>
              </a:rPr>
              <a:t>Studi Kasus</a:t>
            </a:r>
          </a:p>
        </p:txBody>
      </p:sp>
      <p:sp>
        <p:nvSpPr>
          <p:cNvPr name="TextBox 23" id="23"/>
          <p:cNvSpPr txBox="true"/>
          <p:nvPr/>
        </p:nvSpPr>
        <p:spPr>
          <a:xfrm rot="0">
            <a:off x="1643370" y="3407212"/>
            <a:ext cx="5091813" cy="402146"/>
          </a:xfrm>
          <a:prstGeom prst="rect">
            <a:avLst/>
          </a:prstGeom>
        </p:spPr>
        <p:txBody>
          <a:bodyPr anchor="t" rtlCol="false" tIns="0" lIns="0" bIns="0" rIns="0">
            <a:spAutoFit/>
          </a:bodyPr>
          <a:lstStyle/>
          <a:p>
            <a:pPr algn="l" marL="0" indent="0" lvl="0">
              <a:lnSpc>
                <a:spcPts val="3129"/>
              </a:lnSpc>
            </a:pPr>
            <a:r>
              <a:rPr lang="en-US" b="true" sz="2845">
                <a:solidFill>
                  <a:srgbClr val="578E7E"/>
                </a:solidFill>
                <a:latin typeface="IBM Plex Sans Medium"/>
                <a:ea typeface="IBM Plex Sans Medium"/>
                <a:cs typeface="IBM Plex Sans Medium"/>
                <a:sym typeface="IBM Plex Sans Medium"/>
              </a:rPr>
              <a:t>Review Anime Attack  On Titan</a:t>
            </a:r>
          </a:p>
        </p:txBody>
      </p:sp>
      <p:sp>
        <p:nvSpPr>
          <p:cNvPr name="TextBox 24" id="24"/>
          <p:cNvSpPr txBox="true"/>
          <p:nvPr/>
        </p:nvSpPr>
        <p:spPr>
          <a:xfrm rot="0">
            <a:off x="740469" y="4600180"/>
            <a:ext cx="1324868" cy="398084"/>
          </a:xfrm>
          <a:prstGeom prst="rect">
            <a:avLst/>
          </a:prstGeom>
        </p:spPr>
        <p:txBody>
          <a:bodyPr anchor="t" rtlCol="false" tIns="0" lIns="0" bIns="0" rIns="0">
            <a:spAutoFit/>
          </a:bodyPr>
          <a:lstStyle/>
          <a:p>
            <a:pPr algn="l" marL="0" indent="0" lvl="0">
              <a:lnSpc>
                <a:spcPts val="3129"/>
              </a:lnSpc>
            </a:pPr>
            <a:r>
              <a:rPr lang="en-US" b="true" sz="2845">
                <a:solidFill>
                  <a:srgbClr val="FFFAEC"/>
                </a:solidFill>
                <a:latin typeface="IBM Plex Sans Bold"/>
                <a:ea typeface="IBM Plex Sans Bold"/>
                <a:cs typeface="IBM Plex Sans Bold"/>
                <a:sym typeface="IBM Plex Sans Bold"/>
              </a:rPr>
              <a:t>Dataset</a:t>
            </a:r>
          </a:p>
        </p:txBody>
      </p:sp>
      <p:sp>
        <p:nvSpPr>
          <p:cNvPr name="TextBox 25" id="25"/>
          <p:cNvSpPr txBox="true"/>
          <p:nvPr/>
        </p:nvSpPr>
        <p:spPr>
          <a:xfrm rot="0">
            <a:off x="740469" y="5203383"/>
            <a:ext cx="9066909" cy="1267468"/>
          </a:xfrm>
          <a:prstGeom prst="rect">
            <a:avLst/>
          </a:prstGeom>
        </p:spPr>
        <p:txBody>
          <a:bodyPr anchor="t" rtlCol="false" tIns="0" lIns="0" bIns="0" rIns="0">
            <a:spAutoFit/>
          </a:bodyPr>
          <a:lstStyle/>
          <a:p>
            <a:pPr algn="l">
              <a:lnSpc>
                <a:spcPts val="3355"/>
              </a:lnSpc>
            </a:pPr>
            <a:r>
              <a:rPr lang="en-US" sz="3050">
                <a:solidFill>
                  <a:srgbClr val="F5ECD5"/>
                </a:solidFill>
                <a:latin typeface="IBM Plex Sans"/>
                <a:ea typeface="IBM Plex Sans"/>
                <a:cs typeface="IBM Plex Sans"/>
                <a:sym typeface="IBM Plex Sans"/>
              </a:rPr>
              <a:t>https://docs.google.com/spreadsheets/d/11rh7UuiZdoSZ04PrEaoTSlbGDFAgpGlv0k3hHNmRGk4/edit?usp=sharing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Freeform 10" id="10"/>
          <p:cNvSpPr/>
          <p:nvPr/>
        </p:nvSpPr>
        <p:spPr>
          <a:xfrm flipH="false" flipV="false" rot="0">
            <a:off x="2291856" y="4226255"/>
            <a:ext cx="13704287" cy="2333836"/>
          </a:xfrm>
          <a:custGeom>
            <a:avLst/>
            <a:gdLst/>
            <a:ahLst/>
            <a:cxnLst/>
            <a:rect r="r" b="b" t="t" l="l"/>
            <a:pathLst>
              <a:path h="2333836" w="13704287">
                <a:moveTo>
                  <a:pt x="0" y="0"/>
                </a:moveTo>
                <a:lnTo>
                  <a:pt x="13704288" y="0"/>
                </a:lnTo>
                <a:lnTo>
                  <a:pt x="13704288" y="2333837"/>
                </a:lnTo>
                <a:lnTo>
                  <a:pt x="0" y="2333837"/>
                </a:lnTo>
                <a:lnTo>
                  <a:pt x="0" y="0"/>
                </a:lnTo>
                <a:close/>
              </a:path>
            </a:pathLst>
          </a:custGeom>
          <a:blipFill>
            <a:blip r:embed="rId2"/>
            <a:stretch>
              <a:fillRect l="0" t="0" r="0" b="0"/>
            </a:stretch>
          </a:blipFill>
        </p:spPr>
      </p:sp>
      <p:sp>
        <p:nvSpPr>
          <p:cNvPr name="TextBox 11" id="11"/>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2" id="12"/>
          <p:cNvSpPr txBox="true"/>
          <p:nvPr/>
        </p:nvSpPr>
        <p:spPr>
          <a:xfrm rot="0">
            <a:off x="730661" y="1935199"/>
            <a:ext cx="8457525"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Metode Penelitian</a:t>
            </a:r>
          </a:p>
        </p:txBody>
      </p:sp>
      <p:sp>
        <p:nvSpPr>
          <p:cNvPr name="Freeform 13" id="13"/>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3"/>
            <a:stretch>
              <a:fillRect l="0" t="0" r="0" b="0"/>
            </a:stretch>
          </a:blipFill>
        </p:spPr>
      </p:sp>
      <p:sp>
        <p:nvSpPr>
          <p:cNvPr name="Freeform 14" id="14"/>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4"/>
            <a:stretch>
              <a:fillRect l="0" t="0" r="0" b="0"/>
            </a:stretch>
          </a:blipFill>
        </p:spPr>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Freeform 10" id="10"/>
          <p:cNvSpPr/>
          <p:nvPr/>
        </p:nvSpPr>
        <p:spPr>
          <a:xfrm flipH="false" flipV="false" rot="0">
            <a:off x="2336522" y="4303397"/>
            <a:ext cx="13614956" cy="2392819"/>
          </a:xfrm>
          <a:custGeom>
            <a:avLst/>
            <a:gdLst/>
            <a:ahLst/>
            <a:cxnLst/>
            <a:rect r="r" b="b" t="t" l="l"/>
            <a:pathLst>
              <a:path h="2392819" w="13614956">
                <a:moveTo>
                  <a:pt x="0" y="0"/>
                </a:moveTo>
                <a:lnTo>
                  <a:pt x="13614956" y="0"/>
                </a:lnTo>
                <a:lnTo>
                  <a:pt x="13614956" y="2392819"/>
                </a:lnTo>
                <a:lnTo>
                  <a:pt x="0" y="2392819"/>
                </a:lnTo>
                <a:lnTo>
                  <a:pt x="0" y="0"/>
                </a:lnTo>
                <a:close/>
              </a:path>
            </a:pathLst>
          </a:custGeom>
          <a:blipFill>
            <a:blip r:embed="rId2"/>
            <a:stretch>
              <a:fillRect l="0" t="0" r="0" b="0"/>
            </a:stretch>
          </a:blipFill>
        </p:spPr>
      </p:sp>
      <p:sp>
        <p:nvSpPr>
          <p:cNvPr name="TextBox 11" id="11"/>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2" id="12"/>
          <p:cNvSpPr txBox="true"/>
          <p:nvPr/>
        </p:nvSpPr>
        <p:spPr>
          <a:xfrm rot="0">
            <a:off x="730661" y="1935199"/>
            <a:ext cx="8457525"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Metode Penelitian</a:t>
            </a:r>
          </a:p>
        </p:txBody>
      </p:sp>
      <p:sp>
        <p:nvSpPr>
          <p:cNvPr name="Freeform 13" id="13"/>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3"/>
            <a:stretch>
              <a:fillRect l="0" t="0" r="0" b="0"/>
            </a:stretch>
          </a:blipFill>
        </p:spPr>
      </p:sp>
      <p:sp>
        <p:nvSpPr>
          <p:cNvPr name="Freeform 14" id="14"/>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4"/>
            <a:stretch>
              <a:fillRect l="0" t="0" r="0" b="0"/>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Freeform 10" id="10"/>
          <p:cNvSpPr/>
          <p:nvPr/>
        </p:nvSpPr>
        <p:spPr>
          <a:xfrm flipH="false" flipV="false" rot="0">
            <a:off x="1127012" y="3389990"/>
            <a:ext cx="6253934" cy="5012344"/>
          </a:xfrm>
          <a:custGeom>
            <a:avLst/>
            <a:gdLst/>
            <a:ahLst/>
            <a:cxnLst/>
            <a:rect r="r" b="b" t="t" l="l"/>
            <a:pathLst>
              <a:path h="5012344" w="6253934">
                <a:moveTo>
                  <a:pt x="0" y="0"/>
                </a:moveTo>
                <a:lnTo>
                  <a:pt x="6253934" y="0"/>
                </a:lnTo>
                <a:lnTo>
                  <a:pt x="6253934" y="5012344"/>
                </a:lnTo>
                <a:lnTo>
                  <a:pt x="0" y="5012344"/>
                </a:lnTo>
                <a:lnTo>
                  <a:pt x="0" y="0"/>
                </a:lnTo>
                <a:close/>
              </a:path>
            </a:pathLst>
          </a:custGeom>
          <a:blipFill>
            <a:blip r:embed="rId2"/>
            <a:stretch>
              <a:fillRect l="0" t="0" r="0" b="0"/>
            </a:stretch>
          </a:blipFill>
        </p:spPr>
      </p:sp>
      <p:sp>
        <p:nvSpPr>
          <p:cNvPr name="Freeform 11" id="11"/>
          <p:cNvSpPr/>
          <p:nvPr/>
        </p:nvSpPr>
        <p:spPr>
          <a:xfrm flipH="false" flipV="false" rot="0">
            <a:off x="10057478" y="2501524"/>
            <a:ext cx="7226488" cy="5852059"/>
          </a:xfrm>
          <a:custGeom>
            <a:avLst/>
            <a:gdLst/>
            <a:ahLst/>
            <a:cxnLst/>
            <a:rect r="r" b="b" t="t" l="l"/>
            <a:pathLst>
              <a:path h="5852059" w="7226488">
                <a:moveTo>
                  <a:pt x="0" y="0"/>
                </a:moveTo>
                <a:lnTo>
                  <a:pt x="7226488" y="0"/>
                </a:lnTo>
                <a:lnTo>
                  <a:pt x="7226488" y="5852059"/>
                </a:lnTo>
                <a:lnTo>
                  <a:pt x="0" y="5852059"/>
                </a:lnTo>
                <a:lnTo>
                  <a:pt x="0" y="0"/>
                </a:lnTo>
                <a:close/>
              </a:path>
            </a:pathLst>
          </a:custGeom>
          <a:blipFill>
            <a:blip r:embed="rId3"/>
            <a:stretch>
              <a:fillRect l="0" t="0" r="0" b="0"/>
            </a:stretch>
          </a:blipFill>
        </p:spPr>
      </p:sp>
      <p:sp>
        <p:nvSpPr>
          <p:cNvPr name="TextBox 12" id="12"/>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3" id="13"/>
          <p:cNvSpPr txBox="true"/>
          <p:nvPr/>
        </p:nvSpPr>
        <p:spPr>
          <a:xfrm rot="0">
            <a:off x="730661" y="1983304"/>
            <a:ext cx="2995300"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Result</a:t>
            </a:r>
          </a:p>
        </p:txBody>
      </p:sp>
      <p:sp>
        <p:nvSpPr>
          <p:cNvPr name="TextBox 14" id="14"/>
          <p:cNvSpPr txBox="true"/>
          <p:nvPr/>
        </p:nvSpPr>
        <p:spPr>
          <a:xfrm rot="0">
            <a:off x="1548324" y="8629786"/>
            <a:ext cx="6980348" cy="369178"/>
          </a:xfrm>
          <a:prstGeom prst="rect">
            <a:avLst/>
          </a:prstGeom>
        </p:spPr>
        <p:txBody>
          <a:bodyPr anchor="t" rtlCol="false" tIns="0" lIns="0" bIns="0" rIns="0">
            <a:spAutoFit/>
          </a:bodyPr>
          <a:lstStyle/>
          <a:p>
            <a:pPr algn="l">
              <a:lnSpc>
                <a:spcPts val="2917"/>
              </a:lnSpc>
            </a:pPr>
            <a:r>
              <a:rPr lang="en-US" sz="2652">
                <a:solidFill>
                  <a:srgbClr val="3D3D3D"/>
                </a:solidFill>
                <a:latin typeface="IBM Plex Sans"/>
                <a:ea typeface="IBM Plex Sans"/>
                <a:cs typeface="IBM Plex Sans"/>
                <a:sym typeface="IBM Plex Sans"/>
              </a:rPr>
              <a:t>With IBM Granite</a:t>
            </a:r>
          </a:p>
        </p:txBody>
      </p:sp>
      <p:sp>
        <p:nvSpPr>
          <p:cNvPr name="TextBox 15" id="15"/>
          <p:cNvSpPr txBox="true"/>
          <p:nvPr/>
        </p:nvSpPr>
        <p:spPr>
          <a:xfrm rot="0">
            <a:off x="10576942" y="8430909"/>
            <a:ext cx="6980348" cy="369178"/>
          </a:xfrm>
          <a:prstGeom prst="rect">
            <a:avLst/>
          </a:prstGeom>
        </p:spPr>
        <p:txBody>
          <a:bodyPr anchor="t" rtlCol="false" tIns="0" lIns="0" bIns="0" rIns="0">
            <a:spAutoFit/>
          </a:bodyPr>
          <a:lstStyle/>
          <a:p>
            <a:pPr algn="l">
              <a:lnSpc>
                <a:spcPts val="2917"/>
              </a:lnSpc>
            </a:pPr>
            <a:r>
              <a:rPr lang="en-US" sz="2652">
                <a:solidFill>
                  <a:srgbClr val="3D3D3D"/>
                </a:solidFill>
                <a:latin typeface="IBM Plex Sans"/>
                <a:ea typeface="IBM Plex Sans"/>
                <a:cs typeface="IBM Plex Sans"/>
                <a:sym typeface="IBM Plex Sans"/>
              </a:rPr>
              <a:t>With Gemini Ai</a:t>
            </a:r>
          </a:p>
        </p:txBody>
      </p:sp>
      <p:sp>
        <p:nvSpPr>
          <p:cNvPr name="Freeform 16" id="16"/>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4"/>
            <a:stretch>
              <a:fillRect l="0" t="0" r="0" b="0"/>
            </a:stretch>
          </a:blipFill>
        </p:spPr>
      </p:sp>
      <p:sp>
        <p:nvSpPr>
          <p:cNvPr name="Freeform 17" id="17"/>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5"/>
            <a:stretch>
              <a:fillRect l="0" t="0" r="0" b="0"/>
            </a:stretch>
          </a:blipFill>
        </p:spPr>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AEC"/>
        </a:solidFill>
      </p:bgPr>
    </p:bg>
    <p:spTree>
      <p:nvGrpSpPr>
        <p:cNvPr id="1" name=""/>
        <p:cNvGrpSpPr/>
        <p:nvPr/>
      </p:nvGrpSpPr>
      <p:grpSpPr>
        <a:xfrm>
          <a:off x="0" y="0"/>
          <a:ext cx="0" cy="0"/>
          <a:chOff x="0" y="0"/>
          <a:chExt cx="0" cy="0"/>
        </a:xfrm>
      </p:grpSpPr>
      <p:grpSp>
        <p:nvGrpSpPr>
          <p:cNvPr name="Group 2" id="2"/>
          <p:cNvGrpSpPr/>
          <p:nvPr/>
        </p:nvGrpSpPr>
        <p:grpSpPr>
          <a:xfrm rot="0">
            <a:off x="-2097799" y="-1981899"/>
            <a:ext cx="5999546" cy="59995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5ECD5">
                  <a:alpha val="80000"/>
                </a:srgbClr>
              </a:solidFill>
              <a:prstDash val="solid"/>
              <a:miter/>
            </a:ln>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713996" y="8965278"/>
            <a:ext cx="4992839" cy="499283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09625" cap="sq">
              <a:solidFill>
                <a:srgbClr val="F5ECD5">
                  <a:alpha val="80000"/>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8" id="8"/>
          <p:cNvSpPr/>
          <p:nvPr/>
        </p:nvSpPr>
        <p:spPr>
          <a:xfrm flipV="true">
            <a:off x="730661" y="1357578"/>
            <a:ext cx="16826678" cy="0"/>
          </a:xfrm>
          <a:prstGeom prst="line">
            <a:avLst/>
          </a:prstGeom>
          <a:ln cap="flat" w="28575">
            <a:solidFill>
              <a:srgbClr val="3D3D3D"/>
            </a:solidFill>
            <a:prstDash val="solid"/>
            <a:headEnd type="none" len="sm" w="sm"/>
            <a:tailEnd type="none" len="sm" w="sm"/>
          </a:ln>
        </p:spPr>
      </p:sp>
      <p:sp>
        <p:nvSpPr>
          <p:cNvPr name="AutoShape 9" id="9"/>
          <p:cNvSpPr/>
          <p:nvPr/>
        </p:nvSpPr>
        <p:spPr>
          <a:xfrm flipV="true">
            <a:off x="1549816" y="9428769"/>
            <a:ext cx="16007523" cy="0"/>
          </a:xfrm>
          <a:prstGeom prst="line">
            <a:avLst/>
          </a:prstGeom>
          <a:ln cap="flat" w="28575">
            <a:solidFill>
              <a:srgbClr val="3D3D3D"/>
            </a:solidFill>
            <a:prstDash val="solid"/>
            <a:headEnd type="diamond" len="lg" w="lg"/>
            <a:tailEnd type="none" len="sm" w="sm"/>
          </a:ln>
        </p:spPr>
      </p:sp>
      <p:sp>
        <p:nvSpPr>
          <p:cNvPr name="Freeform 10" id="10"/>
          <p:cNvSpPr/>
          <p:nvPr/>
        </p:nvSpPr>
        <p:spPr>
          <a:xfrm flipH="false" flipV="false" rot="0">
            <a:off x="7608512" y="2359335"/>
            <a:ext cx="9313504" cy="5618473"/>
          </a:xfrm>
          <a:custGeom>
            <a:avLst/>
            <a:gdLst/>
            <a:ahLst/>
            <a:cxnLst/>
            <a:rect r="r" b="b" t="t" l="l"/>
            <a:pathLst>
              <a:path h="5618473" w="9313504">
                <a:moveTo>
                  <a:pt x="0" y="0"/>
                </a:moveTo>
                <a:lnTo>
                  <a:pt x="9313504" y="0"/>
                </a:lnTo>
                <a:lnTo>
                  <a:pt x="9313504" y="5618473"/>
                </a:lnTo>
                <a:lnTo>
                  <a:pt x="0" y="5618473"/>
                </a:lnTo>
                <a:lnTo>
                  <a:pt x="0" y="0"/>
                </a:lnTo>
                <a:close/>
              </a:path>
            </a:pathLst>
          </a:custGeom>
          <a:blipFill>
            <a:blip r:embed="rId2"/>
            <a:stretch>
              <a:fillRect l="0" t="0" r="0" b="0"/>
            </a:stretch>
          </a:blipFill>
        </p:spPr>
      </p:sp>
      <p:sp>
        <p:nvSpPr>
          <p:cNvPr name="TextBox 11" id="11"/>
          <p:cNvSpPr txBox="true"/>
          <p:nvPr/>
        </p:nvSpPr>
        <p:spPr>
          <a:xfrm rot="0">
            <a:off x="710362" y="665344"/>
            <a:ext cx="837962" cy="387347"/>
          </a:xfrm>
          <a:prstGeom prst="rect">
            <a:avLst/>
          </a:prstGeom>
        </p:spPr>
        <p:txBody>
          <a:bodyPr anchor="t" rtlCol="false" tIns="0" lIns="0" bIns="0" rIns="0">
            <a:spAutoFit/>
          </a:bodyPr>
          <a:lstStyle/>
          <a:p>
            <a:pPr algn="just" marL="0" indent="0" lvl="0">
              <a:lnSpc>
                <a:spcPts val="3024"/>
              </a:lnSpc>
            </a:pPr>
            <a:r>
              <a:rPr lang="en-US" b="true" sz="2749">
                <a:solidFill>
                  <a:srgbClr val="3D3D3D"/>
                </a:solidFill>
                <a:latin typeface="IBM Plex Sans Medium"/>
                <a:ea typeface="IBM Plex Sans Medium"/>
                <a:cs typeface="IBM Plex Sans Medium"/>
                <a:sym typeface="IBM Plex Sans Medium"/>
              </a:rPr>
              <a:t>2026</a:t>
            </a:r>
          </a:p>
        </p:txBody>
      </p:sp>
      <p:sp>
        <p:nvSpPr>
          <p:cNvPr name="TextBox 12" id="12"/>
          <p:cNvSpPr txBox="true"/>
          <p:nvPr/>
        </p:nvSpPr>
        <p:spPr>
          <a:xfrm rot="0">
            <a:off x="730661" y="1983304"/>
            <a:ext cx="2995300" cy="1111411"/>
          </a:xfrm>
          <a:prstGeom prst="rect">
            <a:avLst/>
          </a:prstGeom>
        </p:spPr>
        <p:txBody>
          <a:bodyPr anchor="t" rtlCol="false" tIns="0" lIns="0" bIns="0" rIns="0">
            <a:spAutoFit/>
          </a:bodyPr>
          <a:lstStyle/>
          <a:p>
            <a:pPr algn="just" marL="0" indent="0" lvl="0">
              <a:lnSpc>
                <a:spcPts val="8584"/>
              </a:lnSpc>
            </a:pPr>
            <a:r>
              <a:rPr lang="en-US" b="true" sz="7804">
                <a:solidFill>
                  <a:srgbClr val="3D3D3D"/>
                </a:solidFill>
                <a:latin typeface="IBM Plex Sans Bold"/>
                <a:ea typeface="IBM Plex Sans Bold"/>
                <a:cs typeface="IBM Plex Sans Bold"/>
                <a:sym typeface="IBM Plex Sans Bold"/>
              </a:rPr>
              <a:t>Result</a:t>
            </a:r>
          </a:p>
        </p:txBody>
      </p:sp>
      <p:sp>
        <p:nvSpPr>
          <p:cNvPr name="TextBox 13" id="13"/>
          <p:cNvSpPr txBox="true"/>
          <p:nvPr/>
        </p:nvSpPr>
        <p:spPr>
          <a:xfrm rot="0">
            <a:off x="9066158" y="8301242"/>
            <a:ext cx="6980348" cy="369178"/>
          </a:xfrm>
          <a:prstGeom prst="rect">
            <a:avLst/>
          </a:prstGeom>
        </p:spPr>
        <p:txBody>
          <a:bodyPr anchor="t" rtlCol="false" tIns="0" lIns="0" bIns="0" rIns="0">
            <a:spAutoFit/>
          </a:bodyPr>
          <a:lstStyle/>
          <a:p>
            <a:pPr algn="l">
              <a:lnSpc>
                <a:spcPts val="2917"/>
              </a:lnSpc>
            </a:pPr>
            <a:r>
              <a:rPr lang="en-US" sz="2652">
                <a:solidFill>
                  <a:srgbClr val="3D3D3D"/>
                </a:solidFill>
                <a:latin typeface="IBM Plex Sans"/>
                <a:ea typeface="IBM Plex Sans"/>
                <a:cs typeface="IBM Plex Sans"/>
                <a:sym typeface="IBM Plex Sans"/>
              </a:rPr>
              <a:t>Summarize With IBM Granite</a:t>
            </a:r>
          </a:p>
        </p:txBody>
      </p:sp>
      <p:sp>
        <p:nvSpPr>
          <p:cNvPr name="Freeform 14" id="14"/>
          <p:cNvSpPr/>
          <p:nvPr/>
        </p:nvSpPr>
        <p:spPr>
          <a:xfrm flipH="false" flipV="false" rot="0">
            <a:off x="16093292" y="15272"/>
            <a:ext cx="1988789" cy="1242993"/>
          </a:xfrm>
          <a:custGeom>
            <a:avLst/>
            <a:gdLst/>
            <a:ahLst/>
            <a:cxnLst/>
            <a:rect r="r" b="b" t="t" l="l"/>
            <a:pathLst>
              <a:path h="1242993" w="1988789">
                <a:moveTo>
                  <a:pt x="0" y="0"/>
                </a:moveTo>
                <a:lnTo>
                  <a:pt x="1988789" y="0"/>
                </a:lnTo>
                <a:lnTo>
                  <a:pt x="1988789" y="1242994"/>
                </a:lnTo>
                <a:lnTo>
                  <a:pt x="0" y="1242994"/>
                </a:lnTo>
                <a:lnTo>
                  <a:pt x="0" y="0"/>
                </a:lnTo>
                <a:close/>
              </a:path>
            </a:pathLst>
          </a:custGeom>
          <a:blipFill>
            <a:blip r:embed="rId3"/>
            <a:stretch>
              <a:fillRect l="0" t="0" r="0" b="0"/>
            </a:stretch>
          </a:blipFill>
        </p:spPr>
      </p:sp>
      <p:sp>
        <p:nvSpPr>
          <p:cNvPr name="Freeform 15" id="15"/>
          <p:cNvSpPr/>
          <p:nvPr/>
        </p:nvSpPr>
        <p:spPr>
          <a:xfrm flipH="false" flipV="false" rot="0">
            <a:off x="14940502" y="105475"/>
            <a:ext cx="1152790" cy="1152790"/>
          </a:xfrm>
          <a:custGeom>
            <a:avLst/>
            <a:gdLst/>
            <a:ahLst/>
            <a:cxnLst/>
            <a:rect r="r" b="b" t="t" l="l"/>
            <a:pathLst>
              <a:path h="1152790" w="1152790">
                <a:moveTo>
                  <a:pt x="0" y="0"/>
                </a:moveTo>
                <a:lnTo>
                  <a:pt x="1152790" y="0"/>
                </a:lnTo>
                <a:lnTo>
                  <a:pt x="1152790" y="1152791"/>
                </a:lnTo>
                <a:lnTo>
                  <a:pt x="0" y="1152791"/>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DAGwSs9nFdU</dc:identifier>
  <dcterms:modified xsi:type="dcterms:W3CDTF">2011-08-01T06:04:30Z</dcterms:modified>
  <cp:revision>1</cp:revision>
  <dc:title>Sentiment Analyze and Pdf Summarize With IBM Granite</dc:title>
</cp:coreProperties>
</file>