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9" r:id="rId4"/>
    <p:sldId id="267" r:id="rId5"/>
    <p:sldId id="258" r:id="rId6"/>
    <p:sldId id="271" r:id="rId7"/>
    <p:sldId id="272" r:id="rId8"/>
    <p:sldId id="273" r:id="rId9"/>
    <p:sldId id="27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81677-92E3-4D5B-A3D7-18F0268BB0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F237C61-8D53-4E47-9D38-6678A775E3ED}" type="pres">
      <dgm:prSet presAssocID="{28481677-92E3-4D5B-A3D7-18F0268BB03C}" presName="diagram" presStyleCnt="0">
        <dgm:presLayoutVars>
          <dgm:dir/>
          <dgm:resizeHandles val="exact"/>
        </dgm:presLayoutVars>
      </dgm:prSet>
      <dgm:spPr/>
    </dgm:pt>
  </dgm:ptLst>
  <dgm:cxnLst>
    <dgm:cxn modelId="{953B67C4-5649-4032-A852-12ADE57CBCEC}" type="presOf" srcId="{28481677-92E3-4D5B-A3D7-18F0268BB03C}" destId="{8F237C61-8D53-4E47-9D38-6678A775E3E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81677-92E3-4D5B-A3D7-18F0268BB0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F237C61-8D53-4E47-9D38-6678A775E3ED}" type="pres">
      <dgm:prSet presAssocID="{28481677-92E3-4D5B-A3D7-18F0268BB03C}" presName="diagram" presStyleCnt="0">
        <dgm:presLayoutVars>
          <dgm:dir/>
          <dgm:resizeHandles val="exact"/>
        </dgm:presLayoutVars>
      </dgm:prSet>
      <dgm:spPr/>
    </dgm:pt>
  </dgm:ptLst>
  <dgm:cxnLst>
    <dgm:cxn modelId="{3230774E-C6EE-4E7E-95D4-440693CEA97B}" type="presOf" srcId="{28481677-92E3-4D5B-A3D7-18F0268BB03C}" destId="{8F237C61-8D53-4E47-9D38-6678A775E3E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294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2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04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20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18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698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7656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07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69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40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745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23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52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4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87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50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044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782100-23A8-4A80-8CF6-1EF4AA9946B0}" type="datetimeFigureOut">
              <a:rPr lang="es-AR" smtClean="0"/>
              <a:t>28/6/2019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65E353-D449-4C70-BB22-E35B3D812F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886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012E1BC-E723-4E78-AAF9-44A78BD0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5" y="0"/>
            <a:ext cx="12203105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6BCA84-F05B-4447-A1C2-41CFA2F9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b="1" dirty="0"/>
              <a:t>Lectura de sensor magnético</a:t>
            </a:r>
            <a:endParaRPr lang="es-A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BF5D37-30B7-4413-903A-219B473AF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23" y="4447886"/>
            <a:ext cx="9440034" cy="1560568"/>
          </a:xfrm>
          <a:solidFill>
            <a:srgbClr val="002060">
              <a:alpha val="0"/>
            </a:srgb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/>
              <a:t>CESE – 8va. Cohorte</a:t>
            </a:r>
          </a:p>
          <a:p>
            <a:r>
              <a:rPr lang="en-US" b="1" dirty="0"/>
              <a:t>RTOS 1: Trabajo Final</a:t>
            </a:r>
          </a:p>
          <a:p>
            <a:r>
              <a:rPr lang="en-US" b="1" dirty="0"/>
              <a:t>Alumno: Alfredo G. Rivamar</a:t>
            </a:r>
          </a:p>
          <a:p>
            <a:endParaRPr lang="en-US" dirty="0"/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ADB281-4E71-43DF-A646-9BFF14AB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78" y="207128"/>
            <a:ext cx="2145792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9E5E-1838-4F8E-84AE-A67198FF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43200"/>
            <a:ext cx="10353762" cy="970450"/>
          </a:xfrm>
        </p:spPr>
        <p:txBody>
          <a:bodyPr/>
          <a:lstStyle/>
          <a:p>
            <a:r>
              <a:rPr lang="es-AR" b="1" dirty="0"/>
              <a:t>Gracias !!!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3D6DE5-1CD5-4047-8DCC-60865A111D38}"/>
              </a:ext>
            </a:extLst>
          </p:cNvPr>
          <p:cNvSpPr txBox="1"/>
          <p:nvPr/>
        </p:nvSpPr>
        <p:spPr>
          <a:xfrm>
            <a:off x="7668127" y="5502442"/>
            <a:ext cx="410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200" dirty="0"/>
              <a:t>Alfredo G. Rivamar</a:t>
            </a:r>
          </a:p>
          <a:p>
            <a:pPr algn="r"/>
            <a:r>
              <a:rPr lang="es-AR" sz="1200" dirty="0"/>
              <a:t>arivamar@gmail.com</a:t>
            </a:r>
          </a:p>
          <a:p>
            <a:pPr algn="r"/>
            <a:r>
              <a:rPr lang="es-AR" sz="1200" dirty="0"/>
              <a:t>Junio 2019</a:t>
            </a:r>
          </a:p>
        </p:txBody>
      </p:sp>
    </p:spTree>
    <p:extLst>
      <p:ext uri="{BB962C8B-B14F-4D97-AF65-F5344CB8AC3E}">
        <p14:creationId xmlns:p14="http://schemas.microsoft.com/office/powerpoint/2010/main" val="16166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9E5E-1838-4F8E-84AE-A67198F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Contextualización del trabajo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1FCCE-FB9C-4122-87D4-2CC5F5EF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60" y="5554626"/>
            <a:ext cx="10701031" cy="970450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Diseñar e implementar una de las partes de la etapa de </a:t>
            </a:r>
            <a:r>
              <a:rPr lang="es-AR" dirty="0" err="1"/>
              <a:t>sensado</a:t>
            </a:r>
            <a:r>
              <a:rPr lang="es-AR" dirty="0"/>
              <a:t> (campo magnético, aceleración y temperatura) como precursores de movimientos sísmicos.</a:t>
            </a:r>
          </a:p>
          <a:p>
            <a:r>
              <a:rPr lang="es-AR" dirty="0"/>
              <a:t>Cumplir requisitos de </a:t>
            </a:r>
            <a:r>
              <a:rPr lang="es-AR" dirty="0" err="1"/>
              <a:t>Ptotocolos</a:t>
            </a:r>
            <a:r>
              <a:rPr lang="es-AR" dirty="0"/>
              <a:t> de Comunicaciones y RTOS1.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D1C632-7EEA-4BCE-968F-2DDA80815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73" y="1747837"/>
            <a:ext cx="9201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en bloques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5327915" y="1628800"/>
            <a:ext cx="23042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Subsistema de Alimentación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327915" y="3789040"/>
            <a:ext cx="23042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Subsistema Digital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967541" y="3786076"/>
            <a:ext cx="2304256" cy="136815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Subsistema de Sensado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8688288" y="3782695"/>
            <a:ext cx="23042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300" dirty="0"/>
              <a:t>Subsistema de Comunicaciones</a:t>
            </a:r>
          </a:p>
        </p:txBody>
      </p:sp>
      <p:cxnSp>
        <p:nvCxnSpPr>
          <p:cNvPr id="10" name="9 Conector recto"/>
          <p:cNvCxnSpPr>
            <a:stCxn id="5" idx="2"/>
            <a:endCxn id="6" idx="0"/>
          </p:cNvCxnSpPr>
          <p:nvPr/>
        </p:nvCxnSpPr>
        <p:spPr>
          <a:xfrm>
            <a:off x="6480043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7" idx="3"/>
            <a:endCxn id="6" idx="1"/>
          </p:cNvCxnSpPr>
          <p:nvPr/>
        </p:nvCxnSpPr>
        <p:spPr>
          <a:xfrm>
            <a:off x="4271798" y="4470153"/>
            <a:ext cx="1056117" cy="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7632171" y="4467189"/>
            <a:ext cx="1056117" cy="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119669" y="3392996"/>
            <a:ext cx="6720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7" idx="0"/>
          </p:cNvCxnSpPr>
          <p:nvPr/>
        </p:nvCxnSpPr>
        <p:spPr>
          <a:xfrm flipV="1">
            <a:off x="3119669" y="3392996"/>
            <a:ext cx="0" cy="39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9840416" y="3395960"/>
            <a:ext cx="0" cy="39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06" y="2454271"/>
            <a:ext cx="1113665" cy="218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proyecto-ciaa.com.ar/devwiki/lib/exe/fetch.php?cache=&amp;media=desarrollo:edu-ciaa:edu-ciaa-nx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66" y="2685591"/>
            <a:ext cx="3652835" cy="167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2873372"/>
            <a:ext cx="762531" cy="124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8" y="1077413"/>
            <a:ext cx="742716" cy="53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5369609"/>
            <a:ext cx="1498843" cy="79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14 Conector recto de flecha"/>
          <p:cNvCxnSpPr/>
          <p:nvPr/>
        </p:nvCxnSpPr>
        <p:spPr>
          <a:xfrm>
            <a:off x="6288021" y="1613710"/>
            <a:ext cx="0" cy="1052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293776" y="4333969"/>
            <a:ext cx="0" cy="103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903979" y="1613710"/>
            <a:ext cx="0" cy="10472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903979" y="4322404"/>
            <a:ext cx="0" cy="10472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728181" y="3236979"/>
            <a:ext cx="2016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2634061" y="3236979"/>
            <a:ext cx="2016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7728181" y="3571917"/>
            <a:ext cx="20162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2634062" y="3571917"/>
            <a:ext cx="1829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3118281" y="2668187"/>
            <a:ext cx="8613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I2C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6421496" y="4599786"/>
            <a:ext cx="5760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I2C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5219101" y="2043902"/>
            <a:ext cx="60158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SPI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7956598" y="2640435"/>
            <a:ext cx="159578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Bluetooth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631456" y="3912036"/>
            <a:ext cx="201622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EDU-CIAA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5327915" y="6162554"/>
            <a:ext cx="165931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RTC </a:t>
            </a:r>
          </a:p>
          <a:p>
            <a:pPr algn="ctr"/>
            <a:r>
              <a:rPr lang="es-AR" sz="1867" b="1" dirty="0"/>
              <a:t>DS3231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1423138" y="4228725"/>
            <a:ext cx="16593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MPU9250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9870578" y="4650497"/>
            <a:ext cx="8613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App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5593714" y="548680"/>
            <a:ext cx="8613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67" b="1" dirty="0"/>
              <a:t>uSD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86511B-BD7E-417C-9D01-33348DF5E0C4}"/>
              </a:ext>
            </a:extLst>
          </p:cNvPr>
          <p:cNvSpPr txBox="1"/>
          <p:nvPr/>
        </p:nvSpPr>
        <p:spPr>
          <a:xfrm>
            <a:off x="3160809" y="1583542"/>
            <a:ext cx="216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FreeRTOS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9E5E-1838-4F8E-84AE-A67198F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Explicación de la solución implementada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1FCCE-FB9C-4122-87D4-2CC5F5EF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Se pretende </a:t>
            </a:r>
            <a:r>
              <a:rPr lang="es-AR" dirty="0" err="1"/>
              <a:t>sensar</a:t>
            </a:r>
            <a:r>
              <a:rPr lang="es-AR" dirty="0"/>
              <a:t> la intensidad del campo magnético estático en un punto ,la aceleración y la temperatura mediante un sensor I2C MPU9250.</a:t>
            </a:r>
          </a:p>
          <a:p>
            <a:pPr algn="just"/>
            <a:r>
              <a:rPr lang="es-AR" dirty="0"/>
              <a:t>Se utilizará un </a:t>
            </a:r>
            <a:r>
              <a:rPr lang="es-AR" b="1" dirty="0"/>
              <a:t>sistema operativo de tiempo real </a:t>
            </a:r>
            <a:r>
              <a:rPr lang="es-AR" dirty="0"/>
              <a:t>sobre la EDUCIAA para administrar y sincronizar las diferentes tareas.</a:t>
            </a:r>
          </a:p>
          <a:p>
            <a:pPr algn="just"/>
            <a:r>
              <a:rPr lang="es-AR" dirty="0"/>
              <a:t>El protocolo I2C será la interconexión del MPU9250, el reloj en tiempo real (RTC DS3231) y la EDUCIAA, permitiendo las configuraciones necesarias y la obtención de los datos de posición suministrados por el sensor, como así también la hora exacta en cada momento</a:t>
            </a:r>
          </a:p>
          <a:p>
            <a:pPr algn="just"/>
            <a:r>
              <a:rPr lang="es-AR" dirty="0"/>
              <a:t>El protocolo SPI será la interconexión del lecto/grabador de </a:t>
            </a:r>
            <a:r>
              <a:rPr lang="es-AR" dirty="0" err="1"/>
              <a:t>uSD</a:t>
            </a:r>
            <a:r>
              <a:rPr lang="es-AR" dirty="0"/>
              <a:t> y la EDUCIAA para guardar o leer datos.</a:t>
            </a:r>
          </a:p>
          <a:p>
            <a:pPr algn="just"/>
            <a:r>
              <a:rPr lang="es-AR" dirty="0"/>
              <a:t>El protocolo Bluetooth será la interconexión entre la EDUCIAA y la App Android del celular</a:t>
            </a:r>
          </a:p>
        </p:txBody>
      </p:sp>
    </p:spTree>
    <p:extLst>
      <p:ext uri="{BB962C8B-B14F-4D97-AF65-F5344CB8AC3E}">
        <p14:creationId xmlns:p14="http://schemas.microsoft.com/office/powerpoint/2010/main" val="144461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F9892-ADCC-4359-9025-33DC8611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29083-BA69-4C4F-B4AB-7669B38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Todas las funcionalidades mencionadas serán agrupadas en tareas con diferentes niveles de prioridad para realizar una estructura jerárquica y segura de las tareas del sistema.</a:t>
            </a:r>
          </a:p>
          <a:p>
            <a:r>
              <a:rPr lang="es-AR" dirty="0"/>
              <a:t>Tareas:</a:t>
            </a:r>
          </a:p>
          <a:p>
            <a:pPr marL="36900" indent="0">
              <a:buNone/>
            </a:pPr>
            <a:r>
              <a:rPr lang="es-AR" dirty="0"/>
              <a:t>1,</a:t>
            </a:r>
            <a:r>
              <a:rPr lang="es-AR" b="1" dirty="0"/>
              <a:t> Tarea 1 (</a:t>
            </a:r>
            <a:r>
              <a:rPr lang="es-AR" b="1" dirty="0" err="1"/>
              <a:t>TareaTXRXBluetooth</a:t>
            </a:r>
            <a:r>
              <a:rPr lang="es-AR" b="1" dirty="0"/>
              <a:t>)</a:t>
            </a:r>
          </a:p>
          <a:p>
            <a:pPr marL="36900" indent="0">
              <a:buNone/>
            </a:pPr>
            <a:r>
              <a:rPr lang="es-AR" b="1" dirty="0"/>
              <a:t>2. Tarea 2 (</a:t>
            </a:r>
            <a:r>
              <a:rPr lang="es-AR" b="1" dirty="0" err="1"/>
              <a:t>TaskWriteData</a:t>
            </a:r>
            <a:r>
              <a:rPr lang="es-AR" b="1" dirty="0"/>
              <a:t>)</a:t>
            </a:r>
          </a:p>
          <a:p>
            <a:pPr marL="36900" indent="0">
              <a:buNone/>
            </a:pPr>
            <a:r>
              <a:rPr lang="es-AR" b="1" dirty="0"/>
              <a:t>3. Tarea 3 (</a:t>
            </a:r>
            <a:r>
              <a:rPr lang="es-AR" b="1" dirty="0" err="1"/>
              <a:t>TaskdiskTickHook</a:t>
            </a:r>
            <a:r>
              <a:rPr lang="es-AR" b="1" dirty="0"/>
              <a:t>)</a:t>
            </a:r>
          </a:p>
          <a:p>
            <a:pPr marL="36900" indent="0">
              <a:buNone/>
            </a:pPr>
            <a:r>
              <a:rPr lang="es-AR" b="1" dirty="0"/>
              <a:t>4. Tarea 4 (</a:t>
            </a:r>
            <a:r>
              <a:rPr lang="es-AR" b="1" dirty="0" err="1"/>
              <a:t>TareaRX_RTC</a:t>
            </a:r>
            <a:r>
              <a:rPr lang="es-AR" b="1" dirty="0"/>
              <a:t>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474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53D14-6413-43ED-947D-62D91EF1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E872C-1B07-4629-87BA-7463B478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AR" dirty="0"/>
              <a:t>Tarea 1 (</a:t>
            </a:r>
            <a:r>
              <a:rPr lang="es-AR" dirty="0" err="1"/>
              <a:t>TareaTXRXBluetooth</a:t>
            </a:r>
            <a:r>
              <a:rPr lang="es-AR" dirty="0"/>
              <a:t>)</a:t>
            </a:r>
          </a:p>
          <a:p>
            <a:r>
              <a:rPr lang="es-AR" dirty="0"/>
              <a:t>COMUNICACIÓN APP &lt;-&gt; EDUCIAA: Esta tarea permite la comunicación bidireccional entre la App de Android y la EDUCIAA. Una vez conectada la App al modulo Bluetooth, el envío de datos es constante mientras se mantenga la comunicación. En esta tarea se determina mediante un </a:t>
            </a:r>
            <a:r>
              <a:rPr lang="es-AR" dirty="0" err="1"/>
              <a:t>Select</a:t>
            </a:r>
            <a:r>
              <a:rPr lang="es-AR" dirty="0"/>
              <a:t> Case la respuesta a enviar a la App. Si desde la App llega una letra “G” se activa la grabación de los datos de Pitch, Roll y </a:t>
            </a:r>
            <a:r>
              <a:rPr lang="es-AR" dirty="0" err="1"/>
              <a:t>Azimuth</a:t>
            </a:r>
            <a:r>
              <a:rPr lang="es-AR" dirty="0"/>
              <a:t> que suministra el Giroscopio de la EDUCIAA, los cuales son enviados a la tarea 2 mediante el mecanismo de cola.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829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53D14-6413-43ED-947D-62D91EF1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E872C-1B07-4629-87BA-7463B478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AR" dirty="0"/>
              <a:t>Tarea 2 (</a:t>
            </a:r>
            <a:r>
              <a:rPr lang="es-AR" dirty="0" err="1"/>
              <a:t>TaskWriteData</a:t>
            </a:r>
            <a:r>
              <a:rPr lang="es-AR" dirty="0"/>
              <a:t>)</a:t>
            </a:r>
          </a:p>
          <a:p>
            <a:r>
              <a:rPr lang="es-AR" dirty="0"/>
              <a:t>GRABACIÓN DATOS EN </a:t>
            </a:r>
            <a:r>
              <a:rPr lang="es-AR" dirty="0" err="1"/>
              <a:t>uSD</a:t>
            </a:r>
            <a:r>
              <a:rPr lang="es-AR" dirty="0"/>
              <a:t>: Esta tarea realiza la grabación de los últimos 20 datos almacenados mientras se pulso el botón de grabar en la App. Los datos llegan a la misma mediante una cola de mensajes cargada en la tarea 1. El archivo donde se guardan posee la como nombre la fecha y hora de la grabación gracias a los datos suministrados por el RTC DS1307 mediante la tarea 4.</a:t>
            </a:r>
          </a:p>
        </p:txBody>
      </p:sp>
    </p:spTree>
    <p:extLst>
      <p:ext uri="{BB962C8B-B14F-4D97-AF65-F5344CB8AC3E}">
        <p14:creationId xmlns:p14="http://schemas.microsoft.com/office/powerpoint/2010/main" val="134994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53D14-6413-43ED-947D-62D91EF1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E872C-1B07-4629-87BA-7463B478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AR" dirty="0"/>
              <a:t>Tarea 3 (</a:t>
            </a:r>
            <a:r>
              <a:rPr lang="es-AR" dirty="0" err="1"/>
              <a:t>TaskdiskTickHook</a:t>
            </a:r>
            <a:r>
              <a:rPr lang="es-AR" dirty="0"/>
              <a:t>)</a:t>
            </a:r>
          </a:p>
          <a:p>
            <a:r>
              <a:rPr lang="es-AR" dirty="0"/>
              <a:t>PROCESO DE DISCO: Esta tarea es periódica y maneja el llamado al “Disk </a:t>
            </a:r>
            <a:r>
              <a:rPr lang="es-AR" dirty="0" err="1"/>
              <a:t>Timer</a:t>
            </a:r>
            <a:r>
              <a:rPr lang="es-AR" dirty="0"/>
              <a:t> </a:t>
            </a:r>
            <a:r>
              <a:rPr lang="es-AR" dirty="0" err="1"/>
              <a:t>Process</a:t>
            </a:r>
            <a:r>
              <a:rPr lang="es-AR" dirty="0"/>
              <a:t>” para guardar los datos en la </a:t>
            </a:r>
            <a:r>
              <a:rPr lang="es-AR" dirty="0" err="1"/>
              <a:t>uSD</a:t>
            </a:r>
            <a:r>
              <a:rPr lang="es-AR" dirty="0"/>
              <a:t>.</a:t>
            </a:r>
          </a:p>
          <a:p>
            <a:pPr marL="36900" indent="0">
              <a:buNone/>
            </a:pPr>
            <a:r>
              <a:rPr lang="es-AR" dirty="0"/>
              <a:t>Tarea 4 (</a:t>
            </a:r>
            <a:r>
              <a:rPr lang="es-AR" dirty="0" err="1"/>
              <a:t>TareaRX_RTC</a:t>
            </a:r>
            <a:r>
              <a:rPr lang="es-AR" dirty="0"/>
              <a:t>)</a:t>
            </a:r>
          </a:p>
          <a:p>
            <a:r>
              <a:rPr lang="es-AR" dirty="0"/>
              <a:t>ACTUALIZACIÓN RTC: Esta tarea actualiza el vector que contiene los datos actuales de fecha y hora desde el RTC. Tiene una periodicidad de 5 ms.</a:t>
            </a:r>
          </a:p>
        </p:txBody>
      </p:sp>
    </p:spTree>
    <p:extLst>
      <p:ext uri="{BB962C8B-B14F-4D97-AF65-F5344CB8AC3E}">
        <p14:creationId xmlns:p14="http://schemas.microsoft.com/office/powerpoint/2010/main" val="265102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99</TotalTime>
  <Words>550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Pizarra</vt:lpstr>
      <vt:lpstr>Lectura de sensor magnético</vt:lpstr>
      <vt:lpstr>Contextualización del trabajo final</vt:lpstr>
      <vt:lpstr>Diagrama en bloques</vt:lpstr>
      <vt:lpstr>Presentación de PowerPoint</vt:lpstr>
      <vt:lpstr>Explicación de la solución implementada</vt:lpstr>
      <vt:lpstr>Tareas</vt:lpstr>
      <vt:lpstr>Descripción de tareas</vt:lpstr>
      <vt:lpstr>Descripción de tareas</vt:lpstr>
      <vt:lpstr>Descripción de tareas</vt:lpstr>
      <vt:lpstr>Gracias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 de sensor magnético</dc:title>
  <dc:creator>Alfredo</dc:creator>
  <cp:lastModifiedBy>Alfredo</cp:lastModifiedBy>
  <cp:revision>22</cp:revision>
  <dcterms:created xsi:type="dcterms:W3CDTF">2019-06-26T17:48:22Z</dcterms:created>
  <dcterms:modified xsi:type="dcterms:W3CDTF">2019-06-29T02:47:20Z</dcterms:modified>
</cp:coreProperties>
</file>