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71" autoAdjust="0"/>
  </p:normalViewPr>
  <p:slideViewPr>
    <p:cSldViewPr>
      <p:cViewPr>
        <p:scale>
          <a:sx n="80" d="100"/>
          <a:sy n="80" d="100"/>
        </p:scale>
        <p:origin x="-72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3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0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6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5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5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6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91000">
              <a:schemeClr val="tx1">
                <a:lumMod val="65000"/>
                <a:lumOff val="3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19CBF-1965-4BBA-AF0C-640FC5E2CC97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1AC9-B54B-41AF-A8AA-6EE36AC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2750"/>
            <a:ext cx="3124200" cy="304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769" y="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PLINK, PLINK/SEQ, and Hail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4008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for Rivas Lab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10-17-2016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2028" y="1295400"/>
            <a:ext cx="5325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Tools for the analysis of genetic variation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at the genome level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7" name="Picture 3" descr="Z:\home\alavertu\Desktop\hail-logo-cro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41" y="3736896"/>
            <a:ext cx="2969679" cy="17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t="33883" r="73526" b="58639"/>
          <a:stretch/>
        </p:blipFill>
        <p:spPr bwMode="auto">
          <a:xfrm>
            <a:off x="3581400" y="2844418"/>
            <a:ext cx="2945081" cy="76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2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Analysis of genotype/phenotype data</a:t>
            </a:r>
          </a:p>
          <a:p>
            <a:pPr lvl="1"/>
            <a:r>
              <a:rPr lang="en-US" dirty="0" smtClean="0"/>
              <a:t>At the level of genetic variation</a:t>
            </a:r>
          </a:p>
          <a:p>
            <a:r>
              <a:rPr lang="en-US" dirty="0" smtClean="0"/>
              <a:t>Commands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Input: PED  and MAP files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Five Domains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59922" y="3352800"/>
            <a:ext cx="7315200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plink --file data --</a:t>
            </a:r>
            <a:r>
              <a:rPr lang="en-US" dirty="0" err="1" smtClean="0"/>
              <a:t>pheno</a:t>
            </a:r>
            <a:r>
              <a:rPr lang="en-US" dirty="0" smtClean="0"/>
              <a:t> </a:t>
            </a:r>
            <a:r>
              <a:rPr lang="en-US" dirty="0" err="1" smtClean="0"/>
              <a:t>pheno.raw</a:t>
            </a:r>
            <a:r>
              <a:rPr lang="en-US" dirty="0" smtClean="0"/>
              <a:t> --</a:t>
            </a:r>
            <a:r>
              <a:rPr lang="en-US" dirty="0" err="1" smtClean="0"/>
              <a:t>assoc</a:t>
            </a:r>
            <a:r>
              <a:rPr lang="en-US" dirty="0" smtClean="0"/>
              <a:t> --</a:t>
            </a:r>
            <a:r>
              <a:rPr lang="en-US" dirty="0" err="1" smtClean="0"/>
              <a:t>maf</a:t>
            </a:r>
            <a:r>
              <a:rPr lang="en-US" dirty="0" smtClean="0"/>
              <a:t> 0.05 --out </a:t>
            </a:r>
            <a:r>
              <a:rPr lang="en-US" dirty="0" err="1" smtClean="0"/>
              <a:t>plinko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management </a:t>
            </a:r>
          </a:p>
          <a:p>
            <a:pPr lvl="1"/>
            <a:r>
              <a:rPr lang="en-US" dirty="0"/>
              <a:t>Recoding, reordering, merging, </a:t>
            </a:r>
            <a:r>
              <a:rPr lang="en-US" dirty="0" err="1"/>
              <a:t>subsetting</a:t>
            </a:r>
            <a:r>
              <a:rPr lang="en-US" dirty="0"/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Summary Stats</a:t>
            </a:r>
          </a:p>
          <a:p>
            <a:pPr lvl="1"/>
            <a:r>
              <a:rPr lang="en-US" dirty="0" err="1" smtClean="0"/>
              <a:t>Missingness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By individual and by SNP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Clustering samples by </a:t>
            </a:r>
            <a:r>
              <a:rPr lang="en-US" dirty="0" err="1" smtClean="0">
                <a:solidFill>
                  <a:schemeClr val="bg1"/>
                </a:solidFill>
              </a:rPr>
              <a:t>missingness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Testing for non-random misses (LD-based)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Allele frequency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Sex check</a:t>
            </a:r>
          </a:p>
          <a:p>
            <a:r>
              <a:rPr lang="en-US" dirty="0"/>
              <a:t>Population Stratification</a:t>
            </a:r>
          </a:p>
          <a:p>
            <a:pPr lvl="1"/>
            <a:r>
              <a:rPr lang="en-US" dirty="0"/>
              <a:t>Clustering based on identity-by-state (IBS)</a:t>
            </a:r>
          </a:p>
          <a:p>
            <a:pPr lvl="1"/>
            <a:r>
              <a:rPr lang="en-US" dirty="0"/>
              <a:t>Permutation tests for between </a:t>
            </a:r>
            <a:r>
              <a:rPr lang="en-US" dirty="0" smtClean="0"/>
              <a:t>groups</a:t>
            </a:r>
          </a:p>
          <a:p>
            <a:pPr lvl="1"/>
            <a:r>
              <a:rPr lang="en-US" dirty="0" smtClean="0"/>
              <a:t>Similarity matrices</a:t>
            </a:r>
          </a:p>
          <a:p>
            <a:pPr lvl="1"/>
            <a:r>
              <a:rPr lang="en-US" dirty="0" smtClean="0"/>
              <a:t>Outlier detection</a:t>
            </a:r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Analysis</a:t>
            </a:r>
          </a:p>
          <a:p>
            <a:pPr lvl="1"/>
            <a:r>
              <a:rPr lang="en-US" dirty="0" smtClean="0"/>
              <a:t>Many standard tests offered ( e.g. Fisher’s exact test, case/control association..)</a:t>
            </a:r>
          </a:p>
          <a:p>
            <a:pPr lvl="1"/>
            <a:r>
              <a:rPr lang="en-US" dirty="0" smtClean="0"/>
              <a:t>Linear and logistic modeling</a:t>
            </a:r>
          </a:p>
          <a:p>
            <a:pPr lvl="1"/>
            <a:r>
              <a:rPr lang="en-US" dirty="0" smtClean="0"/>
              <a:t>Multiple testing correction (</a:t>
            </a:r>
            <a:r>
              <a:rPr lang="en-US" dirty="0" err="1" smtClean="0"/>
              <a:t>Bonferroni</a:t>
            </a:r>
            <a:r>
              <a:rPr lang="en-US" dirty="0" smtClean="0"/>
              <a:t>, </a:t>
            </a:r>
            <a:r>
              <a:rPr lang="en-US" dirty="0" err="1" smtClean="0"/>
              <a:t>Sidak</a:t>
            </a:r>
            <a:r>
              <a:rPr lang="en-US" dirty="0" smtClean="0"/>
              <a:t>, FDR)</a:t>
            </a:r>
          </a:p>
          <a:p>
            <a:r>
              <a:rPr lang="en-US" dirty="0" smtClean="0"/>
              <a:t>Identity by descent (IBD) estimation</a:t>
            </a:r>
          </a:p>
          <a:p>
            <a:pPr lvl="1"/>
            <a:r>
              <a:rPr lang="en-US" dirty="0" smtClean="0"/>
              <a:t>Prunes to SNPs believed to be in LE then builds a HMM to generate IBD values</a:t>
            </a:r>
          </a:p>
        </p:txBody>
      </p:sp>
    </p:spTree>
    <p:extLst>
      <p:ext uri="{BB962C8B-B14F-4D97-AF65-F5344CB8AC3E}">
        <p14:creationId xmlns:p14="http://schemas.microsoft.com/office/powerpoint/2010/main" val="11044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PLINK/SEQ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package:</a:t>
            </a:r>
          </a:p>
          <a:p>
            <a:pPr lvl="1"/>
            <a:r>
              <a:rPr lang="en-US" dirty="0" smtClean="0"/>
              <a:t>PLINK</a:t>
            </a:r>
          </a:p>
          <a:p>
            <a:pPr lvl="1"/>
            <a:r>
              <a:rPr lang="en-US" dirty="0" smtClean="0"/>
              <a:t>Additional data handling tools (VCF)</a:t>
            </a:r>
          </a:p>
          <a:p>
            <a:pPr lvl="1"/>
            <a:r>
              <a:rPr lang="en-US" dirty="0" smtClean="0"/>
              <a:t>Bundled with commonly used reference data</a:t>
            </a:r>
          </a:p>
          <a:p>
            <a:pPr lvl="1"/>
            <a:r>
              <a:rPr lang="en-US" dirty="0" smtClean="0"/>
              <a:t>R package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8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27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Optimized for speed</a:t>
            </a:r>
          </a:p>
          <a:p>
            <a:r>
              <a:rPr lang="en-US" dirty="0" smtClean="0"/>
              <a:t>Inputs: Common file types supported (bed, </a:t>
            </a:r>
            <a:r>
              <a:rPr lang="en-US" dirty="0" err="1" smtClean="0"/>
              <a:t>vcf</a:t>
            </a:r>
            <a:r>
              <a:rPr lang="en-US" dirty="0" smtClean="0"/>
              <a:t>, </a:t>
            </a:r>
            <a:r>
              <a:rPr lang="en-US" dirty="0" err="1" smtClean="0"/>
              <a:t>bcf</a:t>
            </a:r>
            <a:r>
              <a:rPr lang="en-US" dirty="0" smtClean="0"/>
              <a:t>, 23andMe, and others)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Removes dataset size limits</a:t>
            </a:r>
          </a:p>
          <a:p>
            <a:r>
              <a:rPr lang="en-US" dirty="0" smtClean="0"/>
              <a:t>Same 5 domains with additional tools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6" t="12364" r="42526" b="38385"/>
          <a:stretch/>
        </p:blipFill>
        <p:spPr bwMode="auto">
          <a:xfrm>
            <a:off x="2743200" y="2541022"/>
            <a:ext cx="4114800" cy="235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04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active development</a:t>
            </a:r>
          </a:p>
          <a:p>
            <a:r>
              <a:rPr lang="en-US" dirty="0" smtClean="0"/>
              <a:t>Makes use of plink2</a:t>
            </a:r>
          </a:p>
          <a:p>
            <a:r>
              <a:rPr lang="en-US" dirty="0" smtClean="0"/>
              <a:t>Input: VCF files</a:t>
            </a:r>
          </a:p>
          <a:p>
            <a:r>
              <a:rPr lang="en-US" dirty="0" smtClean="0"/>
              <a:t>Interfaces with R to allow plotting</a:t>
            </a:r>
          </a:p>
          <a:p>
            <a:r>
              <a:rPr lang="en-US" dirty="0" smtClean="0"/>
              <a:t>Variant  annotation and association analysis based on Plink2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PLINK2 and Hail offer the most functionality</a:t>
            </a:r>
          </a:p>
          <a:p>
            <a:pPr lvl="1"/>
            <a:r>
              <a:rPr lang="en-US" dirty="0" smtClean="0"/>
              <a:t>Both are under active development</a:t>
            </a:r>
          </a:p>
          <a:p>
            <a:pPr lvl="1"/>
            <a:r>
              <a:rPr lang="en-US" dirty="0" smtClean="0"/>
              <a:t>Fast association analysis of huge datasets</a:t>
            </a:r>
          </a:p>
          <a:p>
            <a:pPr lvl="1"/>
            <a:r>
              <a:rPr lang="en-US" dirty="0" smtClean="0"/>
              <a:t>PLINK is the basis for these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142999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“Finite mixture models for quantifying functional effects of standing genetic variation in humans”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21196" y="2426800"/>
            <a:ext cx="4101608" cy="3002256"/>
            <a:chOff x="2504412" y="2426800"/>
            <a:chExt cx="4101608" cy="3002256"/>
          </a:xfrm>
        </p:grpSpPr>
        <p:sp>
          <p:nvSpPr>
            <p:cNvPr id="4" name="TextBox 3"/>
            <p:cNvSpPr txBox="1"/>
            <p:nvPr/>
          </p:nvSpPr>
          <p:spPr>
            <a:xfrm>
              <a:off x="3770357" y="2426800"/>
              <a:ext cx="14670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STAN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5" name="Plus 4"/>
            <p:cNvSpPr/>
            <p:nvPr/>
          </p:nvSpPr>
          <p:spPr>
            <a:xfrm>
              <a:off x="4076147" y="3397159"/>
              <a:ext cx="857468" cy="92160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04412" y="3442461"/>
              <a:ext cx="1436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 smtClean="0">
                  <a:solidFill>
                    <a:schemeClr val="bg1"/>
                  </a:solidFill>
                </a:rPr>
                <a:t>GTEx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39822" y="3257797"/>
              <a:ext cx="15661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u="sng" dirty="0" smtClean="0">
                  <a:solidFill>
                    <a:schemeClr val="bg1"/>
                  </a:solidFill>
                </a:rPr>
                <a:t>Variation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Splice Sites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Enhancer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34733" y="4474949"/>
              <a:ext cx="13383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Mixture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Model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63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291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PLINK, PLINK/SEQ, and Hail</vt:lpstr>
      <vt:lpstr>PLINK</vt:lpstr>
      <vt:lpstr>PLINK</vt:lpstr>
      <vt:lpstr>PLINK</vt:lpstr>
      <vt:lpstr>PLINK/SEQ</vt:lpstr>
      <vt:lpstr>PLINK 2</vt:lpstr>
      <vt:lpstr>Hail</vt:lpstr>
      <vt:lpstr>Summation</vt:lpstr>
      <vt:lpstr>Rotation Project</vt:lpstr>
    </vt:vector>
  </TitlesOfParts>
  <Company>Colby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PLINK!, PLINK/SEQ, and Hail</dc:title>
  <dc:creator>Adam Lavertu</dc:creator>
  <cp:lastModifiedBy>Adam Lavertu</cp:lastModifiedBy>
  <cp:revision>33</cp:revision>
  <dcterms:created xsi:type="dcterms:W3CDTF">2016-10-18T03:27:31Z</dcterms:created>
  <dcterms:modified xsi:type="dcterms:W3CDTF">2016-10-18T06:25:49Z</dcterms:modified>
</cp:coreProperties>
</file>