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8404800" cy="29260800"/>
  <p:notesSz cx="6858000" cy="9144000"/>
  <p:defaultTextStyle>
    <a:defPPr>
      <a:defRPr lang="en-US"/>
    </a:defPPr>
    <a:lvl1pPr marL="0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5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88">
          <p15:clr>
            <a:srgbClr val="A4A3A4"/>
          </p15:clr>
        </p15:guide>
        <p15:guide id="2" pos="12096">
          <p15:clr>
            <a:srgbClr val="A4A3A4"/>
          </p15:clr>
        </p15:guide>
        <p15:guide id="3" orient="horz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99" autoAdjust="0"/>
    <p:restoredTop sz="94660"/>
  </p:normalViewPr>
  <p:slideViewPr>
    <p:cSldViewPr snapToObjects="1">
      <p:cViewPr>
        <p:scale>
          <a:sx n="51" d="100"/>
          <a:sy n="51" d="100"/>
        </p:scale>
        <p:origin x="3504" y="248"/>
      </p:cViewPr>
      <p:guideLst>
        <p:guide orient="horz" pos="7488"/>
        <p:guide pos="12096"/>
        <p:guide orient="horz" pos="92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9089821"/>
            <a:ext cx="3264408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6581120"/>
            <a:ext cx="2688336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4A4A-8362-CE4B-B87D-91A3078F2DE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6A7-81E2-A245-8BB0-D53BAE4C77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4A4A-8362-CE4B-B87D-91A3078F2DE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6A7-81E2-A245-8BB0-D53BAE4C77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39196" y="3752431"/>
            <a:ext cx="31103890" cy="79891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4211" y="3752431"/>
            <a:ext cx="92684915" cy="79891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4A4A-8362-CE4B-B87D-91A3078F2DE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6A7-81E2-A245-8BB0-D53BAE4C77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4A4A-8362-CE4B-B87D-91A3078F2DE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6A7-81E2-A245-8BB0-D53BAE4C77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18802777"/>
            <a:ext cx="32644080" cy="5811520"/>
          </a:xfrm>
        </p:spPr>
        <p:txBody>
          <a:bodyPr anchor="t"/>
          <a:lstStyle>
            <a:lvl1pPr algn="l">
              <a:defRPr sz="1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2401978"/>
            <a:ext cx="32644080" cy="6400798"/>
          </a:xfrm>
        </p:spPr>
        <p:txBody>
          <a:bodyPr anchor="b"/>
          <a:lstStyle>
            <a:lvl1pPr marL="0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4A4A-8362-CE4B-B87D-91A3078F2DE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6A7-81E2-A245-8BB0-D53BAE4C77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4201" y="21850777"/>
            <a:ext cx="61894400" cy="61793124"/>
          </a:xfrm>
        </p:spPr>
        <p:txBody>
          <a:bodyPr/>
          <a:lstStyle>
            <a:lvl1pPr>
              <a:defRPr sz="11500"/>
            </a:lvl1pPr>
            <a:lvl2pPr>
              <a:defRPr sz="9800"/>
            </a:lvl2pPr>
            <a:lvl3pPr>
              <a:defRPr sz="83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48691" y="21850777"/>
            <a:ext cx="61894405" cy="61793124"/>
          </a:xfrm>
        </p:spPr>
        <p:txBody>
          <a:bodyPr/>
          <a:lstStyle>
            <a:lvl1pPr>
              <a:defRPr sz="11500"/>
            </a:lvl1pPr>
            <a:lvl2pPr>
              <a:defRPr sz="9800"/>
            </a:lvl2pPr>
            <a:lvl3pPr>
              <a:defRPr sz="83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4A4A-8362-CE4B-B87D-91A3078F2DE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6A7-81E2-A245-8BB0-D53BAE4C77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171790"/>
            <a:ext cx="34564320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6549815"/>
            <a:ext cx="16968790" cy="2729652"/>
          </a:xfrm>
        </p:spPr>
        <p:txBody>
          <a:bodyPr anchor="b"/>
          <a:lstStyle>
            <a:lvl1pPr marL="0" indent="0">
              <a:buNone/>
              <a:defRPr sz="9800" b="1"/>
            </a:lvl1pPr>
            <a:lvl2pPr marL="1881012" indent="0">
              <a:buNone/>
              <a:defRPr sz="83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5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9279471"/>
            <a:ext cx="16968790" cy="16858830"/>
          </a:xfrm>
        </p:spPr>
        <p:txBody>
          <a:bodyPr/>
          <a:lstStyle>
            <a:lvl1pPr>
              <a:defRPr sz="9800"/>
            </a:lvl1pPr>
            <a:lvl2pPr>
              <a:defRPr sz="83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6549815"/>
            <a:ext cx="16975455" cy="2729652"/>
          </a:xfrm>
        </p:spPr>
        <p:txBody>
          <a:bodyPr anchor="b"/>
          <a:lstStyle>
            <a:lvl1pPr marL="0" indent="0">
              <a:buNone/>
              <a:defRPr sz="9800" b="1"/>
            </a:lvl1pPr>
            <a:lvl2pPr marL="1881012" indent="0">
              <a:buNone/>
              <a:defRPr sz="83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5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9279471"/>
            <a:ext cx="16975455" cy="16858830"/>
          </a:xfrm>
        </p:spPr>
        <p:txBody>
          <a:bodyPr/>
          <a:lstStyle>
            <a:lvl1pPr>
              <a:defRPr sz="9800"/>
            </a:lvl1pPr>
            <a:lvl2pPr>
              <a:defRPr sz="83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4A4A-8362-CE4B-B87D-91A3078F2DE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6A7-81E2-A245-8BB0-D53BAE4C77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4A4A-8362-CE4B-B87D-91A3078F2DE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6A7-81E2-A245-8BB0-D53BAE4C77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4A4A-8362-CE4B-B87D-91A3078F2DE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6A7-81E2-A245-8BB0-D53BAE4C77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50" y="1165013"/>
            <a:ext cx="12634915" cy="4958080"/>
          </a:xfrm>
        </p:spPr>
        <p:txBody>
          <a:bodyPr anchor="b"/>
          <a:lstStyle>
            <a:lvl1pPr algn="l">
              <a:defRPr sz="8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165017"/>
            <a:ext cx="21469350" cy="24973284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8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50" y="6123097"/>
            <a:ext cx="12634915" cy="20015204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5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4A4A-8362-CE4B-B87D-91A3078F2DE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6A7-81E2-A245-8BB0-D53BAE4C77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0" y="20482563"/>
            <a:ext cx="23042880" cy="2418084"/>
          </a:xfrm>
        </p:spPr>
        <p:txBody>
          <a:bodyPr anchor="b"/>
          <a:lstStyle>
            <a:lvl1pPr algn="l">
              <a:defRPr sz="8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0" y="2614507"/>
            <a:ext cx="23042880" cy="1755648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800"/>
            </a:lvl3pPr>
            <a:lvl4pPr marL="5643037" indent="0">
              <a:buNone/>
              <a:defRPr sz="8300"/>
            </a:lvl4pPr>
            <a:lvl5pPr marL="7524049" indent="0">
              <a:buNone/>
              <a:defRPr sz="8300"/>
            </a:lvl5pPr>
            <a:lvl6pPr marL="9405061" indent="0">
              <a:buNone/>
              <a:defRPr sz="8300"/>
            </a:lvl6pPr>
            <a:lvl7pPr marL="11286073" indent="0">
              <a:buNone/>
              <a:defRPr sz="8300"/>
            </a:lvl7pPr>
            <a:lvl8pPr marL="13167085" indent="0">
              <a:buNone/>
              <a:defRPr sz="8300"/>
            </a:lvl8pPr>
            <a:lvl9pPr marL="15048098" indent="0">
              <a:buNone/>
              <a:defRPr sz="8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0" y="22900642"/>
            <a:ext cx="23042880" cy="343407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5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4A4A-8362-CE4B-B87D-91A3078F2DE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6A7-81E2-A245-8BB0-D53BAE4C77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171790"/>
            <a:ext cx="34564320" cy="48768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6827521"/>
            <a:ext cx="34564320" cy="19310777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27120431"/>
            <a:ext cx="896112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4A4A-8362-CE4B-B87D-91A3078F2DE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27120431"/>
            <a:ext cx="1216152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27120431"/>
            <a:ext cx="896112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A6A7-81E2-A245-8BB0-D53BAE4C77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81012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60" indent="-1410760" algn="l" defTabSz="1881012" rtl="0" eaLnBrk="1" latinLnBrk="0" hangingPunct="1">
        <a:spcBef>
          <a:spcPct val="20000"/>
        </a:spcBef>
        <a:buFont typeface="Arial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1881012" rtl="0" eaLnBrk="1" latinLnBrk="0" hangingPunct="1">
        <a:spcBef>
          <a:spcPct val="20000"/>
        </a:spcBef>
        <a:buFont typeface="Arial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1881012" rtl="0" eaLnBrk="1" latinLnBrk="0" hangingPunct="1">
        <a:spcBef>
          <a:spcPct val="20000"/>
        </a:spcBef>
        <a:buFont typeface="Arial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1881012" rtl="0" eaLnBrk="1" latinLnBrk="0" hangingPunct="1">
        <a:spcBef>
          <a:spcPct val="20000"/>
        </a:spcBef>
        <a:buFont typeface="Arial"/>
        <a:buChar char="–"/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1881012" rtl="0" eaLnBrk="1" latinLnBrk="0" hangingPunct="1">
        <a:spcBef>
          <a:spcPct val="20000"/>
        </a:spcBef>
        <a:buFont typeface="Arial"/>
        <a:buChar char="»"/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1881012" rtl="0" eaLnBrk="1" latinLnBrk="0" hangingPunct="1">
        <a:spcBef>
          <a:spcPct val="20000"/>
        </a:spcBef>
        <a:buFont typeface="Arial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79" indent="-940506" algn="l" defTabSz="1881012" rtl="0" eaLnBrk="1" latinLnBrk="0" hangingPunct="1">
        <a:spcBef>
          <a:spcPct val="20000"/>
        </a:spcBef>
        <a:buFont typeface="Arial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1881012" rtl="0" eaLnBrk="1" latinLnBrk="0" hangingPunct="1">
        <a:spcBef>
          <a:spcPct val="20000"/>
        </a:spcBef>
        <a:buFont typeface="Arial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1881012" rtl="0" eaLnBrk="1" latinLnBrk="0" hangingPunct="1">
        <a:spcBef>
          <a:spcPct val="20000"/>
        </a:spcBef>
        <a:buFont typeface="Arial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5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hyperlink" Target="http://rivaslab.stanford.edu/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66" b="13205"/>
          <a:stretch/>
        </p:blipFill>
        <p:spPr>
          <a:xfrm>
            <a:off x="26934203" y="22852939"/>
            <a:ext cx="10058400" cy="5722061"/>
          </a:xfrm>
          <a:prstGeom prst="rect">
            <a:avLst/>
          </a:prstGeom>
        </p:spPr>
      </p:pic>
      <p:sp>
        <p:nvSpPr>
          <p:cNvPr id="86" name="Rounded Rectangle 85"/>
          <p:cNvSpPr/>
          <p:nvPr/>
        </p:nvSpPr>
        <p:spPr>
          <a:xfrm>
            <a:off x="327873" y="-315663"/>
            <a:ext cx="34671000" cy="2534715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r>
              <a:rPr lang="en-US" sz="8000" dirty="0" smtClea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Rivas Lab: Translating Biomedical Data into Meaningful Discoveries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12725400" y="4120849"/>
            <a:ext cx="0" cy="24758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tanford Bio-X Logo vecto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312" y="158897"/>
            <a:ext cx="1313907" cy="25279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0196" y="1861821"/>
            <a:ext cx="301375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Helvetica Neue" charset="0"/>
                <a:ea typeface="Helvetica Neue" charset="0"/>
                <a:cs typeface="Helvetica Neue" charset="0"/>
              </a:rPr>
              <a:t>Christopher </a:t>
            </a:r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DeBoever</a:t>
            </a:r>
            <a:r>
              <a:rPr lang="en-US" sz="4400" baseline="30000" dirty="0" smtClean="0">
                <a:latin typeface="Helvetica Neue" charset="0"/>
                <a:ea typeface="Helvetica Neue" charset="0"/>
                <a:cs typeface="Helvetica Neue" charset="0"/>
              </a:rPr>
              <a:t>1,2</a:t>
            </a:r>
            <a:r>
              <a:rPr lang="en-US" sz="4400" dirty="0">
                <a:latin typeface="Helvetica Neue" charset="0"/>
                <a:ea typeface="Helvetica Neue" charset="0"/>
                <a:cs typeface="Helvetica Neue" charset="0"/>
              </a:rPr>
              <a:t>, Adam Lavertu</a:t>
            </a:r>
            <a:r>
              <a:rPr lang="en-US" sz="4400" baseline="300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, Antonio </a:t>
            </a:r>
            <a:r>
              <a:rPr lang="en-US" sz="4400" dirty="0">
                <a:latin typeface="Helvetica Neue" charset="0"/>
                <a:ea typeface="Helvetica Neue" charset="0"/>
                <a:cs typeface="Helvetica Neue" charset="0"/>
              </a:rPr>
              <a:t>Edward Lindsey</a:t>
            </a:r>
            <a:r>
              <a:rPr lang="en-US" sz="4400" baseline="300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  <a:r>
              <a:rPr lang="en-US" sz="4400" dirty="0">
                <a:latin typeface="Helvetica Neue" charset="0"/>
                <a:ea typeface="Helvetica Neue" charset="0"/>
                <a:cs typeface="Helvetica Neue" charset="0"/>
              </a:rPr>
              <a:t>, Greg McInnes</a:t>
            </a:r>
            <a:r>
              <a:rPr lang="en-US" sz="4400" baseline="300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  <a:r>
              <a:rPr lang="en-US" sz="4400" dirty="0"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Mamie </a:t>
            </a:r>
            <a:r>
              <a:rPr lang="en-US" sz="4400" dirty="0">
                <a:latin typeface="Helvetica Neue" charset="0"/>
                <a:ea typeface="Helvetica Neue" charset="0"/>
                <a:cs typeface="Helvetica Neue" charset="0"/>
              </a:rPr>
              <a:t>Wang</a:t>
            </a:r>
            <a:r>
              <a:rPr lang="en-US" sz="4400" baseline="300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  <a:r>
              <a:rPr lang="en-US" sz="4400" dirty="0">
                <a:latin typeface="Helvetica Neue" charset="0"/>
                <a:ea typeface="Helvetica Neue" charset="0"/>
                <a:cs typeface="Helvetica Neue" charset="0"/>
              </a:rPr>
              <a:t>, Oliver Bear Don’t Walk </a:t>
            </a:r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IV</a:t>
            </a:r>
            <a:r>
              <a:rPr lang="en-US" sz="4400" baseline="30000" dirty="0" smtClean="0">
                <a:latin typeface="Helvetica Neue" charset="0"/>
                <a:ea typeface="Helvetica Neue" charset="0"/>
                <a:cs typeface="Helvetica Neue" charset="0"/>
              </a:rPr>
              <a:t>3</a:t>
            </a:r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n-US" sz="4400" dirty="0">
                <a:latin typeface="Helvetica Neue" charset="0"/>
                <a:ea typeface="Helvetica Neue" charset="0"/>
                <a:cs typeface="Helvetica Neue" charset="0"/>
              </a:rPr>
              <a:t>Yosuke Tanigawa</a:t>
            </a:r>
            <a:r>
              <a:rPr lang="en-US" sz="4400" baseline="300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  <a:r>
              <a:rPr lang="en-US" sz="4400" dirty="0"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Manuel </a:t>
            </a:r>
            <a:r>
              <a:rPr lang="en-US" sz="4400" dirty="0">
                <a:latin typeface="Helvetica Neue" charset="0"/>
                <a:ea typeface="Helvetica Neue" charset="0"/>
                <a:cs typeface="Helvetica Neue" charset="0"/>
              </a:rPr>
              <a:t>Rivas</a:t>
            </a:r>
            <a:r>
              <a:rPr lang="en-US" sz="4400" baseline="30000" dirty="0">
                <a:latin typeface="Helvetica Neue" charset="0"/>
                <a:ea typeface="Helvetica Neue" charset="0"/>
                <a:cs typeface="Helvetica Neue" charset="0"/>
              </a:rPr>
              <a:t>1</a:t>
            </a:r>
          </a:p>
          <a:p>
            <a:r>
              <a:rPr lang="en-US" sz="3200" baseline="30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Department 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of Biomedical Data Science, Stanford University, </a:t>
            </a:r>
            <a:r>
              <a:rPr lang="en-US" sz="3200" baseline="30000" dirty="0" smtClean="0">
                <a:latin typeface="Helvetica Neue" charset="0"/>
                <a:ea typeface="Helvetica Neue" charset="0"/>
                <a:cs typeface="Helvetica Neue" charset="0"/>
              </a:rPr>
              <a:t>2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Department 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of Genetics, Stanford University, </a:t>
            </a:r>
            <a:r>
              <a:rPr lang="en-US" sz="3200" baseline="30000" dirty="0" smtClean="0">
                <a:latin typeface="Helvetica Neue" charset="0"/>
                <a:ea typeface="Helvetica Neue" charset="0"/>
                <a:cs typeface="Helvetica Neue" charset="0"/>
              </a:rPr>
              <a:t>3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Biomedical 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Informatics, Stanford University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0" y="3921802"/>
            <a:ext cx="12443681" cy="1406769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>
            <a:lvl1pPr algn="ctr" defTabSz="1881012" rtl="0" eaLnBrk="1" latinLnBrk="0" hangingPunct="1">
              <a:spcBef>
                <a:spcPct val="0"/>
              </a:spcBef>
              <a:buNone/>
              <a:defRPr sz="18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u="sng" dirty="0" smtClean="0">
                <a:latin typeface="Helvetica Neue" charset="0"/>
                <a:ea typeface="Helvetica Neue" charset="0"/>
                <a:cs typeface="Helvetica Neue" charset="0"/>
              </a:rPr>
              <a:t>Rivas </a:t>
            </a:r>
            <a:r>
              <a:rPr lang="en-US" sz="4800" b="1" u="sng" dirty="0">
                <a:latin typeface="Helvetica Neue" charset="0"/>
                <a:ea typeface="Helvetica Neue" charset="0"/>
                <a:cs typeface="Helvetica Neue" charset="0"/>
              </a:rPr>
              <a:t>L</a:t>
            </a:r>
            <a:r>
              <a:rPr lang="en-US" sz="4800" b="1" u="sng" dirty="0" smtClean="0">
                <a:latin typeface="Helvetica Neue" charset="0"/>
                <a:ea typeface="Helvetica Neue" charset="0"/>
                <a:cs typeface="Helvetica Neue" charset="0"/>
              </a:rPr>
              <a:t>ab </a:t>
            </a:r>
            <a:r>
              <a:rPr lang="en-US" sz="4800" b="1" u="sng" dirty="0" smtClean="0">
                <a:latin typeface="Helvetica Neue" charset="0"/>
                <a:ea typeface="Helvetica Neue" charset="0"/>
                <a:cs typeface="Helvetica Neue" charset="0"/>
              </a:rPr>
              <a:t>Scientific Themes</a:t>
            </a:r>
            <a:endParaRPr lang="en-US" sz="4800" b="1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Shape 31"/>
          <p:cNvSpPr txBox="1">
            <a:spLocks/>
          </p:cNvSpPr>
          <p:nvPr/>
        </p:nvSpPr>
        <p:spPr>
          <a:xfrm>
            <a:off x="368916" y="5560614"/>
            <a:ext cx="12291281" cy="5921548"/>
          </a:xfrm>
          <a:prstGeom prst="rect">
            <a:avLst/>
          </a:prstGeom>
          <a:noFill/>
          <a:ln>
            <a:noFill/>
          </a:ln>
        </p:spPr>
        <p:txBody>
          <a:bodyPr vert="horz" lIns="0" tIns="45700" rIns="0" bIns="45700" rtlCol="0" anchor="t" anchorCtr="0">
            <a:noAutofit/>
          </a:bodyPr>
          <a:lstStyle>
            <a:lvl1pPr marL="0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81012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762024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9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43037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524049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405061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286073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167085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048098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Generating effective therapeutic hypotheses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Genetic epidemiology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High-dimensional methods development and optimization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Healthcare technologies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endParaRPr lang="en-US" sz="3200" b="1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Visit </a:t>
            </a:r>
            <a:r>
              <a:rPr lang="en-US" sz="32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us </a:t>
            </a:r>
            <a:r>
              <a:rPr lang="en-US" sz="32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at </a:t>
            </a:r>
            <a:r>
              <a:rPr lang="en-US" sz="32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hlinkClick r:id="rId4"/>
              </a:rPr>
              <a:t>rivaslab.stanford.edu</a:t>
            </a:r>
            <a:endParaRPr lang="en-US" sz="3200" b="1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-10522" y="8352863"/>
            <a:ext cx="12443681" cy="3217442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>
            <a:lvl1pPr algn="ctr" defTabSz="1881012" rtl="0" eaLnBrk="1" latinLnBrk="0" hangingPunct="1">
              <a:spcBef>
                <a:spcPct val="0"/>
              </a:spcBef>
              <a:buNone/>
              <a:defRPr sz="18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u="sng" dirty="0" smtClean="0">
                <a:latin typeface="Helvetica Neue" charset="0"/>
                <a:ea typeface="Helvetica Neue" charset="0"/>
                <a:cs typeface="Helvetica Neue" charset="0"/>
              </a:rPr>
              <a:t>Generating </a:t>
            </a:r>
            <a:r>
              <a:rPr lang="en-US" sz="4800" b="1" u="sng" dirty="0" smtClean="0">
                <a:latin typeface="Helvetica Neue" charset="0"/>
                <a:ea typeface="Helvetica Neue" charset="0"/>
                <a:cs typeface="Helvetica Neue" charset="0"/>
              </a:rPr>
              <a:t>Effective Therapeutic Hypotheses</a:t>
            </a:r>
            <a:endParaRPr lang="en-US" sz="4800" b="1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2676196" y="3257323"/>
            <a:ext cx="12443681" cy="3217442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>
            <a:lvl1pPr algn="ctr" defTabSz="1881012" rtl="0" eaLnBrk="1" latinLnBrk="0" hangingPunct="1">
              <a:spcBef>
                <a:spcPct val="0"/>
              </a:spcBef>
              <a:buNone/>
              <a:defRPr sz="18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u="sng" dirty="0" smtClean="0">
                <a:latin typeface="Helvetica Neue" charset="0"/>
                <a:ea typeface="Helvetica Neue" charset="0"/>
                <a:cs typeface="Helvetica Neue" charset="0"/>
              </a:rPr>
              <a:t>High-dimensional </a:t>
            </a:r>
            <a:r>
              <a:rPr lang="en-US" sz="4800" b="1" u="sng" dirty="0" smtClean="0">
                <a:latin typeface="Helvetica Neue" charset="0"/>
                <a:ea typeface="Helvetica Neue" charset="0"/>
                <a:cs typeface="Helvetica Neue" charset="0"/>
              </a:rPr>
              <a:t>Methods Development </a:t>
            </a:r>
            <a:r>
              <a:rPr lang="en-US" sz="4800" b="1" u="sng" dirty="0" smtClean="0">
                <a:latin typeface="Helvetica Neue" charset="0"/>
                <a:ea typeface="Helvetica Neue" charset="0"/>
                <a:cs typeface="Helvetica Neue" charset="0"/>
              </a:rPr>
              <a:t>and </a:t>
            </a:r>
            <a:r>
              <a:rPr lang="en-US" sz="4800" b="1" u="sng" dirty="0" smtClean="0">
                <a:latin typeface="Helvetica Neue" charset="0"/>
                <a:ea typeface="Helvetica Neue" charset="0"/>
                <a:cs typeface="Helvetica Neue" charset="0"/>
              </a:rPr>
              <a:t>Optimization</a:t>
            </a:r>
            <a:endParaRPr lang="en-US" sz="4800" b="1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5693486" y="18353496"/>
            <a:ext cx="12443681" cy="3217442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>
            <a:lvl1pPr algn="ctr" defTabSz="1881012" rtl="0" eaLnBrk="1" latinLnBrk="0" hangingPunct="1">
              <a:spcBef>
                <a:spcPct val="0"/>
              </a:spcBef>
              <a:buNone/>
              <a:defRPr sz="18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u="sng" dirty="0" smtClean="0">
                <a:latin typeface="Helvetica Neue" charset="0"/>
                <a:ea typeface="Helvetica Neue" charset="0"/>
                <a:cs typeface="Helvetica Neue" charset="0"/>
              </a:rPr>
              <a:t>Haplotype Inference and Genome Compression</a:t>
            </a:r>
            <a:endParaRPr lang="en-US" sz="3600" b="1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" name="Shape 31"/>
          <p:cNvSpPr txBox="1">
            <a:spLocks/>
          </p:cNvSpPr>
          <p:nvPr/>
        </p:nvSpPr>
        <p:spPr>
          <a:xfrm>
            <a:off x="25996965" y="20485055"/>
            <a:ext cx="12291281" cy="5921548"/>
          </a:xfrm>
          <a:prstGeom prst="rect">
            <a:avLst/>
          </a:prstGeom>
          <a:noFill/>
          <a:ln>
            <a:noFill/>
          </a:ln>
        </p:spPr>
        <p:txBody>
          <a:bodyPr vert="horz" lIns="0" tIns="45700" rIns="0" bIns="45700" rtlCol="0" anchor="t" anchorCtr="0">
            <a:noAutofit/>
          </a:bodyPr>
          <a:lstStyle>
            <a:lvl1pPr marL="0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81012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762024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9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43037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524049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405061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286073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167085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048098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Can we estimate haplotypes online and use them to compress personal genomes?</a:t>
            </a:r>
            <a:endParaRPr lang="en-US" sz="32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Can we use compressed personal genomes to perform inference for hundreds of thousands to millions of genomes?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12789749" y="19489687"/>
            <a:ext cx="12443681" cy="3217442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>
            <a:lvl1pPr algn="ctr" defTabSz="1881012" rtl="0" eaLnBrk="1" latinLnBrk="0" hangingPunct="1">
              <a:spcBef>
                <a:spcPct val="0"/>
              </a:spcBef>
              <a:buNone/>
              <a:defRPr sz="18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u="sng" dirty="0" smtClean="0">
                <a:latin typeface="Helvetica Neue" charset="0"/>
                <a:ea typeface="Helvetica Neue" charset="0"/>
                <a:cs typeface="Helvetica Neue" charset="0"/>
              </a:rPr>
              <a:t>High-dimensional </a:t>
            </a:r>
            <a:r>
              <a:rPr lang="en-US" sz="3600" b="1" u="sng" dirty="0" smtClean="0">
                <a:latin typeface="Helvetica Neue" charset="0"/>
                <a:ea typeface="Helvetica Neue" charset="0"/>
                <a:cs typeface="Helvetica Neue" charset="0"/>
              </a:rPr>
              <a:t>Methods</a:t>
            </a:r>
            <a:endParaRPr lang="en-US" sz="3600" b="1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Shape 31"/>
          <p:cNvSpPr txBox="1">
            <a:spLocks/>
          </p:cNvSpPr>
          <p:nvPr/>
        </p:nvSpPr>
        <p:spPr>
          <a:xfrm>
            <a:off x="18787532" y="21746586"/>
            <a:ext cx="6489103" cy="5077826"/>
          </a:xfrm>
          <a:prstGeom prst="rect">
            <a:avLst/>
          </a:prstGeom>
          <a:noFill/>
          <a:ln>
            <a:noFill/>
          </a:ln>
        </p:spPr>
        <p:txBody>
          <a:bodyPr vert="horz" lIns="0" tIns="45700" rIns="0" bIns="45700" rtlCol="0" anchor="t" anchorCtr="0">
            <a:noAutofit/>
          </a:bodyPr>
          <a:lstStyle>
            <a:lvl1pPr marL="0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81012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762024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9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43037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524049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405061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286073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167085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048098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MRP: </a:t>
            </a: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Statistical framework for rare variant association studies</a:t>
            </a:r>
            <a:endParaRPr lang="en-US" sz="32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Perform meta-analyses across variants, phenotypes, and studies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Assess heterogeneity of effects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Identify protective protein-truncating variants</a:t>
            </a: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-1085" y="21972824"/>
            <a:ext cx="12443681" cy="3217442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>
            <a:lvl1pPr algn="ctr" defTabSz="1881012" rtl="0" eaLnBrk="1" latinLnBrk="0" hangingPunct="1">
              <a:spcBef>
                <a:spcPct val="0"/>
              </a:spcBef>
              <a:buNone/>
              <a:defRPr sz="18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u="sng" dirty="0" smtClean="0">
                <a:latin typeface="Helvetica Neue" charset="0"/>
                <a:ea typeface="Helvetica Neue" charset="0"/>
                <a:cs typeface="Helvetica Neue" charset="0"/>
              </a:rPr>
              <a:t>Large-scale Genetic Association Studies</a:t>
            </a:r>
            <a:endParaRPr lang="en-US" sz="3600" b="1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1" name="Shape 31"/>
          <p:cNvSpPr txBox="1">
            <a:spLocks/>
          </p:cNvSpPr>
          <p:nvPr/>
        </p:nvSpPr>
        <p:spPr>
          <a:xfrm>
            <a:off x="4777989" y="24285499"/>
            <a:ext cx="7804649" cy="5287162"/>
          </a:xfrm>
          <a:prstGeom prst="rect">
            <a:avLst/>
          </a:prstGeom>
          <a:noFill/>
          <a:ln>
            <a:noFill/>
          </a:ln>
        </p:spPr>
        <p:txBody>
          <a:bodyPr vert="horz" lIns="0" tIns="45700" rIns="0" bIns="45700" rtlCol="0" anchor="t" anchorCtr="0">
            <a:noAutofit/>
          </a:bodyPr>
          <a:lstStyle>
            <a:lvl1pPr marL="0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81012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762024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9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43037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524049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405061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286073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167085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048098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Develop efficient methods for genome sequencing studies using admixed and diverse samples.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Focus on rare coding variation.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Participating in NHGRI’s Genome Sequence Program, UK Biobank, and more.</a:t>
            </a:r>
          </a:p>
        </p:txBody>
      </p:sp>
      <p:pic>
        <p:nvPicPr>
          <p:cNvPr id="6" name="Picture 5" descr="robustness analysi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132" y="26475457"/>
            <a:ext cx="5486400" cy="19507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1721" y="6924106"/>
            <a:ext cx="7162800" cy="4279704"/>
          </a:xfrm>
          <a:prstGeom prst="rect">
            <a:avLst/>
          </a:prstGeom>
        </p:spPr>
      </p:pic>
      <p:sp>
        <p:nvSpPr>
          <p:cNvPr id="44" name="Shape 31"/>
          <p:cNvSpPr txBox="1">
            <a:spLocks/>
          </p:cNvSpPr>
          <p:nvPr/>
        </p:nvSpPr>
        <p:spPr>
          <a:xfrm>
            <a:off x="13225207" y="16868829"/>
            <a:ext cx="11959305" cy="3581400"/>
          </a:xfrm>
          <a:prstGeom prst="rect">
            <a:avLst/>
          </a:prstGeom>
          <a:noFill/>
          <a:ln>
            <a:noFill/>
          </a:ln>
        </p:spPr>
        <p:txBody>
          <a:bodyPr vert="horz" lIns="0" tIns="45700" rIns="0" bIns="45700" rtlCol="0" anchor="t" anchorCtr="0">
            <a:noAutofit/>
          </a:bodyPr>
          <a:lstStyle>
            <a:lvl1pPr marL="0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81012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762024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9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43037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524049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405061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286073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167085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048098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Public-facing website for exploring genome-wide association results for hundreds-thousands of phenotypes from the UK </a:t>
            </a:r>
            <a:r>
              <a:rPr lang="en-US" sz="3200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Biobank</a:t>
            </a:r>
            <a:endParaRPr lang="en-US" sz="3200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Search by variant, gene, region, or phenotype of interest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Genetic association summary statistics, quality control information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Portal for applying novels statistical models like MRP.</a:t>
            </a:r>
            <a:endParaRPr lang="en-US" sz="32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6" name="Shape 31"/>
          <p:cNvSpPr txBox="1">
            <a:spLocks/>
          </p:cNvSpPr>
          <p:nvPr/>
        </p:nvSpPr>
        <p:spPr>
          <a:xfrm>
            <a:off x="18954400" y="26475457"/>
            <a:ext cx="6372777" cy="4476374"/>
          </a:xfrm>
          <a:prstGeom prst="rect">
            <a:avLst/>
          </a:prstGeom>
          <a:noFill/>
          <a:ln>
            <a:noFill/>
          </a:ln>
        </p:spPr>
        <p:txBody>
          <a:bodyPr vert="horz" lIns="0" tIns="45700" rIns="0" bIns="45700" rtlCol="0" anchor="t" anchorCtr="0">
            <a:noAutofit/>
          </a:bodyPr>
          <a:lstStyle>
            <a:lvl1pPr marL="0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81012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762024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9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43037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524049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405061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286073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167085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048098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Robustness analysis using Linear Response </a:t>
            </a:r>
            <a:r>
              <a:rPr lang="en-US" sz="3200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Variational</a:t>
            </a:r>
            <a:r>
              <a:rPr lang="en-US" sz="32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Bayes method for </a:t>
            </a: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mixture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t="44274" b="44477"/>
          <a:stretch/>
        </p:blipFill>
        <p:spPr>
          <a:xfrm>
            <a:off x="29489400" y="2694627"/>
            <a:ext cx="9789956" cy="1426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/>
          <a:srcRect l="17989" r="17784"/>
          <a:stretch/>
        </p:blipFill>
        <p:spPr>
          <a:xfrm>
            <a:off x="13104839" y="11731109"/>
            <a:ext cx="5357420" cy="4822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9"/>
          <a:srcRect l="2546" r="7136"/>
          <a:stretch/>
        </p:blipFill>
        <p:spPr>
          <a:xfrm>
            <a:off x="19288320" y="11731109"/>
            <a:ext cx="5392442" cy="48509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73186" y="21751962"/>
            <a:ext cx="4672319" cy="46723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732" y="11073004"/>
            <a:ext cx="6502400" cy="1701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81628" y="10896600"/>
            <a:ext cx="3082845" cy="31069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0065" y="14776149"/>
            <a:ext cx="6553200" cy="4978400"/>
          </a:xfrm>
          <a:prstGeom prst="rect">
            <a:avLst/>
          </a:prstGeom>
        </p:spPr>
      </p:pic>
      <p:sp>
        <p:nvSpPr>
          <p:cNvPr id="42" name="Shape 31"/>
          <p:cNvSpPr txBox="1">
            <a:spLocks/>
          </p:cNvSpPr>
          <p:nvPr/>
        </p:nvSpPr>
        <p:spPr>
          <a:xfrm>
            <a:off x="158617" y="19883959"/>
            <a:ext cx="12244473" cy="1895632"/>
          </a:xfrm>
          <a:prstGeom prst="rect">
            <a:avLst/>
          </a:prstGeom>
          <a:noFill/>
          <a:ln>
            <a:noFill/>
          </a:ln>
        </p:spPr>
        <p:txBody>
          <a:bodyPr vert="horz" lIns="0" tIns="45700" rIns="0" bIns="45700" rtlCol="0" anchor="t" anchorCtr="0">
            <a:noAutofit/>
          </a:bodyPr>
          <a:lstStyle>
            <a:lvl1pPr marL="0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81012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762024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9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43037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524049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405061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286073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167085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048098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Combining genetic, biomarker, environmental, and clinical outcomes data with statistical methods and tools to uncover protective modifiers of disease risk. We seek to identify protective genetic variants, which reveal a process that is safe (naturally occur in healthy adults) and effective (proven to reduce risk of disease).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endParaRPr lang="en-US" sz="3200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4904" y="13052300"/>
            <a:ext cx="71470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Splice variant in </a:t>
            </a:r>
            <a:r>
              <a:rPr lang="en-US" sz="2400" i="1" dirty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CARD9</a:t>
            </a:r>
            <a:r>
              <a:rPr lang="en-US" sz="2400" dirty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 causes premature truncation of protein and </a:t>
            </a:r>
            <a:r>
              <a:rPr lang="en-US" sz="2400" b="1" i="1" dirty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strongly protects </a:t>
            </a:r>
            <a:r>
              <a:rPr lang="en-US" sz="2400" dirty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against the development of Crohn’s disease and ulcerative colitis (p &lt; 10</a:t>
            </a:r>
            <a:r>
              <a:rPr lang="en-US" sz="2400" baseline="30000" dirty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-16</a:t>
            </a:r>
            <a:r>
              <a:rPr lang="en-US" sz="2400" dirty="0" smtClea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). </a:t>
            </a:r>
            <a:endParaRPr lang="en-US" sz="2400" dirty="0"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46197" y="14048597"/>
            <a:ext cx="45205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" charset="0"/>
              </a:rPr>
              <a:t>Protective loss-of-function variant in </a:t>
            </a:r>
            <a:r>
              <a:rPr lang="en-US" sz="2400" i="1" dirty="0">
                <a:solidFill>
                  <a:srgbClr val="000000"/>
                </a:solidFill>
                <a:latin typeface="Helvetica" charset="0"/>
              </a:rPr>
              <a:t>RNF186 </a:t>
            </a:r>
            <a:r>
              <a:rPr lang="en-US" sz="2400" dirty="0">
                <a:solidFill>
                  <a:srgbClr val="000000"/>
                </a:solidFill>
                <a:latin typeface="Helvetica" charset="0"/>
              </a:rPr>
              <a:t>found to confer protection against ulcerative colitis (3-fold protective effect</a:t>
            </a:r>
            <a:r>
              <a:rPr lang="en-US" sz="2400" dirty="0" smtClean="0">
                <a:solidFill>
                  <a:srgbClr val="000000"/>
                </a:solidFill>
                <a:latin typeface="Helvetica" charset="0"/>
              </a:rPr>
              <a:t>). </a:t>
            </a:r>
            <a:endParaRPr lang="en-US" sz="240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882558" y="17009540"/>
            <a:ext cx="45205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Helvetica" charset="0"/>
              </a:rPr>
              <a:t>Protective loss-of-function variant in </a:t>
            </a:r>
            <a:r>
              <a:rPr lang="en-US" sz="2400" i="1" dirty="0" smtClean="0">
                <a:solidFill>
                  <a:srgbClr val="000000"/>
                </a:solidFill>
                <a:latin typeface="Helvetica" charset="0"/>
              </a:rPr>
              <a:t>IL33 </a:t>
            </a:r>
            <a:r>
              <a:rPr lang="en-US" sz="2400" dirty="0" smtClean="0">
                <a:solidFill>
                  <a:srgbClr val="000000"/>
                </a:solidFill>
                <a:latin typeface="Helvetica" charset="0"/>
              </a:rPr>
              <a:t>found to confer protection against asthma (2-fold protective effect) identified in UK Biobank data.</a:t>
            </a:r>
            <a:endParaRPr lang="en-US" sz="240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1407" y="24098626"/>
            <a:ext cx="4177323" cy="4781174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3104839" y="5983069"/>
            <a:ext cx="10135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>
                <a:latin typeface="Helvetica Neue" charset="0"/>
                <a:ea typeface="Helvetica Neue" charset="0"/>
                <a:cs typeface="Helvetica Neue" charset="0"/>
              </a:rPr>
              <a:t>Web </a:t>
            </a:r>
            <a:r>
              <a:rPr lang="en-US" sz="3600" b="1" u="sng" dirty="0" smtClean="0">
                <a:latin typeface="Helvetica Neue" charset="0"/>
                <a:ea typeface="Helvetica Neue" charset="0"/>
                <a:cs typeface="Helvetica Neue" charset="0"/>
              </a:rPr>
              <a:t>Resources</a:t>
            </a:r>
            <a:endParaRPr lang="en-US" sz="3600" b="1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25374600" y="3324864"/>
            <a:ext cx="12443681" cy="3217442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>
            <a:lvl1pPr algn="ctr" defTabSz="1881012" rtl="0" eaLnBrk="1" latinLnBrk="0" hangingPunct="1">
              <a:spcBef>
                <a:spcPct val="0"/>
              </a:spcBef>
              <a:buNone/>
              <a:defRPr sz="18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u="sng" dirty="0" smtClean="0">
                <a:latin typeface="Helvetica Neue" charset="0"/>
                <a:ea typeface="Helvetica Neue" charset="0"/>
                <a:cs typeface="Helvetica Neue" charset="0"/>
              </a:rPr>
              <a:t>Technologies for </a:t>
            </a:r>
            <a:r>
              <a:rPr lang="en-US" sz="4800" b="1" u="sng" dirty="0" smtClean="0">
                <a:latin typeface="Helvetica Neue" charset="0"/>
                <a:ea typeface="Helvetica Neue" charset="0"/>
                <a:cs typeface="Helvetica Neue" charset="0"/>
              </a:rPr>
              <a:t>Integrated Learning Healthcare </a:t>
            </a:r>
            <a:r>
              <a:rPr lang="en-US" sz="4800" b="1" u="sng" dirty="0"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sz="4800" b="1" u="sng" dirty="0" smtClean="0">
                <a:latin typeface="Helvetica Neue" charset="0"/>
                <a:ea typeface="Helvetica Neue" charset="0"/>
                <a:cs typeface="Helvetica Neue" charset="0"/>
              </a:rPr>
              <a:t>ystems</a:t>
            </a:r>
            <a:endParaRPr lang="en-US" sz="4800" b="1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881486" y="6053729"/>
            <a:ext cx="12556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Helvetica Neue" charset="0"/>
                <a:ea typeface="Helvetica Neue" charset="0"/>
                <a:cs typeface="Helvetica Neue" charset="0"/>
              </a:rPr>
              <a:t>ALTUD: </a:t>
            </a:r>
            <a:r>
              <a:rPr lang="en-US" sz="3600" b="1" u="sng" dirty="0" err="1">
                <a:latin typeface="Helvetica Neue" charset="0"/>
                <a:ea typeface="Helvetica Neue" charset="0"/>
                <a:cs typeface="Helvetica Neue" charset="0"/>
              </a:rPr>
              <a:t>AnaLysis</a:t>
            </a:r>
            <a:r>
              <a:rPr lang="en-US" sz="3600" b="1" u="sng" dirty="0">
                <a:latin typeface="Helvetica Neue" charset="0"/>
                <a:ea typeface="Helvetica Neue" charset="0"/>
                <a:cs typeface="Helvetica Neue" charset="0"/>
              </a:rPr>
              <a:t> of Text and </a:t>
            </a:r>
            <a:r>
              <a:rPr lang="en-US" sz="3600" b="1" u="sng" dirty="0" smtClean="0">
                <a:latin typeface="Helvetica Neue" charset="0"/>
                <a:ea typeface="Helvetica Neue" charset="0"/>
                <a:cs typeface="Helvetica Neue" charset="0"/>
              </a:rPr>
              <a:t>speech</a:t>
            </a:r>
          </a:p>
          <a:p>
            <a:r>
              <a:rPr lang="en-US" sz="3600" b="1" u="sng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3600" b="1" u="sng" dirty="0">
                <a:latin typeface="Helvetica Neue" charset="0"/>
                <a:ea typeface="Helvetica Neue" charset="0"/>
                <a:cs typeface="Helvetica Neue" charset="0"/>
              </a:rPr>
              <a:t>for understanding Disease</a:t>
            </a:r>
          </a:p>
        </p:txBody>
      </p:sp>
      <p:sp>
        <p:nvSpPr>
          <p:cNvPr id="49" name="Shape 31"/>
          <p:cNvSpPr txBox="1">
            <a:spLocks/>
          </p:cNvSpPr>
          <p:nvPr/>
        </p:nvSpPr>
        <p:spPr>
          <a:xfrm>
            <a:off x="26014201" y="9528200"/>
            <a:ext cx="12291281" cy="4308930"/>
          </a:xfrm>
          <a:prstGeom prst="rect">
            <a:avLst/>
          </a:prstGeom>
          <a:noFill/>
          <a:ln>
            <a:noFill/>
          </a:ln>
        </p:spPr>
        <p:txBody>
          <a:bodyPr vert="horz" lIns="0" tIns="45700" rIns="0" bIns="45700" rtlCol="0" anchor="t" anchorCtr="0">
            <a:noAutofit/>
          </a:bodyPr>
          <a:lstStyle>
            <a:lvl1pPr marL="0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81012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762024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9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43037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524049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405061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286073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167085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048098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Data Storage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Clinical note upload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Raw file conversion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Text parsing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Query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Disease prevalence inference</a:t>
            </a:r>
          </a:p>
          <a:p>
            <a:pPr algn="l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US" sz="32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Data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Clinical notes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Demographics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Genome</a:t>
            </a:r>
          </a:p>
          <a:p>
            <a:pPr algn="l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US" sz="32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Extracting meaning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ICD10 tagging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Disease progression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Causal analysis</a:t>
            </a:r>
          </a:p>
          <a:p>
            <a:pPr algn="l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US" sz="32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Algorithms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Topic modeling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Recurrent neural networks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32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SVM</a:t>
            </a:r>
          </a:p>
          <a:p>
            <a:pPr marL="288925" lvl="1" indent="-288925" algn="l">
              <a:spcBef>
                <a:spcPts val="360"/>
              </a:spcBef>
              <a:buClr>
                <a:schemeClr val="lt2"/>
              </a:buClr>
              <a:buSzPct val="100000"/>
              <a:buFont typeface="Noto Sans Symbols"/>
              <a:buChar char="▪"/>
            </a:pPr>
            <a:endParaRPr lang="en-US" sz="32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50" name="Shape 32" descr="ALTUD_quickPipeline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0439383" y="9895223"/>
            <a:ext cx="7697784" cy="2227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39" descr="topicModeling.png"/>
          <p:cNvPicPr preferRelativeResize="0"/>
          <p:nvPr/>
        </p:nvPicPr>
        <p:blipFill rotWithShape="1">
          <a:blip r:embed="rId16">
            <a:alphaModFix/>
          </a:blip>
          <a:srcRect r="16093"/>
          <a:stretch/>
        </p:blipFill>
        <p:spPr>
          <a:xfrm>
            <a:off x="31963403" y="14229315"/>
            <a:ext cx="4363700" cy="322384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31"/>
          <p:cNvSpPr txBox="1">
            <a:spLocks/>
          </p:cNvSpPr>
          <p:nvPr/>
        </p:nvSpPr>
        <p:spPr>
          <a:xfrm>
            <a:off x="26014201" y="7415250"/>
            <a:ext cx="12291281" cy="2228031"/>
          </a:xfrm>
          <a:prstGeom prst="rect">
            <a:avLst/>
          </a:prstGeom>
          <a:noFill/>
          <a:ln>
            <a:noFill/>
          </a:ln>
        </p:spPr>
        <p:txBody>
          <a:bodyPr vert="horz" lIns="0" tIns="45700" rIns="0" bIns="45700" rtlCol="0" anchor="t" anchorCtr="0">
            <a:noAutofit/>
          </a:bodyPr>
          <a:lstStyle>
            <a:lvl1pPr marL="0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81012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762024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9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43037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524049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405061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286073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167085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048098" indent="0" algn="ctr" defTabSz="1881012" rtl="0" eaLnBrk="1" latinLnBrk="0" hangingPunct="1">
              <a:spcBef>
                <a:spcPct val="20000"/>
              </a:spcBef>
              <a:buFont typeface="Arial"/>
              <a:buNone/>
              <a:defRPr sz="8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32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System for automatic recording, archiving, and tagging of clinical observations and notes designed to feed into a variety of inference algorithms.</a:t>
            </a:r>
          </a:p>
        </p:txBody>
      </p:sp>
      <p:pic>
        <p:nvPicPr>
          <p:cNvPr id="43" name="Picture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7003" y="187161"/>
            <a:ext cx="2491869" cy="249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Straight Connector 44"/>
          <p:cNvCxnSpPr/>
          <p:nvPr/>
        </p:nvCxnSpPr>
        <p:spPr>
          <a:xfrm>
            <a:off x="25506823" y="4120849"/>
            <a:ext cx="0" cy="24758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7624</TotalTime>
  <Words>440</Words>
  <Application>Microsoft Macintosh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Helvetica</vt:lpstr>
      <vt:lpstr>Helvetica Neue</vt:lpstr>
      <vt:lpstr>Noto Sans Symbols</vt:lpstr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Christian Barrett</dc:creator>
  <cp:lastModifiedBy>Chris Mark DeBoever</cp:lastModifiedBy>
  <cp:revision>221</cp:revision>
  <dcterms:created xsi:type="dcterms:W3CDTF">2011-01-24T19:52:03Z</dcterms:created>
  <dcterms:modified xsi:type="dcterms:W3CDTF">2017-02-28T20:19:32Z</dcterms:modified>
</cp:coreProperties>
</file>