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2062400" cy="25603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51"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91438"/>
  </p:normalViewPr>
  <p:slideViewPr>
    <p:cSldViewPr snapToGrid="0" snapToObjects="1">
      <p:cViewPr>
        <p:scale>
          <a:sx n="21" d="100"/>
          <a:sy n="21" d="100"/>
        </p:scale>
        <p:origin x="258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612775" y="685800"/>
            <a:ext cx="56324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1078443" rtl="0" eaLnBrk="1" latinLnBrk="0" hangingPunct="1">
      <a:defRPr sz="1415" kern="1200">
        <a:solidFill>
          <a:schemeClr val="tx1"/>
        </a:solidFill>
        <a:latin typeface="+mn-lt"/>
        <a:ea typeface="+mn-ea"/>
        <a:cs typeface="+mn-cs"/>
      </a:defRPr>
    </a:lvl1pPr>
    <a:lvl2pPr marL="539222" algn="l" defTabSz="1078443" rtl="0" eaLnBrk="1" latinLnBrk="0" hangingPunct="1">
      <a:defRPr sz="1415" kern="1200">
        <a:solidFill>
          <a:schemeClr val="tx1"/>
        </a:solidFill>
        <a:latin typeface="+mn-lt"/>
        <a:ea typeface="+mn-ea"/>
        <a:cs typeface="+mn-cs"/>
      </a:defRPr>
    </a:lvl2pPr>
    <a:lvl3pPr marL="1078443" algn="l" defTabSz="1078443" rtl="0" eaLnBrk="1" latinLnBrk="0" hangingPunct="1">
      <a:defRPr sz="1415" kern="1200">
        <a:solidFill>
          <a:schemeClr val="tx1"/>
        </a:solidFill>
        <a:latin typeface="+mn-lt"/>
        <a:ea typeface="+mn-ea"/>
        <a:cs typeface="+mn-cs"/>
      </a:defRPr>
    </a:lvl3pPr>
    <a:lvl4pPr marL="1617665" algn="l" defTabSz="1078443" rtl="0" eaLnBrk="1" latinLnBrk="0" hangingPunct="1">
      <a:defRPr sz="1415" kern="1200">
        <a:solidFill>
          <a:schemeClr val="tx1"/>
        </a:solidFill>
        <a:latin typeface="+mn-lt"/>
        <a:ea typeface="+mn-ea"/>
        <a:cs typeface="+mn-cs"/>
      </a:defRPr>
    </a:lvl4pPr>
    <a:lvl5pPr marL="2156887" algn="l" defTabSz="1078443" rtl="0" eaLnBrk="1" latinLnBrk="0" hangingPunct="1">
      <a:defRPr sz="1415" kern="1200">
        <a:solidFill>
          <a:schemeClr val="tx1"/>
        </a:solidFill>
        <a:latin typeface="+mn-lt"/>
        <a:ea typeface="+mn-ea"/>
        <a:cs typeface="+mn-cs"/>
      </a:defRPr>
    </a:lvl5pPr>
    <a:lvl6pPr marL="2696108" algn="l" defTabSz="1078443" rtl="0" eaLnBrk="1" latinLnBrk="0" hangingPunct="1">
      <a:defRPr sz="1415" kern="1200">
        <a:solidFill>
          <a:schemeClr val="tx1"/>
        </a:solidFill>
        <a:latin typeface="+mn-lt"/>
        <a:ea typeface="+mn-ea"/>
        <a:cs typeface="+mn-cs"/>
      </a:defRPr>
    </a:lvl6pPr>
    <a:lvl7pPr marL="3235330" algn="l" defTabSz="1078443" rtl="0" eaLnBrk="1" latinLnBrk="0" hangingPunct="1">
      <a:defRPr sz="1415" kern="1200">
        <a:solidFill>
          <a:schemeClr val="tx1"/>
        </a:solidFill>
        <a:latin typeface="+mn-lt"/>
        <a:ea typeface="+mn-ea"/>
        <a:cs typeface="+mn-cs"/>
      </a:defRPr>
    </a:lvl7pPr>
    <a:lvl8pPr marL="3774552" algn="l" defTabSz="1078443" rtl="0" eaLnBrk="1" latinLnBrk="0" hangingPunct="1">
      <a:defRPr sz="1415" kern="1200">
        <a:solidFill>
          <a:schemeClr val="tx1"/>
        </a:solidFill>
        <a:latin typeface="+mn-lt"/>
        <a:ea typeface="+mn-ea"/>
        <a:cs typeface="+mn-cs"/>
      </a:defRPr>
    </a:lvl8pPr>
    <a:lvl9pPr marL="4313773" algn="l" defTabSz="1078443" rtl="0" eaLnBrk="1" latinLnBrk="0" hangingPunct="1">
      <a:defRPr sz="14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82" name="Shape 82"/>
          <p:cNvSpPr>
            <a:spLocks noGrp="1" noRot="1" noChangeAspect="1"/>
          </p:cNvSpPr>
          <p:nvPr>
            <p:ph type="sldImg" idx="2"/>
          </p:nvPr>
        </p:nvSpPr>
        <p:spPr>
          <a:xfrm>
            <a:off x="612775" y="685800"/>
            <a:ext cx="56324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154679" y="7953593"/>
            <a:ext cx="35753040" cy="5488092"/>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6309359" y="14508479"/>
            <a:ext cx="29443678" cy="6543040"/>
          </a:xfrm>
          <a:prstGeom prst="rect">
            <a:avLst/>
          </a:prstGeom>
          <a:noFill/>
          <a:ln>
            <a:noFill/>
          </a:ln>
        </p:spPr>
        <p:txBody>
          <a:bodyPr lIns="91425" tIns="91425" rIns="91425" bIns="91425" anchor="t" anchorCtr="0"/>
          <a:lstStyle>
            <a:lvl1pPr marL="0" marR="0" lvl="0" indent="0" algn="ctr" rtl="0">
              <a:spcBef>
                <a:spcPts val="2860"/>
              </a:spcBef>
              <a:buClr>
                <a:srgbClr val="888888"/>
              </a:buClr>
              <a:buFont typeface="Arial"/>
              <a:buNone/>
              <a:defRPr sz="14300" b="0" i="0" u="none" strike="noStrike" cap="none">
                <a:solidFill>
                  <a:srgbClr val="888888"/>
                </a:solidFill>
                <a:latin typeface="Calibri"/>
                <a:ea typeface="Calibri"/>
                <a:cs typeface="Calibri"/>
                <a:sym typeface="Calibri"/>
              </a:defRPr>
            </a:lvl1pPr>
            <a:lvl2pPr marL="2037786" marR="0" lvl="1" indent="-5786" algn="ctr" rtl="0">
              <a:spcBef>
                <a:spcPts val="2500"/>
              </a:spcBef>
              <a:buClr>
                <a:srgbClr val="888888"/>
              </a:buClr>
              <a:buFont typeface="Arial"/>
              <a:buNone/>
              <a:defRPr sz="12500" b="0" i="0" u="none" strike="noStrike" cap="none">
                <a:solidFill>
                  <a:srgbClr val="888888"/>
                </a:solidFill>
                <a:latin typeface="Calibri"/>
                <a:ea typeface="Calibri"/>
                <a:cs typeface="Calibri"/>
                <a:sym typeface="Calibri"/>
              </a:defRPr>
            </a:lvl2pPr>
            <a:lvl3pPr marL="4075572" marR="0" lvl="2" indent="-11572" algn="ctr" rtl="0">
              <a:spcBef>
                <a:spcPts val="2140"/>
              </a:spcBef>
              <a:buClr>
                <a:srgbClr val="888888"/>
              </a:buClr>
              <a:buFont typeface="Arial"/>
              <a:buNone/>
              <a:defRPr sz="10700" b="0" i="0" u="none" strike="noStrike" cap="none">
                <a:solidFill>
                  <a:srgbClr val="888888"/>
                </a:solidFill>
                <a:latin typeface="Calibri"/>
                <a:ea typeface="Calibri"/>
                <a:cs typeface="Calibri"/>
                <a:sym typeface="Calibri"/>
              </a:defRPr>
            </a:lvl3pPr>
            <a:lvl4pPr marL="6113358" marR="0" lvl="3" indent="-4657"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4pPr>
            <a:lvl5pPr marL="8151144" marR="0" lvl="4" indent="-10444"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5pPr>
            <a:lvl6pPr marL="10188931" marR="0" lvl="5" indent="-3530"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6pPr>
            <a:lvl7pPr marL="12226717" marR="0" lvl="6" indent="-9317"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7pPr>
            <a:lvl8pPr marL="14264503" marR="0" lvl="7" indent="-2402"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8pPr>
            <a:lvl9pPr marL="16302289" marR="0" lvl="8" indent="-8188"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03816" y="1024823"/>
            <a:ext cx="37854770"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a:off x="2103816" y="5973588"/>
            <a:ext cx="37854770" cy="16897175"/>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103816" y="1024823"/>
            <a:ext cx="37854770"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rot="5400000">
            <a:off x="12582615" y="-4505212"/>
            <a:ext cx="16897175" cy="37854770"/>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244525" y="17922243"/>
            <a:ext cx="25237440" cy="211582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8244525" y="2287692"/>
            <a:ext cx="25237440" cy="15361920"/>
          </a:xfrm>
          <a:prstGeom prst="rect">
            <a:avLst/>
          </a:prstGeom>
          <a:noFill/>
          <a:ln>
            <a:noFill/>
          </a:ln>
        </p:spPr>
        <p:txBody>
          <a:bodyPr lIns="91425" tIns="91425" rIns="91425" bIns="91425" anchor="t" anchorCtr="0"/>
          <a:lstStyle>
            <a:lvl1pPr marL="0" marR="0" lvl="0" indent="0" algn="l" rtl="0">
              <a:spcBef>
                <a:spcPts val="2860"/>
              </a:spcBef>
              <a:buClr>
                <a:schemeClr val="dk1"/>
              </a:buClr>
              <a:buFont typeface="Arial"/>
              <a:buNone/>
              <a:defRPr sz="14300" b="0" i="0" u="none" strike="noStrike" cap="none">
                <a:solidFill>
                  <a:schemeClr val="dk1"/>
                </a:solidFill>
                <a:latin typeface="Calibri"/>
                <a:ea typeface="Calibri"/>
                <a:cs typeface="Calibri"/>
                <a:sym typeface="Calibri"/>
              </a:defRPr>
            </a:lvl1pPr>
            <a:lvl2pPr marL="2037786" marR="0" lvl="1" indent="-5786" algn="l" rtl="0">
              <a:spcBef>
                <a:spcPts val="2500"/>
              </a:spcBef>
              <a:buClr>
                <a:schemeClr val="dk1"/>
              </a:buClr>
              <a:buFont typeface="Arial"/>
              <a:buNone/>
              <a:defRPr sz="12500" b="0" i="0" u="none" strike="noStrike" cap="none">
                <a:solidFill>
                  <a:schemeClr val="dk1"/>
                </a:solidFill>
                <a:latin typeface="Calibri"/>
                <a:ea typeface="Calibri"/>
                <a:cs typeface="Calibri"/>
                <a:sym typeface="Calibri"/>
              </a:defRPr>
            </a:lvl2pPr>
            <a:lvl3pPr marL="4075572" marR="0" lvl="2" indent="-11572" algn="l" rtl="0">
              <a:spcBef>
                <a:spcPts val="2140"/>
              </a:spcBef>
              <a:buClr>
                <a:schemeClr val="dk1"/>
              </a:buClr>
              <a:buFont typeface="Arial"/>
              <a:buNone/>
              <a:defRPr sz="10700" b="0" i="0" u="none" strike="noStrike" cap="none">
                <a:solidFill>
                  <a:schemeClr val="dk1"/>
                </a:solidFill>
                <a:latin typeface="Calibri"/>
                <a:ea typeface="Calibri"/>
                <a:cs typeface="Calibri"/>
                <a:sym typeface="Calibri"/>
              </a:defRPr>
            </a:lvl3pPr>
            <a:lvl4pPr marL="6113358" marR="0" lvl="3" indent="-4657"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4pPr>
            <a:lvl5pPr marL="8151144" marR="0" lvl="4" indent="-10444"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5pPr>
            <a:lvl6pPr marL="10188931" marR="0" lvl="5" indent="-3530"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6pPr>
            <a:lvl7pPr marL="12226717" marR="0" lvl="6" indent="-9317"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7pPr>
            <a:lvl8pPr marL="14264503" marR="0" lvl="7" indent="-2402"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8pPr>
            <a:lvl9pPr marL="16302289" marR="0" lvl="8" indent="-8188"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8244525" y="20038064"/>
            <a:ext cx="25237440" cy="3004817"/>
          </a:xfrm>
          <a:prstGeom prst="rect">
            <a:avLst/>
          </a:prstGeom>
          <a:noFill/>
          <a:ln>
            <a:noFill/>
          </a:ln>
        </p:spPr>
        <p:txBody>
          <a:bodyPr lIns="91425" tIns="91425" rIns="91425" bIns="91425" anchor="t" anchorCtr="0"/>
          <a:lstStyle>
            <a:lvl1pPr marL="0" marR="0" lvl="0" indent="0" algn="l" rtl="0">
              <a:spcBef>
                <a:spcPts val="1240"/>
              </a:spcBef>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spcBef>
                <a:spcPts val="1060"/>
              </a:spcBef>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103122" y="1019391"/>
            <a:ext cx="13838240" cy="433831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16445237" y="1019391"/>
            <a:ext cx="23514049" cy="21851623"/>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103122" y="5357710"/>
            <a:ext cx="13838240" cy="17513300"/>
          </a:xfrm>
          <a:prstGeom prst="rect">
            <a:avLst/>
          </a:prstGeom>
          <a:noFill/>
          <a:ln>
            <a:noFill/>
          </a:ln>
        </p:spPr>
        <p:txBody>
          <a:bodyPr lIns="91425" tIns="91425" rIns="91425" bIns="91425" anchor="t" anchorCtr="0"/>
          <a:lstStyle>
            <a:lvl1pPr marL="0" marR="0" lvl="0" indent="0" algn="l" rtl="0">
              <a:spcBef>
                <a:spcPts val="1240"/>
              </a:spcBef>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spcBef>
                <a:spcPts val="1060"/>
              </a:spcBef>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2103816" y="1024823"/>
            <a:ext cx="37854770"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103120" y="1025319"/>
            <a:ext cx="37856158"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2103122" y="5731090"/>
            <a:ext cx="18584865" cy="2388445"/>
          </a:xfrm>
          <a:prstGeom prst="rect">
            <a:avLst/>
          </a:prstGeom>
          <a:noFill/>
          <a:ln>
            <a:noFill/>
          </a:ln>
        </p:spPr>
        <p:txBody>
          <a:bodyPr lIns="91425" tIns="91425" rIns="91425" bIns="91425" anchor="b" anchorCtr="0"/>
          <a:lstStyle>
            <a:lvl1pPr marL="0" marR="0" lvl="0" indent="0" algn="l" rtl="0">
              <a:spcBef>
                <a:spcPts val="2140"/>
              </a:spcBef>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spcBef>
                <a:spcPts val="1780"/>
              </a:spcBef>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spcBef>
                <a:spcPts val="1600"/>
              </a:spcBef>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2103122" y="8119535"/>
            <a:ext cx="18584865" cy="14751475"/>
          </a:xfrm>
          <a:prstGeom prst="rect">
            <a:avLst/>
          </a:prstGeom>
          <a:noFill/>
          <a:ln>
            <a:noFill/>
          </a:ln>
        </p:spPr>
        <p:txBody>
          <a:bodyPr lIns="91425" tIns="91425" rIns="91425" bIns="91425" anchor="t" anchorCtr="0"/>
          <a:lstStyle>
            <a:lvl1pPr marL="1528340" marR="0" lvl="0" indent="-848890"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714252"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52246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57270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578487"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571573"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57736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570445"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576231"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21367116" y="5731090"/>
            <a:ext cx="18592164" cy="2388445"/>
          </a:xfrm>
          <a:prstGeom prst="rect">
            <a:avLst/>
          </a:prstGeom>
          <a:noFill/>
          <a:ln>
            <a:noFill/>
          </a:ln>
        </p:spPr>
        <p:txBody>
          <a:bodyPr lIns="91425" tIns="91425" rIns="91425" bIns="91425" anchor="b" anchorCtr="0"/>
          <a:lstStyle>
            <a:lvl1pPr marL="0" marR="0" lvl="0" indent="0" algn="l" rtl="0">
              <a:spcBef>
                <a:spcPts val="2140"/>
              </a:spcBef>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spcBef>
                <a:spcPts val="1780"/>
              </a:spcBef>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spcBef>
                <a:spcPts val="1600"/>
              </a:spcBef>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21367116" y="8119535"/>
            <a:ext cx="18592164" cy="14751475"/>
          </a:xfrm>
          <a:prstGeom prst="rect">
            <a:avLst/>
          </a:prstGeom>
          <a:noFill/>
          <a:ln>
            <a:noFill/>
          </a:ln>
        </p:spPr>
        <p:txBody>
          <a:bodyPr lIns="91425" tIns="91425" rIns="91425" bIns="91425" anchor="t" anchorCtr="0"/>
          <a:lstStyle>
            <a:lvl1pPr marL="1528340" marR="0" lvl="0" indent="-848890"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714252"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52246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57270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578487"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571573"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57736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570445"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576231"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103816" y="1024823"/>
            <a:ext cx="37854770"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8836031" y="28673213"/>
            <a:ext cx="79144497" cy="81106431"/>
          </a:xfrm>
          <a:prstGeom prst="rect">
            <a:avLst/>
          </a:prstGeom>
          <a:noFill/>
          <a:ln>
            <a:noFill/>
          </a:ln>
        </p:spPr>
        <p:txBody>
          <a:bodyPr lIns="91425" tIns="91425" rIns="91425" bIns="91425" anchor="t" anchorCtr="0"/>
          <a:lstStyle>
            <a:lvl1pPr marL="1528340" marR="0" lvl="0" indent="-734590"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599952"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46531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51555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521337"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514423"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52021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51329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519081"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88681567" y="28673213"/>
            <a:ext cx="79144497" cy="81106431"/>
          </a:xfrm>
          <a:prstGeom prst="rect">
            <a:avLst/>
          </a:prstGeom>
          <a:noFill/>
          <a:ln>
            <a:noFill/>
          </a:ln>
        </p:spPr>
        <p:txBody>
          <a:bodyPr lIns="91425" tIns="91425" rIns="91425" bIns="91425" anchor="t" anchorCtr="0"/>
          <a:lstStyle>
            <a:lvl1pPr marL="1528340" marR="0" lvl="0" indent="-734590"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599952"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46531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51555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521337"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514423"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52021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51329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519081"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322640" y="16452428"/>
            <a:ext cx="35753040" cy="508508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78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3322640" y="10851733"/>
            <a:ext cx="35753040" cy="5600699"/>
          </a:xfrm>
          <a:prstGeom prst="rect">
            <a:avLst/>
          </a:prstGeom>
          <a:noFill/>
          <a:ln>
            <a:noFill/>
          </a:ln>
        </p:spPr>
        <p:txBody>
          <a:bodyPr lIns="91425" tIns="91425" rIns="91425" bIns="91425" anchor="b" anchorCtr="0"/>
          <a:lstStyle>
            <a:lvl1pPr marL="0" marR="0" lvl="0" indent="0" algn="l"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1pPr>
            <a:lvl2pPr marL="2037786" marR="0" lvl="1" indent="-5786" algn="l" rtl="0">
              <a:spcBef>
                <a:spcPts val="1600"/>
              </a:spcBef>
              <a:buClr>
                <a:srgbClr val="888888"/>
              </a:buClr>
              <a:buFont typeface="Arial"/>
              <a:buNone/>
              <a:defRPr sz="8000" b="0" i="0" u="none" strike="noStrike" cap="none">
                <a:solidFill>
                  <a:srgbClr val="888888"/>
                </a:solidFill>
                <a:latin typeface="Calibri"/>
                <a:ea typeface="Calibri"/>
                <a:cs typeface="Calibri"/>
                <a:sym typeface="Calibri"/>
              </a:defRPr>
            </a:lvl2pPr>
            <a:lvl3pPr marL="4075572" marR="0" lvl="2" indent="-11572" algn="l" rtl="0">
              <a:spcBef>
                <a:spcPts val="1420"/>
              </a:spcBef>
              <a:buClr>
                <a:srgbClr val="888888"/>
              </a:buClr>
              <a:buFont typeface="Arial"/>
              <a:buNone/>
              <a:defRPr sz="7100" b="0" i="0" u="none" strike="noStrike" cap="none">
                <a:solidFill>
                  <a:srgbClr val="888888"/>
                </a:solidFill>
                <a:latin typeface="Calibri"/>
                <a:ea typeface="Calibri"/>
                <a:cs typeface="Calibri"/>
                <a:sym typeface="Calibri"/>
              </a:defRPr>
            </a:lvl3pPr>
            <a:lvl4pPr marL="6113358" marR="0" lvl="3" indent="-4657"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4pPr>
            <a:lvl5pPr marL="8151144" marR="0" lvl="4" indent="-10444"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5pPr>
            <a:lvl6pPr marL="10188931" marR="0" lvl="5" indent="-3530"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6pPr>
            <a:lvl7pPr marL="12226717" marR="0" lvl="6" indent="-9317"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7pPr>
            <a:lvl8pPr marL="14264503" marR="0" lvl="7" indent="-2402"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8pPr>
            <a:lvl9pPr marL="16302289" marR="0" lvl="8" indent="-8188"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103816" y="1024823"/>
            <a:ext cx="37854770" cy="42671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103816" y="5973588"/>
            <a:ext cx="37854770" cy="16897175"/>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103816" y="23730129"/>
            <a:ext cx="9813168"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300" b="0" i="0" u="none" strike="noStrike" cap="none">
                <a:solidFill>
                  <a:srgbClr val="898989"/>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4372022" y="23730129"/>
            <a:ext cx="13318369" cy="1363133"/>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1pPr>
            <a:lvl2pPr marL="2036761" marR="0" lvl="1" indent="-1579561"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2pPr>
            <a:lvl3pPr marL="4075112" marR="0" lvl="2" indent="-3160712"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3pPr>
            <a:lvl4pPr marL="6111875" marR="0" lvl="3" indent="-47402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4pPr>
            <a:lvl5pPr marL="8150225" marR="0" lvl="4" indent="-632142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5pPr>
            <a:lvl6pPr marL="10188575" marR="0" lvl="5" indent="-79025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6pPr>
            <a:lvl7pPr marL="14265275" marR="0" lvl="6" indent="-11064875"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7pPr>
            <a:lvl8pPr marL="20380324" marR="0" lvl="7" indent="-15808323"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8pPr>
            <a:lvl9pPr marL="28533724" marR="0" lvl="8" indent="-22132924" algn="l" rtl="0">
              <a:lnSpc>
                <a:spcPct val="100000"/>
              </a:lnSpc>
              <a:spcBef>
                <a:spcPts val="0"/>
              </a:spcBef>
              <a:spcAft>
                <a:spcPts val="0"/>
              </a:spcAft>
              <a:buNone/>
              <a:defRPr sz="80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0145416" y="23730129"/>
            <a:ext cx="9813168" cy="1363133"/>
          </a:xfrm>
          <a:prstGeom prst="rect">
            <a:avLst/>
          </a:prstGeom>
          <a:noFill/>
          <a:ln>
            <a:noFill/>
          </a:ln>
        </p:spPr>
        <p:txBody>
          <a:bodyPr lIns="407550" tIns="203775" rIns="407550" bIns="203775" anchor="ctr" anchorCtr="0">
            <a:noAutofit/>
          </a:bodyPr>
          <a:lstStyle/>
          <a:p>
            <a:pPr algn="r">
              <a:buClr>
                <a:srgbClr val="898989"/>
              </a:buClr>
              <a:buSzPct val="25000"/>
            </a:pPr>
            <a:fld id="{00000000-1234-1234-1234-123412341234}" type="slidenum">
              <a:rPr lang="en-US" sz="5300" smtClean="0">
                <a:solidFill>
                  <a:srgbClr val="898989"/>
                </a:solidFill>
                <a:latin typeface="Calibri"/>
                <a:ea typeface="Calibri"/>
                <a:cs typeface="Calibri"/>
                <a:sym typeface="Calibri"/>
              </a:rPr>
              <a:pPr algn="r">
                <a:buClr>
                  <a:srgbClr val="898989"/>
                </a:buClr>
                <a:buSzPct val="25000"/>
              </a:pPr>
              <a:t>‹#›</a:t>
            </a:fld>
            <a:endParaRPr lang="en-US" sz="530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tiff"/><Relationship Id="rId12" Type="http://schemas.openxmlformats.org/officeDocument/2006/relationships/image" Target="../media/image10.tiff"/><Relationship Id="rId13" Type="http://schemas.openxmlformats.org/officeDocument/2006/relationships/image" Target="../media/image11.tiff"/><Relationship Id="rId14" Type="http://schemas.openxmlformats.org/officeDocument/2006/relationships/image" Target="../media/image12.tiff"/><Relationship Id="rId15" Type="http://schemas.openxmlformats.org/officeDocument/2006/relationships/image" Target="../media/image13.png"/><Relationship Id="rId16" Type="http://schemas.openxmlformats.org/officeDocument/2006/relationships/image" Target="../media/image14.tiff"/><Relationship Id="rId17" Type="http://schemas.openxmlformats.org/officeDocument/2006/relationships/image" Target="../media/image15.png"/><Relationship Id="rId1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tiff"/><Relationship Id="rId8" Type="http://schemas.openxmlformats.org/officeDocument/2006/relationships/image" Target="../media/image6.tiff"/><Relationship Id="rId9" Type="http://schemas.openxmlformats.org/officeDocument/2006/relationships/image" Target="../media/image7.tiff"/><Relationship Id="rId10"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826569" y="5131457"/>
            <a:ext cx="29697102" cy="1689453"/>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r>
              <a:rPr lang="en-US" sz="4800" dirty="0">
                <a:solidFill>
                  <a:schemeClr val="dk1"/>
                </a:solidFill>
                <a:highlight>
                  <a:srgbClr val="FFFFFF"/>
                </a:highlight>
              </a:rPr>
              <a:t> Yosuke Tanigawa</a:t>
            </a:r>
            <a:r>
              <a:rPr lang="en-US" sz="4800" baseline="30000" dirty="0">
                <a:solidFill>
                  <a:schemeClr val="dk1"/>
                </a:solidFill>
                <a:highlight>
                  <a:srgbClr val="FFFFFF"/>
                </a:highlight>
              </a:rPr>
              <a:t>1</a:t>
            </a:r>
            <a:r>
              <a:rPr lang="en-US" sz="4800" dirty="0">
                <a:solidFill>
                  <a:schemeClr val="dk1"/>
                </a:solidFill>
                <a:highlight>
                  <a:srgbClr val="FFFFFF"/>
                </a:highlight>
              </a:rPr>
              <a:t>, </a:t>
            </a:r>
            <a:r>
              <a:rPr lang="en-US" sz="4800" dirty="0">
                <a:solidFill>
                  <a:schemeClr val="dk1"/>
                </a:solidFill>
                <a:highlight>
                  <a:srgbClr val="FFFFFF"/>
                </a:highlight>
              </a:rPr>
              <a:t>Manuel Rivas</a:t>
            </a:r>
            <a:r>
              <a:rPr lang="en-US" sz="4800" baseline="30000" dirty="0">
                <a:solidFill>
                  <a:schemeClr val="dk1"/>
                </a:solidFill>
                <a:highlight>
                  <a:srgbClr val="FFFFFF"/>
                </a:highlight>
              </a:rPr>
              <a:t>2</a:t>
            </a:r>
            <a:r>
              <a:rPr lang="en-US" sz="4800" dirty="0">
                <a:solidFill>
                  <a:schemeClr val="dk1"/>
                </a:solidFill>
                <a:highlight>
                  <a:srgbClr val="FFFFFF"/>
                </a:highlight>
              </a:rPr>
              <a:t> </a:t>
            </a:r>
          </a:p>
          <a:p>
            <a:r>
              <a:rPr lang="en-US" sz="4800" dirty="0">
                <a:solidFill>
                  <a:schemeClr val="dk1"/>
                </a:solidFill>
                <a:highlight>
                  <a:srgbClr val="FFFFFF"/>
                </a:highlight>
              </a:rPr>
              <a:t> </a:t>
            </a:r>
            <a:r>
              <a:rPr lang="en-US" sz="4800" dirty="0">
                <a:solidFill>
                  <a:schemeClr val="dk1"/>
                </a:solidFill>
                <a:highlight>
                  <a:srgbClr val="FFFFFF"/>
                </a:highlight>
              </a:rPr>
              <a:t> </a:t>
            </a:r>
            <a:r>
              <a:rPr lang="en-US" sz="4800" baseline="30000" dirty="0">
                <a:solidFill>
                  <a:schemeClr val="dk1"/>
                </a:solidFill>
                <a:highlight>
                  <a:srgbClr val="FFFFFF"/>
                </a:highlight>
              </a:rPr>
              <a:t>1</a:t>
            </a:r>
            <a:r>
              <a:rPr lang="en-US" sz="4800" dirty="0">
                <a:solidFill>
                  <a:schemeClr val="dk1"/>
                </a:solidFill>
                <a:highlight>
                  <a:srgbClr val="FFFFFF"/>
                </a:highlight>
              </a:rPr>
              <a:t>Biomedical </a:t>
            </a:r>
            <a:r>
              <a:rPr lang="en-US" sz="4800" dirty="0">
                <a:solidFill>
                  <a:schemeClr val="dk1"/>
                </a:solidFill>
                <a:highlight>
                  <a:srgbClr val="FFFFFF"/>
                </a:highlight>
              </a:rPr>
              <a:t>Informatics, Stanford University, </a:t>
            </a:r>
            <a:r>
              <a:rPr lang="en-US" sz="4800" baseline="30000" dirty="0">
                <a:solidFill>
                  <a:schemeClr val="dk1"/>
                </a:solidFill>
                <a:highlight>
                  <a:srgbClr val="FFFFFF"/>
                </a:highlight>
              </a:rPr>
              <a:t>2</a:t>
            </a:r>
            <a:r>
              <a:rPr lang="en-US" sz="4800" dirty="0">
                <a:solidFill>
                  <a:schemeClr val="dk1"/>
                </a:solidFill>
                <a:highlight>
                  <a:srgbClr val="FFFFFF"/>
                </a:highlight>
              </a:rPr>
              <a:t>Department of Biomedical Data Science, Stanford </a:t>
            </a:r>
            <a:r>
              <a:rPr lang="en-US" sz="4800" dirty="0">
                <a:solidFill>
                  <a:schemeClr val="dk1"/>
                </a:solidFill>
                <a:highlight>
                  <a:srgbClr val="FFFFFF"/>
                </a:highlight>
              </a:rPr>
              <a:t>University</a:t>
            </a:r>
            <a:endParaRPr lang="en-US" sz="4800" dirty="0">
              <a:solidFill>
                <a:schemeClr val="dk1"/>
              </a:solidFill>
              <a:highlight>
                <a:srgbClr val="FFFFFF"/>
              </a:highlight>
            </a:endParaRPr>
          </a:p>
        </p:txBody>
      </p:sp>
      <p:sp>
        <p:nvSpPr>
          <p:cNvPr id="85" name="Shape 85"/>
          <p:cNvSpPr txBox="1"/>
          <p:nvPr/>
        </p:nvSpPr>
        <p:spPr>
          <a:xfrm>
            <a:off x="826569" y="1814963"/>
            <a:ext cx="29697102" cy="3283643"/>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p>
            <a:r>
              <a:rPr lang="en-US" sz="9600" dirty="0"/>
              <a:t> Compressed </a:t>
            </a:r>
            <a:r>
              <a:rPr lang="en-US" sz="9600" dirty="0"/>
              <a:t>representation of personal genomes and </a:t>
            </a:r>
            <a:r>
              <a:rPr lang="en-US" sz="9600" dirty="0"/>
              <a:t/>
            </a:r>
            <a:br>
              <a:rPr lang="en-US" sz="9600" dirty="0"/>
            </a:br>
            <a:r>
              <a:rPr lang="en-US" sz="9600" dirty="0"/>
              <a:t> its </a:t>
            </a:r>
            <a:r>
              <a:rPr lang="en-US" sz="9600" dirty="0"/>
              <a:t>application for real-time haplotype </a:t>
            </a:r>
            <a:r>
              <a:rPr lang="en-US" sz="9600" dirty="0"/>
              <a:t>inference</a:t>
            </a:r>
          </a:p>
        </p:txBody>
      </p:sp>
      <p:grpSp>
        <p:nvGrpSpPr>
          <p:cNvPr id="86" name="Shape 86"/>
          <p:cNvGrpSpPr/>
          <p:nvPr/>
        </p:nvGrpSpPr>
        <p:grpSpPr>
          <a:xfrm>
            <a:off x="31138911" y="1551458"/>
            <a:ext cx="9477874" cy="6420598"/>
            <a:chOff x="28926937" y="0"/>
            <a:chExt cx="9477874" cy="6420598"/>
          </a:xfrm>
        </p:grpSpPr>
        <p:pic>
          <p:nvPicPr>
            <p:cNvPr id="87" name="Shape 87"/>
            <p:cNvPicPr preferRelativeResize="0"/>
            <p:nvPr/>
          </p:nvPicPr>
          <p:blipFill rotWithShape="1">
            <a:blip r:embed="rId3">
              <a:alphaModFix/>
            </a:blip>
            <a:srcRect/>
            <a:stretch/>
          </p:blipFill>
          <p:spPr>
            <a:xfrm>
              <a:off x="28926955" y="0"/>
              <a:ext cx="2805900" cy="4683600"/>
            </a:xfrm>
            <a:prstGeom prst="rect">
              <a:avLst/>
            </a:prstGeom>
            <a:noFill/>
            <a:ln>
              <a:noFill/>
            </a:ln>
          </p:spPr>
        </p:pic>
        <p:pic>
          <p:nvPicPr>
            <p:cNvPr id="88" name="Shape 88"/>
            <p:cNvPicPr preferRelativeResize="0"/>
            <p:nvPr/>
          </p:nvPicPr>
          <p:blipFill rotWithShape="1">
            <a:blip r:embed="rId4">
              <a:alphaModFix/>
            </a:blip>
            <a:srcRect/>
            <a:stretch/>
          </p:blipFill>
          <p:spPr>
            <a:xfrm>
              <a:off x="33140575" y="0"/>
              <a:ext cx="4683600" cy="4683600"/>
            </a:xfrm>
            <a:prstGeom prst="rect">
              <a:avLst/>
            </a:prstGeom>
            <a:noFill/>
            <a:ln>
              <a:noFill/>
            </a:ln>
          </p:spPr>
        </p:pic>
        <p:pic>
          <p:nvPicPr>
            <p:cNvPr id="89" name="Shape 89" descr="dbmiLogo.png"/>
            <p:cNvPicPr preferRelativeResize="0"/>
            <p:nvPr/>
          </p:nvPicPr>
          <p:blipFill rotWithShape="1">
            <a:blip r:embed="rId5">
              <a:alphaModFix/>
            </a:blip>
            <a:srcRect l="10007" t="46006" r="10063" b="43852"/>
            <a:stretch/>
          </p:blipFill>
          <p:spPr>
            <a:xfrm>
              <a:off x="28926937" y="4862999"/>
              <a:ext cx="9477874" cy="1557598"/>
            </a:xfrm>
            <a:prstGeom prst="rect">
              <a:avLst/>
            </a:prstGeom>
            <a:noFill/>
            <a:ln>
              <a:noFill/>
            </a:ln>
          </p:spPr>
        </p:pic>
      </p:grpSp>
      <p:sp>
        <p:nvSpPr>
          <p:cNvPr id="109" name="Shape 109"/>
          <p:cNvSpPr txBox="1"/>
          <p:nvPr/>
        </p:nvSpPr>
        <p:spPr>
          <a:xfrm>
            <a:off x="819020" y="18495668"/>
            <a:ext cx="11003420" cy="5268111"/>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r>
              <a:rPr lang="en-US" sz="4000" b="1" dirty="0"/>
              <a:t>Research Questions</a:t>
            </a:r>
          </a:p>
          <a:p>
            <a:pPr marL="457200" indent="-431800">
              <a:buSzPct val="100000"/>
              <a:buChar char="●"/>
            </a:pPr>
            <a:r>
              <a:rPr lang="en-US" sz="3600" dirty="0"/>
              <a:t>Can we infer haplotypes of </a:t>
            </a:r>
            <a:r>
              <a:rPr lang="en-US" sz="3600" dirty="0"/>
              <a:t/>
            </a:r>
            <a:br>
              <a:rPr lang="en-US" sz="3600" dirty="0"/>
            </a:br>
            <a:r>
              <a:rPr lang="en-US" sz="3600" dirty="0"/>
              <a:t>personal genomes </a:t>
            </a:r>
            <a:r>
              <a:rPr lang="en-US" sz="3600" b="1" dirty="0"/>
              <a:t>on the fly</a:t>
            </a:r>
            <a:r>
              <a:rPr lang="en-US" sz="3600" dirty="0"/>
              <a:t> </a:t>
            </a:r>
            <a:br>
              <a:rPr lang="en-US" sz="3600" dirty="0"/>
            </a:br>
            <a:r>
              <a:rPr lang="en-US" sz="3600" dirty="0"/>
              <a:t>with </a:t>
            </a:r>
            <a:r>
              <a:rPr lang="en-US" sz="3600" dirty="0"/>
              <a:t>portable sequencers?</a:t>
            </a:r>
          </a:p>
          <a:p>
            <a:pPr marL="457200" indent="-431800">
              <a:buSzPct val="100000"/>
              <a:buChar char="●"/>
            </a:pPr>
            <a:r>
              <a:rPr lang="en-US" sz="3600" dirty="0"/>
              <a:t>What would be the </a:t>
            </a:r>
            <a:r>
              <a:rPr lang="en-US" sz="3600" b="1" dirty="0"/>
              <a:t>compact &amp; </a:t>
            </a:r>
            <a:r>
              <a:rPr lang="en-US" sz="3600" b="1" dirty="0"/>
              <a:t>efficient</a:t>
            </a:r>
            <a:br>
              <a:rPr lang="en-US" sz="3600" b="1" dirty="0"/>
            </a:br>
            <a:r>
              <a:rPr lang="en-US" sz="3600" dirty="0"/>
              <a:t>representation </a:t>
            </a:r>
            <a:r>
              <a:rPr lang="en-US" sz="3600" dirty="0"/>
              <a:t>of personal genomes?</a:t>
            </a:r>
          </a:p>
          <a:p>
            <a:pPr marL="457200" indent="-431800">
              <a:buSzPct val="100000"/>
              <a:buChar char="●"/>
            </a:pPr>
            <a:r>
              <a:rPr lang="en-US" sz="3600" dirty="0"/>
              <a:t>How can people </a:t>
            </a:r>
            <a:r>
              <a:rPr lang="en-US" sz="3600" b="1" dirty="0"/>
              <a:t>share personal genomes</a:t>
            </a:r>
            <a:r>
              <a:rPr lang="en-US" sz="3600" dirty="0"/>
              <a:t> with researchers while maintaining </a:t>
            </a:r>
            <a:r>
              <a:rPr lang="en-US" sz="3600" dirty="0" err="1"/>
              <a:t>participants’s</a:t>
            </a:r>
            <a:r>
              <a:rPr lang="en-US" sz="3600" dirty="0"/>
              <a:t> </a:t>
            </a:r>
            <a:r>
              <a:rPr lang="en-US" sz="3600" b="1" dirty="0"/>
              <a:t>privacy</a:t>
            </a:r>
            <a:r>
              <a:rPr lang="en-US" sz="3600" dirty="0"/>
              <a:t>? </a:t>
            </a:r>
            <a:endParaRPr sz="3600" dirty="0"/>
          </a:p>
        </p:txBody>
      </p:sp>
      <p:sp>
        <p:nvSpPr>
          <p:cNvPr id="111" name="Shape 111"/>
          <p:cNvSpPr txBox="1"/>
          <p:nvPr/>
        </p:nvSpPr>
        <p:spPr>
          <a:xfrm>
            <a:off x="28041241" y="8376978"/>
            <a:ext cx="13368031" cy="12198212"/>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US" sz="4000" b="1" dirty="0"/>
              <a:t>[Preliminary Results] Rapid haplotype inference</a:t>
            </a:r>
            <a:endParaRPr lang="en-US" sz="4000" dirty="0"/>
          </a:p>
          <a:p>
            <a:pPr marL="457200" indent="-431800">
              <a:buSzPct val="100000"/>
              <a:buChar char="●"/>
            </a:pPr>
            <a:endParaRPr lang="en-US" sz="3600" dirty="0"/>
          </a:p>
          <a:p>
            <a:pPr marL="457200" indent="-431800">
              <a:buSzPct val="100000"/>
              <a:buChar char="●"/>
            </a:pPr>
            <a:r>
              <a:rPr lang="en-US" sz="3600" dirty="0"/>
              <a:t>Our Bayesian approach can infer haplotype with a few reads</a:t>
            </a:r>
            <a:endParaRPr lang="en-US" sz="3600" dirty="0"/>
          </a:p>
          <a:p>
            <a:pPr marL="457200" indent="-431800">
              <a:buSzPct val="100000"/>
              <a:buChar char="●"/>
            </a:pPr>
            <a:endParaRPr lang="en-US" sz="36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Char char="●"/>
            </a:pPr>
            <a:endParaRPr lang="en-US" sz="3200" dirty="0"/>
          </a:p>
          <a:p>
            <a:pPr marL="457200" indent="-431800">
              <a:buSzPct val="100000"/>
              <a:buFontTx/>
              <a:buChar char="●"/>
            </a:pPr>
            <a:r>
              <a:rPr lang="en-US" sz="3600" dirty="0"/>
              <a:t>Data: Nanopore consortium NA12878</a:t>
            </a:r>
          </a:p>
          <a:p>
            <a:pPr marL="457200" indent="-431800">
              <a:buSzPct val="100000"/>
              <a:buFontTx/>
              <a:buChar char="●"/>
            </a:pPr>
            <a:r>
              <a:rPr lang="en-US" sz="3600" dirty="0"/>
              <a:t>Population reference: 1000 genome project phase 3</a:t>
            </a:r>
          </a:p>
          <a:p>
            <a:pPr marL="457200" indent="-431800">
              <a:buSzPct val="100000"/>
              <a:buFontTx/>
              <a:buChar char="●"/>
            </a:pPr>
            <a:r>
              <a:rPr lang="en-US" sz="3600" dirty="0"/>
              <a:t>Example </a:t>
            </a:r>
            <a:r>
              <a:rPr lang="en-US" sz="3600" dirty="0"/>
              <a:t>read: chr20; 30kb </a:t>
            </a:r>
            <a:r>
              <a:rPr lang="en-US" sz="3600" dirty="0"/>
              <a:t>long regions; </a:t>
            </a:r>
            <a:r>
              <a:rPr lang="en-US" sz="3600" dirty="0"/>
              <a:t>15 SNPs</a:t>
            </a:r>
          </a:p>
          <a:p>
            <a:pPr marL="457200" indent="-431800">
              <a:buSzPct val="100000"/>
              <a:buChar char="●"/>
            </a:pPr>
            <a:r>
              <a:rPr lang="en-US" sz="3600" dirty="0"/>
              <a:t>Prior probability of the correct haplotype = 0.0263</a:t>
            </a:r>
          </a:p>
          <a:p>
            <a:pPr marL="457200" indent="-431800">
              <a:buSzPct val="100000"/>
              <a:buChar char="●"/>
            </a:pPr>
            <a:r>
              <a:rPr lang="en-US" sz="3600" dirty="0"/>
              <a:t>Posterior probability of the correct haplotype = </a:t>
            </a:r>
            <a:r>
              <a:rPr lang="en-US" sz="3600" dirty="0"/>
              <a:t>0.7596</a:t>
            </a:r>
          </a:p>
          <a:p>
            <a:pPr marL="457200" indent="-431800">
              <a:buSzPct val="100000"/>
              <a:buChar char="●"/>
            </a:pPr>
            <a:r>
              <a:rPr lang="en-US" sz="3600" dirty="0"/>
              <a:t>Only one read is sufficient to find the </a:t>
            </a:r>
            <a:r>
              <a:rPr lang="en-US" sz="3600" dirty="0"/>
              <a:t>correct haplotype</a:t>
            </a:r>
            <a:endParaRPr lang="en-US" sz="3600" dirty="0"/>
          </a:p>
        </p:txBody>
      </p:sp>
      <p:pic>
        <p:nvPicPr>
          <p:cNvPr id="112" name="Shape 112" descr="prelimResults.png"/>
          <p:cNvPicPr preferRelativeResize="0"/>
          <p:nvPr/>
        </p:nvPicPr>
        <p:blipFill rotWithShape="1">
          <a:blip r:embed="rId6">
            <a:alphaModFix/>
          </a:blip>
          <a:srcRect l="1594"/>
          <a:stretch/>
        </p:blipFill>
        <p:spPr>
          <a:xfrm>
            <a:off x="28139652" y="10676857"/>
            <a:ext cx="13080172" cy="6052835"/>
          </a:xfrm>
          <a:prstGeom prst="rect">
            <a:avLst/>
          </a:prstGeom>
          <a:noFill/>
          <a:ln>
            <a:noFill/>
          </a:ln>
        </p:spPr>
      </p:pic>
      <p:sp>
        <p:nvSpPr>
          <p:cNvPr id="114" name="Shape 114"/>
          <p:cNvSpPr txBox="1"/>
          <p:nvPr/>
        </p:nvSpPr>
        <p:spPr>
          <a:xfrm>
            <a:off x="12362759" y="8376984"/>
            <a:ext cx="15022543" cy="15386795"/>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US" sz="4000" b="1" dirty="0"/>
              <a:t>[Method] Compact representation of personal genome</a:t>
            </a:r>
          </a:p>
          <a:p>
            <a:pPr marL="457200" indent="-431800">
              <a:buSzPct val="100000"/>
              <a:buChar char="●"/>
            </a:pPr>
            <a:endParaRPr lang="en-US" sz="3600" b="1" dirty="0"/>
          </a:p>
          <a:p>
            <a:pPr marL="457200" indent="-431800">
              <a:buSzPct val="100000"/>
              <a:buChar char="●"/>
            </a:pPr>
            <a:r>
              <a:rPr lang="en-US" sz="3600" dirty="0"/>
              <a:t>Personal genome = haplotype indices + personal rare variants</a:t>
            </a:r>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endParaRPr lang="en-US" sz="3600" b="1" dirty="0"/>
          </a:p>
          <a:p>
            <a:pPr marL="457200" indent="-431800">
              <a:buSzPct val="100000"/>
              <a:buChar char="●"/>
            </a:pPr>
            <a:r>
              <a:rPr lang="en-US" sz="3600" dirty="0"/>
              <a:t>Population reference captures most of the common variants</a:t>
            </a:r>
          </a:p>
          <a:p>
            <a:pPr marL="457200" indent="-431800">
              <a:buSzPct val="100000"/>
              <a:buChar char="●"/>
            </a:pPr>
            <a:r>
              <a:rPr lang="en-US" sz="3600" dirty="0"/>
              <a:t>Long-reads contain multiple polymorphic sites</a:t>
            </a:r>
          </a:p>
          <a:p>
            <a:pPr marL="457200" indent="-431800">
              <a:buSzPct val="100000"/>
              <a:buChar char="●"/>
            </a:pPr>
            <a:r>
              <a:rPr lang="en-US" sz="3600" dirty="0"/>
              <a:t> </a:t>
            </a:r>
            <a:endParaRPr lang="en-US" sz="3600" dirty="0"/>
          </a:p>
          <a:p>
            <a:pPr marL="457200" indent="-431800">
              <a:buSzPct val="100000"/>
              <a:buChar char="●"/>
            </a:pPr>
            <a:r>
              <a:rPr lang="en-US" sz="3600" dirty="0"/>
              <a:t>Prior                      : Maximum Likelihood Estimate </a:t>
            </a:r>
          </a:p>
          <a:p>
            <a:pPr marL="457200" indent="-431800">
              <a:buSzPct val="100000"/>
              <a:buChar char="●"/>
            </a:pPr>
            <a:r>
              <a:rPr lang="en-US" sz="3600" dirty="0"/>
              <a:t>Likelihood                                   :</a:t>
            </a:r>
            <a:br>
              <a:rPr lang="en-US" sz="3600" dirty="0"/>
            </a:br>
            <a:r>
              <a:rPr lang="en-US" sz="3600" dirty="0"/>
              <a:t> Binomial model </a:t>
            </a:r>
            <a:br>
              <a:rPr lang="en-US" sz="3600" dirty="0"/>
            </a:br>
            <a:r>
              <a:rPr lang="en-US" sz="3600" dirty="0"/>
              <a:t>  -    : # of polymorphic sites</a:t>
            </a:r>
            <a:br>
              <a:rPr lang="en-US" sz="3600" dirty="0"/>
            </a:br>
            <a:r>
              <a:rPr lang="en-US" sz="3600" dirty="0"/>
              <a:t>  -    : # of mismatches</a:t>
            </a:r>
            <a:br>
              <a:rPr lang="en-US" sz="3600" dirty="0"/>
            </a:br>
            <a:r>
              <a:rPr lang="en-US" sz="3600" dirty="0"/>
              <a:t>  -    : error rate</a:t>
            </a:r>
          </a:p>
          <a:p>
            <a:pPr marL="457200" indent="-431800">
              <a:buSzPct val="100000"/>
              <a:buChar char="●"/>
            </a:pPr>
            <a:r>
              <a:rPr lang="en-US" sz="3600" dirty="0"/>
              <a:t>We can estimate error rate </a:t>
            </a:r>
            <a:br>
              <a:rPr lang="en-US" sz="3600" dirty="0"/>
            </a:br>
            <a:r>
              <a:rPr lang="en-US" sz="3600" dirty="0"/>
              <a:t>  -    : mismatch rate on non-polymorphic sites</a:t>
            </a:r>
          </a:p>
        </p:txBody>
      </p:sp>
      <p:pic>
        <p:nvPicPr>
          <p:cNvPr id="4" name="Picture 3"/>
          <p:cNvPicPr>
            <a:picLocks noChangeAspect="1"/>
          </p:cNvPicPr>
          <p:nvPr/>
        </p:nvPicPr>
        <p:blipFill>
          <a:blip r:embed="rId7"/>
          <a:stretch>
            <a:fillRect/>
          </a:stretch>
        </p:blipFill>
        <p:spPr>
          <a:xfrm>
            <a:off x="12926729" y="18495661"/>
            <a:ext cx="9855200" cy="419100"/>
          </a:xfrm>
          <a:prstGeom prst="rect">
            <a:avLst/>
          </a:prstGeom>
        </p:spPr>
      </p:pic>
      <p:pic>
        <p:nvPicPr>
          <p:cNvPr id="5" name="Picture 4"/>
          <p:cNvPicPr>
            <a:picLocks noChangeAspect="1"/>
          </p:cNvPicPr>
          <p:nvPr/>
        </p:nvPicPr>
        <p:blipFill>
          <a:blip r:embed="rId8"/>
          <a:stretch>
            <a:fillRect/>
          </a:stretch>
        </p:blipFill>
        <p:spPr>
          <a:xfrm>
            <a:off x="14127609" y="19038453"/>
            <a:ext cx="2247900" cy="419100"/>
          </a:xfrm>
          <a:prstGeom prst="rect">
            <a:avLst/>
          </a:prstGeom>
        </p:spPr>
      </p:pic>
      <p:pic>
        <p:nvPicPr>
          <p:cNvPr id="6" name="Picture 5"/>
          <p:cNvPicPr>
            <a:picLocks noChangeAspect="1"/>
          </p:cNvPicPr>
          <p:nvPr/>
        </p:nvPicPr>
        <p:blipFill>
          <a:blip r:embed="rId9"/>
          <a:stretch>
            <a:fillRect/>
          </a:stretch>
        </p:blipFill>
        <p:spPr>
          <a:xfrm>
            <a:off x="15335016" y="19575621"/>
            <a:ext cx="3695700" cy="419100"/>
          </a:xfrm>
          <a:prstGeom prst="rect">
            <a:avLst/>
          </a:prstGeom>
        </p:spPr>
      </p:pic>
      <p:pic>
        <p:nvPicPr>
          <p:cNvPr id="7" name="Picture 6"/>
          <p:cNvPicPr>
            <a:picLocks noChangeAspect="1"/>
          </p:cNvPicPr>
          <p:nvPr/>
        </p:nvPicPr>
        <p:blipFill>
          <a:blip r:embed="rId10"/>
          <a:stretch>
            <a:fillRect/>
          </a:stretch>
        </p:blipFill>
        <p:spPr>
          <a:xfrm>
            <a:off x="16535305" y="20156089"/>
            <a:ext cx="6438900" cy="419100"/>
          </a:xfrm>
          <a:prstGeom prst="rect">
            <a:avLst/>
          </a:prstGeom>
        </p:spPr>
      </p:pic>
      <p:pic>
        <p:nvPicPr>
          <p:cNvPr id="11" name="Picture 10"/>
          <p:cNvPicPr>
            <a:picLocks noChangeAspect="1"/>
          </p:cNvPicPr>
          <p:nvPr/>
        </p:nvPicPr>
        <p:blipFill>
          <a:blip r:embed="rId11"/>
          <a:stretch>
            <a:fillRect/>
          </a:stretch>
        </p:blipFill>
        <p:spPr>
          <a:xfrm>
            <a:off x="13566605" y="21929448"/>
            <a:ext cx="139700" cy="190500"/>
          </a:xfrm>
          <a:prstGeom prst="rect">
            <a:avLst/>
          </a:prstGeom>
        </p:spPr>
      </p:pic>
      <p:pic>
        <p:nvPicPr>
          <p:cNvPr id="12" name="Picture 11"/>
          <p:cNvPicPr>
            <a:picLocks noChangeAspect="1"/>
          </p:cNvPicPr>
          <p:nvPr/>
        </p:nvPicPr>
        <p:blipFill>
          <a:blip r:embed="rId12"/>
          <a:stretch>
            <a:fillRect/>
          </a:stretch>
        </p:blipFill>
        <p:spPr>
          <a:xfrm>
            <a:off x="13515805" y="20794381"/>
            <a:ext cx="241300" cy="190500"/>
          </a:xfrm>
          <a:prstGeom prst="rect">
            <a:avLst/>
          </a:prstGeom>
        </p:spPr>
      </p:pic>
      <p:pic>
        <p:nvPicPr>
          <p:cNvPr id="13" name="Picture 12"/>
          <p:cNvPicPr>
            <a:picLocks noChangeAspect="1"/>
          </p:cNvPicPr>
          <p:nvPr/>
        </p:nvPicPr>
        <p:blipFill>
          <a:blip r:embed="rId13"/>
          <a:stretch>
            <a:fillRect/>
          </a:stretch>
        </p:blipFill>
        <p:spPr>
          <a:xfrm>
            <a:off x="13528505" y="21361914"/>
            <a:ext cx="215900" cy="190500"/>
          </a:xfrm>
          <a:prstGeom prst="rect">
            <a:avLst/>
          </a:prstGeom>
        </p:spPr>
      </p:pic>
      <p:pic>
        <p:nvPicPr>
          <p:cNvPr id="14" name="Picture 13"/>
          <p:cNvPicPr>
            <a:picLocks noChangeAspect="1"/>
          </p:cNvPicPr>
          <p:nvPr/>
        </p:nvPicPr>
        <p:blipFill>
          <a:blip r:embed="rId14"/>
          <a:stretch>
            <a:fillRect/>
          </a:stretch>
        </p:blipFill>
        <p:spPr>
          <a:xfrm>
            <a:off x="13515805" y="22956013"/>
            <a:ext cx="241300" cy="317500"/>
          </a:xfrm>
          <a:prstGeom prst="rect">
            <a:avLst/>
          </a:prstGeom>
        </p:spPr>
      </p:pic>
      <p:pic>
        <p:nvPicPr>
          <p:cNvPr id="46" name="Picture 45"/>
          <p:cNvPicPr>
            <a:picLocks noChangeAspect="1"/>
          </p:cNvPicPr>
          <p:nvPr/>
        </p:nvPicPr>
        <p:blipFill>
          <a:blip r:embed="rId11"/>
          <a:stretch>
            <a:fillRect/>
          </a:stretch>
        </p:blipFill>
        <p:spPr>
          <a:xfrm>
            <a:off x="18512271" y="22487870"/>
            <a:ext cx="139700" cy="190500"/>
          </a:xfrm>
          <a:prstGeom prst="rect">
            <a:avLst/>
          </a:prstGeom>
        </p:spPr>
      </p:pic>
      <p:grpSp>
        <p:nvGrpSpPr>
          <p:cNvPr id="18" name="Group 17"/>
          <p:cNvGrpSpPr/>
          <p:nvPr/>
        </p:nvGrpSpPr>
        <p:grpSpPr>
          <a:xfrm>
            <a:off x="21655763" y="21033734"/>
            <a:ext cx="5067300" cy="1893699"/>
            <a:chOff x="31132224" y="20667612"/>
            <a:chExt cx="5067300" cy="1893699"/>
          </a:xfrm>
        </p:grpSpPr>
        <p:pic>
          <p:nvPicPr>
            <p:cNvPr id="15" name="Picture 14"/>
            <p:cNvPicPr>
              <a:picLocks noChangeAspect="1"/>
            </p:cNvPicPr>
            <p:nvPr/>
          </p:nvPicPr>
          <p:blipFill>
            <a:blip r:embed="rId15"/>
            <a:stretch>
              <a:fillRect/>
            </a:stretch>
          </p:blipFill>
          <p:spPr>
            <a:xfrm>
              <a:off x="31132224" y="20667612"/>
              <a:ext cx="5067300" cy="1625600"/>
            </a:xfrm>
            <a:prstGeom prst="rect">
              <a:avLst/>
            </a:prstGeom>
          </p:spPr>
        </p:pic>
        <p:pic>
          <p:nvPicPr>
            <p:cNvPr id="17" name="Picture 16"/>
            <p:cNvPicPr>
              <a:picLocks noChangeAspect="1"/>
            </p:cNvPicPr>
            <p:nvPr/>
          </p:nvPicPr>
          <p:blipFill>
            <a:blip r:embed="rId16"/>
            <a:stretch>
              <a:fillRect/>
            </a:stretch>
          </p:blipFill>
          <p:spPr>
            <a:xfrm>
              <a:off x="33775356" y="22243811"/>
              <a:ext cx="1841500" cy="317500"/>
            </a:xfrm>
            <a:prstGeom prst="rect">
              <a:avLst/>
            </a:prstGeom>
          </p:spPr>
        </p:pic>
      </p:grpSp>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62187" y="18730415"/>
            <a:ext cx="3214654" cy="2063973"/>
          </a:xfrm>
          <a:prstGeom prst="rect">
            <a:avLst/>
          </a:prstGeom>
        </p:spPr>
      </p:pic>
      <p:sp>
        <p:nvSpPr>
          <p:cNvPr id="8" name="TextBox 7"/>
          <p:cNvSpPr txBox="1"/>
          <p:nvPr/>
        </p:nvSpPr>
        <p:spPr>
          <a:xfrm>
            <a:off x="9799481" y="20463070"/>
            <a:ext cx="1706022" cy="784830"/>
          </a:xfrm>
          <a:prstGeom prst="rect">
            <a:avLst/>
          </a:prstGeom>
          <a:noFill/>
        </p:spPr>
        <p:txBody>
          <a:bodyPr wrap="square" rtlCol="0">
            <a:spAutoFit/>
          </a:bodyPr>
          <a:lstStyle/>
          <a:p>
            <a:r>
              <a:rPr lang="en-US" sz="1500" dirty="0"/>
              <a:t>Oxford Nanopore</a:t>
            </a:r>
            <a:br>
              <a:rPr lang="en-US" sz="1500" dirty="0"/>
            </a:br>
            <a:r>
              <a:rPr lang="en-US" sz="1500" dirty="0"/>
              <a:t>Technologies</a:t>
            </a:r>
          </a:p>
          <a:p>
            <a:r>
              <a:rPr lang="en-US" sz="1500" dirty="0" err="1"/>
              <a:t>SmidgION</a:t>
            </a:r>
            <a:endParaRPr lang="en-US" sz="1500" dirty="0"/>
          </a:p>
        </p:txBody>
      </p:sp>
      <p:sp>
        <p:nvSpPr>
          <p:cNvPr id="50" name="Shape 109"/>
          <p:cNvSpPr txBox="1"/>
          <p:nvPr/>
        </p:nvSpPr>
        <p:spPr>
          <a:xfrm>
            <a:off x="826577" y="8376978"/>
            <a:ext cx="10864317" cy="9738798"/>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r>
              <a:rPr lang="en-US" sz="4000" b="1" dirty="0"/>
              <a:t>Abstract</a:t>
            </a:r>
          </a:p>
          <a:p>
            <a:pPr marL="25400">
              <a:buSzPct val="100000"/>
            </a:pPr>
            <a:r>
              <a:rPr lang="en-US" sz="3600" dirty="0"/>
              <a:t>Recent advancements in sequencing and genotyping technologies enabled characterization of personal genomes for millions of individuals. However, the current de facto analysis pipeline is not scalable in terms of both data storage cost and computation time. Here, we present a novel compressed representation of personal genomes with an aid of large-scale population reference. We demonstrate that our approach can (1) reduce the storage space by orders of magnitude and (2) accelerate statistical inference. As an application, we demonstrate a method to perform real-time inference of haplotypes from long-read sequencing data. We hope our approach facilitates biomedical findings from personal genomes of large-scale populations.</a:t>
            </a:r>
          </a:p>
        </p:txBody>
      </p:sp>
      <p:pic>
        <p:nvPicPr>
          <p:cNvPr id="52" name="Shape 113" descr="hgumanGenomeCompression.png"/>
          <p:cNvPicPr preferRelativeResize="0"/>
          <p:nvPr/>
        </p:nvPicPr>
        <p:blipFill rotWithShape="1">
          <a:blip r:embed="rId18">
            <a:alphaModFix/>
          </a:blip>
          <a:srcRect l="3080" r="2996"/>
          <a:stretch/>
        </p:blipFill>
        <p:spPr>
          <a:xfrm>
            <a:off x="12746032" y="10447661"/>
            <a:ext cx="14256792" cy="6471161"/>
          </a:xfrm>
          <a:prstGeom prst="rect">
            <a:avLst/>
          </a:prstGeom>
          <a:noFill/>
          <a:ln>
            <a:noFill/>
          </a:ln>
        </p:spPr>
      </p:pic>
      <p:sp>
        <p:nvSpPr>
          <p:cNvPr id="60" name="Shape 111"/>
          <p:cNvSpPr txBox="1"/>
          <p:nvPr/>
        </p:nvSpPr>
        <p:spPr>
          <a:xfrm>
            <a:off x="27995722" y="20904510"/>
            <a:ext cx="13368031" cy="2859269"/>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algn="ctr"/>
            <a:r>
              <a:rPr lang="en-US" sz="4000" b="1" dirty="0" smtClean="0"/>
              <a:t>Future prospects</a:t>
            </a:r>
            <a:endParaRPr lang="en-US" sz="3600" dirty="0"/>
          </a:p>
          <a:p>
            <a:pPr marL="457200" indent="-431800">
              <a:buSzPct val="100000"/>
              <a:buChar char="●"/>
            </a:pPr>
            <a:r>
              <a:rPr lang="en-US" sz="3600" dirty="0" smtClean="0"/>
              <a:t>Explicitly </a:t>
            </a:r>
            <a:r>
              <a:rPr lang="en-US" sz="3600" dirty="0"/>
              <a:t>model linkage-disequilibrium </a:t>
            </a:r>
            <a:r>
              <a:rPr lang="en-US" sz="3600" dirty="0" smtClean="0"/>
              <a:t>(LD) structure</a:t>
            </a:r>
          </a:p>
          <a:p>
            <a:pPr marL="457200" indent="-431800">
              <a:buSzPct val="100000"/>
              <a:buChar char="●"/>
            </a:pPr>
            <a:r>
              <a:rPr lang="en-US" sz="3600" dirty="0" smtClean="0"/>
              <a:t>Build an end-to-end pipeline</a:t>
            </a:r>
          </a:p>
          <a:p>
            <a:pPr marL="457200" indent="-431800">
              <a:buSzPct val="100000"/>
              <a:buChar char="●"/>
            </a:pPr>
            <a:r>
              <a:rPr lang="en-US" sz="3600" dirty="0" smtClean="0"/>
              <a:t>Validate on external dataset (e.g. UK Biobank population)</a:t>
            </a:r>
            <a:endParaRPr lang="en-US" sz="3200" dirty="0"/>
          </a:p>
          <a:p>
            <a:pPr marL="457200" indent="-431800">
              <a:buSzPct val="100000"/>
              <a:buChar char="●"/>
            </a:pPr>
            <a:endParaRPr lang="en-US" sz="3200" dirty="0"/>
          </a:p>
          <a:p>
            <a:pPr marL="457200" indent="-431800">
              <a:buSzPct val="100000"/>
              <a:buChar char="●"/>
            </a:pP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283</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Yosuke Tanigawa</cp:lastModifiedBy>
  <cp:revision>26</cp:revision>
  <dcterms:modified xsi:type="dcterms:W3CDTF">2017-05-22T17:41:33Z</dcterms:modified>
</cp:coreProperties>
</file>