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32918400" cx="43891200"/>
  <p:notesSz cx="6858000" cy="9144000"/>
  <p:embeddedFontLst>
    <p:embeddedFont>
      <p:font typeface="Roboto Condensed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jE0OoPMAr7CfYt+byx3XhHeZw6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368" orient="horz"/>
        <p:guide pos="138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font" Target="fonts/RobotoCondense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Condense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Condensed-regular.fntdata"/><Relationship Id="rId8" Type="http://schemas.openxmlformats.org/officeDocument/2006/relationships/font" Target="fonts/RobotoCondense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center column">
  <p:cSld name="Wide center colum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" type="body"/>
          </p:nvPr>
        </p:nvSpPr>
        <p:spPr>
          <a:xfrm>
            <a:off x="583354" y="7154635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2" type="body"/>
          </p:nvPr>
        </p:nvSpPr>
        <p:spPr>
          <a:xfrm>
            <a:off x="583354" y="5874475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3" type="body"/>
          </p:nvPr>
        </p:nvSpPr>
        <p:spPr>
          <a:xfrm>
            <a:off x="583354" y="15270480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4" type="body"/>
          </p:nvPr>
        </p:nvSpPr>
        <p:spPr>
          <a:xfrm>
            <a:off x="583354" y="13970602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5" type="body"/>
          </p:nvPr>
        </p:nvSpPr>
        <p:spPr>
          <a:xfrm>
            <a:off x="11891965" y="7154635"/>
            <a:ext cx="20116799" cy="84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6" type="body"/>
          </p:nvPr>
        </p:nvSpPr>
        <p:spPr>
          <a:xfrm>
            <a:off x="11891965" y="5874475"/>
            <a:ext cx="20116799" cy="1200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7" type="body"/>
          </p:nvPr>
        </p:nvSpPr>
        <p:spPr>
          <a:xfrm>
            <a:off x="11891965" y="28346400"/>
            <a:ext cx="20116799" cy="84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8" type="body"/>
          </p:nvPr>
        </p:nvSpPr>
        <p:spPr>
          <a:xfrm>
            <a:off x="11891965" y="27066241"/>
            <a:ext cx="20116799" cy="1200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9" type="body"/>
          </p:nvPr>
        </p:nvSpPr>
        <p:spPr>
          <a:xfrm>
            <a:off x="32689800" y="5874475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3" type="body"/>
          </p:nvPr>
        </p:nvSpPr>
        <p:spPr>
          <a:xfrm>
            <a:off x="32689800" y="7154635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4" type="body"/>
          </p:nvPr>
        </p:nvSpPr>
        <p:spPr>
          <a:xfrm>
            <a:off x="32689800" y="17287756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5" type="body"/>
          </p:nvPr>
        </p:nvSpPr>
        <p:spPr>
          <a:xfrm>
            <a:off x="32689800" y="18562320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6" type="body"/>
          </p:nvPr>
        </p:nvSpPr>
        <p:spPr>
          <a:xfrm>
            <a:off x="32689800" y="25421380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7" type="body"/>
          </p:nvPr>
        </p:nvSpPr>
        <p:spPr>
          <a:xfrm>
            <a:off x="32689800" y="26700481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type="title"/>
          </p:nvPr>
        </p:nvSpPr>
        <p:spPr>
          <a:xfrm>
            <a:off x="11200625" y="1271475"/>
            <a:ext cx="21499500" cy="181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Font typeface="Arial"/>
              <a:buNone/>
              <a:defRPr b="1"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Font typeface="Arial"/>
              <a:buNone/>
              <a:defRPr b="1"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Font typeface="Arial"/>
              <a:buNone/>
              <a:defRPr b="1"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Font typeface="Arial"/>
              <a:buNone/>
              <a:defRPr b="1"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Font typeface="Arial"/>
              <a:buNone/>
              <a:defRPr b="1"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Font typeface="Arial"/>
              <a:buNone/>
              <a:defRPr b="1"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Arial"/>
              <a:buNone/>
              <a:defRPr b="1" sz="10000"/>
            </a:lvl9pPr>
          </a:lstStyle>
          <a:p/>
        </p:txBody>
      </p:sp>
      <p:sp>
        <p:nvSpPr>
          <p:cNvPr id="31" name="Google Shape;31;p3"/>
          <p:cNvSpPr txBox="1"/>
          <p:nvPr>
            <p:ph idx="18" type="subTitle"/>
          </p:nvPr>
        </p:nvSpPr>
        <p:spPr>
          <a:xfrm>
            <a:off x="11891975" y="3087087"/>
            <a:ext cx="20116799" cy="16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/>
          <p:nvPr/>
        </p:nvSpPr>
        <p:spPr>
          <a:xfrm>
            <a:off x="548639" y="5836919"/>
            <a:ext cx="10698479" cy="26700480"/>
          </a:xfrm>
          <a:prstGeom prst="roundRect">
            <a:avLst>
              <a:gd fmla="val 2713" name="adj"/>
            </a:avLst>
          </a:prstGeom>
          <a:solidFill>
            <a:srgbClr val="F2F2F2"/>
          </a:solidFill>
          <a:ln cap="flat" cmpd="sng" w="9525">
            <a:solidFill>
              <a:schemeClr val="dk1">
                <a:alpha val="57254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2"/>
          <p:cNvSpPr/>
          <p:nvPr/>
        </p:nvSpPr>
        <p:spPr>
          <a:xfrm>
            <a:off x="32644081" y="5836919"/>
            <a:ext cx="10698479" cy="26700480"/>
          </a:xfrm>
          <a:prstGeom prst="roundRect">
            <a:avLst>
              <a:gd fmla="val 2263" name="adj"/>
            </a:avLst>
          </a:prstGeom>
          <a:solidFill>
            <a:srgbClr val="F2F2F2"/>
          </a:solidFill>
          <a:ln cap="flat" cmpd="sng" w="9525">
            <a:solidFill>
              <a:schemeClr val="dk1">
                <a:alpha val="57254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2"/>
          <p:cNvSpPr/>
          <p:nvPr/>
        </p:nvSpPr>
        <p:spPr>
          <a:xfrm>
            <a:off x="11887200" y="5836919"/>
            <a:ext cx="20116799" cy="26700480"/>
          </a:xfrm>
          <a:prstGeom prst="roundRect">
            <a:avLst>
              <a:gd fmla="val 1298" name="adj"/>
            </a:avLst>
          </a:prstGeom>
          <a:solidFill>
            <a:srgbClr val="F2F2F2"/>
          </a:solidFill>
          <a:ln cap="flat" cmpd="sng" w="9525">
            <a:solidFill>
              <a:schemeClr val="dk1">
                <a:alpha val="57254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2"/>
          <p:cNvSpPr txBox="1"/>
          <p:nvPr/>
        </p:nvSpPr>
        <p:spPr>
          <a:xfrm>
            <a:off x="0" y="0"/>
            <a:ext cx="43891199" cy="1175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1645574" lvl="0" marL="164557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ahoma"/>
              <a:buNone/>
            </a:pPr>
            <a:r>
              <a:rPr b="1" i="0" lang="en-US" sz="5400" u="none" cap="none" strike="noStrike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869793" y="1198004"/>
            <a:ext cx="9382391" cy="2617611"/>
            <a:chOff x="1110430" y="3219308"/>
            <a:chExt cx="9382391" cy="2617611"/>
          </a:xfrm>
        </p:grpSpPr>
        <p:pic>
          <p:nvPicPr>
            <p:cNvPr id="11" name="Google Shape;11;p2"/>
            <p:cNvPicPr preferRelativeResize="0"/>
            <p:nvPr/>
          </p:nvPicPr>
          <p:blipFill rotWithShape="1">
            <a:blip r:embed="rId2">
              <a:alphaModFix/>
            </a:blip>
            <a:srcRect b="0" l="0" r="0" t="62958"/>
            <a:stretch/>
          </p:blipFill>
          <p:spPr>
            <a:xfrm>
              <a:off x="3757114" y="3219308"/>
              <a:ext cx="5147849" cy="127033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1110430" y="4746018"/>
              <a:ext cx="9382391" cy="1090901"/>
              <a:chOff x="9820034" y="3494314"/>
              <a:chExt cx="9382391" cy="1090901"/>
            </a:xfrm>
          </p:grpSpPr>
          <p:pic>
            <p:nvPicPr>
              <p:cNvPr id="13" name="Google Shape;13;p2"/>
              <p:cNvPicPr preferRelativeResize="0"/>
              <p:nvPr/>
            </p:nvPicPr>
            <p:blipFill rotWithShape="1">
              <a:blip r:embed="rId2">
                <a:alphaModFix/>
              </a:blip>
              <a:srcRect b="76012" l="0" r="0" t="0"/>
              <a:stretch/>
            </p:blipFill>
            <p:spPr>
              <a:xfrm>
                <a:off x="9820034" y="3520747"/>
                <a:ext cx="5147849" cy="82265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 rotWithShape="1">
              <a:blip r:embed="rId2">
                <a:alphaModFix/>
              </a:blip>
              <a:srcRect b="41731" l="0" r="0" t="26458"/>
              <a:stretch/>
            </p:blipFill>
            <p:spPr>
              <a:xfrm>
                <a:off x="14054577" y="3494314"/>
                <a:ext cx="5147849" cy="10909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jpg"/><Relationship Id="rId10" Type="http://schemas.openxmlformats.org/officeDocument/2006/relationships/image" Target="../media/image13.jpg"/><Relationship Id="rId13" Type="http://schemas.openxmlformats.org/officeDocument/2006/relationships/image" Target="../media/image7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4.png"/><Relationship Id="rId15" Type="http://schemas.openxmlformats.org/officeDocument/2006/relationships/image" Target="../media/image12.png"/><Relationship Id="rId1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15.png"/><Relationship Id="rId7" Type="http://schemas.openxmlformats.org/officeDocument/2006/relationships/image" Target="../media/image1.jpg"/><Relationship Id="rId8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"/>
          <p:cNvSpPr/>
          <p:nvPr/>
        </p:nvSpPr>
        <p:spPr>
          <a:xfrm>
            <a:off x="-5475" y="0"/>
            <a:ext cx="43891200" cy="5557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"/>
          <p:cNvSpPr txBox="1"/>
          <p:nvPr/>
        </p:nvSpPr>
        <p:spPr>
          <a:xfrm>
            <a:off x="-5425" y="5672925"/>
            <a:ext cx="43891200" cy="2724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8" name="Google Shape;38;p1"/>
          <p:cNvSpPr/>
          <p:nvPr/>
        </p:nvSpPr>
        <p:spPr>
          <a:xfrm>
            <a:off x="12377100" y="6130750"/>
            <a:ext cx="19671900" cy="6439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"/>
          <p:cNvSpPr/>
          <p:nvPr/>
        </p:nvSpPr>
        <p:spPr>
          <a:xfrm>
            <a:off x="32548875" y="6250050"/>
            <a:ext cx="10742700" cy="142857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1"/>
          <p:cNvSpPr/>
          <p:nvPr/>
        </p:nvSpPr>
        <p:spPr>
          <a:xfrm>
            <a:off x="12377100" y="13143800"/>
            <a:ext cx="19671900" cy="19518600"/>
          </a:xfrm>
          <a:prstGeom prst="roundRect">
            <a:avLst>
              <a:gd fmla="val 827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"/>
          <p:cNvSpPr/>
          <p:nvPr/>
        </p:nvSpPr>
        <p:spPr>
          <a:xfrm>
            <a:off x="600825" y="6029925"/>
            <a:ext cx="11276400" cy="26531400"/>
          </a:xfrm>
          <a:prstGeom prst="roundRect">
            <a:avLst>
              <a:gd fmla="val 9466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"/>
          <p:cNvSpPr txBox="1"/>
          <p:nvPr>
            <p:ph idx="6" type="body"/>
          </p:nvPr>
        </p:nvSpPr>
        <p:spPr>
          <a:xfrm>
            <a:off x="11899777" y="6407925"/>
            <a:ext cx="201168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1645574" lvl="0" marL="164557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None/>
            </a:pPr>
            <a:r>
              <a:rPr b="1" lang="en-US" sz="6600">
                <a:solidFill>
                  <a:srgbClr val="CD4F27"/>
                </a:solidFill>
              </a:rPr>
              <a:t>Overview</a:t>
            </a:r>
            <a:endParaRPr>
              <a:solidFill>
                <a:srgbClr val="CD4F27"/>
              </a:solidFill>
            </a:endParaRPr>
          </a:p>
        </p:txBody>
      </p:sp>
      <p:sp>
        <p:nvSpPr>
          <p:cNvPr id="43" name="Google Shape;43;p1"/>
          <p:cNvSpPr txBox="1"/>
          <p:nvPr>
            <p:ph idx="7" type="body"/>
          </p:nvPr>
        </p:nvSpPr>
        <p:spPr>
          <a:xfrm>
            <a:off x="32700125" y="7373975"/>
            <a:ext cx="10455900" cy="12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50" lIns="228550" spcFirstLastPara="1" rIns="228550" wrap="square" tIns="22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chemeClr val="dk1"/>
                </a:solidFill>
              </a:rPr>
              <a:t>Distinguish Between </a:t>
            </a:r>
            <a:r>
              <a:rPr b="1" lang="en-US" sz="5500">
                <a:solidFill>
                  <a:srgbClr val="CD4F27"/>
                </a:solidFill>
              </a:rPr>
              <a:t>Multiple Incidents</a:t>
            </a:r>
            <a:r>
              <a:rPr lang="en-US" sz="5500"/>
              <a:t>. </a:t>
            </a:r>
            <a:r>
              <a:rPr lang="en-US" sz="4800"/>
              <a:t>Current app does not have any image recognition functionality.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chemeClr val="dk1"/>
                </a:solidFill>
              </a:rPr>
              <a:t>Increase </a:t>
            </a:r>
            <a:r>
              <a:rPr b="1" lang="en-US" sz="5500">
                <a:solidFill>
                  <a:srgbClr val="CD4F27"/>
                </a:solidFill>
              </a:rPr>
              <a:t>Accuracy</a:t>
            </a:r>
            <a:r>
              <a:rPr lang="en-US" sz="5500">
                <a:solidFill>
                  <a:schemeClr val="dk1"/>
                </a:solidFill>
              </a:rPr>
              <a:t>.</a:t>
            </a:r>
            <a:r>
              <a:rPr lang="en-US" sz="4800">
                <a:solidFill>
                  <a:schemeClr val="dk1"/>
                </a:solidFill>
              </a:rPr>
              <a:t> Phone compass’ are not 100% precise. . In the future, we would have user’s capture multiple images from the same location and average the compass reading to get better accuracy. </a:t>
            </a:r>
            <a:r>
              <a:rPr lang="en-US" sz="5500">
                <a:solidFill>
                  <a:schemeClr val="dk1"/>
                </a:solidFill>
              </a:rPr>
              <a:t>Increase functionality for </a:t>
            </a:r>
            <a:r>
              <a:rPr b="1" lang="en-US" sz="5500">
                <a:solidFill>
                  <a:srgbClr val="CD4F27"/>
                </a:solidFill>
              </a:rPr>
              <a:t>First Responders</a:t>
            </a:r>
            <a:r>
              <a:rPr b="1" lang="en-US" sz="5500"/>
              <a:t>.</a:t>
            </a:r>
            <a:r>
              <a:rPr b="1" lang="en-US" sz="5800"/>
              <a:t> </a:t>
            </a:r>
            <a:r>
              <a:rPr lang="en-US" sz="4800"/>
              <a:t>If implemented on a large scale, this app would be incredibly beneficial to respondents AND the general population.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44" name="Google Shape;44;p1"/>
          <p:cNvSpPr txBox="1"/>
          <p:nvPr>
            <p:ph idx="9" type="body"/>
          </p:nvPr>
        </p:nvSpPr>
        <p:spPr>
          <a:xfrm>
            <a:off x="840600" y="6369775"/>
            <a:ext cx="106071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1645574" lvl="0" marL="164557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None/>
            </a:pPr>
            <a:r>
              <a:rPr b="1" lang="en-US" sz="6600">
                <a:solidFill>
                  <a:srgbClr val="CD4F27"/>
                </a:solidFill>
              </a:rPr>
              <a:t>Features</a:t>
            </a:r>
            <a:endParaRPr>
              <a:solidFill>
                <a:srgbClr val="CD4F27"/>
              </a:solidFill>
            </a:endParaRPr>
          </a:p>
        </p:txBody>
      </p:sp>
      <p:sp>
        <p:nvSpPr>
          <p:cNvPr id="45" name="Google Shape;45;p1"/>
          <p:cNvSpPr txBox="1"/>
          <p:nvPr>
            <p:ph idx="16" type="body"/>
          </p:nvPr>
        </p:nvSpPr>
        <p:spPr>
          <a:xfrm>
            <a:off x="32221025" y="28966855"/>
            <a:ext cx="106071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1" lang="en-US" sz="5300">
                <a:solidFill>
                  <a:schemeClr val="dk1"/>
                </a:solidFill>
              </a:rPr>
              <a:t>Special Thanks to...</a:t>
            </a:r>
            <a:endParaRPr sz="700"/>
          </a:p>
        </p:txBody>
      </p:sp>
      <p:sp>
        <p:nvSpPr>
          <p:cNvPr id="46" name="Google Shape;46;p1"/>
          <p:cNvSpPr txBox="1"/>
          <p:nvPr>
            <p:ph idx="17" type="body"/>
          </p:nvPr>
        </p:nvSpPr>
        <p:spPr>
          <a:xfrm>
            <a:off x="32327000" y="29864775"/>
            <a:ext cx="10607100" cy="18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50" lIns="228550" spcFirstLastPara="1" rIns="228550" wrap="square" tIns="22855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300">
                <a:solidFill>
                  <a:schemeClr val="dk1"/>
                </a:solidFill>
              </a:rPr>
              <a:t>Richard Jullig, Patrick Mantey, </a:t>
            </a:r>
            <a:endParaRPr i="1" sz="5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300">
                <a:solidFill>
                  <a:schemeClr val="dk1"/>
                </a:solidFill>
              </a:rPr>
              <a:t>Akila De Silva, Rob Wormald</a:t>
            </a:r>
            <a:endParaRPr i="1" sz="5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3125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</p:txBody>
      </p:sp>
      <p:sp>
        <p:nvSpPr>
          <p:cNvPr id="47" name="Google Shape;47;p1"/>
          <p:cNvSpPr txBox="1"/>
          <p:nvPr>
            <p:ph type="title"/>
          </p:nvPr>
        </p:nvSpPr>
        <p:spPr>
          <a:xfrm>
            <a:off x="11200625" y="890475"/>
            <a:ext cx="21499500" cy="18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/>
              <a:t>Incident Reporting</a:t>
            </a:r>
            <a:endParaRPr/>
          </a:p>
        </p:txBody>
      </p:sp>
      <p:sp>
        <p:nvSpPr>
          <p:cNvPr id="48" name="Google Shape;48;p1"/>
          <p:cNvSpPr txBox="1"/>
          <p:nvPr>
            <p:ph idx="18" type="subTitle"/>
          </p:nvPr>
        </p:nvSpPr>
        <p:spPr>
          <a:xfrm>
            <a:off x="11891975" y="2945472"/>
            <a:ext cx="20116800" cy="18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/>
              <a:t>Rivata Dutta, Atticus Jones, Ulysses Uribes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4500"/>
              <a:t>CSE 115D</a:t>
            </a:r>
            <a:endParaRPr sz="4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4500"/>
              <a:t>Fall 2020</a:t>
            </a:r>
            <a:endParaRPr sz="4500"/>
          </a:p>
        </p:txBody>
      </p:sp>
      <p:sp>
        <p:nvSpPr>
          <p:cNvPr id="49" name="Google Shape;49;p1"/>
          <p:cNvSpPr txBox="1"/>
          <p:nvPr/>
        </p:nvSpPr>
        <p:spPr>
          <a:xfrm>
            <a:off x="13300336" y="13488475"/>
            <a:ext cx="17300100" cy="9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1645574" lvl="0" marL="164557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None/>
            </a:pPr>
            <a:r>
              <a:rPr b="1" lang="en-US" sz="6600">
                <a:solidFill>
                  <a:srgbClr val="CD4F27"/>
                </a:solidFill>
              </a:rPr>
              <a:t> Architecture</a:t>
            </a:r>
            <a:endParaRPr>
              <a:solidFill>
                <a:srgbClr val="CD4F27"/>
              </a:solidFill>
            </a:endParaRPr>
          </a:p>
        </p:txBody>
      </p:sp>
      <p:pic>
        <p:nvPicPr>
          <p:cNvPr id="50" name="Google Shape;5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80350" y="401800"/>
            <a:ext cx="5141975" cy="4899047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"/>
          <p:cNvSpPr/>
          <p:nvPr/>
        </p:nvSpPr>
        <p:spPr>
          <a:xfrm>
            <a:off x="12654250" y="15355550"/>
            <a:ext cx="6378000" cy="1709700"/>
          </a:xfrm>
          <a:prstGeom prst="roundRect">
            <a:avLst>
              <a:gd fmla="val 16667" name="adj"/>
            </a:avLst>
          </a:prstGeom>
          <a:solidFill>
            <a:srgbClr val="FFA68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"/>
          <p:cNvSpPr/>
          <p:nvPr/>
        </p:nvSpPr>
        <p:spPr>
          <a:xfrm>
            <a:off x="27392326" y="24275829"/>
            <a:ext cx="3788403" cy="7709049"/>
          </a:xfrm>
          <a:custGeom>
            <a:rect b="b" l="l" r="r" t="t"/>
            <a:pathLst>
              <a:path extrusionOk="0" h="206345" w="10348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53" name="Google Shape;53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79790" y="15603258"/>
            <a:ext cx="1266115" cy="125629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"/>
          <p:cNvSpPr txBox="1"/>
          <p:nvPr/>
        </p:nvSpPr>
        <p:spPr>
          <a:xfrm>
            <a:off x="14672191" y="15763453"/>
            <a:ext cx="42786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latin typeface="Roboto Condensed"/>
                <a:ea typeface="Roboto Condensed"/>
                <a:cs typeface="Roboto Condensed"/>
                <a:sym typeface="Roboto Condensed"/>
              </a:rPr>
              <a:t>Firebase  </a:t>
            </a:r>
            <a:r>
              <a:rPr lang="en-US" sz="5500">
                <a:latin typeface="Roboto Condensed"/>
                <a:ea typeface="Roboto Condensed"/>
                <a:cs typeface="Roboto Condensed"/>
                <a:sym typeface="Roboto Condensed"/>
              </a:rPr>
              <a:t>database</a:t>
            </a:r>
            <a:endParaRPr sz="55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12654250" y="29299100"/>
            <a:ext cx="7012200" cy="2183100"/>
          </a:xfrm>
          <a:prstGeom prst="roundRect">
            <a:avLst>
              <a:gd fmla="val 16667" name="adj"/>
            </a:avLst>
          </a:prstGeom>
          <a:solidFill>
            <a:srgbClr val="FFA68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"/>
          <p:cNvSpPr txBox="1"/>
          <p:nvPr/>
        </p:nvSpPr>
        <p:spPr>
          <a:xfrm>
            <a:off x="14364517" y="29299095"/>
            <a:ext cx="5599800" cy="19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latin typeface="Roboto Condensed"/>
                <a:ea typeface="Roboto Condensed"/>
                <a:cs typeface="Roboto Condensed"/>
                <a:sym typeface="Roboto Condensed"/>
              </a:rPr>
              <a:t>Fire Location. Google Maps API. </a:t>
            </a:r>
            <a:endParaRPr sz="55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50678" y="29588651"/>
            <a:ext cx="1025927" cy="1603992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/>
          <p:nvPr/>
        </p:nvSpPr>
        <p:spPr>
          <a:xfrm>
            <a:off x="19683523" y="23779085"/>
            <a:ext cx="6642000" cy="2358300"/>
          </a:xfrm>
          <a:prstGeom prst="roundRect">
            <a:avLst>
              <a:gd fmla="val 16667" name="adj"/>
            </a:avLst>
          </a:prstGeom>
          <a:solidFill>
            <a:srgbClr val="FFA68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"/>
          <p:cNvSpPr txBox="1"/>
          <p:nvPr/>
        </p:nvSpPr>
        <p:spPr>
          <a:xfrm>
            <a:off x="21387777" y="23918770"/>
            <a:ext cx="4278300" cy="20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latin typeface="Roboto Condensed"/>
                <a:ea typeface="Roboto Condensed"/>
                <a:cs typeface="Roboto Condensed"/>
                <a:sym typeface="Roboto Condensed"/>
              </a:rPr>
              <a:t>Flutter &amp; Dart Front-end</a:t>
            </a:r>
            <a:endParaRPr sz="55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0" name="Google Shape;60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142150" y="24042550"/>
            <a:ext cx="1434250" cy="1733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"/>
          <p:cNvSpPr/>
          <p:nvPr/>
        </p:nvSpPr>
        <p:spPr>
          <a:xfrm rot="5396378">
            <a:off x="14362290" y="18232660"/>
            <a:ext cx="1993201" cy="927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"/>
          <p:cNvSpPr/>
          <p:nvPr/>
        </p:nvSpPr>
        <p:spPr>
          <a:xfrm>
            <a:off x="15061491" y="26783747"/>
            <a:ext cx="1299600" cy="2183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vc</a:t>
            </a:r>
            <a:endParaRPr/>
          </a:p>
        </p:txBody>
      </p:sp>
      <p:sp>
        <p:nvSpPr>
          <p:cNvPr id="63" name="Google Shape;63;p1"/>
          <p:cNvSpPr/>
          <p:nvPr/>
        </p:nvSpPr>
        <p:spPr>
          <a:xfrm>
            <a:off x="20142155" y="30586584"/>
            <a:ext cx="6642000" cy="821100"/>
          </a:xfrm>
          <a:prstGeom prst="rightArrow">
            <a:avLst>
              <a:gd fmla="val 49585" name="adj1"/>
              <a:gd fmla="val 68955" name="adj2"/>
            </a:avLst>
          </a:prstGeom>
          <a:solidFill>
            <a:srgbClr val="CCCCCC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7">
            <a:alphaModFix amt="75000"/>
          </a:blip>
          <a:srcRect b="4604" l="0" r="4388" t="5805"/>
          <a:stretch/>
        </p:blipFill>
        <p:spPr>
          <a:xfrm>
            <a:off x="27503912" y="24910262"/>
            <a:ext cx="3565160" cy="6439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464665" y="20326914"/>
            <a:ext cx="3788294" cy="5562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379200" y="7974050"/>
            <a:ext cx="4740350" cy="9422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"/>
          <p:cNvPicPr preferRelativeResize="0"/>
          <p:nvPr/>
        </p:nvPicPr>
        <p:blipFill rotWithShape="1">
          <a:blip r:embed="rId10">
            <a:alphaModFix/>
          </a:blip>
          <a:srcRect b="0" l="27899" r="20947" t="0"/>
          <a:stretch/>
        </p:blipFill>
        <p:spPr>
          <a:xfrm>
            <a:off x="27801484" y="17283987"/>
            <a:ext cx="3169031" cy="50210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"/>
          <p:cNvSpPr/>
          <p:nvPr/>
        </p:nvSpPr>
        <p:spPr>
          <a:xfrm flipH="1" rot="10800000">
            <a:off x="17650105" y="17780518"/>
            <a:ext cx="981300" cy="10936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vc</a:t>
            </a:r>
            <a:endParaRPr/>
          </a:p>
        </p:txBody>
      </p:sp>
      <p:pic>
        <p:nvPicPr>
          <p:cNvPr id="69" name="Google Shape;69;p1"/>
          <p:cNvPicPr preferRelativeResize="0"/>
          <p:nvPr/>
        </p:nvPicPr>
        <p:blipFill rotWithShape="1">
          <a:blip r:embed="rId11">
            <a:alphaModFix/>
          </a:blip>
          <a:srcRect b="0" l="0" r="43419" t="0"/>
          <a:stretch/>
        </p:blipFill>
        <p:spPr>
          <a:xfrm>
            <a:off x="20315084" y="17396948"/>
            <a:ext cx="3169023" cy="460407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"/>
          <p:cNvSpPr/>
          <p:nvPr/>
        </p:nvSpPr>
        <p:spPr>
          <a:xfrm flipH="1" rot="10800000">
            <a:off x="23383889" y="26431463"/>
            <a:ext cx="3565200" cy="3961500"/>
          </a:xfrm>
          <a:prstGeom prst="bentArrow">
            <a:avLst>
              <a:gd fmla="val 10075" name="adj1"/>
              <a:gd fmla="val 12131" name="adj2"/>
              <a:gd fmla="val 17627" name="adj3"/>
              <a:gd fmla="val 40303" name="adj4"/>
            </a:avLst>
          </a:prstGeom>
          <a:solidFill>
            <a:srgbClr val="CCCCCC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"/>
          <p:cNvSpPr/>
          <p:nvPr/>
        </p:nvSpPr>
        <p:spPr>
          <a:xfrm rot="10800000">
            <a:off x="19683234" y="26431463"/>
            <a:ext cx="3257400" cy="3961500"/>
          </a:xfrm>
          <a:prstGeom prst="bentArrow">
            <a:avLst>
              <a:gd fmla="val 10075" name="adj1"/>
              <a:gd fmla="val 12131" name="adj2"/>
              <a:gd fmla="val 17627" name="adj3"/>
              <a:gd fmla="val 40303" name="adj4"/>
            </a:avLst>
          </a:prstGeom>
          <a:solidFill>
            <a:srgbClr val="CCCCCC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"/>
          <p:cNvSpPr/>
          <p:nvPr/>
        </p:nvSpPr>
        <p:spPr>
          <a:xfrm>
            <a:off x="28756100" y="22656532"/>
            <a:ext cx="1014000" cy="1267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vc</a:t>
            </a:r>
            <a:endParaRPr/>
          </a:p>
        </p:txBody>
      </p:sp>
      <p:cxnSp>
        <p:nvCxnSpPr>
          <p:cNvPr id="73" name="Google Shape;73;p1"/>
          <p:cNvCxnSpPr>
            <a:stCxn id="67" idx="1"/>
          </p:cNvCxnSpPr>
          <p:nvPr/>
        </p:nvCxnSpPr>
        <p:spPr>
          <a:xfrm rot="10800000">
            <a:off x="24684784" y="15153810"/>
            <a:ext cx="3116700" cy="464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"/>
          <p:cNvCxnSpPr>
            <a:stCxn id="69" idx="3"/>
          </p:cNvCxnSpPr>
          <p:nvPr/>
        </p:nvCxnSpPr>
        <p:spPr>
          <a:xfrm flipH="1" rot="10800000">
            <a:off x="23484107" y="15773487"/>
            <a:ext cx="4573500" cy="3925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"/>
          <p:cNvSpPr/>
          <p:nvPr/>
        </p:nvSpPr>
        <p:spPr>
          <a:xfrm flipH="1" rot="10800000">
            <a:off x="19177104" y="15550896"/>
            <a:ext cx="2210400" cy="1733100"/>
          </a:xfrm>
          <a:prstGeom prst="bentUpArrow">
            <a:avLst>
              <a:gd fmla="val 20337" name="adj1"/>
              <a:gd fmla="val 25000" name="adj2"/>
              <a:gd fmla="val 23878" name="adj3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173325" y="7974050"/>
            <a:ext cx="4740341" cy="942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023400" y="21217150"/>
            <a:ext cx="5141975" cy="10463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"/>
          <p:cNvPicPr preferRelativeResize="0"/>
          <p:nvPr/>
        </p:nvPicPr>
        <p:blipFill rotWithShape="1">
          <a:blip r:embed="rId14">
            <a:alphaModFix/>
          </a:blip>
          <a:srcRect b="6296" l="0" r="0" t="41712"/>
          <a:stretch/>
        </p:blipFill>
        <p:spPr>
          <a:xfrm>
            <a:off x="6528250" y="21167450"/>
            <a:ext cx="4740351" cy="5082025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9" name="Google Shape;79;p1"/>
          <p:cNvSpPr/>
          <p:nvPr/>
        </p:nvSpPr>
        <p:spPr>
          <a:xfrm>
            <a:off x="32468675" y="20656375"/>
            <a:ext cx="10607100" cy="8368500"/>
          </a:xfrm>
          <a:prstGeom prst="roundRect">
            <a:avLst>
              <a:gd fmla="val 20216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"/>
          <p:cNvSpPr txBox="1"/>
          <p:nvPr>
            <p:ph idx="9" type="body"/>
          </p:nvPr>
        </p:nvSpPr>
        <p:spPr>
          <a:xfrm>
            <a:off x="32548875" y="6407925"/>
            <a:ext cx="106071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1645574" lvl="0" marL="164557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None/>
            </a:pPr>
            <a:r>
              <a:rPr b="1" lang="en-US" sz="6600">
                <a:solidFill>
                  <a:srgbClr val="CD4F27"/>
                </a:solidFill>
              </a:rPr>
              <a:t>Future Vision</a:t>
            </a:r>
            <a:endParaRPr>
              <a:solidFill>
                <a:srgbClr val="CD4F27"/>
              </a:solidFill>
            </a:endParaRPr>
          </a:p>
        </p:txBody>
      </p:sp>
      <p:sp>
        <p:nvSpPr>
          <p:cNvPr id="81" name="Google Shape;81;p1"/>
          <p:cNvSpPr txBox="1"/>
          <p:nvPr>
            <p:ph idx="8" type="body"/>
          </p:nvPr>
        </p:nvSpPr>
        <p:spPr>
          <a:xfrm>
            <a:off x="32468675" y="20535713"/>
            <a:ext cx="106071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1645574" lvl="0" marL="164557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None/>
            </a:pPr>
            <a:r>
              <a:rPr b="1" lang="en-US" sz="6600">
                <a:solidFill>
                  <a:srgbClr val="CD4F27"/>
                </a:solidFill>
              </a:rPr>
              <a:t>Technology</a:t>
            </a:r>
            <a:endParaRPr>
              <a:solidFill>
                <a:srgbClr val="CD4F27"/>
              </a:solidFill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1286250" y="17675050"/>
            <a:ext cx="4476900" cy="3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100">
                <a:solidFill>
                  <a:srgbClr val="CD4F27"/>
                </a:solidFill>
              </a:rPr>
              <a:t>Anonymous Login</a:t>
            </a:r>
            <a:r>
              <a:rPr lang="en-US" sz="5400">
                <a:solidFill>
                  <a:schemeClr val="dk1"/>
                </a:solidFill>
              </a:rPr>
              <a:t> </a:t>
            </a:r>
            <a:r>
              <a:rPr lang="en-US" sz="3700">
                <a:solidFill>
                  <a:schemeClr val="dk1"/>
                </a:solidFill>
              </a:rPr>
              <a:t>- Protect your identity while uploading images.</a:t>
            </a:r>
            <a:endParaRPr sz="3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300">
              <a:solidFill>
                <a:srgbClr val="CD4F27"/>
              </a:solidFill>
            </a:endParaRPr>
          </a:p>
        </p:txBody>
      </p:sp>
      <p:sp>
        <p:nvSpPr>
          <p:cNvPr id="83" name="Google Shape;83;p1"/>
          <p:cNvSpPr txBox="1"/>
          <p:nvPr/>
        </p:nvSpPr>
        <p:spPr>
          <a:xfrm>
            <a:off x="6379200" y="17732200"/>
            <a:ext cx="4740300" cy="27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800">
                <a:solidFill>
                  <a:srgbClr val="CD4F27"/>
                </a:solidFill>
              </a:rPr>
              <a:t>Capture/Upload Image</a:t>
            </a:r>
            <a:r>
              <a:rPr b="1" lang="en-US" sz="5300">
                <a:solidFill>
                  <a:srgbClr val="CD4F27"/>
                </a:solidFill>
              </a:rPr>
              <a:t> </a:t>
            </a:r>
            <a:r>
              <a:rPr lang="en-US" sz="3700"/>
              <a:t>of Fire.</a:t>
            </a:r>
            <a:r>
              <a:rPr lang="en-US" sz="3700"/>
              <a:t>Ta</a:t>
            </a:r>
            <a:r>
              <a:rPr lang="en-US" sz="3700">
                <a:solidFill>
                  <a:schemeClr val="dk1"/>
                </a:solidFill>
              </a:rPr>
              <a:t>ke a picture of a fire in your visibility.</a:t>
            </a:r>
            <a:endParaRPr sz="3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</p:txBody>
      </p:sp>
      <p:sp>
        <p:nvSpPr>
          <p:cNvPr id="84" name="Google Shape;84;p1"/>
          <p:cNvSpPr txBox="1"/>
          <p:nvPr/>
        </p:nvSpPr>
        <p:spPr>
          <a:xfrm>
            <a:off x="6449475" y="26770800"/>
            <a:ext cx="4740300" cy="46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CD4F27"/>
                </a:solidFill>
              </a:rPr>
              <a:t>View Map of Reported Fires &amp; Fire Location </a:t>
            </a:r>
            <a:r>
              <a:rPr lang="en-US" sz="3700">
                <a:solidFill>
                  <a:schemeClr val="dk1"/>
                </a:solidFill>
              </a:rPr>
              <a:t>- Also view the fire images taken in your area.</a:t>
            </a:r>
            <a:endParaRPr sz="3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00">
              <a:solidFill>
                <a:srgbClr val="CD4F2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/>
          <p:nvPr/>
        </p:nvSpPr>
        <p:spPr>
          <a:xfrm>
            <a:off x="13116388" y="20015063"/>
            <a:ext cx="2685900" cy="1200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13216300" y="20208575"/>
            <a:ext cx="25857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I</a:t>
            </a:r>
            <a:r>
              <a:rPr lang="en-US" sz="1900"/>
              <a:t>mage Compass Data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Image Location Dat</a:t>
            </a:r>
            <a:r>
              <a:rPr lang="en-US" sz="1600"/>
              <a:t>a</a:t>
            </a:r>
            <a:endParaRPr sz="1600"/>
          </a:p>
        </p:txBody>
      </p:sp>
      <p:sp>
        <p:nvSpPr>
          <p:cNvPr id="87" name="Google Shape;87;p1"/>
          <p:cNvSpPr/>
          <p:nvPr/>
        </p:nvSpPr>
        <p:spPr>
          <a:xfrm>
            <a:off x="27943525" y="15413604"/>
            <a:ext cx="3027000" cy="1604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27970250" y="15531475"/>
            <a:ext cx="28341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Calculate Intersection Points between Images</a:t>
            </a:r>
            <a:endParaRPr sz="2400"/>
          </a:p>
        </p:txBody>
      </p:sp>
      <p:sp>
        <p:nvSpPr>
          <p:cNvPr id="89" name="Google Shape;89;p1"/>
          <p:cNvSpPr/>
          <p:nvPr/>
        </p:nvSpPr>
        <p:spPr>
          <a:xfrm>
            <a:off x="25706159" y="17116314"/>
            <a:ext cx="981300" cy="928800"/>
          </a:xfrm>
          <a:prstGeom prst="ellipse">
            <a:avLst/>
          </a:prstGeom>
          <a:solidFill>
            <a:srgbClr val="CD4F2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19712400" y="26431475"/>
            <a:ext cx="3116700" cy="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Capture Image</a:t>
            </a:r>
            <a:endParaRPr sz="3000"/>
          </a:p>
        </p:txBody>
      </p:sp>
      <p:sp>
        <p:nvSpPr>
          <p:cNvPr id="91" name="Google Shape;91;p1"/>
          <p:cNvSpPr txBox="1"/>
          <p:nvPr/>
        </p:nvSpPr>
        <p:spPr>
          <a:xfrm>
            <a:off x="20310300" y="22186325"/>
            <a:ext cx="31167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Load Images from Firebase </a:t>
            </a:r>
            <a:endParaRPr sz="3000"/>
          </a:p>
        </p:txBody>
      </p:sp>
      <p:sp>
        <p:nvSpPr>
          <p:cNvPr id="92" name="Google Shape;92;p1"/>
          <p:cNvSpPr/>
          <p:nvPr/>
        </p:nvSpPr>
        <p:spPr>
          <a:xfrm>
            <a:off x="23653000" y="20110050"/>
            <a:ext cx="2364000" cy="1604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23712850" y="20037250"/>
            <a:ext cx="2364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(Latitude,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Longitude) Vector traveling in Camera Direction</a:t>
            </a:r>
            <a:endParaRPr sz="2100"/>
          </a:p>
        </p:txBody>
      </p:sp>
      <p:sp>
        <p:nvSpPr>
          <p:cNvPr id="94" name="Google Shape;94;p1"/>
          <p:cNvSpPr txBox="1"/>
          <p:nvPr/>
        </p:nvSpPr>
        <p:spPr>
          <a:xfrm>
            <a:off x="32906975" y="21714150"/>
            <a:ext cx="9805800" cy="7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‘Incident-Reporting’ was created with a </a:t>
            </a:r>
            <a:r>
              <a:rPr b="1" lang="en-US" sz="4800">
                <a:solidFill>
                  <a:srgbClr val="CD4F27"/>
                </a:solidFill>
              </a:rPr>
              <a:t>Flutter</a:t>
            </a:r>
            <a:r>
              <a:rPr b="1" lang="en-US" sz="4800"/>
              <a:t> </a:t>
            </a:r>
            <a:r>
              <a:rPr lang="en-US" sz="4800"/>
              <a:t>front-end and developed with </a:t>
            </a:r>
            <a:r>
              <a:rPr b="1" lang="en-US" sz="4800">
                <a:solidFill>
                  <a:srgbClr val="CD4F27"/>
                </a:solidFill>
              </a:rPr>
              <a:t>Google Cloud Services </a:t>
            </a:r>
            <a:r>
              <a:rPr lang="en-US" sz="4800"/>
              <a:t>for functionality. </a:t>
            </a:r>
            <a:r>
              <a:rPr b="1" lang="en-US" sz="4800">
                <a:solidFill>
                  <a:srgbClr val="CD4F27"/>
                </a:solidFill>
              </a:rPr>
              <a:t>Firebase</a:t>
            </a:r>
            <a:r>
              <a:rPr lang="en-US" sz="4800">
                <a:solidFill>
                  <a:srgbClr val="CD4F27"/>
                </a:solidFill>
              </a:rPr>
              <a:t> </a:t>
            </a:r>
            <a:r>
              <a:rPr lang="en-US" sz="4800"/>
              <a:t>was the</a:t>
            </a:r>
            <a:r>
              <a:rPr b="1" lang="en-US" sz="4800"/>
              <a:t> </a:t>
            </a:r>
            <a:r>
              <a:rPr lang="en-US" sz="4800"/>
              <a:t>backend service used to store our anonymous users, user images, and image data. App was designed and prototyped on </a:t>
            </a:r>
            <a:r>
              <a:rPr b="1" lang="en-US" sz="4800">
                <a:solidFill>
                  <a:srgbClr val="CD4F27"/>
                </a:solidFill>
              </a:rPr>
              <a:t>JustinMind</a:t>
            </a:r>
            <a:r>
              <a:rPr lang="en-US" sz="4800"/>
              <a:t>.</a:t>
            </a:r>
            <a:endParaRPr sz="4800"/>
          </a:p>
        </p:txBody>
      </p:sp>
      <p:pic>
        <p:nvPicPr>
          <p:cNvPr id="95" name="Google Shape;95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286249" y="1194788"/>
            <a:ext cx="8632381" cy="33130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12937600" y="7843625"/>
            <a:ext cx="18432000" cy="46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/>
              <a:t>We created a mobile app that can be used to pinpoint the location of fires. Users take a picture of a fire, and we gather the compass and location data, to create vectors on a map. When many users upload images, we can use th</a:t>
            </a:r>
            <a:r>
              <a:rPr lang="en-US" sz="5500"/>
              <a:t>is</a:t>
            </a:r>
            <a:r>
              <a:rPr lang="en-US" sz="5500"/>
              <a:t> data to find the likely point of a fire.</a:t>
            </a:r>
            <a:endParaRPr sz="550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lassic - Wide Center">
  <a:themeElements>
    <a:clrScheme name="Metro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David</dc:creator>
</cp:coreProperties>
</file>