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0" r:id="rId5"/>
  </p:sldMasterIdLst>
  <p:notesMasterIdLst>
    <p:notesMasterId r:id="rId183"/>
  </p:notesMasterIdLst>
  <p:handoutMasterIdLst>
    <p:handoutMasterId r:id="rId184"/>
  </p:handoutMasterIdLst>
  <p:sldIdLst>
    <p:sldId id="2382" r:id="rId6"/>
    <p:sldId id="2399" r:id="rId7"/>
    <p:sldId id="2400" r:id="rId8"/>
    <p:sldId id="2401" r:id="rId9"/>
    <p:sldId id="2402" r:id="rId10"/>
    <p:sldId id="2403" r:id="rId11"/>
    <p:sldId id="2404" r:id="rId12"/>
    <p:sldId id="2405" r:id="rId13"/>
    <p:sldId id="2406" r:id="rId14"/>
    <p:sldId id="2407" r:id="rId15"/>
    <p:sldId id="2408" r:id="rId16"/>
    <p:sldId id="2409" r:id="rId17"/>
    <p:sldId id="2410" r:id="rId18"/>
    <p:sldId id="2411" r:id="rId19"/>
    <p:sldId id="2412" r:id="rId20"/>
    <p:sldId id="2413" r:id="rId21"/>
    <p:sldId id="2414" r:id="rId22"/>
    <p:sldId id="2415" r:id="rId23"/>
    <p:sldId id="2416" r:id="rId24"/>
    <p:sldId id="2417" r:id="rId25"/>
    <p:sldId id="2418" r:id="rId26"/>
    <p:sldId id="2419" r:id="rId27"/>
    <p:sldId id="2420" r:id="rId28"/>
    <p:sldId id="2421" r:id="rId29"/>
    <p:sldId id="2422" r:id="rId30"/>
    <p:sldId id="2423" r:id="rId31"/>
    <p:sldId id="2424" r:id="rId32"/>
    <p:sldId id="2425" r:id="rId33"/>
    <p:sldId id="2426" r:id="rId34"/>
    <p:sldId id="2427" r:id="rId35"/>
    <p:sldId id="2428" r:id="rId36"/>
    <p:sldId id="2429" r:id="rId37"/>
    <p:sldId id="2430" r:id="rId38"/>
    <p:sldId id="2431" r:id="rId39"/>
    <p:sldId id="2432" r:id="rId40"/>
    <p:sldId id="2433" r:id="rId41"/>
    <p:sldId id="2434" r:id="rId42"/>
    <p:sldId id="2435" r:id="rId43"/>
    <p:sldId id="2436" r:id="rId44"/>
    <p:sldId id="2437" r:id="rId45"/>
    <p:sldId id="2438" r:id="rId46"/>
    <p:sldId id="2439" r:id="rId47"/>
    <p:sldId id="2440" r:id="rId48"/>
    <p:sldId id="2441" r:id="rId49"/>
    <p:sldId id="2442" r:id="rId50"/>
    <p:sldId id="2443" r:id="rId51"/>
    <p:sldId id="2444" r:id="rId52"/>
    <p:sldId id="2445" r:id="rId53"/>
    <p:sldId id="2446" r:id="rId54"/>
    <p:sldId id="2447" r:id="rId55"/>
    <p:sldId id="2448" r:id="rId56"/>
    <p:sldId id="2449" r:id="rId57"/>
    <p:sldId id="2450" r:id="rId58"/>
    <p:sldId id="2451" r:id="rId59"/>
    <p:sldId id="2452" r:id="rId60"/>
    <p:sldId id="2453" r:id="rId61"/>
    <p:sldId id="2454" r:id="rId62"/>
    <p:sldId id="2455" r:id="rId63"/>
    <p:sldId id="2456" r:id="rId64"/>
    <p:sldId id="2457" r:id="rId65"/>
    <p:sldId id="2458" r:id="rId66"/>
    <p:sldId id="2459" r:id="rId67"/>
    <p:sldId id="2460" r:id="rId68"/>
    <p:sldId id="2461" r:id="rId69"/>
    <p:sldId id="2462" r:id="rId70"/>
    <p:sldId id="2463" r:id="rId71"/>
    <p:sldId id="2464" r:id="rId72"/>
    <p:sldId id="2465" r:id="rId73"/>
    <p:sldId id="2466" r:id="rId74"/>
    <p:sldId id="2467" r:id="rId75"/>
    <p:sldId id="2468" r:id="rId76"/>
    <p:sldId id="2469" r:id="rId77"/>
    <p:sldId id="2470" r:id="rId78"/>
    <p:sldId id="2471" r:id="rId79"/>
    <p:sldId id="2472" r:id="rId80"/>
    <p:sldId id="2473" r:id="rId81"/>
    <p:sldId id="2474" r:id="rId82"/>
    <p:sldId id="2475" r:id="rId83"/>
    <p:sldId id="2476" r:id="rId84"/>
    <p:sldId id="2477" r:id="rId85"/>
    <p:sldId id="2478" r:id="rId86"/>
    <p:sldId id="2479" r:id="rId87"/>
    <p:sldId id="2480" r:id="rId88"/>
    <p:sldId id="2481" r:id="rId89"/>
    <p:sldId id="2482" r:id="rId90"/>
    <p:sldId id="2483" r:id="rId91"/>
    <p:sldId id="2484" r:id="rId92"/>
    <p:sldId id="2485" r:id="rId93"/>
    <p:sldId id="2486" r:id="rId94"/>
    <p:sldId id="2487" r:id="rId95"/>
    <p:sldId id="2488" r:id="rId96"/>
    <p:sldId id="2489" r:id="rId97"/>
    <p:sldId id="2490" r:id="rId98"/>
    <p:sldId id="2491" r:id="rId99"/>
    <p:sldId id="2492" r:id="rId100"/>
    <p:sldId id="2493" r:id="rId101"/>
    <p:sldId id="2494" r:id="rId102"/>
    <p:sldId id="2495" r:id="rId103"/>
    <p:sldId id="2496" r:id="rId104"/>
    <p:sldId id="2497" r:id="rId105"/>
    <p:sldId id="2498" r:id="rId106"/>
    <p:sldId id="2499" r:id="rId107"/>
    <p:sldId id="2500" r:id="rId108"/>
    <p:sldId id="2501" r:id="rId109"/>
    <p:sldId id="2502" r:id="rId110"/>
    <p:sldId id="2503" r:id="rId111"/>
    <p:sldId id="2504" r:id="rId112"/>
    <p:sldId id="2505" r:id="rId113"/>
    <p:sldId id="2506" r:id="rId114"/>
    <p:sldId id="2507" r:id="rId115"/>
    <p:sldId id="2508" r:id="rId116"/>
    <p:sldId id="2509" r:id="rId117"/>
    <p:sldId id="2510" r:id="rId118"/>
    <p:sldId id="2511" r:id="rId119"/>
    <p:sldId id="2512" r:id="rId120"/>
    <p:sldId id="2513" r:id="rId121"/>
    <p:sldId id="2514" r:id="rId122"/>
    <p:sldId id="2515" r:id="rId123"/>
    <p:sldId id="2516" r:id="rId124"/>
    <p:sldId id="2517" r:id="rId125"/>
    <p:sldId id="2566" r:id="rId126"/>
    <p:sldId id="2567" r:id="rId127"/>
    <p:sldId id="2568" r:id="rId128"/>
    <p:sldId id="2569" r:id="rId129"/>
    <p:sldId id="2518" r:id="rId130"/>
    <p:sldId id="2519" r:id="rId131"/>
    <p:sldId id="2520" r:id="rId132"/>
    <p:sldId id="2521" r:id="rId133"/>
    <p:sldId id="2522" r:id="rId134"/>
    <p:sldId id="2523" r:id="rId135"/>
    <p:sldId id="2524" r:id="rId136"/>
    <p:sldId id="2525" r:id="rId137"/>
    <p:sldId id="2526" r:id="rId138"/>
    <p:sldId id="2527" r:id="rId139"/>
    <p:sldId id="2528" r:id="rId140"/>
    <p:sldId id="2573" r:id="rId141"/>
    <p:sldId id="2529" r:id="rId142"/>
    <p:sldId id="2530" r:id="rId143"/>
    <p:sldId id="2531" r:id="rId144"/>
    <p:sldId id="2532" r:id="rId145"/>
    <p:sldId id="2533" r:id="rId146"/>
    <p:sldId id="2574" r:id="rId147"/>
    <p:sldId id="2534" r:id="rId148"/>
    <p:sldId id="2535" r:id="rId149"/>
    <p:sldId id="2536" r:id="rId150"/>
    <p:sldId id="2537" r:id="rId151"/>
    <p:sldId id="2538" r:id="rId152"/>
    <p:sldId id="2539" r:id="rId153"/>
    <p:sldId id="2540" r:id="rId154"/>
    <p:sldId id="2541" r:id="rId155"/>
    <p:sldId id="2542" r:id="rId156"/>
    <p:sldId id="2543" r:id="rId157"/>
    <p:sldId id="2544" r:id="rId158"/>
    <p:sldId id="2545" r:id="rId159"/>
    <p:sldId id="2572" r:id="rId160"/>
    <p:sldId id="2546" r:id="rId161"/>
    <p:sldId id="2547" r:id="rId162"/>
    <p:sldId id="2548" r:id="rId163"/>
    <p:sldId id="2549" r:id="rId164"/>
    <p:sldId id="2550" r:id="rId165"/>
    <p:sldId id="2551" r:id="rId166"/>
    <p:sldId id="2552" r:id="rId167"/>
    <p:sldId id="2553" r:id="rId168"/>
    <p:sldId id="2554" r:id="rId169"/>
    <p:sldId id="2555" r:id="rId170"/>
    <p:sldId id="2556" r:id="rId171"/>
    <p:sldId id="2557" r:id="rId172"/>
    <p:sldId id="2558" r:id="rId173"/>
    <p:sldId id="2559" r:id="rId174"/>
    <p:sldId id="2560" r:id="rId175"/>
    <p:sldId id="2561" r:id="rId176"/>
    <p:sldId id="2562" r:id="rId177"/>
    <p:sldId id="2563" r:id="rId178"/>
    <p:sldId id="2564" r:id="rId179"/>
    <p:sldId id="2565" r:id="rId180"/>
    <p:sldId id="2570" r:id="rId181"/>
    <p:sldId id="2571" r:id="rId182"/>
  </p:sldIdLst>
  <p:sldSz cx="12192000" cy="6858000"/>
  <p:notesSz cx="6858000" cy="9144000"/>
  <p:defaultTex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56" userDrawn="1">
          <p15:clr>
            <a:srgbClr val="A4A3A4"/>
          </p15:clr>
        </p15:guide>
        <p15:guide id="4" pos="7177" userDrawn="1">
          <p15:clr>
            <a:srgbClr val="A4A3A4"/>
          </p15:clr>
        </p15:guide>
        <p15:guide id="5" pos="503" userDrawn="1">
          <p15:clr>
            <a:srgbClr val="A4A3A4"/>
          </p15:clr>
        </p15:guide>
        <p15:guide id="6" pos="3852" userDrawn="1">
          <p15:clr>
            <a:srgbClr val="A4A3A4"/>
          </p15:clr>
        </p15:guide>
        <p15:guide id="8" orient="horz" pos="2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stany Blanchard" initials="DB" lastIdx="1" clrIdx="0">
    <p:extLst>
      <p:ext uri="{19B8F6BF-5375-455C-9EA6-DF929625EA0E}">
        <p15:presenceInfo xmlns:p15="http://schemas.microsoft.com/office/powerpoint/2012/main" userId="8f23dc91-7fe2-405c-b507-398b721af3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B47"/>
    <a:srgbClr val="FFC737"/>
    <a:srgbClr val="000000"/>
    <a:srgbClr val="001334"/>
    <a:srgbClr val="000820"/>
    <a:srgbClr val="000C28"/>
    <a:srgbClr val="5D77EB"/>
    <a:srgbClr val="1AE8DA"/>
    <a:srgbClr val="CF9600"/>
    <a:srgbClr val="F525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04" autoAdjust="0"/>
    <p:restoredTop sz="96291" autoAdjust="0"/>
  </p:normalViewPr>
  <p:slideViewPr>
    <p:cSldViewPr snapToGrid="0" snapToObjects="1">
      <p:cViewPr varScale="1">
        <p:scale>
          <a:sx n="112" d="100"/>
          <a:sy n="112" d="100"/>
        </p:scale>
        <p:origin x="642" y="102"/>
      </p:cViewPr>
      <p:guideLst>
        <p:guide orient="horz" pos="4056"/>
        <p:guide pos="7177"/>
        <p:guide pos="503"/>
        <p:guide pos="3852"/>
        <p:guide orient="horz" pos="240"/>
      </p:guideLst>
    </p:cSldViewPr>
  </p:slideViewPr>
  <p:notesTextViewPr>
    <p:cViewPr>
      <p:scale>
        <a:sx n="100" d="100"/>
        <a:sy n="100" d="100"/>
      </p:scale>
      <p:origin x="0" y="0"/>
    </p:cViewPr>
  </p:notesTextViewPr>
  <p:sorterViewPr>
    <p:cViewPr>
      <p:scale>
        <a:sx n="85" d="100"/>
        <a:sy n="85" d="100"/>
      </p:scale>
      <p:origin x="0" y="0"/>
    </p:cViewPr>
  </p:sorterViewPr>
  <p:notesViewPr>
    <p:cSldViewPr snapToGrid="0" snapToObjects="1" showGuides="1">
      <p:cViewPr varScale="1">
        <p:scale>
          <a:sx n="96" d="100"/>
          <a:sy n="96" d="100"/>
        </p:scale>
        <p:origin x="3688" y="16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75" Type="http://schemas.openxmlformats.org/officeDocument/2006/relationships/slide" Target="slides/slide170.xml"/><Relationship Id="rId170" Type="http://schemas.openxmlformats.org/officeDocument/2006/relationships/slide" Target="slides/slide165.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1.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slide" Target="slides/slide160.xml"/><Relationship Id="rId181" Type="http://schemas.openxmlformats.org/officeDocument/2006/relationships/slide" Target="slides/slide176.xml"/><Relationship Id="rId186" Type="http://schemas.openxmlformats.org/officeDocument/2006/relationships/presProps" Target="presProps.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71" Type="http://schemas.openxmlformats.org/officeDocument/2006/relationships/slide" Target="slides/slide166.xml"/><Relationship Id="rId176" Type="http://schemas.openxmlformats.org/officeDocument/2006/relationships/slide" Target="slides/slide171.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slide" Target="slides/slide156.xml"/><Relationship Id="rId166" Type="http://schemas.openxmlformats.org/officeDocument/2006/relationships/slide" Target="slides/slide161.xml"/><Relationship Id="rId182" Type="http://schemas.openxmlformats.org/officeDocument/2006/relationships/slide" Target="slides/slide177.xml"/><Relationship Id="rId187"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slide" Target="slides/slide151.xml"/><Relationship Id="rId177" Type="http://schemas.openxmlformats.org/officeDocument/2006/relationships/slide" Target="slides/slide172.xml"/><Relationship Id="rId172" Type="http://schemas.openxmlformats.org/officeDocument/2006/relationships/slide" Target="slides/slide167.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slide" Target="slides/slide162.xml"/><Relationship Id="rId188"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183"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slide" Target="slides/slide173.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73" Type="http://schemas.openxmlformats.org/officeDocument/2006/relationships/slide" Target="slides/slide168.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184" Type="http://schemas.openxmlformats.org/officeDocument/2006/relationships/handoutMaster" Target="handoutMasters/handoutMaster1.xml"/><Relationship Id="rId189" Type="http://schemas.openxmlformats.org/officeDocument/2006/relationships/tableStyles" Target="tableStyles.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79" Type="http://schemas.openxmlformats.org/officeDocument/2006/relationships/slide" Target="slides/slide174.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slide" Target="slides/slide164.xml"/><Relationship Id="rId185"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80" Type="http://schemas.openxmlformats.org/officeDocument/2006/relationships/slide" Target="slides/slide17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4A70438-BD6E-374C-8E02-5C1CB53D4C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132DE689-D409-1045-9BE6-D7070DF06CF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400D76-AC4B-0C45-BF37-39B2F40D9BAC}" type="datetimeFigureOut">
              <a:rPr lang="en-US" smtClean="0"/>
              <a:t>10/22/2019</a:t>
            </a:fld>
            <a:endParaRPr lang="en-US"/>
          </a:p>
        </p:txBody>
      </p:sp>
      <p:sp>
        <p:nvSpPr>
          <p:cNvPr id="4" name="Footer Placeholder 3">
            <a:extLst>
              <a:ext uri="{FF2B5EF4-FFF2-40B4-BE49-F238E27FC236}">
                <a16:creationId xmlns:a16="http://schemas.microsoft.com/office/drawing/2014/main" xmlns="" id="{D03AA039-5B2F-8545-93D2-021BF30635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75D261CD-5044-C146-BFBD-0A77C5717E2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7AE3B9-641C-0349-9E15-093ABE1000A2}" type="slidenum">
              <a:rPr lang="en-US" smtClean="0"/>
              <a:t>‹#›</a:t>
            </a:fld>
            <a:endParaRPr lang="en-US"/>
          </a:p>
        </p:txBody>
      </p:sp>
    </p:spTree>
    <p:extLst>
      <p:ext uri="{BB962C8B-B14F-4D97-AF65-F5344CB8AC3E}">
        <p14:creationId xmlns:p14="http://schemas.microsoft.com/office/powerpoint/2010/main" val="1720987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Open Sans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Open Sans Light" charset="0"/>
              </a:defRPr>
            </a:lvl1pPr>
          </a:lstStyle>
          <a:p>
            <a:fld id="{EFC10EE1-B198-C942-8235-326C972CBB30}" type="datetimeFigureOut">
              <a:rPr lang="en-US" smtClean="0"/>
              <a:pPr/>
              <a:t>10/22/2019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Open Sans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Open Sans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457109" rtl="0" eaLnBrk="1" latinLnBrk="0" hangingPunct="1">
      <a:defRPr sz="1200" b="0" i="0" kern="1200">
        <a:solidFill>
          <a:schemeClr val="tx1"/>
        </a:solidFill>
        <a:latin typeface="Open Sans Light" charset="0"/>
        <a:ea typeface="+mn-ea"/>
        <a:cs typeface="+mn-cs"/>
      </a:defRPr>
    </a:lvl1pPr>
    <a:lvl2pPr marL="457109" algn="l" defTabSz="457109" rtl="0" eaLnBrk="1" latinLnBrk="0" hangingPunct="1">
      <a:defRPr sz="1200" b="0" i="0" kern="1200">
        <a:solidFill>
          <a:schemeClr val="tx1"/>
        </a:solidFill>
        <a:latin typeface="Open Sans Light" charset="0"/>
        <a:ea typeface="+mn-ea"/>
        <a:cs typeface="+mn-cs"/>
      </a:defRPr>
    </a:lvl2pPr>
    <a:lvl3pPr marL="914217" algn="l" defTabSz="457109" rtl="0" eaLnBrk="1" latinLnBrk="0" hangingPunct="1">
      <a:defRPr sz="1200" b="0" i="0" kern="1200">
        <a:solidFill>
          <a:schemeClr val="tx1"/>
        </a:solidFill>
        <a:latin typeface="Open Sans Light" charset="0"/>
        <a:ea typeface="+mn-ea"/>
        <a:cs typeface="+mn-cs"/>
      </a:defRPr>
    </a:lvl3pPr>
    <a:lvl4pPr marL="1371326" algn="l" defTabSz="457109" rtl="0" eaLnBrk="1" latinLnBrk="0" hangingPunct="1">
      <a:defRPr sz="1200" b="0" i="0" kern="1200">
        <a:solidFill>
          <a:schemeClr val="tx1"/>
        </a:solidFill>
        <a:latin typeface="Open Sans Light" charset="0"/>
        <a:ea typeface="+mn-ea"/>
        <a:cs typeface="+mn-cs"/>
      </a:defRPr>
    </a:lvl4pPr>
    <a:lvl5pPr marL="1828434" algn="l" defTabSz="457109" rtl="0" eaLnBrk="1" latinLnBrk="0" hangingPunct="1">
      <a:defRPr sz="1200" b="0" i="0" kern="1200">
        <a:solidFill>
          <a:schemeClr val="tx1"/>
        </a:solidFill>
        <a:latin typeface="Open Sans Light" charset="0"/>
        <a:ea typeface="+mn-ea"/>
        <a:cs typeface="+mn-cs"/>
      </a:defRPr>
    </a:lvl5pPr>
    <a:lvl6pPr marL="2285543" algn="l" defTabSz="457109" rtl="0" eaLnBrk="1" latinLnBrk="0" hangingPunct="1">
      <a:defRPr sz="1200" kern="1200">
        <a:solidFill>
          <a:schemeClr val="tx1"/>
        </a:solidFill>
        <a:latin typeface="+mn-lt"/>
        <a:ea typeface="+mn-ea"/>
        <a:cs typeface="+mn-cs"/>
      </a:defRPr>
    </a:lvl6pPr>
    <a:lvl7pPr marL="2742652" algn="l" defTabSz="457109" rtl="0" eaLnBrk="1" latinLnBrk="0" hangingPunct="1">
      <a:defRPr sz="1200" kern="1200">
        <a:solidFill>
          <a:schemeClr val="tx1"/>
        </a:solidFill>
        <a:latin typeface="+mn-lt"/>
        <a:ea typeface="+mn-ea"/>
        <a:cs typeface="+mn-cs"/>
      </a:defRPr>
    </a:lvl7pPr>
    <a:lvl8pPr marL="3199760" algn="l" defTabSz="457109" rtl="0" eaLnBrk="1" latinLnBrk="0" hangingPunct="1">
      <a:defRPr sz="1200" kern="1200">
        <a:solidFill>
          <a:schemeClr val="tx1"/>
        </a:solidFill>
        <a:latin typeface="+mn-lt"/>
        <a:ea typeface="+mn-ea"/>
        <a:cs typeface="+mn-cs"/>
      </a:defRPr>
    </a:lvl8pPr>
    <a:lvl9pPr marL="3656869" algn="l" defTabSz="45710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688805" y="4416426"/>
            <a:ext cx="5504204" cy="4183063"/>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b="0" i="0" u="none" strike="noStrike" cap="none" dirty="0" err="1">
                <a:solidFill>
                  <a:schemeClr val="dk1"/>
                </a:solidFill>
                <a:latin typeface="Calibri"/>
                <a:ea typeface="Calibri"/>
                <a:cs typeface="Calibri"/>
                <a:sym typeface="Calibri"/>
              </a:rPr>
              <a:t>int</a:t>
            </a:r>
            <a:r>
              <a:rPr lang="en-US" sz="1200" b="0" i="0" u="none" strike="noStrike" cap="none" dirty="0">
                <a:solidFill>
                  <a:schemeClr val="dk1"/>
                </a:solidFill>
                <a:latin typeface="Calibri"/>
                <a:ea typeface="Calibri"/>
                <a:cs typeface="Calibri"/>
                <a:sym typeface="Calibri"/>
              </a:rPr>
              <a:t> note: Mention either here or in the section later where you go into API that you would use the same API to develop custom rules, to create CJBs, and to define the functionality in custom tools</a:t>
            </a:r>
          </a:p>
        </p:txBody>
      </p:sp>
    </p:spTree>
    <p:extLst>
      <p:ext uri="{BB962C8B-B14F-4D97-AF65-F5344CB8AC3E}">
        <p14:creationId xmlns:p14="http://schemas.microsoft.com/office/powerpoint/2010/main" val="4024275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qualifier is describing</a:t>
            </a:r>
            <a:r>
              <a:rPr lang="en-US" baseline="0" dirty="0" smtClean="0"/>
              <a:t> the condition when this rule should fire.</a:t>
            </a:r>
          </a:p>
          <a:p>
            <a:endParaRPr lang="en-US" dirty="0" smtClean="0"/>
          </a:p>
          <a:p>
            <a:r>
              <a:rPr lang="en-US" dirty="0" smtClean="0"/>
              <a:t>Create</a:t>
            </a:r>
            <a:r>
              <a:rPr lang="en-US" baseline="0" dirty="0" smtClean="0"/>
              <a:t> a let argument, sometime the navigator is needed, then use the operator like is or is not, then equal to, populated, and not populated.</a:t>
            </a:r>
          </a:p>
          <a:p>
            <a:r>
              <a:rPr lang="en-US" baseline="0" dirty="0" smtClean="0"/>
              <a:t>Then signify the right argument</a:t>
            </a:r>
          </a:p>
          <a:p>
            <a:endParaRPr lang="en-US" dirty="0" smtClean="0"/>
          </a:p>
          <a:p>
            <a:r>
              <a:rPr lang="en-US" dirty="0" smtClean="0"/>
              <a:t>Several qualifiers can</a:t>
            </a:r>
            <a:r>
              <a:rPr lang="en-US" baseline="0" dirty="0" smtClean="0"/>
              <a:t> be used, and the there is and, or, as well as and/or logic involved.</a:t>
            </a:r>
            <a:endParaRPr lang="en-US" dirty="0" smtClean="0"/>
          </a:p>
          <a:p>
            <a:endParaRPr lang="en-US" dirty="0" smtClean="0"/>
          </a:p>
          <a:p>
            <a:r>
              <a:rPr lang="en-US" dirty="0" smtClean="0"/>
              <a:t>Automated Qualifier files are uploaded here</a:t>
            </a:r>
            <a:r>
              <a:rPr lang="en-US" baseline="0" dirty="0" smtClean="0"/>
              <a:t> too.</a:t>
            </a:r>
          </a:p>
          <a:p>
            <a:endParaRPr lang="en-US" baseline="0" dirty="0" smtClean="0"/>
          </a:p>
          <a:p>
            <a:r>
              <a:rPr lang="en-US" baseline="0" dirty="0" smtClean="0"/>
              <a:t>Rule Actions show a message to the user when this rule is triggered.</a:t>
            </a:r>
            <a:endParaRPr lang="en-US" dirty="0"/>
          </a:p>
        </p:txBody>
      </p:sp>
    </p:spTree>
    <p:extLst>
      <p:ext uri="{BB962C8B-B14F-4D97-AF65-F5344CB8AC3E}">
        <p14:creationId xmlns:p14="http://schemas.microsoft.com/office/powerpoint/2010/main" val="133171600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22" name="Shape 62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32838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Shape 959"/>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60" name="Shape 960"/>
          <p:cNvSpPr txBox="1">
            <a:spLocks noGrp="1"/>
          </p:cNvSpPr>
          <p:nvPr>
            <p:ph type="body" idx="1"/>
          </p:nvPr>
        </p:nvSpPr>
        <p:spPr>
          <a:xfrm>
            <a:off x="688805" y="4416426"/>
            <a:ext cx="5504204" cy="4183063"/>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49449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22" name="Shape 62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226872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22" name="Shape 62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758674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22" name="Shape 62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966633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Shape 1003"/>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004" name="Shape 1004"/>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934481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Shape 1010"/>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011" name="Shape 1011"/>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101881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Shape 1056"/>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057" name="Shape 1057"/>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812898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Shape 1063"/>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064" name="Shape 1064"/>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091064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Shape 1063"/>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064" name="Shape 1064"/>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6233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Templates are</a:t>
            </a:r>
            <a:r>
              <a:rPr lang="en-US" baseline="0" dirty="0" smtClean="0"/>
              <a:t> used to specify an action to take place when triggered. This includes creating new folders in a record or creating a task.</a:t>
            </a:r>
            <a:endParaRPr lang="en-US" dirty="0"/>
          </a:p>
        </p:txBody>
      </p:sp>
    </p:spTree>
    <p:extLst>
      <p:ext uri="{BB962C8B-B14F-4D97-AF65-F5344CB8AC3E}">
        <p14:creationId xmlns:p14="http://schemas.microsoft.com/office/powerpoint/2010/main" val="51983753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Shape 1063"/>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064" name="Shape 1064"/>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2079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Name and unique Key</a:t>
            </a:r>
          </a:p>
          <a:p>
            <a:r>
              <a:rPr lang="en-US" dirty="0" smtClean="0"/>
              <a:t>Used for Wizards, Rules, or Both</a:t>
            </a:r>
          </a:p>
          <a:p>
            <a:r>
              <a:rPr lang="en-US" dirty="0" smtClean="0"/>
              <a:t>Default Document Folder</a:t>
            </a:r>
            <a:endParaRPr lang="en-US" dirty="0"/>
          </a:p>
        </p:txBody>
      </p:sp>
    </p:spTree>
    <p:extLst>
      <p:ext uri="{BB962C8B-B14F-4D97-AF65-F5344CB8AC3E}">
        <p14:creationId xmlns:p14="http://schemas.microsoft.com/office/powerpoint/2010/main" val="4088882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Created Tasks</a:t>
            </a:r>
          </a:p>
          <a:p>
            <a:endParaRPr lang="en-US" dirty="0" smtClean="0"/>
          </a:p>
          <a:p>
            <a:r>
              <a:rPr lang="en-US" dirty="0" smtClean="0"/>
              <a:t>Show example of how a template can be made to create a task for the main assignee when record is created</a:t>
            </a:r>
          </a:p>
          <a:p>
            <a:r>
              <a:rPr lang="en-US" dirty="0" smtClean="0"/>
              <a:t>Click</a:t>
            </a:r>
            <a:r>
              <a:rPr lang="en-US" baseline="0" dirty="0" smtClean="0"/>
              <a:t> on Task folder</a:t>
            </a:r>
          </a:p>
          <a:p>
            <a:r>
              <a:rPr lang="en-US" baseline="0" dirty="0" smtClean="0"/>
              <a:t>Create a friendly name: Task for New Records (or something like this)</a:t>
            </a:r>
            <a:endParaRPr lang="en-US" dirty="0" smtClean="0"/>
          </a:p>
          <a:p>
            <a:endParaRPr lang="en-US" dirty="0"/>
          </a:p>
        </p:txBody>
      </p:sp>
    </p:spTree>
    <p:extLst>
      <p:ext uri="{BB962C8B-B14F-4D97-AF65-F5344CB8AC3E}">
        <p14:creationId xmlns:p14="http://schemas.microsoft.com/office/powerpoint/2010/main" val="3941611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qualifier is the same as Security. Here the action is a template: could be startup folders, or a task like the one we created.</a:t>
            </a:r>
            <a:endParaRPr lang="en-US" dirty="0"/>
          </a:p>
        </p:txBody>
      </p:sp>
    </p:spTree>
    <p:extLst>
      <p:ext uri="{BB962C8B-B14F-4D97-AF65-F5344CB8AC3E}">
        <p14:creationId xmlns:p14="http://schemas.microsoft.com/office/powerpoint/2010/main" val="1770786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qualifier is the same as Security. Here the action is a template: could be startup folders, or a task like the one we created.</a:t>
            </a:r>
            <a:endParaRPr lang="en-US" dirty="0"/>
          </a:p>
        </p:txBody>
      </p:sp>
    </p:spTree>
    <p:extLst>
      <p:ext uri="{BB962C8B-B14F-4D97-AF65-F5344CB8AC3E}">
        <p14:creationId xmlns:p14="http://schemas.microsoft.com/office/powerpoint/2010/main" val="1289067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Validation Rule in Dispute</a:t>
            </a:r>
            <a:r>
              <a:rPr lang="en-US" baseline="0" dirty="0" smtClean="0"/>
              <a:t> Object</a:t>
            </a:r>
          </a:p>
          <a:p>
            <a:r>
              <a:rPr lang="en-US" baseline="0" dirty="0" smtClean="0"/>
              <a:t>This is the qualifier for the rule, validation is checked, if it is triggered, the action follows with the message telling the user what to do to achieve validation.</a:t>
            </a:r>
            <a:endParaRPr lang="en-US" dirty="0"/>
          </a:p>
        </p:txBody>
      </p:sp>
    </p:spTree>
    <p:extLst>
      <p:ext uri="{BB962C8B-B14F-4D97-AF65-F5344CB8AC3E}">
        <p14:creationId xmlns:p14="http://schemas.microsoft.com/office/powerpoint/2010/main" val="850637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Validation Rule in Dispute</a:t>
            </a:r>
            <a:r>
              <a:rPr lang="en-US" baseline="0" dirty="0" smtClean="0"/>
              <a:t> Object</a:t>
            </a:r>
          </a:p>
          <a:p>
            <a:r>
              <a:rPr lang="en-US" baseline="0" dirty="0" smtClean="0"/>
              <a:t>This is the qualifier for the rule, validation is checked, if it is triggered, the action follows with the message telling the user what to do to achieve validation.</a:t>
            </a:r>
            <a:endParaRPr lang="en-US" dirty="0"/>
          </a:p>
        </p:txBody>
      </p:sp>
    </p:spTree>
    <p:extLst>
      <p:ext uri="{BB962C8B-B14F-4D97-AF65-F5344CB8AC3E}">
        <p14:creationId xmlns:p14="http://schemas.microsoft.com/office/powerpoint/2010/main" val="2613176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Validation Rule in Dispute</a:t>
            </a:r>
            <a:r>
              <a:rPr lang="en-US" baseline="0" dirty="0" smtClean="0"/>
              <a:t> Object</a:t>
            </a:r>
          </a:p>
          <a:p>
            <a:r>
              <a:rPr lang="en-US" baseline="0" dirty="0" smtClean="0"/>
              <a:t>This is the qualifier for the rule, validation is checked, if it is triggered, the action follows with the message telling the user what to do to achieve validation.</a:t>
            </a:r>
            <a:endParaRPr lang="en-US" dirty="0"/>
          </a:p>
        </p:txBody>
      </p:sp>
    </p:spTree>
    <p:extLst>
      <p:ext uri="{BB962C8B-B14F-4D97-AF65-F5344CB8AC3E}">
        <p14:creationId xmlns:p14="http://schemas.microsoft.com/office/powerpoint/2010/main" val="818509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a Route</a:t>
            </a:r>
            <a:endParaRPr lang="en-US" dirty="0"/>
          </a:p>
        </p:txBody>
      </p:sp>
    </p:spTree>
    <p:extLst>
      <p:ext uri="{BB962C8B-B14F-4D97-AF65-F5344CB8AC3E}">
        <p14:creationId xmlns:p14="http://schemas.microsoft.com/office/powerpoint/2010/main" val="1182760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99" name="Shape 99"/>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86449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the route is used with the correct</a:t>
            </a:r>
            <a:r>
              <a:rPr lang="en-US" baseline="0" dirty="0" smtClean="0"/>
              <a:t> object. For the students it will be their custom object.</a:t>
            </a:r>
          </a:p>
          <a:p>
            <a:endParaRPr lang="en-US" baseline="0" dirty="0" smtClean="0"/>
          </a:p>
          <a:p>
            <a:r>
              <a:rPr lang="en-US" baseline="0" dirty="0" smtClean="0"/>
              <a:t>The description needs to be clear and concise</a:t>
            </a:r>
          </a:p>
          <a:p>
            <a:endParaRPr lang="en-US" baseline="0" dirty="0" smtClean="0"/>
          </a:p>
          <a:p>
            <a:r>
              <a:rPr lang="en-US" baseline="0" dirty="0" smtClean="0"/>
              <a:t>Route must be saved to get to the routes.</a:t>
            </a:r>
            <a:endParaRPr lang="en-US" dirty="0"/>
          </a:p>
        </p:txBody>
      </p:sp>
    </p:spTree>
    <p:extLst>
      <p:ext uri="{BB962C8B-B14F-4D97-AF65-F5344CB8AC3E}">
        <p14:creationId xmlns:p14="http://schemas.microsoft.com/office/powerpoint/2010/main" val="921215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Stops: Can create multiple</a:t>
            </a:r>
            <a:r>
              <a:rPr lang="en-US" baseline="0" dirty="0" smtClean="0"/>
              <a:t> stops.</a:t>
            </a:r>
          </a:p>
          <a:p>
            <a:endParaRPr lang="en-US" baseline="0" dirty="0" smtClean="0"/>
          </a:p>
          <a:p>
            <a:r>
              <a:rPr lang="en-US" baseline="0" dirty="0" smtClean="0"/>
              <a:t>All members at stop are required?</a:t>
            </a:r>
          </a:p>
          <a:p>
            <a:endParaRPr lang="en-US" baseline="0" dirty="0" smtClean="0"/>
          </a:p>
          <a:p>
            <a:r>
              <a:rPr lang="en-US" baseline="0" dirty="0" smtClean="0"/>
              <a:t>Member types: Group, User path, and User with Role</a:t>
            </a:r>
            <a:endParaRPr lang="en-US" dirty="0"/>
          </a:p>
        </p:txBody>
      </p:sp>
    </p:spTree>
    <p:extLst>
      <p:ext uri="{BB962C8B-B14F-4D97-AF65-F5344CB8AC3E}">
        <p14:creationId xmlns:p14="http://schemas.microsoft.com/office/powerpoint/2010/main" val="29900203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have multiple</a:t>
            </a:r>
            <a:r>
              <a:rPr lang="en-US" baseline="0" dirty="0" smtClean="0"/>
              <a:t> members at one stop.</a:t>
            </a:r>
          </a:p>
          <a:p>
            <a:endParaRPr lang="en-US" baseline="0" dirty="0" smtClean="0"/>
          </a:p>
          <a:p>
            <a:r>
              <a:rPr lang="en-US" baseline="0" dirty="0" smtClean="0"/>
              <a:t>User with a role like attorney</a:t>
            </a:r>
          </a:p>
          <a:p>
            <a:r>
              <a:rPr lang="en-US" baseline="0" dirty="0" smtClean="0"/>
              <a:t>Or a user path like the main assignee</a:t>
            </a:r>
            <a:endParaRPr lang="en-US" dirty="0"/>
          </a:p>
        </p:txBody>
      </p:sp>
    </p:spTree>
    <p:extLst>
      <p:ext uri="{BB962C8B-B14F-4D97-AF65-F5344CB8AC3E}">
        <p14:creationId xmlns:p14="http://schemas.microsoft.com/office/powerpoint/2010/main" val="25764790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Routes</a:t>
            </a:r>
            <a:r>
              <a:rPr lang="en-US" baseline="0" dirty="0" smtClean="0"/>
              <a:t> can utilize email notification. </a:t>
            </a:r>
          </a:p>
          <a:p>
            <a:r>
              <a:rPr lang="en-US" baseline="0" dirty="0" smtClean="0"/>
              <a:t>Can send to groups, users with path, and users with roles</a:t>
            </a:r>
          </a:p>
          <a:p>
            <a:r>
              <a:rPr lang="en-US" baseline="0" dirty="0" smtClean="0"/>
              <a:t>The emails can be sent on the event of an approval, a rejection, or an error.</a:t>
            </a:r>
            <a:endParaRPr lang="en-US" dirty="0"/>
          </a:p>
        </p:txBody>
      </p:sp>
    </p:spTree>
    <p:extLst>
      <p:ext uri="{BB962C8B-B14F-4D97-AF65-F5344CB8AC3E}">
        <p14:creationId xmlns:p14="http://schemas.microsoft.com/office/powerpoint/2010/main" val="33204444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rule is triggered on a phase change, so there is not need for qualifiers here.</a:t>
            </a:r>
            <a:endParaRPr lang="en-US" dirty="0"/>
          </a:p>
        </p:txBody>
      </p:sp>
    </p:spTree>
    <p:extLst>
      <p:ext uri="{BB962C8B-B14F-4D97-AF65-F5344CB8AC3E}">
        <p14:creationId xmlns:p14="http://schemas.microsoft.com/office/powerpoint/2010/main" val="3091921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route needs</a:t>
            </a:r>
            <a:r>
              <a:rPr lang="en-US" baseline="0" dirty="0" smtClean="0"/>
              <a:t> to be made first for approval rules. When the rule is triggered, the route begins. This is great for workflow and making sure the appropriate people validate records and actions in teamconnect.</a:t>
            </a:r>
          </a:p>
          <a:p>
            <a:r>
              <a:rPr lang="en-US" baseline="0" dirty="0" smtClean="0"/>
              <a:t>If the process is rejected, the request is sent back to the first stop</a:t>
            </a:r>
          </a:p>
          <a:p>
            <a:r>
              <a:rPr lang="en-US" baseline="0" dirty="0" smtClean="0"/>
              <a:t>If someone is a part of the approval route more than once, they can approve each time or just once</a:t>
            </a:r>
          </a:p>
          <a:p>
            <a:r>
              <a:rPr lang="en-US" baseline="0" dirty="0" smtClean="0"/>
              <a:t>Stop level parameters are the conditions at each stop, route level parameter are the ones that follow this slide</a:t>
            </a:r>
            <a:endParaRPr lang="en-US" dirty="0"/>
          </a:p>
        </p:txBody>
      </p:sp>
    </p:spTree>
    <p:extLst>
      <p:ext uri="{BB962C8B-B14F-4D97-AF65-F5344CB8AC3E}">
        <p14:creationId xmlns:p14="http://schemas.microsoft.com/office/powerpoint/2010/main" val="3753574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options are the same for everyone at all stops</a:t>
            </a:r>
            <a:endParaRPr lang="en-US" dirty="0"/>
          </a:p>
        </p:txBody>
      </p:sp>
    </p:spTree>
    <p:extLst>
      <p:ext uri="{BB962C8B-B14F-4D97-AF65-F5344CB8AC3E}">
        <p14:creationId xmlns:p14="http://schemas.microsoft.com/office/powerpoint/2010/main" val="2549319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options</a:t>
            </a:r>
            <a:r>
              <a:rPr lang="en-US" baseline="0" dirty="0" smtClean="0"/>
              <a:t> are specific to the people at the specific stops</a:t>
            </a:r>
            <a:endParaRPr lang="en-US" dirty="0"/>
          </a:p>
        </p:txBody>
      </p:sp>
    </p:spTree>
    <p:extLst>
      <p:ext uri="{BB962C8B-B14F-4D97-AF65-F5344CB8AC3E}">
        <p14:creationId xmlns:p14="http://schemas.microsoft.com/office/powerpoint/2010/main" val="39954289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Validation Rule in Dispute</a:t>
            </a:r>
            <a:r>
              <a:rPr lang="en-US" baseline="0" dirty="0" smtClean="0"/>
              <a:t> Object</a:t>
            </a:r>
          </a:p>
          <a:p>
            <a:r>
              <a:rPr lang="en-US" baseline="0" dirty="0" smtClean="0"/>
              <a:t>This is the qualifier for the rule, validation is checked, if it is triggered, the action follows with the message telling the user what to do to achieve validation.</a:t>
            </a:r>
            <a:endParaRPr lang="en-US" dirty="0"/>
          </a:p>
        </p:txBody>
      </p:sp>
    </p:spTree>
    <p:extLst>
      <p:ext uri="{BB962C8B-B14F-4D97-AF65-F5344CB8AC3E}">
        <p14:creationId xmlns:p14="http://schemas.microsoft.com/office/powerpoint/2010/main" val="42413423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Validation Rule in Dispute</a:t>
            </a:r>
            <a:r>
              <a:rPr lang="en-US" baseline="0" dirty="0" smtClean="0"/>
              <a:t> Object</a:t>
            </a:r>
          </a:p>
          <a:p>
            <a:r>
              <a:rPr lang="en-US" baseline="0" dirty="0" smtClean="0"/>
              <a:t>This is the qualifier for the rule, validation is checked, if it is triggered, the action follows with the message telling the user what to do to achieve validation.</a:t>
            </a:r>
            <a:endParaRPr lang="en-US" dirty="0"/>
          </a:p>
        </p:txBody>
      </p:sp>
    </p:spTree>
    <p:extLst>
      <p:ext uri="{BB962C8B-B14F-4D97-AF65-F5344CB8AC3E}">
        <p14:creationId xmlns:p14="http://schemas.microsoft.com/office/powerpoint/2010/main" val="1922544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the</a:t>
            </a:r>
            <a:r>
              <a:rPr lang="en-US" baseline="0" dirty="0" smtClean="0"/>
              <a:t> different types of rules or all rules</a:t>
            </a:r>
          </a:p>
          <a:p>
            <a:r>
              <a:rPr lang="en-US" baseline="0" dirty="0" smtClean="0"/>
              <a:t>Also can show the types of actions the rules are triggered on: Create, Update, Delete, Phase Change, User Invoke.</a:t>
            </a:r>
          </a:p>
          <a:p>
            <a:r>
              <a:rPr lang="en-US" baseline="0" dirty="0" smtClean="0"/>
              <a:t>This can be overviewed briefly, but for the full 5 day course will be much more detailed.</a:t>
            </a:r>
          </a:p>
          <a:p>
            <a:endParaRPr lang="en-US" baseline="0" dirty="0" smtClean="0"/>
          </a:p>
          <a:p>
            <a:r>
              <a:rPr lang="en-US" baseline="0" dirty="0" smtClean="0"/>
              <a:t>Exercises will include creating rules for each rule type on the trainees custom object</a:t>
            </a:r>
            <a:endParaRPr lang="en-US" dirty="0"/>
          </a:p>
        </p:txBody>
      </p:sp>
    </p:spTree>
    <p:extLst>
      <p:ext uri="{BB962C8B-B14F-4D97-AF65-F5344CB8AC3E}">
        <p14:creationId xmlns:p14="http://schemas.microsoft.com/office/powerpoint/2010/main" val="1294316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Validation Rule in Dispute</a:t>
            </a:r>
            <a:r>
              <a:rPr lang="en-US" baseline="0" dirty="0" smtClean="0"/>
              <a:t> Object</a:t>
            </a:r>
          </a:p>
          <a:p>
            <a:r>
              <a:rPr lang="en-US" baseline="0" dirty="0" smtClean="0"/>
              <a:t>This is the qualifier for the rule, validation is checked, if it is triggered, the action follows with the message telling the user what to do to achieve validation.</a:t>
            </a:r>
            <a:endParaRPr lang="en-US" dirty="0"/>
          </a:p>
        </p:txBody>
      </p:sp>
    </p:spTree>
    <p:extLst>
      <p:ext uri="{BB962C8B-B14F-4D97-AF65-F5344CB8AC3E}">
        <p14:creationId xmlns:p14="http://schemas.microsoft.com/office/powerpoint/2010/main" val="5612324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rule can</a:t>
            </a:r>
            <a:r>
              <a:rPr lang="en-US" baseline="0" dirty="0" smtClean="0"/>
              <a:t> also be triggered by the user</a:t>
            </a:r>
          </a:p>
          <a:p>
            <a:r>
              <a:rPr lang="en-US" baseline="0" dirty="0" smtClean="0"/>
              <a:t>Qualifiers are the same as others</a:t>
            </a:r>
          </a:p>
          <a:p>
            <a:r>
              <a:rPr lang="en-US" baseline="0" dirty="0" smtClean="0"/>
              <a:t>Must be a custom action</a:t>
            </a:r>
          </a:p>
          <a:p>
            <a:r>
              <a:rPr lang="en-US" baseline="0" dirty="0" smtClean="0"/>
              <a:t>Time and duration can be adjusted</a:t>
            </a:r>
            <a:endParaRPr lang="en-US" dirty="0"/>
          </a:p>
        </p:txBody>
      </p:sp>
    </p:spTree>
    <p:extLst>
      <p:ext uri="{BB962C8B-B14F-4D97-AF65-F5344CB8AC3E}">
        <p14:creationId xmlns:p14="http://schemas.microsoft.com/office/powerpoint/2010/main" val="1432450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Operate is changed in qualifier may</a:t>
            </a:r>
            <a:r>
              <a:rPr lang="en-US" baseline="0" dirty="0" smtClean="0"/>
              <a:t> require some special attention when implementing a post-commit rule</a:t>
            </a:r>
            <a:endParaRPr lang="en-US" dirty="0"/>
          </a:p>
        </p:txBody>
      </p:sp>
    </p:spTree>
    <p:extLst>
      <p:ext uri="{BB962C8B-B14F-4D97-AF65-F5344CB8AC3E}">
        <p14:creationId xmlns:p14="http://schemas.microsoft.com/office/powerpoint/2010/main" val="6277766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Qualifier is the same: Action is an automated action, which is why it is a custom rule</a:t>
            </a:r>
            <a:endParaRPr lang="en-US" dirty="0"/>
          </a:p>
        </p:txBody>
      </p:sp>
    </p:spTree>
    <p:extLst>
      <p:ext uri="{BB962C8B-B14F-4D97-AF65-F5344CB8AC3E}">
        <p14:creationId xmlns:p14="http://schemas.microsoft.com/office/powerpoint/2010/main" val="8078864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Shape 607"/>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08" name="Shape 608"/>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29747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22" name="Shape 62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20582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Shape 607"/>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08" name="Shape 608"/>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01839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Shape 614"/>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15" name="Shape 615"/>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54318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Shape 607"/>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08" name="Shape 608"/>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34687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22" name="Shape 62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5376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48" name="Shape 148"/>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3102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22" name="Shape 62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18330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22" name="Shape 62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75120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22" name="Shape 62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8208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29" name="Shape 629"/>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13384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Shape 635"/>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36" name="Shape 636"/>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67339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Shape 642"/>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43" name="Shape 643"/>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9055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Shape 649"/>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50" name="Shape 650"/>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36155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Shape 656"/>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57" name="Shape 657"/>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68870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Shape 740"/>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741" name="Shape 741"/>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09289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Shape 747"/>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748" name="Shape 748"/>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0668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qualifier is describing</a:t>
            </a:r>
            <a:r>
              <a:rPr lang="en-US" baseline="0" dirty="0" smtClean="0"/>
              <a:t> the condition when this rule should fire.</a:t>
            </a:r>
          </a:p>
          <a:p>
            <a:endParaRPr lang="en-US" dirty="0" smtClean="0"/>
          </a:p>
          <a:p>
            <a:r>
              <a:rPr lang="en-US" dirty="0" smtClean="0"/>
              <a:t>Create</a:t>
            </a:r>
            <a:r>
              <a:rPr lang="en-US" baseline="0" dirty="0" smtClean="0"/>
              <a:t> a let argument, sometime the navigator is needed, then use the operator like is or is not, then equal to, populated, and not populated.</a:t>
            </a:r>
          </a:p>
          <a:p>
            <a:r>
              <a:rPr lang="en-US" baseline="0" dirty="0" smtClean="0"/>
              <a:t>Then signify the right argument</a:t>
            </a:r>
          </a:p>
          <a:p>
            <a:endParaRPr lang="en-US" dirty="0" smtClean="0"/>
          </a:p>
          <a:p>
            <a:r>
              <a:rPr lang="en-US" dirty="0" smtClean="0"/>
              <a:t>Several qualifiers can</a:t>
            </a:r>
            <a:r>
              <a:rPr lang="en-US" baseline="0" dirty="0" smtClean="0"/>
              <a:t> be used, and the there is and, or, as well as and/or logic involved.</a:t>
            </a:r>
            <a:endParaRPr lang="en-US" dirty="0" smtClean="0"/>
          </a:p>
          <a:p>
            <a:endParaRPr lang="en-US" dirty="0" smtClean="0"/>
          </a:p>
          <a:p>
            <a:r>
              <a:rPr lang="en-US" dirty="0" smtClean="0"/>
              <a:t>Automated Qualifier files are uploaded here</a:t>
            </a:r>
            <a:r>
              <a:rPr lang="en-US" baseline="0" dirty="0" smtClean="0"/>
              <a:t> too.</a:t>
            </a:r>
          </a:p>
          <a:p>
            <a:endParaRPr lang="en-US" baseline="0" dirty="0" smtClean="0"/>
          </a:p>
          <a:p>
            <a:r>
              <a:rPr lang="en-US" baseline="0" dirty="0" smtClean="0"/>
              <a:t>Rule Actions show a message to the user when this rule is triggered.</a:t>
            </a:r>
            <a:endParaRPr lang="en-US" dirty="0"/>
          </a:p>
        </p:txBody>
      </p:sp>
    </p:spTree>
    <p:extLst>
      <p:ext uri="{BB962C8B-B14F-4D97-AF65-F5344CB8AC3E}">
        <p14:creationId xmlns:p14="http://schemas.microsoft.com/office/powerpoint/2010/main" val="2914742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755" name="Shape 755"/>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57042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Shape 761"/>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762" name="Shape 76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20066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Shape 768"/>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769" name="Shape 769"/>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86980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Shape 775"/>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776" name="Shape 776"/>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2503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Shape 775"/>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776" name="Shape 776"/>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41746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Shape 775"/>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776" name="Shape 776"/>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19600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Shape 775"/>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776" name="Shape 776"/>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68818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Shape 775"/>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776" name="Shape 776"/>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62047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Shape 78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83" name="Shape 783"/>
          <p:cNvSpPr txBox="1">
            <a:spLocks noGrp="1"/>
          </p:cNvSpPr>
          <p:nvPr>
            <p:ph type="body" idx="1"/>
          </p:nvPr>
        </p:nvSpPr>
        <p:spPr>
          <a:xfrm>
            <a:off x="688805" y="4416426"/>
            <a:ext cx="5504204" cy="4183063"/>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b="0" i="0" u="none" strike="noStrike" cap="none">
                <a:solidFill>
                  <a:schemeClr val="dk1"/>
                </a:solidFill>
                <a:latin typeface="Calibri"/>
                <a:ea typeface="Calibri"/>
                <a:cs typeface="Calibri"/>
                <a:sym typeface="Calibri"/>
              </a:rPr>
              <a:t>Sample is in slides but to open in a different file, see TASK_Q_VerifyActivityandTotal_C.java</a:t>
            </a:r>
          </a:p>
        </p:txBody>
      </p:sp>
    </p:spTree>
    <p:extLst>
      <p:ext uri="{BB962C8B-B14F-4D97-AF65-F5344CB8AC3E}">
        <p14:creationId xmlns:p14="http://schemas.microsoft.com/office/powerpoint/2010/main" val="33164637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22" name="Shape 62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2224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qualifier is describing</a:t>
            </a:r>
            <a:r>
              <a:rPr lang="en-US" baseline="0" dirty="0" smtClean="0"/>
              <a:t> the condition when this rule should fire.</a:t>
            </a:r>
          </a:p>
          <a:p>
            <a:endParaRPr lang="en-US" dirty="0" smtClean="0"/>
          </a:p>
          <a:p>
            <a:r>
              <a:rPr lang="en-US" dirty="0" smtClean="0"/>
              <a:t>Create</a:t>
            </a:r>
            <a:r>
              <a:rPr lang="en-US" baseline="0" dirty="0" smtClean="0"/>
              <a:t> a let argument, sometime the navigator is needed, then use the operator like is or is not, then equal to, populated, and not populated.</a:t>
            </a:r>
          </a:p>
          <a:p>
            <a:r>
              <a:rPr lang="en-US" baseline="0" dirty="0" smtClean="0"/>
              <a:t>Then signify the right argument</a:t>
            </a:r>
          </a:p>
          <a:p>
            <a:endParaRPr lang="en-US" dirty="0" smtClean="0"/>
          </a:p>
          <a:p>
            <a:r>
              <a:rPr lang="en-US" dirty="0" smtClean="0"/>
              <a:t>Several qualifiers can</a:t>
            </a:r>
            <a:r>
              <a:rPr lang="en-US" baseline="0" dirty="0" smtClean="0"/>
              <a:t> be used, and the there is and, or, as well as and/or logic involved.</a:t>
            </a:r>
            <a:endParaRPr lang="en-US" dirty="0" smtClean="0"/>
          </a:p>
          <a:p>
            <a:endParaRPr lang="en-US" dirty="0" smtClean="0"/>
          </a:p>
          <a:p>
            <a:r>
              <a:rPr lang="en-US" dirty="0" smtClean="0"/>
              <a:t>Automated Qualifier files are uploaded here</a:t>
            </a:r>
            <a:r>
              <a:rPr lang="en-US" baseline="0" dirty="0" smtClean="0"/>
              <a:t> too.</a:t>
            </a:r>
          </a:p>
          <a:p>
            <a:endParaRPr lang="en-US" baseline="0" dirty="0" smtClean="0"/>
          </a:p>
          <a:p>
            <a:r>
              <a:rPr lang="en-US" baseline="0" dirty="0" smtClean="0"/>
              <a:t>Rule Actions show a message to the user when this rule is triggered.</a:t>
            </a:r>
            <a:endParaRPr lang="en-US" dirty="0"/>
          </a:p>
        </p:txBody>
      </p:sp>
    </p:spTree>
    <p:extLst>
      <p:ext uri="{BB962C8B-B14F-4D97-AF65-F5344CB8AC3E}">
        <p14:creationId xmlns:p14="http://schemas.microsoft.com/office/powerpoint/2010/main" val="8880062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Shape 826"/>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7" name="Shape 827"/>
          <p:cNvSpPr txBox="1">
            <a:spLocks noGrp="1"/>
          </p:cNvSpPr>
          <p:nvPr>
            <p:ph type="body" idx="1"/>
          </p:nvPr>
        </p:nvSpPr>
        <p:spPr>
          <a:xfrm>
            <a:off x="688805" y="4416426"/>
            <a:ext cx="5504204" cy="4183063"/>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831722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Shape 834"/>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835" name="Shape 835"/>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77402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Shape 78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83" name="Shape 783"/>
          <p:cNvSpPr txBox="1">
            <a:spLocks noGrp="1"/>
          </p:cNvSpPr>
          <p:nvPr>
            <p:ph type="body" idx="1"/>
          </p:nvPr>
        </p:nvSpPr>
        <p:spPr>
          <a:xfrm>
            <a:off x="688805" y="4416426"/>
            <a:ext cx="5504204" cy="4183063"/>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b="0" i="0" u="none" strike="noStrike" cap="none">
                <a:solidFill>
                  <a:schemeClr val="dk1"/>
                </a:solidFill>
                <a:latin typeface="Calibri"/>
                <a:ea typeface="Calibri"/>
                <a:cs typeface="Calibri"/>
                <a:sym typeface="Calibri"/>
              </a:rPr>
              <a:t>Sample is in slides but to open in a different file, see TASK_Q_VerifyActivityandTotal_C.java</a:t>
            </a:r>
          </a:p>
        </p:txBody>
      </p:sp>
    </p:spTree>
    <p:extLst>
      <p:ext uri="{BB962C8B-B14F-4D97-AF65-F5344CB8AC3E}">
        <p14:creationId xmlns:p14="http://schemas.microsoft.com/office/powerpoint/2010/main" val="288024341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22" name="Shape 62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455894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22" name="Shape 62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78269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Shape 796"/>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797" name="Shape 797"/>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39305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22" name="Shape 62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48819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22" name="Shape 62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35277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Shape 796"/>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797" name="Shape 797"/>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866937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Shape 796"/>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797" name="Shape 797"/>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0166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qualifier is describing</a:t>
            </a:r>
            <a:r>
              <a:rPr lang="en-US" baseline="0" dirty="0" smtClean="0"/>
              <a:t> the condition when this rule should fire.</a:t>
            </a:r>
          </a:p>
          <a:p>
            <a:endParaRPr lang="en-US" dirty="0" smtClean="0"/>
          </a:p>
          <a:p>
            <a:r>
              <a:rPr lang="en-US" dirty="0" smtClean="0"/>
              <a:t>Create</a:t>
            </a:r>
            <a:r>
              <a:rPr lang="en-US" baseline="0" dirty="0" smtClean="0"/>
              <a:t> a let argument, sometime the navigator is needed, then use the operator like is or is not, then equal to, populated, and not populated.</a:t>
            </a:r>
          </a:p>
          <a:p>
            <a:r>
              <a:rPr lang="en-US" baseline="0" dirty="0" smtClean="0"/>
              <a:t>Then signify the right argument</a:t>
            </a:r>
          </a:p>
          <a:p>
            <a:endParaRPr lang="en-US" dirty="0" smtClean="0"/>
          </a:p>
          <a:p>
            <a:r>
              <a:rPr lang="en-US" dirty="0" smtClean="0"/>
              <a:t>Several qualifiers can</a:t>
            </a:r>
            <a:r>
              <a:rPr lang="en-US" baseline="0" dirty="0" smtClean="0"/>
              <a:t> be used, and the there is and, or, as well as and/or logic involved.</a:t>
            </a:r>
            <a:endParaRPr lang="en-US" dirty="0" smtClean="0"/>
          </a:p>
          <a:p>
            <a:endParaRPr lang="en-US" dirty="0" smtClean="0"/>
          </a:p>
          <a:p>
            <a:r>
              <a:rPr lang="en-US" dirty="0" smtClean="0"/>
              <a:t>Automated Qualifier files are uploaded here</a:t>
            </a:r>
            <a:r>
              <a:rPr lang="en-US" baseline="0" dirty="0" smtClean="0"/>
              <a:t> too.</a:t>
            </a:r>
          </a:p>
          <a:p>
            <a:endParaRPr lang="en-US" baseline="0" dirty="0" smtClean="0"/>
          </a:p>
          <a:p>
            <a:r>
              <a:rPr lang="en-US" baseline="0" dirty="0" smtClean="0"/>
              <a:t>Rule Actions show a message to the user when this rule is triggered.</a:t>
            </a:r>
            <a:endParaRPr lang="en-US" dirty="0"/>
          </a:p>
        </p:txBody>
      </p:sp>
    </p:spTree>
    <p:extLst>
      <p:ext uri="{BB962C8B-B14F-4D97-AF65-F5344CB8AC3E}">
        <p14:creationId xmlns:p14="http://schemas.microsoft.com/office/powerpoint/2010/main" val="52991899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22" name="Shape 62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59305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22" name="Shape 62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46747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22" name="Shape 62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99333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Shape 893"/>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94" name="Shape 894"/>
          <p:cNvSpPr txBox="1">
            <a:spLocks noGrp="1"/>
          </p:cNvSpPr>
          <p:nvPr>
            <p:ph type="body" idx="1"/>
          </p:nvPr>
        </p:nvSpPr>
        <p:spPr>
          <a:xfrm>
            <a:off x="688805" y="4416426"/>
            <a:ext cx="5504204" cy="4183063"/>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5590657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22" name="Shape 62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9979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22" name="Shape 62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920000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Shape 804"/>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805" name="Shape 805"/>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876267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Shape 812"/>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813" name="Shape 813"/>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56784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820" name="Shape 820"/>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187026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Shape 841"/>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842" name="Shape 84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7965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qualifier is describing</a:t>
            </a:r>
            <a:r>
              <a:rPr lang="en-US" baseline="0" dirty="0" smtClean="0"/>
              <a:t> the condition when this rule should fire.</a:t>
            </a:r>
          </a:p>
          <a:p>
            <a:endParaRPr lang="en-US" dirty="0" smtClean="0"/>
          </a:p>
          <a:p>
            <a:r>
              <a:rPr lang="en-US" dirty="0" smtClean="0"/>
              <a:t>Create</a:t>
            </a:r>
            <a:r>
              <a:rPr lang="en-US" baseline="0" dirty="0" smtClean="0"/>
              <a:t> a let argument, sometime the navigator is needed, then use the operator like is or is not, then equal to, populated, and not populated.</a:t>
            </a:r>
          </a:p>
          <a:p>
            <a:r>
              <a:rPr lang="en-US" baseline="0" dirty="0" smtClean="0"/>
              <a:t>Then signify the right argument</a:t>
            </a:r>
          </a:p>
          <a:p>
            <a:endParaRPr lang="en-US" dirty="0" smtClean="0"/>
          </a:p>
          <a:p>
            <a:r>
              <a:rPr lang="en-US" dirty="0" smtClean="0"/>
              <a:t>Several qualifiers can</a:t>
            </a:r>
            <a:r>
              <a:rPr lang="en-US" baseline="0" dirty="0" smtClean="0"/>
              <a:t> be used, and the there is and, or, as well as and/or logic involved.</a:t>
            </a:r>
            <a:endParaRPr lang="en-US" dirty="0" smtClean="0"/>
          </a:p>
          <a:p>
            <a:endParaRPr lang="en-US" dirty="0" smtClean="0"/>
          </a:p>
          <a:p>
            <a:r>
              <a:rPr lang="en-US" dirty="0" smtClean="0"/>
              <a:t>Automated Qualifier files are uploaded here</a:t>
            </a:r>
            <a:r>
              <a:rPr lang="en-US" baseline="0" dirty="0" smtClean="0"/>
              <a:t> too.</a:t>
            </a:r>
          </a:p>
          <a:p>
            <a:endParaRPr lang="en-US" baseline="0" dirty="0" smtClean="0"/>
          </a:p>
          <a:p>
            <a:r>
              <a:rPr lang="en-US" baseline="0" dirty="0" smtClean="0"/>
              <a:t>Rule Actions show a message to the user when this rule is triggered.</a:t>
            </a:r>
            <a:endParaRPr lang="en-US" dirty="0"/>
          </a:p>
        </p:txBody>
      </p:sp>
    </p:spTree>
    <p:extLst>
      <p:ext uri="{BB962C8B-B14F-4D97-AF65-F5344CB8AC3E}">
        <p14:creationId xmlns:p14="http://schemas.microsoft.com/office/powerpoint/2010/main" val="334257104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Shape 87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3" name="Shape 873"/>
          <p:cNvSpPr txBox="1">
            <a:spLocks noGrp="1"/>
          </p:cNvSpPr>
          <p:nvPr>
            <p:ph type="body" idx="1"/>
          </p:nvPr>
        </p:nvSpPr>
        <p:spPr>
          <a:xfrm>
            <a:off x="688805" y="4416426"/>
            <a:ext cx="5504204" cy="4183063"/>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2182829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22" name="Shape 62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549076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Shape 87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3" name="Shape 873"/>
          <p:cNvSpPr txBox="1">
            <a:spLocks noGrp="1"/>
          </p:cNvSpPr>
          <p:nvPr>
            <p:ph type="body" idx="1"/>
          </p:nvPr>
        </p:nvSpPr>
        <p:spPr>
          <a:xfrm>
            <a:off x="688805" y="4416426"/>
            <a:ext cx="5504204" cy="4183063"/>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b="0" i="0" u="none" strike="noStrike" cap="none" dirty="0" smtClean="0">
                <a:solidFill>
                  <a:schemeClr val="dk1"/>
                </a:solidFill>
                <a:latin typeface="Calibri"/>
                <a:ea typeface="Calibri"/>
                <a:cs typeface="Calibri"/>
                <a:sym typeface="Calibri"/>
              </a:rPr>
              <a:t>Echo’s #4 Demo_CustomFieldPopulate.java</a:t>
            </a:r>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1629293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Shape 996"/>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97" name="Shape 997"/>
          <p:cNvSpPr txBox="1">
            <a:spLocks noGrp="1"/>
          </p:cNvSpPr>
          <p:nvPr>
            <p:ph type="body" idx="1"/>
          </p:nvPr>
        </p:nvSpPr>
        <p:spPr>
          <a:xfrm>
            <a:off x="688805" y="4416426"/>
            <a:ext cx="5504204" cy="4183063"/>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4035720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22" name="Shape 62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44234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22" name="Shape 62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245449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Shape 87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3" name="Shape 873"/>
          <p:cNvSpPr txBox="1">
            <a:spLocks noGrp="1"/>
          </p:cNvSpPr>
          <p:nvPr>
            <p:ph type="body" idx="1"/>
          </p:nvPr>
        </p:nvSpPr>
        <p:spPr>
          <a:xfrm>
            <a:off x="688805" y="4416426"/>
            <a:ext cx="5504204" cy="4183063"/>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b="0" i="0" u="none" strike="noStrike" cap="none">
                <a:solidFill>
                  <a:schemeClr val="dk1"/>
                </a:solidFill>
                <a:latin typeface="Calibri"/>
                <a:ea typeface="Calibri"/>
                <a:cs typeface="Calibri"/>
                <a:sym typeface="Calibri"/>
              </a:rPr>
              <a:t>4/07/10 Echo’s #4 Demo_CustomFieldPopulate.java</a:t>
            </a:r>
          </a:p>
        </p:txBody>
      </p:sp>
    </p:spTree>
    <p:extLst>
      <p:ext uri="{BB962C8B-B14F-4D97-AF65-F5344CB8AC3E}">
        <p14:creationId xmlns:p14="http://schemas.microsoft.com/office/powerpoint/2010/main" val="7035561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22" name="Shape 62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024449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22" name="Shape 62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461440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Shape 87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3" name="Shape 873"/>
          <p:cNvSpPr txBox="1">
            <a:spLocks noGrp="1"/>
          </p:cNvSpPr>
          <p:nvPr>
            <p:ph type="body" idx="1"/>
          </p:nvPr>
        </p:nvSpPr>
        <p:spPr>
          <a:xfrm>
            <a:off x="688805" y="4416426"/>
            <a:ext cx="5504204" cy="4183063"/>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b="0" i="0" u="none" strike="noStrike" cap="none">
                <a:solidFill>
                  <a:schemeClr val="dk1"/>
                </a:solidFill>
                <a:latin typeface="Calibri"/>
                <a:ea typeface="Calibri"/>
                <a:cs typeface="Calibri"/>
                <a:sym typeface="Calibri"/>
              </a:rPr>
              <a:t>4/07/10 Echo’s #4 Demo_CustomFieldPopulate.java</a:t>
            </a:r>
          </a:p>
        </p:txBody>
      </p:sp>
    </p:spTree>
    <p:extLst>
      <p:ext uri="{BB962C8B-B14F-4D97-AF65-F5344CB8AC3E}">
        <p14:creationId xmlns:p14="http://schemas.microsoft.com/office/powerpoint/2010/main" val="1813092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qualifier is describing</a:t>
            </a:r>
            <a:r>
              <a:rPr lang="en-US" baseline="0" dirty="0" smtClean="0"/>
              <a:t> the condition when this rule should fire.</a:t>
            </a:r>
          </a:p>
          <a:p>
            <a:endParaRPr lang="en-US" dirty="0" smtClean="0"/>
          </a:p>
          <a:p>
            <a:r>
              <a:rPr lang="en-US" dirty="0" smtClean="0"/>
              <a:t>Create</a:t>
            </a:r>
            <a:r>
              <a:rPr lang="en-US" baseline="0" dirty="0" smtClean="0"/>
              <a:t> a let argument, sometime the navigator is needed, then use the operator like is or is not, then equal to, populated, and not populated.</a:t>
            </a:r>
          </a:p>
          <a:p>
            <a:r>
              <a:rPr lang="en-US" baseline="0" dirty="0" smtClean="0"/>
              <a:t>Then signify the right argument</a:t>
            </a:r>
          </a:p>
          <a:p>
            <a:endParaRPr lang="en-US" dirty="0" smtClean="0"/>
          </a:p>
          <a:p>
            <a:r>
              <a:rPr lang="en-US" dirty="0" smtClean="0"/>
              <a:t>Several qualifiers can</a:t>
            </a:r>
            <a:r>
              <a:rPr lang="en-US" baseline="0" dirty="0" smtClean="0"/>
              <a:t> be used, and the there is and, or, as well as and/or logic involved.</a:t>
            </a:r>
            <a:endParaRPr lang="en-US" dirty="0" smtClean="0"/>
          </a:p>
          <a:p>
            <a:endParaRPr lang="en-US" dirty="0" smtClean="0"/>
          </a:p>
          <a:p>
            <a:r>
              <a:rPr lang="en-US" dirty="0" smtClean="0"/>
              <a:t>Automated Qualifier files are uploaded here</a:t>
            </a:r>
            <a:r>
              <a:rPr lang="en-US" baseline="0" dirty="0" smtClean="0"/>
              <a:t> too.</a:t>
            </a:r>
          </a:p>
          <a:p>
            <a:endParaRPr lang="en-US" baseline="0" dirty="0" smtClean="0"/>
          </a:p>
          <a:p>
            <a:r>
              <a:rPr lang="en-US" baseline="0" dirty="0" smtClean="0"/>
              <a:t>Rule Actions show a message to the user when this rule is triggered.</a:t>
            </a:r>
            <a:endParaRPr lang="en-US" dirty="0"/>
          </a:p>
        </p:txBody>
      </p:sp>
    </p:spTree>
    <p:extLst>
      <p:ext uri="{BB962C8B-B14F-4D97-AF65-F5344CB8AC3E}">
        <p14:creationId xmlns:p14="http://schemas.microsoft.com/office/powerpoint/2010/main" val="258615876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22" name="Shape 62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686890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Shape 907"/>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08" name="Shape 908"/>
          <p:cNvSpPr txBox="1">
            <a:spLocks noGrp="1"/>
          </p:cNvSpPr>
          <p:nvPr>
            <p:ph type="body" idx="1"/>
          </p:nvPr>
        </p:nvSpPr>
        <p:spPr>
          <a:xfrm>
            <a:off x="688805" y="4416426"/>
            <a:ext cx="5504204" cy="4183063"/>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9242203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Shape 914"/>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915" name="Shape 915"/>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338566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Shape 893"/>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94" name="Shape 894"/>
          <p:cNvSpPr txBox="1">
            <a:spLocks noGrp="1"/>
          </p:cNvSpPr>
          <p:nvPr>
            <p:ph type="body" idx="1"/>
          </p:nvPr>
        </p:nvSpPr>
        <p:spPr>
          <a:xfrm>
            <a:off x="688805" y="4416426"/>
            <a:ext cx="5504204" cy="4183063"/>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4890742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22" name="Shape 62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164768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22" name="Shape 62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953836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Shape 886"/>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87" name="Shape 887"/>
          <p:cNvSpPr txBox="1">
            <a:spLocks noGrp="1"/>
          </p:cNvSpPr>
          <p:nvPr>
            <p:ph type="body" idx="1"/>
          </p:nvPr>
        </p:nvSpPr>
        <p:spPr>
          <a:xfrm>
            <a:off x="688805" y="4416426"/>
            <a:ext cx="5504204" cy="4183063"/>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b="0" i="0" u="none" strike="noStrike" cap="none">
                <a:solidFill>
                  <a:schemeClr val="dk1"/>
                </a:solidFill>
                <a:latin typeface="Calibri"/>
                <a:ea typeface="Calibri"/>
                <a:cs typeface="Calibri"/>
                <a:sym typeface="Calibri"/>
              </a:rPr>
              <a:t>4/07/10 Echo’s #5 CONT_populatePhone.java</a:t>
            </a:r>
          </a:p>
        </p:txBody>
      </p:sp>
    </p:spTree>
    <p:extLst>
      <p:ext uri="{BB962C8B-B14F-4D97-AF65-F5344CB8AC3E}">
        <p14:creationId xmlns:p14="http://schemas.microsoft.com/office/powerpoint/2010/main" val="68502271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22" name="Shape 62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604759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688805" y="4416426"/>
            <a:ext cx="5504204" cy="4183063"/>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22" name="Shape 622"/>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513935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Shape 959"/>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60" name="Shape 960"/>
          <p:cNvSpPr txBox="1">
            <a:spLocks noGrp="1"/>
          </p:cNvSpPr>
          <p:nvPr>
            <p:ph type="body" idx="1"/>
          </p:nvPr>
        </p:nvSpPr>
        <p:spPr>
          <a:xfrm>
            <a:off x="688805" y="4416426"/>
            <a:ext cx="5504204" cy="4183063"/>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367397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29E1C46-6820-FC4D-927F-75292FE5B39B}"/>
              </a:ext>
            </a:extLst>
          </p:cNvPr>
          <p:cNvSpPr/>
          <p:nvPr userDrawn="1"/>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xmlns="" id="{0CDE96FA-2840-5342-827F-972157C752AD}"/>
              </a:ext>
            </a:extLst>
          </p:cNvPr>
          <p:cNvGrpSpPr/>
          <p:nvPr userDrawn="1"/>
        </p:nvGrpSpPr>
        <p:grpSpPr>
          <a:xfrm>
            <a:off x="-4799" y="-7343"/>
            <a:ext cx="12298877" cy="6891467"/>
            <a:chOff x="-4799" y="-7343"/>
            <a:chExt cx="12298877" cy="6891467"/>
          </a:xfrm>
        </p:grpSpPr>
        <p:sp>
          <p:nvSpPr>
            <p:cNvPr id="7" name="Parallelogram 5">
              <a:extLst>
                <a:ext uri="{FF2B5EF4-FFF2-40B4-BE49-F238E27FC236}">
                  <a16:creationId xmlns:a16="http://schemas.microsoft.com/office/drawing/2014/main" xmlns="" id="{360472B8-9F78-1D46-A2D7-8E46D4FA407B}"/>
                </a:ext>
              </a:extLst>
            </p:cNvPr>
            <p:cNvSpPr/>
            <p:nvPr userDrawn="1"/>
          </p:nvSpPr>
          <p:spPr>
            <a:xfrm>
              <a:off x="9397486" y="-1"/>
              <a:ext cx="2896592" cy="6883572"/>
            </a:xfrm>
            <a:custGeom>
              <a:avLst/>
              <a:gdLst>
                <a:gd name="connsiteX0" fmla="*/ 0 w 4133088"/>
                <a:gd name="connsiteY0" fmla="*/ 6904127 h 6904127"/>
                <a:gd name="connsiteX1" fmla="*/ 1033272 w 4133088"/>
                <a:gd name="connsiteY1" fmla="*/ 0 h 6904127"/>
                <a:gd name="connsiteX2" fmla="*/ 4133088 w 4133088"/>
                <a:gd name="connsiteY2" fmla="*/ 0 h 6904127"/>
                <a:gd name="connsiteX3" fmla="*/ 3099816 w 4133088"/>
                <a:gd name="connsiteY3" fmla="*/ 6904127 h 6904127"/>
                <a:gd name="connsiteX4" fmla="*/ 0 w 4133088"/>
                <a:gd name="connsiteY4" fmla="*/ 6904127 h 6904127"/>
                <a:gd name="connsiteX0" fmla="*/ 0 w 4133088"/>
                <a:gd name="connsiteY0" fmla="*/ 6904127 h 6904127"/>
                <a:gd name="connsiteX1" fmla="*/ 289560 w 4133088"/>
                <a:gd name="connsiteY1" fmla="*/ 1377696 h 6904127"/>
                <a:gd name="connsiteX2" fmla="*/ 4133088 w 4133088"/>
                <a:gd name="connsiteY2" fmla="*/ 0 h 6904127"/>
                <a:gd name="connsiteX3" fmla="*/ 3099816 w 4133088"/>
                <a:gd name="connsiteY3" fmla="*/ 6904127 h 6904127"/>
                <a:gd name="connsiteX4" fmla="*/ 0 w 4133088"/>
                <a:gd name="connsiteY4" fmla="*/ 6904127 h 6904127"/>
                <a:gd name="connsiteX0" fmla="*/ 0 w 3099816"/>
                <a:gd name="connsiteY0" fmla="*/ 6891935 h 6891935"/>
                <a:gd name="connsiteX1" fmla="*/ 289560 w 3099816"/>
                <a:gd name="connsiteY1" fmla="*/ 1365504 h 6891935"/>
                <a:gd name="connsiteX2" fmla="*/ 890016 w 3099816"/>
                <a:gd name="connsiteY2" fmla="*/ 0 h 6891935"/>
                <a:gd name="connsiteX3" fmla="*/ 3099816 w 3099816"/>
                <a:gd name="connsiteY3" fmla="*/ 6891935 h 6891935"/>
                <a:gd name="connsiteX4" fmla="*/ 0 w 3099816"/>
                <a:gd name="connsiteY4" fmla="*/ 6891935 h 6891935"/>
                <a:gd name="connsiteX0" fmla="*/ 0 w 3782568"/>
                <a:gd name="connsiteY0" fmla="*/ 6891935 h 6891935"/>
                <a:gd name="connsiteX1" fmla="*/ 289560 w 3782568"/>
                <a:gd name="connsiteY1" fmla="*/ 1365504 h 6891935"/>
                <a:gd name="connsiteX2" fmla="*/ 890016 w 3782568"/>
                <a:gd name="connsiteY2" fmla="*/ 0 h 6891935"/>
                <a:gd name="connsiteX3" fmla="*/ 3782568 w 3782568"/>
                <a:gd name="connsiteY3" fmla="*/ 6830975 h 6891935"/>
                <a:gd name="connsiteX4" fmla="*/ 0 w 3782568"/>
                <a:gd name="connsiteY4" fmla="*/ 6891935 h 6891935"/>
                <a:gd name="connsiteX0" fmla="*/ 2136648 w 3493008"/>
                <a:gd name="connsiteY0" fmla="*/ 6818783 h 6830975"/>
                <a:gd name="connsiteX1" fmla="*/ 0 w 3493008"/>
                <a:gd name="connsiteY1" fmla="*/ 1365504 h 6830975"/>
                <a:gd name="connsiteX2" fmla="*/ 600456 w 3493008"/>
                <a:gd name="connsiteY2" fmla="*/ 0 h 6830975"/>
                <a:gd name="connsiteX3" fmla="*/ 3493008 w 3493008"/>
                <a:gd name="connsiteY3" fmla="*/ 6830975 h 6830975"/>
                <a:gd name="connsiteX4" fmla="*/ 2136648 w 3493008"/>
                <a:gd name="connsiteY4" fmla="*/ 6818783 h 6830975"/>
                <a:gd name="connsiteX0" fmla="*/ 2990088 w 3493008"/>
                <a:gd name="connsiteY0" fmla="*/ 7087007 h 7087007"/>
                <a:gd name="connsiteX1" fmla="*/ 0 w 3493008"/>
                <a:gd name="connsiteY1" fmla="*/ 1365504 h 7087007"/>
                <a:gd name="connsiteX2" fmla="*/ 600456 w 3493008"/>
                <a:gd name="connsiteY2" fmla="*/ 0 h 7087007"/>
                <a:gd name="connsiteX3" fmla="*/ 3493008 w 3493008"/>
                <a:gd name="connsiteY3" fmla="*/ 6830975 h 7087007"/>
                <a:gd name="connsiteX4" fmla="*/ 2990088 w 3493008"/>
                <a:gd name="connsiteY4" fmla="*/ 7087007 h 7087007"/>
                <a:gd name="connsiteX0" fmla="*/ 2319528 w 3493008"/>
                <a:gd name="connsiteY0" fmla="*/ 6830975 h 6830975"/>
                <a:gd name="connsiteX1" fmla="*/ 0 w 3493008"/>
                <a:gd name="connsiteY1" fmla="*/ 1365504 h 6830975"/>
                <a:gd name="connsiteX2" fmla="*/ 600456 w 3493008"/>
                <a:gd name="connsiteY2" fmla="*/ 0 h 6830975"/>
                <a:gd name="connsiteX3" fmla="*/ 3493008 w 3493008"/>
                <a:gd name="connsiteY3" fmla="*/ 6830975 h 6830975"/>
                <a:gd name="connsiteX4" fmla="*/ 2319528 w 3493008"/>
                <a:gd name="connsiteY4" fmla="*/ 6830975 h 6830975"/>
                <a:gd name="connsiteX0" fmla="*/ 2185416 w 3358896"/>
                <a:gd name="connsiteY0" fmla="*/ 6830975 h 6830975"/>
                <a:gd name="connsiteX1" fmla="*/ 0 w 3358896"/>
                <a:gd name="connsiteY1" fmla="*/ 1548384 h 6830975"/>
                <a:gd name="connsiteX2" fmla="*/ 466344 w 3358896"/>
                <a:gd name="connsiteY2" fmla="*/ 0 h 6830975"/>
                <a:gd name="connsiteX3" fmla="*/ 3358896 w 3358896"/>
                <a:gd name="connsiteY3" fmla="*/ 6830975 h 6830975"/>
                <a:gd name="connsiteX4" fmla="*/ 2185416 w 3358896"/>
                <a:gd name="connsiteY4" fmla="*/ 6830975 h 6830975"/>
                <a:gd name="connsiteX0" fmla="*/ 2343912 w 3517392"/>
                <a:gd name="connsiteY0" fmla="*/ 6830975 h 6830975"/>
                <a:gd name="connsiteX1" fmla="*/ 0 w 3517392"/>
                <a:gd name="connsiteY1" fmla="*/ 1487424 h 6830975"/>
                <a:gd name="connsiteX2" fmla="*/ 624840 w 3517392"/>
                <a:gd name="connsiteY2" fmla="*/ 0 h 6830975"/>
                <a:gd name="connsiteX3" fmla="*/ 3517392 w 3517392"/>
                <a:gd name="connsiteY3" fmla="*/ 6830975 h 6830975"/>
                <a:gd name="connsiteX4" fmla="*/ 2343912 w 3517392"/>
                <a:gd name="connsiteY4" fmla="*/ 6830975 h 6830975"/>
                <a:gd name="connsiteX0" fmla="*/ 2071897 w 3517392"/>
                <a:gd name="connsiteY0" fmla="*/ 6208694 h 6830975"/>
                <a:gd name="connsiteX1" fmla="*/ 0 w 3517392"/>
                <a:gd name="connsiteY1" fmla="*/ 1487424 h 6830975"/>
                <a:gd name="connsiteX2" fmla="*/ 624840 w 3517392"/>
                <a:gd name="connsiteY2" fmla="*/ 0 h 6830975"/>
                <a:gd name="connsiteX3" fmla="*/ 3517392 w 3517392"/>
                <a:gd name="connsiteY3" fmla="*/ 6830975 h 6830975"/>
                <a:gd name="connsiteX4" fmla="*/ 2071897 w 3517392"/>
                <a:gd name="connsiteY4" fmla="*/ 6208694 h 6830975"/>
                <a:gd name="connsiteX0" fmla="*/ 2071897 w 2100645"/>
                <a:gd name="connsiteY0" fmla="*/ 6208694 h 6208694"/>
                <a:gd name="connsiteX1" fmla="*/ 0 w 2100645"/>
                <a:gd name="connsiteY1" fmla="*/ 1487424 h 6208694"/>
                <a:gd name="connsiteX2" fmla="*/ 624840 w 2100645"/>
                <a:gd name="connsiteY2" fmla="*/ 0 h 6208694"/>
                <a:gd name="connsiteX3" fmla="*/ 2100645 w 2100645"/>
                <a:gd name="connsiteY3" fmla="*/ 3475101 h 6208694"/>
                <a:gd name="connsiteX4" fmla="*/ 2071897 w 2100645"/>
                <a:gd name="connsiteY4" fmla="*/ 6208694 h 6208694"/>
                <a:gd name="connsiteX0" fmla="*/ 2105899 w 2105899"/>
                <a:gd name="connsiteY0" fmla="*/ 6253143 h 6253143"/>
                <a:gd name="connsiteX1" fmla="*/ 0 w 2105899"/>
                <a:gd name="connsiteY1" fmla="*/ 1487424 h 6253143"/>
                <a:gd name="connsiteX2" fmla="*/ 624840 w 2105899"/>
                <a:gd name="connsiteY2" fmla="*/ 0 h 6253143"/>
                <a:gd name="connsiteX3" fmla="*/ 2100645 w 2105899"/>
                <a:gd name="connsiteY3" fmla="*/ 3475101 h 6253143"/>
                <a:gd name="connsiteX4" fmla="*/ 2105899 w 2105899"/>
                <a:gd name="connsiteY4" fmla="*/ 6253143 h 6253143"/>
                <a:gd name="connsiteX0" fmla="*/ 2355247 w 2355247"/>
                <a:gd name="connsiteY0" fmla="*/ 6786526 h 6786526"/>
                <a:gd name="connsiteX1" fmla="*/ 0 w 2355247"/>
                <a:gd name="connsiteY1" fmla="*/ 1487424 h 6786526"/>
                <a:gd name="connsiteX2" fmla="*/ 624840 w 2355247"/>
                <a:gd name="connsiteY2" fmla="*/ 0 h 6786526"/>
                <a:gd name="connsiteX3" fmla="*/ 2100645 w 2355247"/>
                <a:gd name="connsiteY3" fmla="*/ 3475101 h 6786526"/>
                <a:gd name="connsiteX4" fmla="*/ 2355247 w 2355247"/>
                <a:gd name="connsiteY4" fmla="*/ 6786526 h 6786526"/>
                <a:gd name="connsiteX0" fmla="*/ 2355247 w 2860025"/>
                <a:gd name="connsiteY0" fmla="*/ 6786526 h 6786526"/>
                <a:gd name="connsiteX1" fmla="*/ 0 w 2860025"/>
                <a:gd name="connsiteY1" fmla="*/ 1487424 h 6786526"/>
                <a:gd name="connsiteX2" fmla="*/ 624840 w 2860025"/>
                <a:gd name="connsiteY2" fmla="*/ 0 h 6786526"/>
                <a:gd name="connsiteX3" fmla="*/ 2860021 w 2860025"/>
                <a:gd name="connsiteY3" fmla="*/ 5241936 h 6786526"/>
                <a:gd name="connsiteX4" fmla="*/ 2355247 w 2860025"/>
                <a:gd name="connsiteY4" fmla="*/ 6786526 h 6786526"/>
                <a:gd name="connsiteX0" fmla="*/ 2355247 w 2970051"/>
                <a:gd name="connsiteY0" fmla="*/ 6786526 h 7022511"/>
                <a:gd name="connsiteX1" fmla="*/ 0 w 2970051"/>
                <a:gd name="connsiteY1" fmla="*/ 1487424 h 7022511"/>
                <a:gd name="connsiteX2" fmla="*/ 624840 w 2970051"/>
                <a:gd name="connsiteY2" fmla="*/ 0 h 7022511"/>
                <a:gd name="connsiteX3" fmla="*/ 2860021 w 2970051"/>
                <a:gd name="connsiteY3" fmla="*/ 5241936 h 7022511"/>
                <a:gd name="connsiteX4" fmla="*/ 2599169 w 2970051"/>
                <a:gd name="connsiteY4" fmla="*/ 6011682 h 7022511"/>
                <a:gd name="connsiteX5" fmla="*/ 2355247 w 2970051"/>
                <a:gd name="connsiteY5" fmla="*/ 6786526 h 7022511"/>
                <a:gd name="connsiteX0" fmla="*/ 2355247 w 3026762"/>
                <a:gd name="connsiteY0" fmla="*/ 6786526 h 7176312"/>
                <a:gd name="connsiteX1" fmla="*/ 0 w 3026762"/>
                <a:gd name="connsiteY1" fmla="*/ 1487424 h 7176312"/>
                <a:gd name="connsiteX2" fmla="*/ 624840 w 3026762"/>
                <a:gd name="connsiteY2" fmla="*/ 0 h 7176312"/>
                <a:gd name="connsiteX3" fmla="*/ 2860021 w 3026762"/>
                <a:gd name="connsiteY3" fmla="*/ 5241936 h 7176312"/>
                <a:gd name="connsiteX4" fmla="*/ 2859851 w 3026762"/>
                <a:gd name="connsiteY4" fmla="*/ 6756197 h 7176312"/>
                <a:gd name="connsiteX5" fmla="*/ 2355247 w 3026762"/>
                <a:gd name="connsiteY5" fmla="*/ 6786526 h 7176312"/>
                <a:gd name="connsiteX0" fmla="*/ 2355247 w 3004781"/>
                <a:gd name="connsiteY0" fmla="*/ 6786526 h 7176312"/>
                <a:gd name="connsiteX1" fmla="*/ 0 w 3004781"/>
                <a:gd name="connsiteY1" fmla="*/ 1487424 h 7176312"/>
                <a:gd name="connsiteX2" fmla="*/ 624840 w 3004781"/>
                <a:gd name="connsiteY2" fmla="*/ 0 h 7176312"/>
                <a:gd name="connsiteX3" fmla="*/ 2860021 w 3004781"/>
                <a:gd name="connsiteY3" fmla="*/ 5241936 h 7176312"/>
                <a:gd name="connsiteX4" fmla="*/ 2859851 w 3004781"/>
                <a:gd name="connsiteY4" fmla="*/ 6756197 h 7176312"/>
                <a:gd name="connsiteX5" fmla="*/ 2355247 w 3004781"/>
                <a:gd name="connsiteY5" fmla="*/ 6786526 h 7176312"/>
                <a:gd name="connsiteX0" fmla="*/ 2355247 w 2868918"/>
                <a:gd name="connsiteY0" fmla="*/ 6786526 h 7176312"/>
                <a:gd name="connsiteX1" fmla="*/ 0 w 2868918"/>
                <a:gd name="connsiteY1" fmla="*/ 1487424 h 7176312"/>
                <a:gd name="connsiteX2" fmla="*/ 624840 w 2868918"/>
                <a:gd name="connsiteY2" fmla="*/ 0 h 7176312"/>
                <a:gd name="connsiteX3" fmla="*/ 2860021 w 2868918"/>
                <a:gd name="connsiteY3" fmla="*/ 5241936 h 7176312"/>
                <a:gd name="connsiteX4" fmla="*/ 2859851 w 2868918"/>
                <a:gd name="connsiteY4" fmla="*/ 6756197 h 7176312"/>
                <a:gd name="connsiteX5" fmla="*/ 2355247 w 2868918"/>
                <a:gd name="connsiteY5" fmla="*/ 6786526 h 7176312"/>
                <a:gd name="connsiteX0" fmla="*/ 2355247 w 2868918"/>
                <a:gd name="connsiteY0" fmla="*/ 6786526 h 6870724"/>
                <a:gd name="connsiteX1" fmla="*/ 0 w 2868918"/>
                <a:gd name="connsiteY1" fmla="*/ 1487424 h 6870724"/>
                <a:gd name="connsiteX2" fmla="*/ 624840 w 2868918"/>
                <a:gd name="connsiteY2" fmla="*/ 0 h 6870724"/>
                <a:gd name="connsiteX3" fmla="*/ 2860021 w 2868918"/>
                <a:gd name="connsiteY3" fmla="*/ 5241936 h 6870724"/>
                <a:gd name="connsiteX4" fmla="*/ 2859851 w 2868918"/>
                <a:gd name="connsiteY4" fmla="*/ 6756197 h 6870724"/>
                <a:gd name="connsiteX5" fmla="*/ 2355247 w 2868918"/>
                <a:gd name="connsiteY5" fmla="*/ 6786526 h 6870724"/>
                <a:gd name="connsiteX0" fmla="*/ 2355247 w 2868918"/>
                <a:gd name="connsiteY0" fmla="*/ 6786526 h 6786526"/>
                <a:gd name="connsiteX1" fmla="*/ 0 w 2868918"/>
                <a:gd name="connsiteY1" fmla="*/ 1487424 h 6786526"/>
                <a:gd name="connsiteX2" fmla="*/ 624840 w 2868918"/>
                <a:gd name="connsiteY2" fmla="*/ 0 h 6786526"/>
                <a:gd name="connsiteX3" fmla="*/ 2860021 w 2868918"/>
                <a:gd name="connsiteY3" fmla="*/ 5241936 h 6786526"/>
                <a:gd name="connsiteX4" fmla="*/ 2859851 w 2868918"/>
                <a:gd name="connsiteY4" fmla="*/ 6756197 h 6786526"/>
                <a:gd name="connsiteX5" fmla="*/ 2355247 w 2868918"/>
                <a:gd name="connsiteY5" fmla="*/ 6786526 h 6786526"/>
                <a:gd name="connsiteX0" fmla="*/ 2344318 w 2868918"/>
                <a:gd name="connsiteY0" fmla="*/ 6754380 h 6758411"/>
                <a:gd name="connsiteX1" fmla="*/ 0 w 2868918"/>
                <a:gd name="connsiteY1" fmla="*/ 1487424 h 6758411"/>
                <a:gd name="connsiteX2" fmla="*/ 624840 w 2868918"/>
                <a:gd name="connsiteY2" fmla="*/ 0 h 6758411"/>
                <a:gd name="connsiteX3" fmla="*/ 2860021 w 2868918"/>
                <a:gd name="connsiteY3" fmla="*/ 5241936 h 6758411"/>
                <a:gd name="connsiteX4" fmla="*/ 2859851 w 2868918"/>
                <a:gd name="connsiteY4" fmla="*/ 6756197 h 6758411"/>
                <a:gd name="connsiteX5" fmla="*/ 2344318 w 2868918"/>
                <a:gd name="connsiteY5" fmla="*/ 6754380 h 6758411"/>
                <a:gd name="connsiteX0" fmla="*/ 2344318 w 2871880"/>
                <a:gd name="connsiteY0" fmla="*/ 6754380 h 6754380"/>
                <a:gd name="connsiteX1" fmla="*/ 0 w 2871880"/>
                <a:gd name="connsiteY1" fmla="*/ 1487424 h 6754380"/>
                <a:gd name="connsiteX2" fmla="*/ 624840 w 2871880"/>
                <a:gd name="connsiteY2" fmla="*/ 0 h 6754380"/>
                <a:gd name="connsiteX3" fmla="*/ 2860021 w 2871880"/>
                <a:gd name="connsiteY3" fmla="*/ 5241936 h 6754380"/>
                <a:gd name="connsiteX4" fmla="*/ 2870780 w 2871880"/>
                <a:gd name="connsiteY4" fmla="*/ 6734766 h 6754380"/>
                <a:gd name="connsiteX5" fmla="*/ 2344318 w 2871880"/>
                <a:gd name="connsiteY5" fmla="*/ 6754380 h 6754380"/>
                <a:gd name="connsiteX0" fmla="*/ 2344318 w 2881709"/>
                <a:gd name="connsiteY0" fmla="*/ 6754380 h 6754380"/>
                <a:gd name="connsiteX1" fmla="*/ 0 w 2881709"/>
                <a:gd name="connsiteY1" fmla="*/ 1487424 h 6754380"/>
                <a:gd name="connsiteX2" fmla="*/ 624840 w 2881709"/>
                <a:gd name="connsiteY2" fmla="*/ 0 h 6754380"/>
                <a:gd name="connsiteX3" fmla="*/ 2860021 w 2881709"/>
                <a:gd name="connsiteY3" fmla="*/ 5241936 h 6754380"/>
                <a:gd name="connsiteX4" fmla="*/ 2881709 w 2881709"/>
                <a:gd name="connsiteY4" fmla="*/ 6745482 h 6754380"/>
                <a:gd name="connsiteX5" fmla="*/ 2344318 w 2881709"/>
                <a:gd name="connsiteY5" fmla="*/ 6754380 h 6754380"/>
                <a:gd name="connsiteX0" fmla="*/ 2344318 w 2881709"/>
                <a:gd name="connsiteY0" fmla="*/ 6775811 h 6775811"/>
                <a:gd name="connsiteX1" fmla="*/ 0 w 2881709"/>
                <a:gd name="connsiteY1" fmla="*/ 1487424 h 6775811"/>
                <a:gd name="connsiteX2" fmla="*/ 624840 w 2881709"/>
                <a:gd name="connsiteY2" fmla="*/ 0 h 6775811"/>
                <a:gd name="connsiteX3" fmla="*/ 2860021 w 2881709"/>
                <a:gd name="connsiteY3" fmla="*/ 5241936 h 6775811"/>
                <a:gd name="connsiteX4" fmla="*/ 2881709 w 2881709"/>
                <a:gd name="connsiteY4" fmla="*/ 6745482 h 6775811"/>
                <a:gd name="connsiteX5" fmla="*/ 2344318 w 2881709"/>
                <a:gd name="connsiteY5" fmla="*/ 6775811 h 6775811"/>
                <a:gd name="connsiteX0" fmla="*/ 2364569 w 2901960"/>
                <a:gd name="connsiteY0" fmla="*/ 6775811 h 6775811"/>
                <a:gd name="connsiteX1" fmla="*/ 0 w 2901960"/>
                <a:gd name="connsiteY1" fmla="*/ 1494042 h 6775811"/>
                <a:gd name="connsiteX2" fmla="*/ 645091 w 2901960"/>
                <a:gd name="connsiteY2" fmla="*/ 0 h 6775811"/>
                <a:gd name="connsiteX3" fmla="*/ 2880272 w 2901960"/>
                <a:gd name="connsiteY3" fmla="*/ 5241936 h 6775811"/>
                <a:gd name="connsiteX4" fmla="*/ 2901960 w 2901960"/>
                <a:gd name="connsiteY4" fmla="*/ 6745482 h 6775811"/>
                <a:gd name="connsiteX5" fmla="*/ 2364569 w 2901960"/>
                <a:gd name="connsiteY5" fmla="*/ 6775811 h 6775811"/>
                <a:gd name="connsiteX0" fmla="*/ 2370772 w 2908163"/>
                <a:gd name="connsiteY0" fmla="*/ 6775811 h 6775811"/>
                <a:gd name="connsiteX1" fmla="*/ 0 w 2908163"/>
                <a:gd name="connsiteY1" fmla="*/ 1494042 h 6775811"/>
                <a:gd name="connsiteX2" fmla="*/ 651294 w 2908163"/>
                <a:gd name="connsiteY2" fmla="*/ 0 h 6775811"/>
                <a:gd name="connsiteX3" fmla="*/ 2886475 w 2908163"/>
                <a:gd name="connsiteY3" fmla="*/ 5241936 h 6775811"/>
                <a:gd name="connsiteX4" fmla="*/ 2908163 w 2908163"/>
                <a:gd name="connsiteY4" fmla="*/ 6745482 h 6775811"/>
                <a:gd name="connsiteX5" fmla="*/ 2370772 w 2908163"/>
                <a:gd name="connsiteY5" fmla="*/ 6775811 h 6775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8163" h="6775811">
                  <a:moveTo>
                    <a:pt x="2370772" y="6775811"/>
                  </a:moveTo>
                  <a:lnTo>
                    <a:pt x="0" y="1494042"/>
                  </a:lnTo>
                  <a:lnTo>
                    <a:pt x="651294" y="0"/>
                  </a:lnTo>
                  <a:lnTo>
                    <a:pt x="2886475" y="5241936"/>
                  </a:lnTo>
                  <a:cubicBezTo>
                    <a:pt x="2909513" y="6310557"/>
                    <a:pt x="2901620" y="5243488"/>
                    <a:pt x="2908163" y="6745482"/>
                  </a:cubicBezTo>
                  <a:cubicBezTo>
                    <a:pt x="2461346" y="6758446"/>
                    <a:pt x="2951308" y="6740890"/>
                    <a:pt x="2370772" y="677581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arallelogram 3">
              <a:extLst>
                <a:ext uri="{FF2B5EF4-FFF2-40B4-BE49-F238E27FC236}">
                  <a16:creationId xmlns:a16="http://schemas.microsoft.com/office/drawing/2014/main" xmlns="" id="{B2F02BBB-4F69-5C4B-964C-5A60EB93572B}"/>
                </a:ext>
              </a:extLst>
            </p:cNvPr>
            <p:cNvSpPr/>
            <p:nvPr userDrawn="1"/>
          </p:nvSpPr>
          <p:spPr>
            <a:xfrm>
              <a:off x="-4799" y="-7343"/>
              <a:ext cx="10044476" cy="6891467"/>
            </a:xfrm>
            <a:custGeom>
              <a:avLst/>
              <a:gdLst>
                <a:gd name="connsiteX0" fmla="*/ 0 w 5597236"/>
                <a:gd name="connsiteY0" fmla="*/ 6871854 h 6871854"/>
                <a:gd name="connsiteX1" fmla="*/ 1399309 w 5597236"/>
                <a:gd name="connsiteY1" fmla="*/ 0 h 6871854"/>
                <a:gd name="connsiteX2" fmla="*/ 5597236 w 5597236"/>
                <a:gd name="connsiteY2" fmla="*/ 0 h 6871854"/>
                <a:gd name="connsiteX3" fmla="*/ 4197927 w 5597236"/>
                <a:gd name="connsiteY3" fmla="*/ 6871854 h 6871854"/>
                <a:gd name="connsiteX4" fmla="*/ 0 w 5597236"/>
                <a:gd name="connsiteY4" fmla="*/ 6871854 h 6871854"/>
                <a:gd name="connsiteX0" fmla="*/ 0 w 7135090"/>
                <a:gd name="connsiteY0" fmla="*/ 6871854 h 6871854"/>
                <a:gd name="connsiteX1" fmla="*/ 1399309 w 7135090"/>
                <a:gd name="connsiteY1" fmla="*/ 0 h 6871854"/>
                <a:gd name="connsiteX2" fmla="*/ 7135090 w 7135090"/>
                <a:gd name="connsiteY2" fmla="*/ 0 h 6871854"/>
                <a:gd name="connsiteX3" fmla="*/ 4197927 w 7135090"/>
                <a:gd name="connsiteY3" fmla="*/ 6871854 h 6871854"/>
                <a:gd name="connsiteX4" fmla="*/ 0 w 7135090"/>
                <a:gd name="connsiteY4" fmla="*/ 6871854 h 6871854"/>
                <a:gd name="connsiteX0" fmla="*/ 0 w 9504217"/>
                <a:gd name="connsiteY0" fmla="*/ 6871854 h 6871854"/>
                <a:gd name="connsiteX1" fmla="*/ 3768436 w 9504217"/>
                <a:gd name="connsiteY1" fmla="*/ 0 h 6871854"/>
                <a:gd name="connsiteX2" fmla="*/ 9504217 w 9504217"/>
                <a:gd name="connsiteY2" fmla="*/ 0 h 6871854"/>
                <a:gd name="connsiteX3" fmla="*/ 6567054 w 9504217"/>
                <a:gd name="connsiteY3" fmla="*/ 6871854 h 6871854"/>
                <a:gd name="connsiteX4" fmla="*/ 0 w 9504217"/>
                <a:gd name="connsiteY4" fmla="*/ 6871854 h 6871854"/>
                <a:gd name="connsiteX0" fmla="*/ 0 w 10667999"/>
                <a:gd name="connsiteY0" fmla="*/ 6871854 h 6871854"/>
                <a:gd name="connsiteX1" fmla="*/ 4932218 w 10667999"/>
                <a:gd name="connsiteY1" fmla="*/ 0 h 6871854"/>
                <a:gd name="connsiteX2" fmla="*/ 10667999 w 10667999"/>
                <a:gd name="connsiteY2" fmla="*/ 0 h 6871854"/>
                <a:gd name="connsiteX3" fmla="*/ 7730836 w 10667999"/>
                <a:gd name="connsiteY3" fmla="*/ 6871854 h 6871854"/>
                <a:gd name="connsiteX4" fmla="*/ 0 w 10667999"/>
                <a:gd name="connsiteY4" fmla="*/ 6871854 h 6871854"/>
                <a:gd name="connsiteX0" fmla="*/ 0 w 10667999"/>
                <a:gd name="connsiteY0" fmla="*/ 6871854 h 6871854"/>
                <a:gd name="connsiteX1" fmla="*/ 0 w 10667999"/>
                <a:gd name="connsiteY1" fmla="*/ 13855 h 6871854"/>
                <a:gd name="connsiteX2" fmla="*/ 10667999 w 10667999"/>
                <a:gd name="connsiteY2" fmla="*/ 0 h 6871854"/>
                <a:gd name="connsiteX3" fmla="*/ 7730836 w 10667999"/>
                <a:gd name="connsiteY3" fmla="*/ 6871854 h 6871854"/>
                <a:gd name="connsiteX4" fmla="*/ 0 w 10667999"/>
                <a:gd name="connsiteY4" fmla="*/ 6871854 h 6871854"/>
                <a:gd name="connsiteX0" fmla="*/ 10758 w 10678757"/>
                <a:gd name="connsiteY0" fmla="*/ 6879514 h 6879514"/>
                <a:gd name="connsiteX1" fmla="*/ 0 w 10678757"/>
                <a:gd name="connsiteY1" fmla="*/ 0 h 6879514"/>
                <a:gd name="connsiteX2" fmla="*/ 10678757 w 10678757"/>
                <a:gd name="connsiteY2" fmla="*/ 7660 h 6879514"/>
                <a:gd name="connsiteX3" fmla="*/ 7741594 w 10678757"/>
                <a:gd name="connsiteY3" fmla="*/ 6879514 h 6879514"/>
                <a:gd name="connsiteX4" fmla="*/ 10758 w 10678757"/>
                <a:gd name="connsiteY4" fmla="*/ 6879514 h 6879514"/>
                <a:gd name="connsiteX0" fmla="*/ 10758 w 10689515"/>
                <a:gd name="connsiteY0" fmla="*/ 6904127 h 6904127"/>
                <a:gd name="connsiteX1" fmla="*/ 0 w 10689515"/>
                <a:gd name="connsiteY1" fmla="*/ 24613 h 6904127"/>
                <a:gd name="connsiteX2" fmla="*/ 10689515 w 10689515"/>
                <a:gd name="connsiteY2" fmla="*/ 0 h 6904127"/>
                <a:gd name="connsiteX3" fmla="*/ 7741594 w 10689515"/>
                <a:gd name="connsiteY3" fmla="*/ 6904127 h 6904127"/>
                <a:gd name="connsiteX4" fmla="*/ 10758 w 10689515"/>
                <a:gd name="connsiteY4" fmla="*/ 6904127 h 6904127"/>
                <a:gd name="connsiteX0" fmla="*/ 10758 w 10689515"/>
                <a:gd name="connsiteY0" fmla="*/ 6905639 h 6905639"/>
                <a:gd name="connsiteX1" fmla="*/ 0 w 10689515"/>
                <a:gd name="connsiteY1" fmla="*/ 0 h 6905639"/>
                <a:gd name="connsiteX2" fmla="*/ 10689515 w 10689515"/>
                <a:gd name="connsiteY2" fmla="*/ 1512 h 6905639"/>
                <a:gd name="connsiteX3" fmla="*/ 7741594 w 10689515"/>
                <a:gd name="connsiteY3" fmla="*/ 6905639 h 6905639"/>
                <a:gd name="connsiteX4" fmla="*/ 10758 w 10689515"/>
                <a:gd name="connsiteY4" fmla="*/ 6905639 h 6905639"/>
                <a:gd name="connsiteX0" fmla="*/ 1182333 w 11861090"/>
                <a:gd name="connsiteY0" fmla="*/ 6905639 h 6905639"/>
                <a:gd name="connsiteX1" fmla="*/ 0 w 11861090"/>
                <a:gd name="connsiteY1" fmla="*/ 0 h 6905639"/>
                <a:gd name="connsiteX2" fmla="*/ 11861090 w 11861090"/>
                <a:gd name="connsiteY2" fmla="*/ 1512 h 6905639"/>
                <a:gd name="connsiteX3" fmla="*/ 8913169 w 11861090"/>
                <a:gd name="connsiteY3" fmla="*/ 6905639 h 6905639"/>
                <a:gd name="connsiteX4" fmla="*/ 1182333 w 11861090"/>
                <a:gd name="connsiteY4" fmla="*/ 6905639 h 6905639"/>
                <a:gd name="connsiteX0" fmla="*/ 0 w 11878907"/>
                <a:gd name="connsiteY0" fmla="*/ 6948501 h 6948501"/>
                <a:gd name="connsiteX1" fmla="*/ 17817 w 11878907"/>
                <a:gd name="connsiteY1" fmla="*/ 0 h 6948501"/>
                <a:gd name="connsiteX2" fmla="*/ 11878907 w 11878907"/>
                <a:gd name="connsiteY2" fmla="*/ 1512 h 6948501"/>
                <a:gd name="connsiteX3" fmla="*/ 8930986 w 11878907"/>
                <a:gd name="connsiteY3" fmla="*/ 6905639 h 6948501"/>
                <a:gd name="connsiteX4" fmla="*/ 0 w 11878907"/>
                <a:gd name="connsiteY4" fmla="*/ 6948501 h 6948501"/>
                <a:gd name="connsiteX0" fmla="*/ 0 w 11878907"/>
                <a:gd name="connsiteY0" fmla="*/ 6946989 h 6946989"/>
                <a:gd name="connsiteX1" fmla="*/ 697324 w 11878907"/>
                <a:gd name="connsiteY1" fmla="*/ 24060 h 6946989"/>
                <a:gd name="connsiteX2" fmla="*/ 11878907 w 11878907"/>
                <a:gd name="connsiteY2" fmla="*/ 0 h 6946989"/>
                <a:gd name="connsiteX3" fmla="*/ 8930986 w 11878907"/>
                <a:gd name="connsiteY3" fmla="*/ 6904127 h 6946989"/>
                <a:gd name="connsiteX4" fmla="*/ 0 w 11878907"/>
                <a:gd name="connsiteY4" fmla="*/ 6946989 h 6946989"/>
                <a:gd name="connsiteX0" fmla="*/ 0 w 11878907"/>
                <a:gd name="connsiteY0" fmla="*/ 6946989 h 6946989"/>
                <a:gd name="connsiteX1" fmla="*/ 1581966 w 11878907"/>
                <a:gd name="connsiteY1" fmla="*/ 36846 h 6946989"/>
                <a:gd name="connsiteX2" fmla="*/ 11878907 w 11878907"/>
                <a:gd name="connsiteY2" fmla="*/ 0 h 6946989"/>
                <a:gd name="connsiteX3" fmla="*/ 8930986 w 11878907"/>
                <a:gd name="connsiteY3" fmla="*/ 6904127 h 6946989"/>
                <a:gd name="connsiteX4" fmla="*/ 0 w 11878907"/>
                <a:gd name="connsiteY4" fmla="*/ 6946989 h 6946989"/>
                <a:gd name="connsiteX0" fmla="*/ 0 w 11878907"/>
                <a:gd name="connsiteY0" fmla="*/ 6946989 h 6946989"/>
                <a:gd name="connsiteX1" fmla="*/ 1287085 w 11878907"/>
                <a:gd name="connsiteY1" fmla="*/ 151922 h 6946989"/>
                <a:gd name="connsiteX2" fmla="*/ 11878907 w 11878907"/>
                <a:gd name="connsiteY2" fmla="*/ 0 h 6946989"/>
                <a:gd name="connsiteX3" fmla="*/ 8930986 w 11878907"/>
                <a:gd name="connsiteY3" fmla="*/ 6904127 h 6946989"/>
                <a:gd name="connsiteX4" fmla="*/ 0 w 11878907"/>
                <a:gd name="connsiteY4" fmla="*/ 6946989 h 6946989"/>
                <a:gd name="connsiteX0" fmla="*/ 110393 w 10591822"/>
                <a:gd name="connsiteY0" fmla="*/ 6946989 h 6946989"/>
                <a:gd name="connsiteX1" fmla="*/ 0 w 10591822"/>
                <a:gd name="connsiteY1" fmla="*/ 151922 h 6946989"/>
                <a:gd name="connsiteX2" fmla="*/ 10591822 w 10591822"/>
                <a:gd name="connsiteY2" fmla="*/ 0 h 6946989"/>
                <a:gd name="connsiteX3" fmla="*/ 7643901 w 10591822"/>
                <a:gd name="connsiteY3" fmla="*/ 6904127 h 6946989"/>
                <a:gd name="connsiteX4" fmla="*/ 110393 w 10591822"/>
                <a:gd name="connsiteY4" fmla="*/ 6946989 h 6946989"/>
                <a:gd name="connsiteX0" fmla="*/ 0 w 10596817"/>
                <a:gd name="connsiteY0" fmla="*/ 6959775 h 6959775"/>
                <a:gd name="connsiteX1" fmla="*/ 4995 w 10596817"/>
                <a:gd name="connsiteY1" fmla="*/ 151922 h 6959775"/>
                <a:gd name="connsiteX2" fmla="*/ 10596817 w 10596817"/>
                <a:gd name="connsiteY2" fmla="*/ 0 h 6959775"/>
                <a:gd name="connsiteX3" fmla="*/ 7648896 w 10596817"/>
                <a:gd name="connsiteY3" fmla="*/ 6904127 h 6959775"/>
                <a:gd name="connsiteX4" fmla="*/ 0 w 10596817"/>
                <a:gd name="connsiteY4" fmla="*/ 6959775 h 6959775"/>
                <a:gd name="connsiteX0" fmla="*/ 256109 w 10852926"/>
                <a:gd name="connsiteY0" fmla="*/ 6977679 h 6977679"/>
                <a:gd name="connsiteX1" fmla="*/ 0 w 10852926"/>
                <a:gd name="connsiteY1" fmla="*/ 0 h 6977679"/>
                <a:gd name="connsiteX2" fmla="*/ 10852926 w 10852926"/>
                <a:gd name="connsiteY2" fmla="*/ 17904 h 6977679"/>
                <a:gd name="connsiteX3" fmla="*/ 7905005 w 10852926"/>
                <a:gd name="connsiteY3" fmla="*/ 6922031 h 6977679"/>
                <a:gd name="connsiteX4" fmla="*/ 256109 w 10852926"/>
                <a:gd name="connsiteY4" fmla="*/ 6977679 h 6977679"/>
                <a:gd name="connsiteX0" fmla="*/ 17709 w 10852926"/>
                <a:gd name="connsiteY0" fmla="*/ 6909748 h 6922031"/>
                <a:gd name="connsiteX1" fmla="*/ 0 w 10852926"/>
                <a:gd name="connsiteY1" fmla="*/ 0 h 6922031"/>
                <a:gd name="connsiteX2" fmla="*/ 10852926 w 10852926"/>
                <a:gd name="connsiteY2" fmla="*/ 17904 h 6922031"/>
                <a:gd name="connsiteX3" fmla="*/ 7905005 w 10852926"/>
                <a:gd name="connsiteY3" fmla="*/ 6922031 h 6922031"/>
                <a:gd name="connsiteX4" fmla="*/ 17709 w 10852926"/>
                <a:gd name="connsiteY4" fmla="*/ 6909748 h 6922031"/>
                <a:gd name="connsiteX0" fmla="*/ 17709 w 10858532"/>
                <a:gd name="connsiteY0" fmla="*/ 6909748 h 6922031"/>
                <a:gd name="connsiteX1" fmla="*/ 0 w 10858532"/>
                <a:gd name="connsiteY1" fmla="*/ 0 h 6922031"/>
                <a:gd name="connsiteX2" fmla="*/ 10858532 w 10858532"/>
                <a:gd name="connsiteY2" fmla="*/ 12313 h 6922031"/>
                <a:gd name="connsiteX3" fmla="*/ 7905005 w 10858532"/>
                <a:gd name="connsiteY3" fmla="*/ 6922031 h 6922031"/>
                <a:gd name="connsiteX4" fmla="*/ 17709 w 10858532"/>
                <a:gd name="connsiteY4" fmla="*/ 6909748 h 6922031"/>
                <a:gd name="connsiteX0" fmla="*/ 0 w 10840823"/>
                <a:gd name="connsiteY0" fmla="*/ 6909748 h 6922031"/>
                <a:gd name="connsiteX1" fmla="*/ 1324611 w 10840823"/>
                <a:gd name="connsiteY1" fmla="*/ 0 h 6922031"/>
                <a:gd name="connsiteX2" fmla="*/ 10840823 w 10840823"/>
                <a:gd name="connsiteY2" fmla="*/ 12313 h 6922031"/>
                <a:gd name="connsiteX3" fmla="*/ 7887296 w 10840823"/>
                <a:gd name="connsiteY3" fmla="*/ 6922031 h 6922031"/>
                <a:gd name="connsiteX4" fmla="*/ 0 w 10840823"/>
                <a:gd name="connsiteY4" fmla="*/ 6909748 h 6922031"/>
                <a:gd name="connsiteX0" fmla="*/ 0 w 10840823"/>
                <a:gd name="connsiteY0" fmla="*/ 6899207 h 6911490"/>
                <a:gd name="connsiteX1" fmla="*/ 743291 w 10840823"/>
                <a:gd name="connsiteY1" fmla="*/ 0 h 6911490"/>
                <a:gd name="connsiteX2" fmla="*/ 10840823 w 10840823"/>
                <a:gd name="connsiteY2" fmla="*/ 1772 h 6911490"/>
                <a:gd name="connsiteX3" fmla="*/ 7887296 w 10840823"/>
                <a:gd name="connsiteY3" fmla="*/ 6911490 h 6911490"/>
                <a:gd name="connsiteX4" fmla="*/ 0 w 10840823"/>
                <a:gd name="connsiteY4" fmla="*/ 6899207 h 6911490"/>
                <a:gd name="connsiteX0" fmla="*/ 810418 w 10097532"/>
                <a:gd name="connsiteY0" fmla="*/ 6909749 h 6911490"/>
                <a:gd name="connsiteX1" fmla="*/ 0 w 10097532"/>
                <a:gd name="connsiteY1" fmla="*/ 0 h 6911490"/>
                <a:gd name="connsiteX2" fmla="*/ 10097532 w 10097532"/>
                <a:gd name="connsiteY2" fmla="*/ 1772 h 6911490"/>
                <a:gd name="connsiteX3" fmla="*/ 7144005 w 10097532"/>
                <a:gd name="connsiteY3" fmla="*/ 6911490 h 6911490"/>
                <a:gd name="connsiteX4" fmla="*/ 810418 w 10097532"/>
                <a:gd name="connsiteY4" fmla="*/ 6909749 h 6911490"/>
                <a:gd name="connsiteX0" fmla="*/ 7140 w 10097532"/>
                <a:gd name="connsiteY0" fmla="*/ 6878126 h 6911490"/>
                <a:gd name="connsiteX1" fmla="*/ 0 w 10097532"/>
                <a:gd name="connsiteY1" fmla="*/ 0 h 6911490"/>
                <a:gd name="connsiteX2" fmla="*/ 10097532 w 10097532"/>
                <a:gd name="connsiteY2" fmla="*/ 1772 h 6911490"/>
                <a:gd name="connsiteX3" fmla="*/ 7144005 w 10097532"/>
                <a:gd name="connsiteY3" fmla="*/ 6911490 h 6911490"/>
                <a:gd name="connsiteX4" fmla="*/ 7140 w 10097532"/>
                <a:gd name="connsiteY4" fmla="*/ 6878126 h 6911490"/>
                <a:gd name="connsiteX0" fmla="*/ 0 w 10100961"/>
                <a:gd name="connsiteY0" fmla="*/ 6909749 h 6911490"/>
                <a:gd name="connsiteX1" fmla="*/ 3429 w 10100961"/>
                <a:gd name="connsiteY1" fmla="*/ 0 h 6911490"/>
                <a:gd name="connsiteX2" fmla="*/ 10100961 w 10100961"/>
                <a:gd name="connsiteY2" fmla="*/ 1772 h 6911490"/>
                <a:gd name="connsiteX3" fmla="*/ 7147434 w 10100961"/>
                <a:gd name="connsiteY3" fmla="*/ 6911490 h 6911490"/>
                <a:gd name="connsiteX4" fmla="*/ 0 w 10100961"/>
                <a:gd name="connsiteY4" fmla="*/ 6909749 h 6911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961" h="6911490">
                  <a:moveTo>
                    <a:pt x="0" y="6909749"/>
                  </a:moveTo>
                  <a:lnTo>
                    <a:pt x="3429" y="0"/>
                  </a:lnTo>
                  <a:lnTo>
                    <a:pt x="10100961" y="1772"/>
                  </a:lnTo>
                  <a:lnTo>
                    <a:pt x="7147434" y="6911490"/>
                  </a:lnTo>
                  <a:lnTo>
                    <a:pt x="0" y="6909749"/>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xmlns="" id="{D725EB27-6439-E641-8507-240979D10ABC}"/>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422745" y="1677039"/>
            <a:ext cx="2616082" cy="317582"/>
          </a:xfrm>
          <a:prstGeom prst="rect">
            <a:avLst/>
          </a:prstGeom>
        </p:spPr>
      </p:pic>
      <p:sp>
        <p:nvSpPr>
          <p:cNvPr id="8" name="Title Placeholder 1">
            <a:extLst>
              <a:ext uri="{FF2B5EF4-FFF2-40B4-BE49-F238E27FC236}">
                <a16:creationId xmlns:a16="http://schemas.microsoft.com/office/drawing/2014/main" xmlns="" id="{75B985F2-64BA-244E-BF5D-59EA350FA125}"/>
              </a:ext>
            </a:extLst>
          </p:cNvPr>
          <p:cNvSpPr>
            <a:spLocks noGrp="1"/>
          </p:cNvSpPr>
          <p:nvPr>
            <p:ph type="title" hasCustomPrompt="1"/>
          </p:nvPr>
        </p:nvSpPr>
        <p:spPr>
          <a:xfrm>
            <a:off x="1422745" y="2459420"/>
            <a:ext cx="5720340" cy="1471449"/>
          </a:xfrm>
          <a:prstGeom prst="rect">
            <a:avLst/>
          </a:prstGeom>
        </p:spPr>
        <p:txBody>
          <a:bodyPr vert="horz" lIns="91440" tIns="45720" rIns="91440" bIns="45720" rtlCol="0" anchor="ctr">
            <a:normAutofit/>
          </a:bodyPr>
          <a:lstStyle>
            <a:lvl1pPr>
              <a:defRPr sz="4400">
                <a:solidFill>
                  <a:schemeClr val="bg2"/>
                </a:solidFill>
              </a:defRPr>
            </a:lvl1pPr>
          </a:lstStyle>
          <a:p>
            <a:r>
              <a:rPr lang="en-US" dirty="0"/>
              <a:t>Presentation </a:t>
            </a:r>
            <a:br>
              <a:rPr lang="en-US" dirty="0"/>
            </a:br>
            <a:r>
              <a:rPr lang="en-US" dirty="0"/>
              <a:t>Title Here</a:t>
            </a:r>
          </a:p>
        </p:txBody>
      </p:sp>
      <p:sp>
        <p:nvSpPr>
          <p:cNvPr id="12" name="Text Placeholder 2">
            <a:extLst>
              <a:ext uri="{FF2B5EF4-FFF2-40B4-BE49-F238E27FC236}">
                <a16:creationId xmlns:a16="http://schemas.microsoft.com/office/drawing/2014/main" xmlns="" id="{B6E89CA8-7F4A-F842-AA54-AA3A6CFCE551}"/>
              </a:ext>
            </a:extLst>
          </p:cNvPr>
          <p:cNvSpPr>
            <a:spLocks noGrp="1"/>
          </p:cNvSpPr>
          <p:nvPr>
            <p:ph type="body" sz="quarter" idx="10" hasCustomPrompt="1"/>
          </p:nvPr>
        </p:nvSpPr>
        <p:spPr>
          <a:xfrm>
            <a:off x="1422240" y="4395668"/>
            <a:ext cx="5721350" cy="630238"/>
          </a:xfrm>
        </p:spPr>
        <p:txBody>
          <a:bodyPr>
            <a:normAutofit/>
          </a:bodyPr>
          <a:lstStyle>
            <a:lvl1pPr marL="0" indent="0">
              <a:buFontTx/>
              <a:buNone/>
              <a:defRPr sz="2400">
                <a:solidFill>
                  <a:schemeClr val="accent3"/>
                </a:solidFill>
              </a:defRPr>
            </a:lvl1pPr>
          </a:lstStyle>
          <a:p>
            <a:pPr lvl="0"/>
            <a:r>
              <a:rPr lang="en-US" dirty="0"/>
              <a:t>Subtitle</a:t>
            </a:r>
          </a:p>
        </p:txBody>
      </p:sp>
      <p:sp>
        <p:nvSpPr>
          <p:cNvPr id="13" name="TextBox 12">
            <a:extLst>
              <a:ext uri="{FF2B5EF4-FFF2-40B4-BE49-F238E27FC236}">
                <a16:creationId xmlns:a16="http://schemas.microsoft.com/office/drawing/2014/main" xmlns="" id="{4F6ACB3C-330D-C747-940E-41B096C60EB1}"/>
              </a:ext>
            </a:extLst>
          </p:cNvPr>
          <p:cNvSpPr txBox="1"/>
          <p:nvPr userDrawn="1"/>
        </p:nvSpPr>
        <p:spPr>
          <a:xfrm>
            <a:off x="7577958" y="6512028"/>
            <a:ext cx="3654997" cy="230832"/>
          </a:xfrm>
          <a:prstGeom prst="rect">
            <a:avLst/>
          </a:prstGeom>
          <a:noFill/>
        </p:spPr>
        <p:txBody>
          <a:bodyPr wrap="square" rtlCol="0">
            <a:spAutoFit/>
          </a:bodyPr>
          <a:lstStyle/>
          <a:p>
            <a:pPr algn="dist"/>
            <a:r>
              <a:rPr lang="en-US" sz="550" dirty="0">
                <a:solidFill>
                  <a:schemeClr val="tx1"/>
                </a:solidFill>
                <a:latin typeface="Arial"/>
                <a:cs typeface="Arial"/>
              </a:rPr>
              <a:t>ALL SLIDES ARE CONFIDENTIAL &amp; PROPRIETARY </a:t>
            </a:r>
            <a:r>
              <a:rPr lang="en-US" sz="600" dirty="0">
                <a:solidFill>
                  <a:schemeClr val="tx1"/>
                </a:solidFill>
                <a:cs typeface="Arial"/>
              </a:rPr>
              <a:t>©2018</a:t>
            </a:r>
          </a:p>
          <a:p>
            <a:pPr algn="dist"/>
            <a:r>
              <a:rPr lang="en-US" sz="300" dirty="0">
                <a:solidFill>
                  <a:schemeClr val="tx1">
                    <a:lumMod val="75000"/>
                  </a:schemeClr>
                </a:solidFill>
                <a:latin typeface="Arial"/>
                <a:cs typeface="Arial"/>
              </a:rPr>
              <a:t> </a:t>
            </a:r>
          </a:p>
        </p:txBody>
      </p:sp>
    </p:spTree>
    <p:extLst>
      <p:ext uri="{BB962C8B-B14F-4D97-AF65-F5344CB8AC3E}">
        <p14:creationId xmlns:p14="http://schemas.microsoft.com/office/powerpoint/2010/main" val="484642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range Divi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29E1C46-6820-FC4D-927F-75292FE5B39B}"/>
              </a:ext>
            </a:extLst>
          </p:cNvPr>
          <p:cNvSpPr/>
          <p:nvPr userDrawn="1"/>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xmlns="" id="{28D45645-029F-E344-8437-FA9D60955B57}"/>
              </a:ext>
            </a:extLst>
          </p:cNvPr>
          <p:cNvGrpSpPr/>
          <p:nvPr userDrawn="1"/>
        </p:nvGrpSpPr>
        <p:grpSpPr>
          <a:xfrm>
            <a:off x="-4799" y="-7343"/>
            <a:ext cx="12298877" cy="6891467"/>
            <a:chOff x="-4799" y="-7343"/>
            <a:chExt cx="12298877" cy="6891467"/>
          </a:xfrm>
        </p:grpSpPr>
        <p:sp>
          <p:nvSpPr>
            <p:cNvPr id="7" name="Parallelogram 5">
              <a:extLst>
                <a:ext uri="{FF2B5EF4-FFF2-40B4-BE49-F238E27FC236}">
                  <a16:creationId xmlns:a16="http://schemas.microsoft.com/office/drawing/2014/main" xmlns="" id="{360472B8-9F78-1D46-A2D7-8E46D4FA407B}"/>
                </a:ext>
              </a:extLst>
            </p:cNvPr>
            <p:cNvSpPr/>
            <p:nvPr userDrawn="1"/>
          </p:nvSpPr>
          <p:spPr>
            <a:xfrm>
              <a:off x="9397486" y="-1"/>
              <a:ext cx="2896592" cy="6883572"/>
            </a:xfrm>
            <a:custGeom>
              <a:avLst/>
              <a:gdLst>
                <a:gd name="connsiteX0" fmla="*/ 0 w 4133088"/>
                <a:gd name="connsiteY0" fmla="*/ 6904127 h 6904127"/>
                <a:gd name="connsiteX1" fmla="*/ 1033272 w 4133088"/>
                <a:gd name="connsiteY1" fmla="*/ 0 h 6904127"/>
                <a:gd name="connsiteX2" fmla="*/ 4133088 w 4133088"/>
                <a:gd name="connsiteY2" fmla="*/ 0 h 6904127"/>
                <a:gd name="connsiteX3" fmla="*/ 3099816 w 4133088"/>
                <a:gd name="connsiteY3" fmla="*/ 6904127 h 6904127"/>
                <a:gd name="connsiteX4" fmla="*/ 0 w 4133088"/>
                <a:gd name="connsiteY4" fmla="*/ 6904127 h 6904127"/>
                <a:gd name="connsiteX0" fmla="*/ 0 w 4133088"/>
                <a:gd name="connsiteY0" fmla="*/ 6904127 h 6904127"/>
                <a:gd name="connsiteX1" fmla="*/ 289560 w 4133088"/>
                <a:gd name="connsiteY1" fmla="*/ 1377696 h 6904127"/>
                <a:gd name="connsiteX2" fmla="*/ 4133088 w 4133088"/>
                <a:gd name="connsiteY2" fmla="*/ 0 h 6904127"/>
                <a:gd name="connsiteX3" fmla="*/ 3099816 w 4133088"/>
                <a:gd name="connsiteY3" fmla="*/ 6904127 h 6904127"/>
                <a:gd name="connsiteX4" fmla="*/ 0 w 4133088"/>
                <a:gd name="connsiteY4" fmla="*/ 6904127 h 6904127"/>
                <a:gd name="connsiteX0" fmla="*/ 0 w 3099816"/>
                <a:gd name="connsiteY0" fmla="*/ 6891935 h 6891935"/>
                <a:gd name="connsiteX1" fmla="*/ 289560 w 3099816"/>
                <a:gd name="connsiteY1" fmla="*/ 1365504 h 6891935"/>
                <a:gd name="connsiteX2" fmla="*/ 890016 w 3099816"/>
                <a:gd name="connsiteY2" fmla="*/ 0 h 6891935"/>
                <a:gd name="connsiteX3" fmla="*/ 3099816 w 3099816"/>
                <a:gd name="connsiteY3" fmla="*/ 6891935 h 6891935"/>
                <a:gd name="connsiteX4" fmla="*/ 0 w 3099816"/>
                <a:gd name="connsiteY4" fmla="*/ 6891935 h 6891935"/>
                <a:gd name="connsiteX0" fmla="*/ 0 w 3782568"/>
                <a:gd name="connsiteY0" fmla="*/ 6891935 h 6891935"/>
                <a:gd name="connsiteX1" fmla="*/ 289560 w 3782568"/>
                <a:gd name="connsiteY1" fmla="*/ 1365504 h 6891935"/>
                <a:gd name="connsiteX2" fmla="*/ 890016 w 3782568"/>
                <a:gd name="connsiteY2" fmla="*/ 0 h 6891935"/>
                <a:gd name="connsiteX3" fmla="*/ 3782568 w 3782568"/>
                <a:gd name="connsiteY3" fmla="*/ 6830975 h 6891935"/>
                <a:gd name="connsiteX4" fmla="*/ 0 w 3782568"/>
                <a:gd name="connsiteY4" fmla="*/ 6891935 h 6891935"/>
                <a:gd name="connsiteX0" fmla="*/ 2136648 w 3493008"/>
                <a:gd name="connsiteY0" fmla="*/ 6818783 h 6830975"/>
                <a:gd name="connsiteX1" fmla="*/ 0 w 3493008"/>
                <a:gd name="connsiteY1" fmla="*/ 1365504 h 6830975"/>
                <a:gd name="connsiteX2" fmla="*/ 600456 w 3493008"/>
                <a:gd name="connsiteY2" fmla="*/ 0 h 6830975"/>
                <a:gd name="connsiteX3" fmla="*/ 3493008 w 3493008"/>
                <a:gd name="connsiteY3" fmla="*/ 6830975 h 6830975"/>
                <a:gd name="connsiteX4" fmla="*/ 2136648 w 3493008"/>
                <a:gd name="connsiteY4" fmla="*/ 6818783 h 6830975"/>
                <a:gd name="connsiteX0" fmla="*/ 2990088 w 3493008"/>
                <a:gd name="connsiteY0" fmla="*/ 7087007 h 7087007"/>
                <a:gd name="connsiteX1" fmla="*/ 0 w 3493008"/>
                <a:gd name="connsiteY1" fmla="*/ 1365504 h 7087007"/>
                <a:gd name="connsiteX2" fmla="*/ 600456 w 3493008"/>
                <a:gd name="connsiteY2" fmla="*/ 0 h 7087007"/>
                <a:gd name="connsiteX3" fmla="*/ 3493008 w 3493008"/>
                <a:gd name="connsiteY3" fmla="*/ 6830975 h 7087007"/>
                <a:gd name="connsiteX4" fmla="*/ 2990088 w 3493008"/>
                <a:gd name="connsiteY4" fmla="*/ 7087007 h 7087007"/>
                <a:gd name="connsiteX0" fmla="*/ 2319528 w 3493008"/>
                <a:gd name="connsiteY0" fmla="*/ 6830975 h 6830975"/>
                <a:gd name="connsiteX1" fmla="*/ 0 w 3493008"/>
                <a:gd name="connsiteY1" fmla="*/ 1365504 h 6830975"/>
                <a:gd name="connsiteX2" fmla="*/ 600456 w 3493008"/>
                <a:gd name="connsiteY2" fmla="*/ 0 h 6830975"/>
                <a:gd name="connsiteX3" fmla="*/ 3493008 w 3493008"/>
                <a:gd name="connsiteY3" fmla="*/ 6830975 h 6830975"/>
                <a:gd name="connsiteX4" fmla="*/ 2319528 w 3493008"/>
                <a:gd name="connsiteY4" fmla="*/ 6830975 h 6830975"/>
                <a:gd name="connsiteX0" fmla="*/ 2185416 w 3358896"/>
                <a:gd name="connsiteY0" fmla="*/ 6830975 h 6830975"/>
                <a:gd name="connsiteX1" fmla="*/ 0 w 3358896"/>
                <a:gd name="connsiteY1" fmla="*/ 1548384 h 6830975"/>
                <a:gd name="connsiteX2" fmla="*/ 466344 w 3358896"/>
                <a:gd name="connsiteY2" fmla="*/ 0 h 6830975"/>
                <a:gd name="connsiteX3" fmla="*/ 3358896 w 3358896"/>
                <a:gd name="connsiteY3" fmla="*/ 6830975 h 6830975"/>
                <a:gd name="connsiteX4" fmla="*/ 2185416 w 3358896"/>
                <a:gd name="connsiteY4" fmla="*/ 6830975 h 6830975"/>
                <a:gd name="connsiteX0" fmla="*/ 2343912 w 3517392"/>
                <a:gd name="connsiteY0" fmla="*/ 6830975 h 6830975"/>
                <a:gd name="connsiteX1" fmla="*/ 0 w 3517392"/>
                <a:gd name="connsiteY1" fmla="*/ 1487424 h 6830975"/>
                <a:gd name="connsiteX2" fmla="*/ 624840 w 3517392"/>
                <a:gd name="connsiteY2" fmla="*/ 0 h 6830975"/>
                <a:gd name="connsiteX3" fmla="*/ 3517392 w 3517392"/>
                <a:gd name="connsiteY3" fmla="*/ 6830975 h 6830975"/>
                <a:gd name="connsiteX4" fmla="*/ 2343912 w 3517392"/>
                <a:gd name="connsiteY4" fmla="*/ 6830975 h 6830975"/>
                <a:gd name="connsiteX0" fmla="*/ 2071897 w 3517392"/>
                <a:gd name="connsiteY0" fmla="*/ 6208694 h 6830975"/>
                <a:gd name="connsiteX1" fmla="*/ 0 w 3517392"/>
                <a:gd name="connsiteY1" fmla="*/ 1487424 h 6830975"/>
                <a:gd name="connsiteX2" fmla="*/ 624840 w 3517392"/>
                <a:gd name="connsiteY2" fmla="*/ 0 h 6830975"/>
                <a:gd name="connsiteX3" fmla="*/ 3517392 w 3517392"/>
                <a:gd name="connsiteY3" fmla="*/ 6830975 h 6830975"/>
                <a:gd name="connsiteX4" fmla="*/ 2071897 w 3517392"/>
                <a:gd name="connsiteY4" fmla="*/ 6208694 h 6830975"/>
                <a:gd name="connsiteX0" fmla="*/ 2071897 w 2100645"/>
                <a:gd name="connsiteY0" fmla="*/ 6208694 h 6208694"/>
                <a:gd name="connsiteX1" fmla="*/ 0 w 2100645"/>
                <a:gd name="connsiteY1" fmla="*/ 1487424 h 6208694"/>
                <a:gd name="connsiteX2" fmla="*/ 624840 w 2100645"/>
                <a:gd name="connsiteY2" fmla="*/ 0 h 6208694"/>
                <a:gd name="connsiteX3" fmla="*/ 2100645 w 2100645"/>
                <a:gd name="connsiteY3" fmla="*/ 3475101 h 6208694"/>
                <a:gd name="connsiteX4" fmla="*/ 2071897 w 2100645"/>
                <a:gd name="connsiteY4" fmla="*/ 6208694 h 6208694"/>
                <a:gd name="connsiteX0" fmla="*/ 2105899 w 2105899"/>
                <a:gd name="connsiteY0" fmla="*/ 6253143 h 6253143"/>
                <a:gd name="connsiteX1" fmla="*/ 0 w 2105899"/>
                <a:gd name="connsiteY1" fmla="*/ 1487424 h 6253143"/>
                <a:gd name="connsiteX2" fmla="*/ 624840 w 2105899"/>
                <a:gd name="connsiteY2" fmla="*/ 0 h 6253143"/>
                <a:gd name="connsiteX3" fmla="*/ 2100645 w 2105899"/>
                <a:gd name="connsiteY3" fmla="*/ 3475101 h 6253143"/>
                <a:gd name="connsiteX4" fmla="*/ 2105899 w 2105899"/>
                <a:gd name="connsiteY4" fmla="*/ 6253143 h 6253143"/>
                <a:gd name="connsiteX0" fmla="*/ 2355247 w 2355247"/>
                <a:gd name="connsiteY0" fmla="*/ 6786526 h 6786526"/>
                <a:gd name="connsiteX1" fmla="*/ 0 w 2355247"/>
                <a:gd name="connsiteY1" fmla="*/ 1487424 h 6786526"/>
                <a:gd name="connsiteX2" fmla="*/ 624840 w 2355247"/>
                <a:gd name="connsiteY2" fmla="*/ 0 h 6786526"/>
                <a:gd name="connsiteX3" fmla="*/ 2100645 w 2355247"/>
                <a:gd name="connsiteY3" fmla="*/ 3475101 h 6786526"/>
                <a:gd name="connsiteX4" fmla="*/ 2355247 w 2355247"/>
                <a:gd name="connsiteY4" fmla="*/ 6786526 h 6786526"/>
                <a:gd name="connsiteX0" fmla="*/ 2355247 w 2860025"/>
                <a:gd name="connsiteY0" fmla="*/ 6786526 h 6786526"/>
                <a:gd name="connsiteX1" fmla="*/ 0 w 2860025"/>
                <a:gd name="connsiteY1" fmla="*/ 1487424 h 6786526"/>
                <a:gd name="connsiteX2" fmla="*/ 624840 w 2860025"/>
                <a:gd name="connsiteY2" fmla="*/ 0 h 6786526"/>
                <a:gd name="connsiteX3" fmla="*/ 2860021 w 2860025"/>
                <a:gd name="connsiteY3" fmla="*/ 5241936 h 6786526"/>
                <a:gd name="connsiteX4" fmla="*/ 2355247 w 2860025"/>
                <a:gd name="connsiteY4" fmla="*/ 6786526 h 6786526"/>
                <a:gd name="connsiteX0" fmla="*/ 2355247 w 2970051"/>
                <a:gd name="connsiteY0" fmla="*/ 6786526 h 7022511"/>
                <a:gd name="connsiteX1" fmla="*/ 0 w 2970051"/>
                <a:gd name="connsiteY1" fmla="*/ 1487424 h 7022511"/>
                <a:gd name="connsiteX2" fmla="*/ 624840 w 2970051"/>
                <a:gd name="connsiteY2" fmla="*/ 0 h 7022511"/>
                <a:gd name="connsiteX3" fmla="*/ 2860021 w 2970051"/>
                <a:gd name="connsiteY3" fmla="*/ 5241936 h 7022511"/>
                <a:gd name="connsiteX4" fmla="*/ 2599169 w 2970051"/>
                <a:gd name="connsiteY4" fmla="*/ 6011682 h 7022511"/>
                <a:gd name="connsiteX5" fmla="*/ 2355247 w 2970051"/>
                <a:gd name="connsiteY5" fmla="*/ 6786526 h 7022511"/>
                <a:gd name="connsiteX0" fmla="*/ 2355247 w 3026762"/>
                <a:gd name="connsiteY0" fmla="*/ 6786526 h 7176312"/>
                <a:gd name="connsiteX1" fmla="*/ 0 w 3026762"/>
                <a:gd name="connsiteY1" fmla="*/ 1487424 h 7176312"/>
                <a:gd name="connsiteX2" fmla="*/ 624840 w 3026762"/>
                <a:gd name="connsiteY2" fmla="*/ 0 h 7176312"/>
                <a:gd name="connsiteX3" fmla="*/ 2860021 w 3026762"/>
                <a:gd name="connsiteY3" fmla="*/ 5241936 h 7176312"/>
                <a:gd name="connsiteX4" fmla="*/ 2859851 w 3026762"/>
                <a:gd name="connsiteY4" fmla="*/ 6756197 h 7176312"/>
                <a:gd name="connsiteX5" fmla="*/ 2355247 w 3026762"/>
                <a:gd name="connsiteY5" fmla="*/ 6786526 h 7176312"/>
                <a:gd name="connsiteX0" fmla="*/ 2355247 w 3004781"/>
                <a:gd name="connsiteY0" fmla="*/ 6786526 h 7176312"/>
                <a:gd name="connsiteX1" fmla="*/ 0 w 3004781"/>
                <a:gd name="connsiteY1" fmla="*/ 1487424 h 7176312"/>
                <a:gd name="connsiteX2" fmla="*/ 624840 w 3004781"/>
                <a:gd name="connsiteY2" fmla="*/ 0 h 7176312"/>
                <a:gd name="connsiteX3" fmla="*/ 2860021 w 3004781"/>
                <a:gd name="connsiteY3" fmla="*/ 5241936 h 7176312"/>
                <a:gd name="connsiteX4" fmla="*/ 2859851 w 3004781"/>
                <a:gd name="connsiteY4" fmla="*/ 6756197 h 7176312"/>
                <a:gd name="connsiteX5" fmla="*/ 2355247 w 3004781"/>
                <a:gd name="connsiteY5" fmla="*/ 6786526 h 7176312"/>
                <a:gd name="connsiteX0" fmla="*/ 2355247 w 2868918"/>
                <a:gd name="connsiteY0" fmla="*/ 6786526 h 7176312"/>
                <a:gd name="connsiteX1" fmla="*/ 0 w 2868918"/>
                <a:gd name="connsiteY1" fmla="*/ 1487424 h 7176312"/>
                <a:gd name="connsiteX2" fmla="*/ 624840 w 2868918"/>
                <a:gd name="connsiteY2" fmla="*/ 0 h 7176312"/>
                <a:gd name="connsiteX3" fmla="*/ 2860021 w 2868918"/>
                <a:gd name="connsiteY3" fmla="*/ 5241936 h 7176312"/>
                <a:gd name="connsiteX4" fmla="*/ 2859851 w 2868918"/>
                <a:gd name="connsiteY4" fmla="*/ 6756197 h 7176312"/>
                <a:gd name="connsiteX5" fmla="*/ 2355247 w 2868918"/>
                <a:gd name="connsiteY5" fmla="*/ 6786526 h 7176312"/>
                <a:gd name="connsiteX0" fmla="*/ 2355247 w 2868918"/>
                <a:gd name="connsiteY0" fmla="*/ 6786526 h 6870724"/>
                <a:gd name="connsiteX1" fmla="*/ 0 w 2868918"/>
                <a:gd name="connsiteY1" fmla="*/ 1487424 h 6870724"/>
                <a:gd name="connsiteX2" fmla="*/ 624840 w 2868918"/>
                <a:gd name="connsiteY2" fmla="*/ 0 h 6870724"/>
                <a:gd name="connsiteX3" fmla="*/ 2860021 w 2868918"/>
                <a:gd name="connsiteY3" fmla="*/ 5241936 h 6870724"/>
                <a:gd name="connsiteX4" fmla="*/ 2859851 w 2868918"/>
                <a:gd name="connsiteY4" fmla="*/ 6756197 h 6870724"/>
                <a:gd name="connsiteX5" fmla="*/ 2355247 w 2868918"/>
                <a:gd name="connsiteY5" fmla="*/ 6786526 h 6870724"/>
                <a:gd name="connsiteX0" fmla="*/ 2355247 w 2868918"/>
                <a:gd name="connsiteY0" fmla="*/ 6786526 h 6786526"/>
                <a:gd name="connsiteX1" fmla="*/ 0 w 2868918"/>
                <a:gd name="connsiteY1" fmla="*/ 1487424 h 6786526"/>
                <a:gd name="connsiteX2" fmla="*/ 624840 w 2868918"/>
                <a:gd name="connsiteY2" fmla="*/ 0 h 6786526"/>
                <a:gd name="connsiteX3" fmla="*/ 2860021 w 2868918"/>
                <a:gd name="connsiteY3" fmla="*/ 5241936 h 6786526"/>
                <a:gd name="connsiteX4" fmla="*/ 2859851 w 2868918"/>
                <a:gd name="connsiteY4" fmla="*/ 6756197 h 6786526"/>
                <a:gd name="connsiteX5" fmla="*/ 2355247 w 2868918"/>
                <a:gd name="connsiteY5" fmla="*/ 6786526 h 6786526"/>
                <a:gd name="connsiteX0" fmla="*/ 2344318 w 2868918"/>
                <a:gd name="connsiteY0" fmla="*/ 6754380 h 6758411"/>
                <a:gd name="connsiteX1" fmla="*/ 0 w 2868918"/>
                <a:gd name="connsiteY1" fmla="*/ 1487424 h 6758411"/>
                <a:gd name="connsiteX2" fmla="*/ 624840 w 2868918"/>
                <a:gd name="connsiteY2" fmla="*/ 0 h 6758411"/>
                <a:gd name="connsiteX3" fmla="*/ 2860021 w 2868918"/>
                <a:gd name="connsiteY3" fmla="*/ 5241936 h 6758411"/>
                <a:gd name="connsiteX4" fmla="*/ 2859851 w 2868918"/>
                <a:gd name="connsiteY4" fmla="*/ 6756197 h 6758411"/>
                <a:gd name="connsiteX5" fmla="*/ 2344318 w 2868918"/>
                <a:gd name="connsiteY5" fmla="*/ 6754380 h 6758411"/>
                <a:gd name="connsiteX0" fmla="*/ 2344318 w 2871880"/>
                <a:gd name="connsiteY0" fmla="*/ 6754380 h 6754380"/>
                <a:gd name="connsiteX1" fmla="*/ 0 w 2871880"/>
                <a:gd name="connsiteY1" fmla="*/ 1487424 h 6754380"/>
                <a:gd name="connsiteX2" fmla="*/ 624840 w 2871880"/>
                <a:gd name="connsiteY2" fmla="*/ 0 h 6754380"/>
                <a:gd name="connsiteX3" fmla="*/ 2860021 w 2871880"/>
                <a:gd name="connsiteY3" fmla="*/ 5241936 h 6754380"/>
                <a:gd name="connsiteX4" fmla="*/ 2870780 w 2871880"/>
                <a:gd name="connsiteY4" fmla="*/ 6734766 h 6754380"/>
                <a:gd name="connsiteX5" fmla="*/ 2344318 w 2871880"/>
                <a:gd name="connsiteY5" fmla="*/ 6754380 h 6754380"/>
                <a:gd name="connsiteX0" fmla="*/ 2344318 w 2881709"/>
                <a:gd name="connsiteY0" fmla="*/ 6754380 h 6754380"/>
                <a:gd name="connsiteX1" fmla="*/ 0 w 2881709"/>
                <a:gd name="connsiteY1" fmla="*/ 1487424 h 6754380"/>
                <a:gd name="connsiteX2" fmla="*/ 624840 w 2881709"/>
                <a:gd name="connsiteY2" fmla="*/ 0 h 6754380"/>
                <a:gd name="connsiteX3" fmla="*/ 2860021 w 2881709"/>
                <a:gd name="connsiteY3" fmla="*/ 5241936 h 6754380"/>
                <a:gd name="connsiteX4" fmla="*/ 2881709 w 2881709"/>
                <a:gd name="connsiteY4" fmla="*/ 6745482 h 6754380"/>
                <a:gd name="connsiteX5" fmla="*/ 2344318 w 2881709"/>
                <a:gd name="connsiteY5" fmla="*/ 6754380 h 6754380"/>
                <a:gd name="connsiteX0" fmla="*/ 2344318 w 2881709"/>
                <a:gd name="connsiteY0" fmla="*/ 6775811 h 6775811"/>
                <a:gd name="connsiteX1" fmla="*/ 0 w 2881709"/>
                <a:gd name="connsiteY1" fmla="*/ 1487424 h 6775811"/>
                <a:gd name="connsiteX2" fmla="*/ 624840 w 2881709"/>
                <a:gd name="connsiteY2" fmla="*/ 0 h 6775811"/>
                <a:gd name="connsiteX3" fmla="*/ 2860021 w 2881709"/>
                <a:gd name="connsiteY3" fmla="*/ 5241936 h 6775811"/>
                <a:gd name="connsiteX4" fmla="*/ 2881709 w 2881709"/>
                <a:gd name="connsiteY4" fmla="*/ 6745482 h 6775811"/>
                <a:gd name="connsiteX5" fmla="*/ 2344318 w 2881709"/>
                <a:gd name="connsiteY5" fmla="*/ 6775811 h 6775811"/>
                <a:gd name="connsiteX0" fmla="*/ 2364569 w 2901960"/>
                <a:gd name="connsiteY0" fmla="*/ 6775811 h 6775811"/>
                <a:gd name="connsiteX1" fmla="*/ 0 w 2901960"/>
                <a:gd name="connsiteY1" fmla="*/ 1494042 h 6775811"/>
                <a:gd name="connsiteX2" fmla="*/ 645091 w 2901960"/>
                <a:gd name="connsiteY2" fmla="*/ 0 h 6775811"/>
                <a:gd name="connsiteX3" fmla="*/ 2880272 w 2901960"/>
                <a:gd name="connsiteY3" fmla="*/ 5241936 h 6775811"/>
                <a:gd name="connsiteX4" fmla="*/ 2901960 w 2901960"/>
                <a:gd name="connsiteY4" fmla="*/ 6745482 h 6775811"/>
                <a:gd name="connsiteX5" fmla="*/ 2364569 w 2901960"/>
                <a:gd name="connsiteY5" fmla="*/ 6775811 h 6775811"/>
                <a:gd name="connsiteX0" fmla="*/ 2370772 w 2908163"/>
                <a:gd name="connsiteY0" fmla="*/ 6775811 h 6775811"/>
                <a:gd name="connsiteX1" fmla="*/ 0 w 2908163"/>
                <a:gd name="connsiteY1" fmla="*/ 1494042 h 6775811"/>
                <a:gd name="connsiteX2" fmla="*/ 651294 w 2908163"/>
                <a:gd name="connsiteY2" fmla="*/ 0 h 6775811"/>
                <a:gd name="connsiteX3" fmla="*/ 2886475 w 2908163"/>
                <a:gd name="connsiteY3" fmla="*/ 5241936 h 6775811"/>
                <a:gd name="connsiteX4" fmla="*/ 2908163 w 2908163"/>
                <a:gd name="connsiteY4" fmla="*/ 6745482 h 6775811"/>
                <a:gd name="connsiteX5" fmla="*/ 2370772 w 2908163"/>
                <a:gd name="connsiteY5" fmla="*/ 6775811 h 6775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8163" h="6775811">
                  <a:moveTo>
                    <a:pt x="2370772" y="6775811"/>
                  </a:moveTo>
                  <a:lnTo>
                    <a:pt x="0" y="1494042"/>
                  </a:lnTo>
                  <a:lnTo>
                    <a:pt x="651294" y="0"/>
                  </a:lnTo>
                  <a:lnTo>
                    <a:pt x="2886475" y="5241936"/>
                  </a:lnTo>
                  <a:cubicBezTo>
                    <a:pt x="2909513" y="6310557"/>
                    <a:pt x="2901620" y="5243488"/>
                    <a:pt x="2908163" y="6745482"/>
                  </a:cubicBezTo>
                  <a:cubicBezTo>
                    <a:pt x="2461346" y="6758446"/>
                    <a:pt x="2951308" y="6740890"/>
                    <a:pt x="2370772" y="677581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arallelogram 3">
              <a:extLst>
                <a:ext uri="{FF2B5EF4-FFF2-40B4-BE49-F238E27FC236}">
                  <a16:creationId xmlns:a16="http://schemas.microsoft.com/office/drawing/2014/main" xmlns="" id="{B2F02BBB-4F69-5C4B-964C-5A60EB93572B}"/>
                </a:ext>
              </a:extLst>
            </p:cNvPr>
            <p:cNvSpPr/>
            <p:nvPr userDrawn="1"/>
          </p:nvSpPr>
          <p:spPr>
            <a:xfrm>
              <a:off x="-4799" y="-7343"/>
              <a:ext cx="10044476" cy="6891467"/>
            </a:xfrm>
            <a:custGeom>
              <a:avLst/>
              <a:gdLst>
                <a:gd name="connsiteX0" fmla="*/ 0 w 5597236"/>
                <a:gd name="connsiteY0" fmla="*/ 6871854 h 6871854"/>
                <a:gd name="connsiteX1" fmla="*/ 1399309 w 5597236"/>
                <a:gd name="connsiteY1" fmla="*/ 0 h 6871854"/>
                <a:gd name="connsiteX2" fmla="*/ 5597236 w 5597236"/>
                <a:gd name="connsiteY2" fmla="*/ 0 h 6871854"/>
                <a:gd name="connsiteX3" fmla="*/ 4197927 w 5597236"/>
                <a:gd name="connsiteY3" fmla="*/ 6871854 h 6871854"/>
                <a:gd name="connsiteX4" fmla="*/ 0 w 5597236"/>
                <a:gd name="connsiteY4" fmla="*/ 6871854 h 6871854"/>
                <a:gd name="connsiteX0" fmla="*/ 0 w 7135090"/>
                <a:gd name="connsiteY0" fmla="*/ 6871854 h 6871854"/>
                <a:gd name="connsiteX1" fmla="*/ 1399309 w 7135090"/>
                <a:gd name="connsiteY1" fmla="*/ 0 h 6871854"/>
                <a:gd name="connsiteX2" fmla="*/ 7135090 w 7135090"/>
                <a:gd name="connsiteY2" fmla="*/ 0 h 6871854"/>
                <a:gd name="connsiteX3" fmla="*/ 4197927 w 7135090"/>
                <a:gd name="connsiteY3" fmla="*/ 6871854 h 6871854"/>
                <a:gd name="connsiteX4" fmla="*/ 0 w 7135090"/>
                <a:gd name="connsiteY4" fmla="*/ 6871854 h 6871854"/>
                <a:gd name="connsiteX0" fmla="*/ 0 w 9504217"/>
                <a:gd name="connsiteY0" fmla="*/ 6871854 h 6871854"/>
                <a:gd name="connsiteX1" fmla="*/ 3768436 w 9504217"/>
                <a:gd name="connsiteY1" fmla="*/ 0 h 6871854"/>
                <a:gd name="connsiteX2" fmla="*/ 9504217 w 9504217"/>
                <a:gd name="connsiteY2" fmla="*/ 0 h 6871854"/>
                <a:gd name="connsiteX3" fmla="*/ 6567054 w 9504217"/>
                <a:gd name="connsiteY3" fmla="*/ 6871854 h 6871854"/>
                <a:gd name="connsiteX4" fmla="*/ 0 w 9504217"/>
                <a:gd name="connsiteY4" fmla="*/ 6871854 h 6871854"/>
                <a:gd name="connsiteX0" fmla="*/ 0 w 10667999"/>
                <a:gd name="connsiteY0" fmla="*/ 6871854 h 6871854"/>
                <a:gd name="connsiteX1" fmla="*/ 4932218 w 10667999"/>
                <a:gd name="connsiteY1" fmla="*/ 0 h 6871854"/>
                <a:gd name="connsiteX2" fmla="*/ 10667999 w 10667999"/>
                <a:gd name="connsiteY2" fmla="*/ 0 h 6871854"/>
                <a:gd name="connsiteX3" fmla="*/ 7730836 w 10667999"/>
                <a:gd name="connsiteY3" fmla="*/ 6871854 h 6871854"/>
                <a:gd name="connsiteX4" fmla="*/ 0 w 10667999"/>
                <a:gd name="connsiteY4" fmla="*/ 6871854 h 6871854"/>
                <a:gd name="connsiteX0" fmla="*/ 0 w 10667999"/>
                <a:gd name="connsiteY0" fmla="*/ 6871854 h 6871854"/>
                <a:gd name="connsiteX1" fmla="*/ 0 w 10667999"/>
                <a:gd name="connsiteY1" fmla="*/ 13855 h 6871854"/>
                <a:gd name="connsiteX2" fmla="*/ 10667999 w 10667999"/>
                <a:gd name="connsiteY2" fmla="*/ 0 h 6871854"/>
                <a:gd name="connsiteX3" fmla="*/ 7730836 w 10667999"/>
                <a:gd name="connsiteY3" fmla="*/ 6871854 h 6871854"/>
                <a:gd name="connsiteX4" fmla="*/ 0 w 10667999"/>
                <a:gd name="connsiteY4" fmla="*/ 6871854 h 6871854"/>
                <a:gd name="connsiteX0" fmla="*/ 10758 w 10678757"/>
                <a:gd name="connsiteY0" fmla="*/ 6879514 h 6879514"/>
                <a:gd name="connsiteX1" fmla="*/ 0 w 10678757"/>
                <a:gd name="connsiteY1" fmla="*/ 0 h 6879514"/>
                <a:gd name="connsiteX2" fmla="*/ 10678757 w 10678757"/>
                <a:gd name="connsiteY2" fmla="*/ 7660 h 6879514"/>
                <a:gd name="connsiteX3" fmla="*/ 7741594 w 10678757"/>
                <a:gd name="connsiteY3" fmla="*/ 6879514 h 6879514"/>
                <a:gd name="connsiteX4" fmla="*/ 10758 w 10678757"/>
                <a:gd name="connsiteY4" fmla="*/ 6879514 h 6879514"/>
                <a:gd name="connsiteX0" fmla="*/ 10758 w 10689515"/>
                <a:gd name="connsiteY0" fmla="*/ 6904127 h 6904127"/>
                <a:gd name="connsiteX1" fmla="*/ 0 w 10689515"/>
                <a:gd name="connsiteY1" fmla="*/ 24613 h 6904127"/>
                <a:gd name="connsiteX2" fmla="*/ 10689515 w 10689515"/>
                <a:gd name="connsiteY2" fmla="*/ 0 h 6904127"/>
                <a:gd name="connsiteX3" fmla="*/ 7741594 w 10689515"/>
                <a:gd name="connsiteY3" fmla="*/ 6904127 h 6904127"/>
                <a:gd name="connsiteX4" fmla="*/ 10758 w 10689515"/>
                <a:gd name="connsiteY4" fmla="*/ 6904127 h 6904127"/>
                <a:gd name="connsiteX0" fmla="*/ 10758 w 10689515"/>
                <a:gd name="connsiteY0" fmla="*/ 6905639 h 6905639"/>
                <a:gd name="connsiteX1" fmla="*/ 0 w 10689515"/>
                <a:gd name="connsiteY1" fmla="*/ 0 h 6905639"/>
                <a:gd name="connsiteX2" fmla="*/ 10689515 w 10689515"/>
                <a:gd name="connsiteY2" fmla="*/ 1512 h 6905639"/>
                <a:gd name="connsiteX3" fmla="*/ 7741594 w 10689515"/>
                <a:gd name="connsiteY3" fmla="*/ 6905639 h 6905639"/>
                <a:gd name="connsiteX4" fmla="*/ 10758 w 10689515"/>
                <a:gd name="connsiteY4" fmla="*/ 6905639 h 6905639"/>
                <a:gd name="connsiteX0" fmla="*/ 1182333 w 11861090"/>
                <a:gd name="connsiteY0" fmla="*/ 6905639 h 6905639"/>
                <a:gd name="connsiteX1" fmla="*/ 0 w 11861090"/>
                <a:gd name="connsiteY1" fmla="*/ 0 h 6905639"/>
                <a:gd name="connsiteX2" fmla="*/ 11861090 w 11861090"/>
                <a:gd name="connsiteY2" fmla="*/ 1512 h 6905639"/>
                <a:gd name="connsiteX3" fmla="*/ 8913169 w 11861090"/>
                <a:gd name="connsiteY3" fmla="*/ 6905639 h 6905639"/>
                <a:gd name="connsiteX4" fmla="*/ 1182333 w 11861090"/>
                <a:gd name="connsiteY4" fmla="*/ 6905639 h 6905639"/>
                <a:gd name="connsiteX0" fmla="*/ 0 w 11878907"/>
                <a:gd name="connsiteY0" fmla="*/ 6948501 h 6948501"/>
                <a:gd name="connsiteX1" fmla="*/ 17817 w 11878907"/>
                <a:gd name="connsiteY1" fmla="*/ 0 h 6948501"/>
                <a:gd name="connsiteX2" fmla="*/ 11878907 w 11878907"/>
                <a:gd name="connsiteY2" fmla="*/ 1512 h 6948501"/>
                <a:gd name="connsiteX3" fmla="*/ 8930986 w 11878907"/>
                <a:gd name="connsiteY3" fmla="*/ 6905639 h 6948501"/>
                <a:gd name="connsiteX4" fmla="*/ 0 w 11878907"/>
                <a:gd name="connsiteY4" fmla="*/ 6948501 h 6948501"/>
                <a:gd name="connsiteX0" fmla="*/ 0 w 11878907"/>
                <a:gd name="connsiteY0" fmla="*/ 6946989 h 6946989"/>
                <a:gd name="connsiteX1" fmla="*/ 697324 w 11878907"/>
                <a:gd name="connsiteY1" fmla="*/ 24060 h 6946989"/>
                <a:gd name="connsiteX2" fmla="*/ 11878907 w 11878907"/>
                <a:gd name="connsiteY2" fmla="*/ 0 h 6946989"/>
                <a:gd name="connsiteX3" fmla="*/ 8930986 w 11878907"/>
                <a:gd name="connsiteY3" fmla="*/ 6904127 h 6946989"/>
                <a:gd name="connsiteX4" fmla="*/ 0 w 11878907"/>
                <a:gd name="connsiteY4" fmla="*/ 6946989 h 6946989"/>
                <a:gd name="connsiteX0" fmla="*/ 0 w 11878907"/>
                <a:gd name="connsiteY0" fmla="*/ 6946989 h 6946989"/>
                <a:gd name="connsiteX1" fmla="*/ 1581966 w 11878907"/>
                <a:gd name="connsiteY1" fmla="*/ 36846 h 6946989"/>
                <a:gd name="connsiteX2" fmla="*/ 11878907 w 11878907"/>
                <a:gd name="connsiteY2" fmla="*/ 0 h 6946989"/>
                <a:gd name="connsiteX3" fmla="*/ 8930986 w 11878907"/>
                <a:gd name="connsiteY3" fmla="*/ 6904127 h 6946989"/>
                <a:gd name="connsiteX4" fmla="*/ 0 w 11878907"/>
                <a:gd name="connsiteY4" fmla="*/ 6946989 h 6946989"/>
                <a:gd name="connsiteX0" fmla="*/ 0 w 11878907"/>
                <a:gd name="connsiteY0" fmla="*/ 6946989 h 6946989"/>
                <a:gd name="connsiteX1" fmla="*/ 1287085 w 11878907"/>
                <a:gd name="connsiteY1" fmla="*/ 151922 h 6946989"/>
                <a:gd name="connsiteX2" fmla="*/ 11878907 w 11878907"/>
                <a:gd name="connsiteY2" fmla="*/ 0 h 6946989"/>
                <a:gd name="connsiteX3" fmla="*/ 8930986 w 11878907"/>
                <a:gd name="connsiteY3" fmla="*/ 6904127 h 6946989"/>
                <a:gd name="connsiteX4" fmla="*/ 0 w 11878907"/>
                <a:gd name="connsiteY4" fmla="*/ 6946989 h 6946989"/>
                <a:gd name="connsiteX0" fmla="*/ 110393 w 10591822"/>
                <a:gd name="connsiteY0" fmla="*/ 6946989 h 6946989"/>
                <a:gd name="connsiteX1" fmla="*/ 0 w 10591822"/>
                <a:gd name="connsiteY1" fmla="*/ 151922 h 6946989"/>
                <a:gd name="connsiteX2" fmla="*/ 10591822 w 10591822"/>
                <a:gd name="connsiteY2" fmla="*/ 0 h 6946989"/>
                <a:gd name="connsiteX3" fmla="*/ 7643901 w 10591822"/>
                <a:gd name="connsiteY3" fmla="*/ 6904127 h 6946989"/>
                <a:gd name="connsiteX4" fmla="*/ 110393 w 10591822"/>
                <a:gd name="connsiteY4" fmla="*/ 6946989 h 6946989"/>
                <a:gd name="connsiteX0" fmla="*/ 0 w 10596817"/>
                <a:gd name="connsiteY0" fmla="*/ 6959775 h 6959775"/>
                <a:gd name="connsiteX1" fmla="*/ 4995 w 10596817"/>
                <a:gd name="connsiteY1" fmla="*/ 151922 h 6959775"/>
                <a:gd name="connsiteX2" fmla="*/ 10596817 w 10596817"/>
                <a:gd name="connsiteY2" fmla="*/ 0 h 6959775"/>
                <a:gd name="connsiteX3" fmla="*/ 7648896 w 10596817"/>
                <a:gd name="connsiteY3" fmla="*/ 6904127 h 6959775"/>
                <a:gd name="connsiteX4" fmla="*/ 0 w 10596817"/>
                <a:gd name="connsiteY4" fmla="*/ 6959775 h 6959775"/>
                <a:gd name="connsiteX0" fmla="*/ 256109 w 10852926"/>
                <a:gd name="connsiteY0" fmla="*/ 6977679 h 6977679"/>
                <a:gd name="connsiteX1" fmla="*/ 0 w 10852926"/>
                <a:gd name="connsiteY1" fmla="*/ 0 h 6977679"/>
                <a:gd name="connsiteX2" fmla="*/ 10852926 w 10852926"/>
                <a:gd name="connsiteY2" fmla="*/ 17904 h 6977679"/>
                <a:gd name="connsiteX3" fmla="*/ 7905005 w 10852926"/>
                <a:gd name="connsiteY3" fmla="*/ 6922031 h 6977679"/>
                <a:gd name="connsiteX4" fmla="*/ 256109 w 10852926"/>
                <a:gd name="connsiteY4" fmla="*/ 6977679 h 6977679"/>
                <a:gd name="connsiteX0" fmla="*/ 17709 w 10852926"/>
                <a:gd name="connsiteY0" fmla="*/ 6909748 h 6922031"/>
                <a:gd name="connsiteX1" fmla="*/ 0 w 10852926"/>
                <a:gd name="connsiteY1" fmla="*/ 0 h 6922031"/>
                <a:gd name="connsiteX2" fmla="*/ 10852926 w 10852926"/>
                <a:gd name="connsiteY2" fmla="*/ 17904 h 6922031"/>
                <a:gd name="connsiteX3" fmla="*/ 7905005 w 10852926"/>
                <a:gd name="connsiteY3" fmla="*/ 6922031 h 6922031"/>
                <a:gd name="connsiteX4" fmla="*/ 17709 w 10852926"/>
                <a:gd name="connsiteY4" fmla="*/ 6909748 h 6922031"/>
                <a:gd name="connsiteX0" fmla="*/ 17709 w 10858532"/>
                <a:gd name="connsiteY0" fmla="*/ 6909748 h 6922031"/>
                <a:gd name="connsiteX1" fmla="*/ 0 w 10858532"/>
                <a:gd name="connsiteY1" fmla="*/ 0 h 6922031"/>
                <a:gd name="connsiteX2" fmla="*/ 10858532 w 10858532"/>
                <a:gd name="connsiteY2" fmla="*/ 12313 h 6922031"/>
                <a:gd name="connsiteX3" fmla="*/ 7905005 w 10858532"/>
                <a:gd name="connsiteY3" fmla="*/ 6922031 h 6922031"/>
                <a:gd name="connsiteX4" fmla="*/ 17709 w 10858532"/>
                <a:gd name="connsiteY4" fmla="*/ 6909748 h 6922031"/>
                <a:gd name="connsiteX0" fmla="*/ 0 w 10840823"/>
                <a:gd name="connsiteY0" fmla="*/ 6909748 h 6922031"/>
                <a:gd name="connsiteX1" fmla="*/ 1324611 w 10840823"/>
                <a:gd name="connsiteY1" fmla="*/ 0 h 6922031"/>
                <a:gd name="connsiteX2" fmla="*/ 10840823 w 10840823"/>
                <a:gd name="connsiteY2" fmla="*/ 12313 h 6922031"/>
                <a:gd name="connsiteX3" fmla="*/ 7887296 w 10840823"/>
                <a:gd name="connsiteY3" fmla="*/ 6922031 h 6922031"/>
                <a:gd name="connsiteX4" fmla="*/ 0 w 10840823"/>
                <a:gd name="connsiteY4" fmla="*/ 6909748 h 6922031"/>
                <a:gd name="connsiteX0" fmla="*/ 0 w 10840823"/>
                <a:gd name="connsiteY0" fmla="*/ 6899207 h 6911490"/>
                <a:gd name="connsiteX1" fmla="*/ 743291 w 10840823"/>
                <a:gd name="connsiteY1" fmla="*/ 0 h 6911490"/>
                <a:gd name="connsiteX2" fmla="*/ 10840823 w 10840823"/>
                <a:gd name="connsiteY2" fmla="*/ 1772 h 6911490"/>
                <a:gd name="connsiteX3" fmla="*/ 7887296 w 10840823"/>
                <a:gd name="connsiteY3" fmla="*/ 6911490 h 6911490"/>
                <a:gd name="connsiteX4" fmla="*/ 0 w 10840823"/>
                <a:gd name="connsiteY4" fmla="*/ 6899207 h 6911490"/>
                <a:gd name="connsiteX0" fmla="*/ 810418 w 10097532"/>
                <a:gd name="connsiteY0" fmla="*/ 6909749 h 6911490"/>
                <a:gd name="connsiteX1" fmla="*/ 0 w 10097532"/>
                <a:gd name="connsiteY1" fmla="*/ 0 h 6911490"/>
                <a:gd name="connsiteX2" fmla="*/ 10097532 w 10097532"/>
                <a:gd name="connsiteY2" fmla="*/ 1772 h 6911490"/>
                <a:gd name="connsiteX3" fmla="*/ 7144005 w 10097532"/>
                <a:gd name="connsiteY3" fmla="*/ 6911490 h 6911490"/>
                <a:gd name="connsiteX4" fmla="*/ 810418 w 10097532"/>
                <a:gd name="connsiteY4" fmla="*/ 6909749 h 6911490"/>
                <a:gd name="connsiteX0" fmla="*/ 7140 w 10097532"/>
                <a:gd name="connsiteY0" fmla="*/ 6878126 h 6911490"/>
                <a:gd name="connsiteX1" fmla="*/ 0 w 10097532"/>
                <a:gd name="connsiteY1" fmla="*/ 0 h 6911490"/>
                <a:gd name="connsiteX2" fmla="*/ 10097532 w 10097532"/>
                <a:gd name="connsiteY2" fmla="*/ 1772 h 6911490"/>
                <a:gd name="connsiteX3" fmla="*/ 7144005 w 10097532"/>
                <a:gd name="connsiteY3" fmla="*/ 6911490 h 6911490"/>
                <a:gd name="connsiteX4" fmla="*/ 7140 w 10097532"/>
                <a:gd name="connsiteY4" fmla="*/ 6878126 h 6911490"/>
                <a:gd name="connsiteX0" fmla="*/ 0 w 10100961"/>
                <a:gd name="connsiteY0" fmla="*/ 6909749 h 6911490"/>
                <a:gd name="connsiteX1" fmla="*/ 3429 w 10100961"/>
                <a:gd name="connsiteY1" fmla="*/ 0 h 6911490"/>
                <a:gd name="connsiteX2" fmla="*/ 10100961 w 10100961"/>
                <a:gd name="connsiteY2" fmla="*/ 1772 h 6911490"/>
                <a:gd name="connsiteX3" fmla="*/ 7147434 w 10100961"/>
                <a:gd name="connsiteY3" fmla="*/ 6911490 h 6911490"/>
                <a:gd name="connsiteX4" fmla="*/ 0 w 10100961"/>
                <a:gd name="connsiteY4" fmla="*/ 6909749 h 6911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961" h="6911490">
                  <a:moveTo>
                    <a:pt x="0" y="6909749"/>
                  </a:moveTo>
                  <a:lnTo>
                    <a:pt x="3429" y="0"/>
                  </a:lnTo>
                  <a:lnTo>
                    <a:pt x="10100961" y="1772"/>
                  </a:lnTo>
                  <a:lnTo>
                    <a:pt x="7147434" y="6911490"/>
                  </a:lnTo>
                  <a:lnTo>
                    <a:pt x="0" y="6909749"/>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Placeholder 1">
            <a:extLst>
              <a:ext uri="{FF2B5EF4-FFF2-40B4-BE49-F238E27FC236}">
                <a16:creationId xmlns:a16="http://schemas.microsoft.com/office/drawing/2014/main" xmlns="" id="{53E9465D-BFF4-A345-8BF7-8442E83C3C84}"/>
              </a:ext>
            </a:extLst>
          </p:cNvPr>
          <p:cNvSpPr>
            <a:spLocks noGrp="1"/>
          </p:cNvSpPr>
          <p:nvPr>
            <p:ph type="title" hasCustomPrompt="1"/>
          </p:nvPr>
        </p:nvSpPr>
        <p:spPr>
          <a:xfrm>
            <a:off x="806669" y="2627374"/>
            <a:ext cx="4805855" cy="650164"/>
          </a:xfrm>
          <a:prstGeom prst="rect">
            <a:avLst/>
          </a:prstGeom>
        </p:spPr>
        <p:txBody>
          <a:bodyPr vert="horz" lIns="91440" tIns="45720" rIns="91440" bIns="45720" rtlCol="0" anchor="ctr">
            <a:normAutofit/>
          </a:bodyPr>
          <a:lstStyle>
            <a:lvl1pPr>
              <a:defRPr sz="2800">
                <a:solidFill>
                  <a:schemeClr val="bg2"/>
                </a:solidFill>
              </a:defRPr>
            </a:lvl1pPr>
          </a:lstStyle>
          <a:p>
            <a:r>
              <a:rPr lang="en-US" dirty="0"/>
              <a:t>Divider Page Title</a:t>
            </a:r>
          </a:p>
        </p:txBody>
      </p:sp>
      <p:sp>
        <p:nvSpPr>
          <p:cNvPr id="9" name="Text Placeholder 2">
            <a:extLst>
              <a:ext uri="{FF2B5EF4-FFF2-40B4-BE49-F238E27FC236}">
                <a16:creationId xmlns:a16="http://schemas.microsoft.com/office/drawing/2014/main" xmlns="" id="{DD149000-5534-C94E-B4CA-BCCD20F6F3F7}"/>
              </a:ext>
            </a:extLst>
          </p:cNvPr>
          <p:cNvSpPr>
            <a:spLocks noGrp="1"/>
          </p:cNvSpPr>
          <p:nvPr>
            <p:ph type="body" sz="quarter" idx="10" hasCustomPrompt="1"/>
          </p:nvPr>
        </p:nvSpPr>
        <p:spPr>
          <a:xfrm>
            <a:off x="806450" y="3441512"/>
            <a:ext cx="4805363" cy="504825"/>
          </a:xfrm>
        </p:spPr>
        <p:txBody>
          <a:bodyPr>
            <a:normAutofit/>
          </a:bodyPr>
          <a:lstStyle>
            <a:lvl1pPr marL="0" indent="0">
              <a:buFontTx/>
              <a:buNone/>
              <a:defRPr sz="1800">
                <a:solidFill>
                  <a:schemeClr val="accent1"/>
                </a:solidFill>
              </a:defRPr>
            </a:lvl1pPr>
          </a:lstStyle>
          <a:p>
            <a:pPr lvl="0"/>
            <a:r>
              <a:rPr lang="en-US" dirty="0"/>
              <a:t>Subtitle</a:t>
            </a:r>
          </a:p>
        </p:txBody>
      </p:sp>
      <p:pic>
        <p:nvPicPr>
          <p:cNvPr id="8" name="Picture 7">
            <a:extLst>
              <a:ext uri="{FF2B5EF4-FFF2-40B4-BE49-F238E27FC236}">
                <a16:creationId xmlns:a16="http://schemas.microsoft.com/office/drawing/2014/main" xmlns="" id="{2A9B7991-7AB1-5C44-A515-CA1C2F41E81F}"/>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911101" y="709309"/>
            <a:ext cx="2543300" cy="306730"/>
          </a:xfrm>
          <a:prstGeom prst="rect">
            <a:avLst/>
          </a:prstGeom>
        </p:spPr>
      </p:pic>
    </p:spTree>
    <p:extLst>
      <p:ext uri="{BB962C8B-B14F-4D97-AF65-F5344CB8AC3E}">
        <p14:creationId xmlns:p14="http://schemas.microsoft.com/office/powerpoint/2010/main" val="2047818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3822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18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343806"/>
            <a:ext cx="3932237" cy="352518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9602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18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354316"/>
            <a:ext cx="3932237" cy="35146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26783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7" name="Picture Placeholder 13"/>
          <p:cNvSpPr>
            <a:spLocks noGrp="1"/>
          </p:cNvSpPr>
          <p:nvPr>
            <p:ph type="pic" sz="quarter" idx="13"/>
          </p:nvPr>
        </p:nvSpPr>
        <p:spPr>
          <a:xfrm>
            <a:off x="0" y="0"/>
            <a:ext cx="12192000" cy="6858000"/>
          </a:xfrm>
          <a:solidFill>
            <a:schemeClr val="bg1">
              <a:lumMod val="95000"/>
            </a:schemeClr>
          </a:solidFill>
          <a:effectLst/>
        </p:spPr>
        <p:txBody>
          <a:bodyPr>
            <a:normAutofit/>
          </a:bodyPr>
          <a:lstStyle>
            <a:lvl1pPr marL="0" indent="0">
              <a:buNone/>
              <a:defRPr sz="2100" b="0" i="0">
                <a:ln>
                  <a:noFill/>
                </a:ln>
                <a:solidFill>
                  <a:schemeClr val="bg1">
                    <a:lumMod val="85000"/>
                  </a:schemeClr>
                </a:solidFill>
                <a:latin typeface="Open Sans Light" charset="0"/>
                <a:ea typeface="Open Sans Light" charset="0"/>
                <a:cs typeface="Open Sans Light" charset="0"/>
              </a:defRPr>
            </a:lvl1pPr>
          </a:lstStyle>
          <a:p>
            <a:endParaRPr lang="en-US" dirty="0"/>
          </a:p>
        </p:txBody>
      </p:sp>
      <p:sp>
        <p:nvSpPr>
          <p:cNvPr id="3" name="Rectangle 2">
            <a:extLst>
              <a:ext uri="{FF2B5EF4-FFF2-40B4-BE49-F238E27FC236}">
                <a16:creationId xmlns:a16="http://schemas.microsoft.com/office/drawing/2014/main" xmlns="" id="{AB4C74A3-25FE-754E-B548-AB226BE09E8F}"/>
              </a:ext>
            </a:extLst>
          </p:cNvPr>
          <p:cNvSpPr/>
          <p:nvPr userDrawn="1"/>
        </p:nvSpPr>
        <p:spPr>
          <a:xfrm>
            <a:off x="7766114" y="-820272"/>
            <a:ext cx="4424299" cy="6760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bg1"/>
                </a:solidFill>
                <a:latin typeface="Arial" panose="020B0604020202020204" pitchFamily="34" charset="0"/>
                <a:cs typeface="Arial" panose="020B0604020202020204" pitchFamily="34" charset="0"/>
              </a:rPr>
              <a:t>Double Click Photo Icon (gray box) </a:t>
            </a:r>
            <a:br>
              <a:rPr lang="en-US" sz="1600" b="0" dirty="0">
                <a:solidFill>
                  <a:schemeClr val="bg1"/>
                </a:solidFill>
                <a:latin typeface="Arial" panose="020B0604020202020204" pitchFamily="34" charset="0"/>
                <a:cs typeface="Arial" panose="020B0604020202020204" pitchFamily="34" charset="0"/>
              </a:rPr>
            </a:br>
            <a:r>
              <a:rPr lang="en-US" sz="1600" b="0" dirty="0">
                <a:solidFill>
                  <a:schemeClr val="bg1"/>
                </a:solidFill>
                <a:latin typeface="Arial" panose="020B0604020202020204" pitchFamily="34" charset="0"/>
                <a:cs typeface="Arial" panose="020B0604020202020204" pitchFamily="34" charset="0"/>
              </a:rPr>
              <a:t>to automatically upload image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5"/>
        <p:cNvGrpSpPr/>
        <p:nvPr/>
      </p:nvGrpSpPr>
      <p:grpSpPr>
        <a:xfrm>
          <a:off x="0" y="0"/>
          <a:ext cx="0" cy="0"/>
          <a:chOff x="0" y="0"/>
          <a:chExt cx="0" cy="0"/>
        </a:xfrm>
      </p:grpSpPr>
      <p:sp>
        <p:nvSpPr>
          <p:cNvPr id="26" name="Shape 26"/>
          <p:cNvSpPr txBox="1">
            <a:spLocks noGrp="1"/>
          </p:cNvSpPr>
          <p:nvPr>
            <p:ph type="body" idx="1"/>
          </p:nvPr>
        </p:nvSpPr>
        <p:spPr>
          <a:xfrm>
            <a:off x="609600" y="1214439"/>
            <a:ext cx="10972800" cy="4572225"/>
          </a:xfrm>
          <a:prstGeom prst="rect">
            <a:avLst/>
          </a:prstGeom>
          <a:noFill/>
          <a:ln>
            <a:noFill/>
          </a:ln>
        </p:spPr>
        <p:txBody>
          <a:bodyPr wrap="square" lIns="91425" tIns="91425" rIns="91425" bIns="91425" anchor="t" anchorCtr="0"/>
          <a:lstStyle>
            <a:lvl1pPr marL="342900" marR="0" lvl="0" indent="-190500" algn="l" rtl="0">
              <a:spcBef>
                <a:spcPts val="480"/>
              </a:spcBef>
              <a:buClr>
                <a:schemeClr val="lt2"/>
              </a:buClr>
              <a:buSzPts val="2400"/>
              <a:buFont typeface="Arial"/>
              <a:buChar char="•"/>
              <a:defRPr sz="2400" b="0" i="0" u="none" strike="noStrike" cap="none">
                <a:solidFill>
                  <a:schemeClr val="dk2"/>
                </a:solidFill>
                <a:latin typeface="Arial"/>
                <a:ea typeface="Arial"/>
                <a:cs typeface="Arial"/>
                <a:sym typeface="Arial"/>
              </a:defRPr>
            </a:lvl1pPr>
            <a:lvl2pPr marL="742950" marR="0" lvl="1" indent="-158750" algn="l" rtl="0">
              <a:spcBef>
                <a:spcPts val="400"/>
              </a:spcBef>
              <a:buClr>
                <a:schemeClr val="lt2"/>
              </a:buClr>
              <a:buSzPts val="2000"/>
              <a:buFont typeface="Calibri"/>
              <a:buChar char="−"/>
              <a:defRPr sz="2000" b="0" i="0" u="none" strike="noStrike" cap="none">
                <a:solidFill>
                  <a:schemeClr val="dk2"/>
                </a:solidFill>
                <a:latin typeface="Arial"/>
                <a:ea typeface="Arial"/>
                <a:cs typeface="Arial"/>
                <a:sym typeface="Arial"/>
              </a:defRPr>
            </a:lvl2pPr>
            <a:lvl3pPr marL="1143000" marR="0" lvl="2" indent="-114300" algn="l" rtl="0">
              <a:spcBef>
                <a:spcPts val="360"/>
              </a:spcBef>
              <a:buClr>
                <a:schemeClr val="lt2"/>
              </a:buClr>
              <a:buSzPts val="1800"/>
              <a:buFont typeface="Noto Sans Symbols"/>
              <a:buChar char="▪"/>
              <a:defRPr sz="1800" b="0" i="0" u="none" strike="noStrike" cap="none">
                <a:solidFill>
                  <a:schemeClr val="dk2"/>
                </a:solidFill>
                <a:latin typeface="Arial"/>
                <a:ea typeface="Arial"/>
                <a:cs typeface="Arial"/>
                <a:sym typeface="Arial"/>
              </a:defRPr>
            </a:lvl3pPr>
            <a:lvl4pPr marL="1600200" marR="0" lvl="3" indent="-127000" algn="l" rtl="0">
              <a:spcBef>
                <a:spcPts val="320"/>
              </a:spcBef>
              <a:buClr>
                <a:schemeClr val="lt2"/>
              </a:buClr>
              <a:buSzPts val="1600"/>
              <a:buFont typeface="Noto Sans Symbols"/>
              <a:buChar char="✓"/>
              <a:defRPr sz="1600" b="0" i="0" u="none" strike="noStrike" cap="none">
                <a:solidFill>
                  <a:schemeClr val="dk2"/>
                </a:solidFill>
                <a:latin typeface="Arial"/>
                <a:ea typeface="Arial"/>
                <a:cs typeface="Arial"/>
                <a:sym typeface="Arial"/>
              </a:defRPr>
            </a:lvl4pPr>
            <a:lvl5pPr marL="2114550" marR="0" lvl="4" indent="-184150" algn="l" rtl="0">
              <a:spcBef>
                <a:spcPts val="320"/>
              </a:spcBef>
              <a:buClr>
                <a:schemeClr val="lt2"/>
              </a:buClr>
              <a:buSzPts val="1600"/>
              <a:buFont typeface="Courier New"/>
              <a:buChar char="o"/>
              <a:defRPr sz="1600" b="0" i="0" u="none" strike="noStrike" cap="none">
                <a:solidFill>
                  <a:schemeClr val="dk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title"/>
          </p:nvPr>
        </p:nvSpPr>
        <p:spPr>
          <a:xfrm>
            <a:off x="609601" y="273051"/>
            <a:ext cx="9715500" cy="528228"/>
          </a:xfrm>
          <a:prstGeom prst="rect">
            <a:avLst/>
          </a:prstGeom>
          <a:noFill/>
          <a:ln>
            <a:noFill/>
          </a:ln>
        </p:spPr>
        <p:txBody>
          <a:bodyPr wrap="square" lIns="91425" tIns="91425" rIns="91425" bIns="91425" anchor="t" anchorCtr="0"/>
          <a:lstStyle>
            <a:lvl1pPr marL="0" marR="0" lvl="0" indent="0" algn="l" rtl="0">
              <a:spcBef>
                <a:spcPts val="0"/>
              </a:spcBef>
              <a:buClr>
                <a:schemeClr val="accent1"/>
              </a:buClr>
              <a:buSzPts val="2400"/>
              <a:buFont typeface="Arial"/>
              <a:buNone/>
              <a:defRPr sz="2400" b="1" i="0" u="none" strike="noStrike" cap="none">
                <a:solidFill>
                  <a:schemeClr val="accent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8" name="Shape 28"/>
          <p:cNvSpPr txBox="1">
            <a:spLocks noGrp="1"/>
          </p:cNvSpPr>
          <p:nvPr>
            <p:ph type="ftr" idx="11"/>
          </p:nvPr>
        </p:nvSpPr>
        <p:spPr>
          <a:xfrm>
            <a:off x="8693620" y="6520862"/>
            <a:ext cx="3018969" cy="228600"/>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b="0" i="0" u="none" strike="noStrike" cap="none">
                <a:solidFill>
                  <a:schemeClr val="lt1"/>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877596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Custom Layout">
    <p:spTree>
      <p:nvGrpSpPr>
        <p:cNvPr id="1" name="Shape 33"/>
        <p:cNvGrpSpPr/>
        <p:nvPr/>
      </p:nvGrpSpPr>
      <p:grpSpPr>
        <a:xfrm>
          <a:off x="0" y="0"/>
          <a:ext cx="0" cy="0"/>
          <a:chOff x="0" y="0"/>
          <a:chExt cx="0" cy="0"/>
        </a:xfrm>
      </p:grpSpPr>
      <p:sp>
        <p:nvSpPr>
          <p:cNvPr id="34" name="Shape 34"/>
          <p:cNvSpPr txBox="1"/>
          <p:nvPr/>
        </p:nvSpPr>
        <p:spPr>
          <a:xfrm>
            <a:off x="0" y="2590800"/>
            <a:ext cx="12192000" cy="1143000"/>
          </a:xfrm>
          <a:prstGeom prst="rect">
            <a:avLst/>
          </a:prstGeom>
          <a:solidFill>
            <a:schemeClr val="accent1"/>
          </a:solidFill>
          <a:ln>
            <a:noFill/>
          </a:ln>
        </p:spPr>
        <p:txBody>
          <a:bodyPr wrap="square" lIns="91425" tIns="45700" rIns="91425" bIns="45700" anchor="ctr" anchorCtr="0">
            <a:noAutofit/>
          </a:bodyPr>
          <a:lstStyle/>
          <a:p>
            <a:pPr marL="0" marR="0" lvl="0" indent="-304800" algn="ctr" rtl="0">
              <a:spcBef>
                <a:spcPts val="0"/>
              </a:spcBef>
              <a:buClr>
                <a:srgbClr val="FFFFFF"/>
              </a:buClr>
              <a:buSzPts val="4800"/>
              <a:buFont typeface="Arial"/>
              <a:buNone/>
            </a:pPr>
            <a:endParaRPr sz="4800" b="1">
              <a:solidFill>
                <a:srgbClr val="FFFFFF"/>
              </a:solidFill>
              <a:latin typeface="Arial"/>
              <a:ea typeface="Arial"/>
              <a:cs typeface="Arial"/>
              <a:sym typeface="Arial"/>
            </a:endParaRPr>
          </a:p>
        </p:txBody>
      </p:sp>
      <p:sp>
        <p:nvSpPr>
          <p:cNvPr id="35" name="Shape 35"/>
          <p:cNvSpPr txBox="1">
            <a:spLocks noGrp="1"/>
          </p:cNvSpPr>
          <p:nvPr>
            <p:ph type="title"/>
          </p:nvPr>
        </p:nvSpPr>
        <p:spPr>
          <a:xfrm>
            <a:off x="609600" y="2590800"/>
            <a:ext cx="109728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lt1"/>
              </a:buClr>
              <a:buSzPts val="3600"/>
              <a:buFont typeface="Arial"/>
              <a:buNone/>
              <a:defRPr sz="3600" b="1" i="0" u="none" strike="noStrike" cap="none">
                <a:solidFill>
                  <a:schemeClr val="lt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6" name="Shape 36"/>
          <p:cNvSpPr txBox="1">
            <a:spLocks noGrp="1"/>
          </p:cNvSpPr>
          <p:nvPr>
            <p:ph type="ftr" idx="11"/>
          </p:nvPr>
        </p:nvSpPr>
        <p:spPr>
          <a:xfrm>
            <a:off x="8693620" y="6520862"/>
            <a:ext cx="3018969" cy="228600"/>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a:solidFill>
                  <a:schemeClr val="lt1"/>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9713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ingle Column Text">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xmlns="" id="{BCD3E2E8-0E34-7747-BAD7-B90BC8DD1A6D}"/>
              </a:ext>
            </a:extLst>
          </p:cNvPr>
          <p:cNvSpPr>
            <a:spLocks noGrp="1"/>
          </p:cNvSpPr>
          <p:nvPr>
            <p:ph type="title" hasCustomPrompt="1"/>
          </p:nvPr>
        </p:nvSpPr>
        <p:spPr>
          <a:xfrm>
            <a:off x="838200" y="584747"/>
            <a:ext cx="10515600" cy="650164"/>
          </a:xfrm>
          <a:prstGeom prst="rect">
            <a:avLst/>
          </a:prstGeom>
        </p:spPr>
        <p:txBody>
          <a:bodyPr vert="horz" lIns="91440" tIns="45720" rIns="91440" bIns="45720" rtlCol="0" anchor="ctr">
            <a:normAutofit/>
          </a:bodyPr>
          <a:lstStyle>
            <a:lvl1pPr algn="l">
              <a:defRPr sz="2400"/>
            </a:lvl1pPr>
          </a:lstStyle>
          <a:p>
            <a:r>
              <a:rPr lang="en-US" dirty="0"/>
              <a:t>One Column Text</a:t>
            </a:r>
          </a:p>
        </p:txBody>
      </p:sp>
      <p:sp>
        <p:nvSpPr>
          <p:cNvPr id="3" name="Content Placeholder 2">
            <a:extLst>
              <a:ext uri="{FF2B5EF4-FFF2-40B4-BE49-F238E27FC236}">
                <a16:creationId xmlns:a16="http://schemas.microsoft.com/office/drawing/2014/main" xmlns="" id="{A7D815B3-1035-B54F-8233-3862FDF413AF}"/>
              </a:ext>
            </a:extLst>
          </p:cNvPr>
          <p:cNvSpPr>
            <a:spLocks noGrp="1"/>
          </p:cNvSpPr>
          <p:nvPr>
            <p:ph sz="quarter" idx="10"/>
          </p:nvPr>
        </p:nvSpPr>
        <p:spPr>
          <a:xfrm>
            <a:off x="838200" y="1689316"/>
            <a:ext cx="10515600" cy="449399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2754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s Text">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xmlns="" id="{BCD3E2E8-0E34-7747-BAD7-B90BC8DD1A6D}"/>
              </a:ext>
            </a:extLst>
          </p:cNvPr>
          <p:cNvSpPr>
            <a:spLocks noGrp="1"/>
          </p:cNvSpPr>
          <p:nvPr>
            <p:ph type="title" hasCustomPrompt="1"/>
          </p:nvPr>
        </p:nvSpPr>
        <p:spPr>
          <a:xfrm>
            <a:off x="838200" y="584747"/>
            <a:ext cx="10515600" cy="650164"/>
          </a:xfrm>
          <a:prstGeom prst="rect">
            <a:avLst/>
          </a:prstGeom>
        </p:spPr>
        <p:txBody>
          <a:bodyPr vert="horz" lIns="91440" tIns="45720" rIns="91440" bIns="45720" rtlCol="0" anchor="ctr">
            <a:normAutofit/>
          </a:bodyPr>
          <a:lstStyle>
            <a:lvl1pPr algn="l">
              <a:defRPr sz="2400"/>
            </a:lvl1pPr>
          </a:lstStyle>
          <a:p>
            <a:r>
              <a:rPr lang="en-US" dirty="0"/>
              <a:t>Two Column Text</a:t>
            </a:r>
          </a:p>
        </p:txBody>
      </p:sp>
      <p:sp>
        <p:nvSpPr>
          <p:cNvPr id="4" name="Text Placeholder 3">
            <a:extLst>
              <a:ext uri="{FF2B5EF4-FFF2-40B4-BE49-F238E27FC236}">
                <a16:creationId xmlns:a16="http://schemas.microsoft.com/office/drawing/2014/main" xmlns="" id="{CF9E56CA-F30D-3640-887F-836E2EA5BEBE}"/>
              </a:ext>
            </a:extLst>
          </p:cNvPr>
          <p:cNvSpPr>
            <a:spLocks noGrp="1"/>
          </p:cNvSpPr>
          <p:nvPr>
            <p:ph type="body" sz="quarter" idx="10"/>
          </p:nvPr>
        </p:nvSpPr>
        <p:spPr>
          <a:xfrm>
            <a:off x="838200" y="1555750"/>
            <a:ext cx="4584700" cy="46974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a:extLst>
              <a:ext uri="{FF2B5EF4-FFF2-40B4-BE49-F238E27FC236}">
                <a16:creationId xmlns:a16="http://schemas.microsoft.com/office/drawing/2014/main" xmlns="" id="{FB9A73DD-6074-F044-9765-B4828CBD6A21}"/>
              </a:ext>
            </a:extLst>
          </p:cNvPr>
          <p:cNvSpPr>
            <a:spLocks noGrp="1"/>
          </p:cNvSpPr>
          <p:nvPr>
            <p:ph type="body" sz="quarter" idx="11"/>
          </p:nvPr>
        </p:nvSpPr>
        <p:spPr>
          <a:xfrm>
            <a:off x="5956738" y="1555750"/>
            <a:ext cx="4584700" cy="46974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73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x2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xmlns="" id="{AD04A47A-E7D1-6247-BB24-452FD7427F73}"/>
              </a:ext>
            </a:extLst>
          </p:cNvPr>
          <p:cNvSpPr/>
          <p:nvPr userDrawn="1"/>
        </p:nvSpPr>
        <p:spPr>
          <a:xfrm>
            <a:off x="10218821" y="6320589"/>
            <a:ext cx="1668379" cy="4170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1">
            <a:extLst>
              <a:ext uri="{FF2B5EF4-FFF2-40B4-BE49-F238E27FC236}">
                <a16:creationId xmlns:a16="http://schemas.microsoft.com/office/drawing/2014/main" xmlns="" id="{7C7A1845-C8EB-254E-99F3-2AE994C8FB02}"/>
              </a:ext>
            </a:extLst>
          </p:cNvPr>
          <p:cNvSpPr>
            <a:spLocks noGrp="1"/>
          </p:cNvSpPr>
          <p:nvPr>
            <p:ph type="body" sz="quarter" idx="3" hasCustomPrompt="1"/>
          </p:nvPr>
        </p:nvSpPr>
        <p:spPr>
          <a:xfrm>
            <a:off x="609600" y="3839471"/>
            <a:ext cx="5364480" cy="423451"/>
          </a:xfrm>
          <a:solidFill>
            <a:schemeClr val="accent1"/>
          </a:solidFill>
        </p:spPr>
        <p:txBody>
          <a:bodyPr anchor="ctr" anchorCtr="0">
            <a:normAutofit/>
          </a:bodyPr>
          <a:lstStyle>
            <a:lvl1pPr marL="0" indent="0">
              <a:buFontTx/>
              <a:buNone/>
              <a:defRPr sz="1600" b="1">
                <a:solidFill>
                  <a:schemeClr val="bg2"/>
                </a:solidFill>
              </a:defRPr>
            </a:lvl1pPr>
          </a:lstStyle>
          <a:p>
            <a:r>
              <a:rPr lang="en-US" dirty="0"/>
              <a:t>Talent</a:t>
            </a:r>
          </a:p>
        </p:txBody>
      </p:sp>
      <p:sp>
        <p:nvSpPr>
          <p:cNvPr id="9" name="Text Placeholder 3">
            <a:extLst>
              <a:ext uri="{FF2B5EF4-FFF2-40B4-BE49-F238E27FC236}">
                <a16:creationId xmlns:a16="http://schemas.microsoft.com/office/drawing/2014/main" xmlns="" id="{DC16B369-D5FA-3146-84FA-DBEDA28C3373}"/>
              </a:ext>
            </a:extLst>
          </p:cNvPr>
          <p:cNvSpPr>
            <a:spLocks noGrp="1"/>
          </p:cNvSpPr>
          <p:nvPr>
            <p:ph type="body" sz="quarter" idx="11" hasCustomPrompt="1"/>
          </p:nvPr>
        </p:nvSpPr>
        <p:spPr>
          <a:xfrm>
            <a:off x="6215720" y="3839471"/>
            <a:ext cx="5364480" cy="426720"/>
          </a:xfrm>
          <a:solidFill>
            <a:schemeClr val="accent1"/>
          </a:solidFill>
        </p:spPr>
        <p:txBody>
          <a:bodyPr anchor="ctr" anchorCtr="0">
            <a:normAutofit/>
          </a:bodyPr>
          <a:lstStyle>
            <a:lvl1pPr marL="0" indent="0">
              <a:buNone/>
              <a:defRPr sz="1800" b="1">
                <a:solidFill>
                  <a:schemeClr val="bg2"/>
                </a:solidFill>
              </a:defRPr>
            </a:lvl1pPr>
          </a:lstStyle>
          <a:p>
            <a:r>
              <a:rPr lang="en-US" dirty="0"/>
              <a:t>Q4 Priorities</a:t>
            </a:r>
          </a:p>
        </p:txBody>
      </p:sp>
      <p:sp>
        <p:nvSpPr>
          <p:cNvPr id="11" name="Text Placeholder 5">
            <a:extLst>
              <a:ext uri="{FF2B5EF4-FFF2-40B4-BE49-F238E27FC236}">
                <a16:creationId xmlns:a16="http://schemas.microsoft.com/office/drawing/2014/main" xmlns="" id="{D37C57AD-4398-3344-B7FC-022632D15204}"/>
              </a:ext>
            </a:extLst>
          </p:cNvPr>
          <p:cNvSpPr>
            <a:spLocks noGrp="1"/>
          </p:cNvSpPr>
          <p:nvPr>
            <p:ph type="body" sz="quarter" idx="13" hasCustomPrompt="1"/>
          </p:nvPr>
        </p:nvSpPr>
        <p:spPr>
          <a:xfrm>
            <a:off x="609600" y="903089"/>
            <a:ext cx="5364480" cy="438628"/>
          </a:xfrm>
          <a:solidFill>
            <a:schemeClr val="accent1"/>
          </a:solidFill>
        </p:spPr>
        <p:txBody>
          <a:bodyPr anchor="ctr" anchorCtr="0">
            <a:normAutofit/>
          </a:bodyPr>
          <a:lstStyle>
            <a:lvl1pPr marL="0" indent="0">
              <a:buFontTx/>
              <a:buNone/>
              <a:defRPr sz="1600" b="1">
                <a:solidFill>
                  <a:schemeClr val="bg2"/>
                </a:solidFill>
              </a:defRPr>
            </a:lvl1pPr>
          </a:lstStyle>
          <a:p>
            <a:r>
              <a:rPr lang="en-US" dirty="0"/>
              <a:t>Q3 Headlines</a:t>
            </a:r>
          </a:p>
        </p:txBody>
      </p:sp>
      <p:sp>
        <p:nvSpPr>
          <p:cNvPr id="13" name="Text Placeholder 7">
            <a:extLst>
              <a:ext uri="{FF2B5EF4-FFF2-40B4-BE49-F238E27FC236}">
                <a16:creationId xmlns:a16="http://schemas.microsoft.com/office/drawing/2014/main" xmlns="" id="{CE2A9AD5-D4E8-9B46-AE83-A1D4578423EC}"/>
              </a:ext>
            </a:extLst>
          </p:cNvPr>
          <p:cNvSpPr>
            <a:spLocks noGrp="1"/>
          </p:cNvSpPr>
          <p:nvPr>
            <p:ph type="body" sz="quarter" idx="15" hasCustomPrompt="1"/>
          </p:nvPr>
        </p:nvSpPr>
        <p:spPr>
          <a:xfrm>
            <a:off x="6215721" y="903089"/>
            <a:ext cx="5364480" cy="438628"/>
          </a:xfrm>
          <a:solidFill>
            <a:schemeClr val="accent1"/>
          </a:solidFill>
        </p:spPr>
        <p:txBody>
          <a:bodyPr anchor="ctr" anchorCtr="0">
            <a:normAutofit/>
          </a:bodyPr>
          <a:lstStyle>
            <a:lvl1pPr marL="0" indent="0">
              <a:buFontTx/>
              <a:buNone/>
              <a:defRPr sz="1600" b="1">
                <a:solidFill>
                  <a:schemeClr val="bg2"/>
                </a:solidFill>
              </a:defRPr>
            </a:lvl1pPr>
          </a:lstStyle>
          <a:p>
            <a:r>
              <a:rPr lang="en-US" dirty="0"/>
              <a:t>Q3 Metrics</a:t>
            </a:r>
          </a:p>
        </p:txBody>
      </p:sp>
      <p:sp>
        <p:nvSpPr>
          <p:cNvPr id="17" name="Text Placeholder 16">
            <a:extLst>
              <a:ext uri="{FF2B5EF4-FFF2-40B4-BE49-F238E27FC236}">
                <a16:creationId xmlns:a16="http://schemas.microsoft.com/office/drawing/2014/main" xmlns="" id="{5D7603DE-A3DE-9C44-8105-BAE0EEC0D722}"/>
              </a:ext>
            </a:extLst>
          </p:cNvPr>
          <p:cNvSpPr>
            <a:spLocks noGrp="1"/>
          </p:cNvSpPr>
          <p:nvPr>
            <p:ph type="body" sz="quarter" idx="17"/>
          </p:nvPr>
        </p:nvSpPr>
        <p:spPr>
          <a:xfrm>
            <a:off x="609600" y="1400179"/>
            <a:ext cx="5364163" cy="2265363"/>
          </a:xfrm>
        </p:spPr>
        <p:txBody>
          <a:bodyPr>
            <a:normAutofit/>
          </a:bodyPr>
          <a:lstStyle>
            <a:lvl1pPr>
              <a:defRPr sz="1400"/>
            </a:lvl1pPr>
            <a:lvl2pPr>
              <a:defRPr sz="1200"/>
            </a:lvl2pPr>
            <a:lvl3pPr>
              <a:defRPr sz="1100"/>
            </a:lvl3pPr>
            <a:lvl4pPr>
              <a:defRPr sz="1050"/>
            </a:lvl4pPr>
            <a:lvl5pPr>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a:extLst>
              <a:ext uri="{FF2B5EF4-FFF2-40B4-BE49-F238E27FC236}">
                <a16:creationId xmlns:a16="http://schemas.microsoft.com/office/drawing/2014/main" xmlns="" id="{D9FC30D5-5E96-DD47-A9CB-6378C4B1CBC1}"/>
              </a:ext>
            </a:extLst>
          </p:cNvPr>
          <p:cNvSpPr>
            <a:spLocks noGrp="1"/>
          </p:cNvSpPr>
          <p:nvPr>
            <p:ph type="body" sz="quarter" idx="18"/>
          </p:nvPr>
        </p:nvSpPr>
        <p:spPr>
          <a:xfrm>
            <a:off x="609600" y="4356988"/>
            <a:ext cx="5364163" cy="2279339"/>
          </a:xfrm>
        </p:spPr>
        <p:txBody>
          <a:bodyPr>
            <a:normAutofit/>
          </a:bodyPr>
          <a:lstStyle>
            <a:lvl1pPr>
              <a:defRPr sz="1400"/>
            </a:lvl1pPr>
            <a:lvl2pPr>
              <a:defRPr sz="1200"/>
            </a:lvl2pPr>
            <a:lvl3pPr>
              <a:defRPr sz="1100"/>
            </a:lvl3pPr>
            <a:lvl4pPr>
              <a:defRPr sz="1050"/>
            </a:lvl4pPr>
            <a:lvl5pPr>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0">
            <a:extLst>
              <a:ext uri="{FF2B5EF4-FFF2-40B4-BE49-F238E27FC236}">
                <a16:creationId xmlns:a16="http://schemas.microsoft.com/office/drawing/2014/main" xmlns="" id="{C89DDEAD-BAC9-164F-806F-571C8FCE3320}"/>
              </a:ext>
            </a:extLst>
          </p:cNvPr>
          <p:cNvSpPr>
            <a:spLocks noGrp="1"/>
          </p:cNvSpPr>
          <p:nvPr>
            <p:ph type="body" sz="quarter" idx="19"/>
          </p:nvPr>
        </p:nvSpPr>
        <p:spPr>
          <a:xfrm>
            <a:off x="6215063" y="4356988"/>
            <a:ext cx="5365750" cy="2279339"/>
          </a:xfrm>
        </p:spPr>
        <p:txBody>
          <a:bodyPr>
            <a:normAutofit/>
          </a:bodyPr>
          <a:lstStyle>
            <a:lvl1pPr>
              <a:defRPr sz="1400"/>
            </a:lvl1pPr>
            <a:lvl2pPr>
              <a:defRPr sz="1200"/>
            </a:lvl2pPr>
            <a:lvl3pPr>
              <a:defRPr sz="1100"/>
            </a:lvl3pPr>
            <a:lvl4pPr>
              <a:defRPr sz="1050"/>
            </a:lvl4pPr>
            <a:lvl5pPr>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itle Placeholder 1">
            <a:extLst>
              <a:ext uri="{FF2B5EF4-FFF2-40B4-BE49-F238E27FC236}">
                <a16:creationId xmlns:a16="http://schemas.microsoft.com/office/drawing/2014/main" xmlns="" id="{7E5F9EE6-A124-6D49-BE67-A75AB936F1A5}"/>
              </a:ext>
            </a:extLst>
          </p:cNvPr>
          <p:cNvSpPr>
            <a:spLocks noGrp="1"/>
          </p:cNvSpPr>
          <p:nvPr>
            <p:ph type="title" hasCustomPrompt="1"/>
          </p:nvPr>
        </p:nvSpPr>
        <p:spPr>
          <a:xfrm>
            <a:off x="609600" y="386366"/>
            <a:ext cx="10515600" cy="458623"/>
          </a:xfrm>
          <a:prstGeom prst="rect">
            <a:avLst/>
          </a:prstGeom>
        </p:spPr>
        <p:txBody>
          <a:bodyPr vert="horz" lIns="91440" tIns="45720" rIns="91440" bIns="45720" rtlCol="0" anchor="ctr">
            <a:normAutofit/>
          </a:bodyPr>
          <a:lstStyle>
            <a:lvl1pPr algn="l">
              <a:defRPr sz="1600"/>
            </a:lvl1pPr>
          </a:lstStyle>
          <a:p>
            <a:r>
              <a:rPr lang="en-US" dirty="0"/>
              <a:t>2x2</a:t>
            </a:r>
          </a:p>
        </p:txBody>
      </p:sp>
      <p:sp>
        <p:nvSpPr>
          <p:cNvPr id="12" name="Text Placeholder 16">
            <a:extLst>
              <a:ext uri="{FF2B5EF4-FFF2-40B4-BE49-F238E27FC236}">
                <a16:creationId xmlns:a16="http://schemas.microsoft.com/office/drawing/2014/main" xmlns="" id="{496B9FAA-B57D-BB49-9594-CE5408EA0B8B}"/>
              </a:ext>
            </a:extLst>
          </p:cNvPr>
          <p:cNvSpPr>
            <a:spLocks noGrp="1"/>
          </p:cNvSpPr>
          <p:nvPr>
            <p:ph type="body" sz="quarter" idx="20"/>
          </p:nvPr>
        </p:nvSpPr>
        <p:spPr>
          <a:xfrm>
            <a:off x="6192982" y="1400179"/>
            <a:ext cx="5364163" cy="2265363"/>
          </a:xfrm>
        </p:spPr>
        <p:txBody>
          <a:bodyPr>
            <a:normAutofit/>
          </a:bodyPr>
          <a:lstStyle>
            <a:lvl1pPr>
              <a:defRPr sz="1400"/>
            </a:lvl1pPr>
            <a:lvl2pPr>
              <a:defRPr sz="1200"/>
            </a:lvl2pPr>
            <a:lvl3pPr>
              <a:defRPr sz="1100"/>
            </a:lvl3pPr>
            <a:lvl4pPr>
              <a:defRPr sz="1050"/>
            </a:lvl4pPr>
            <a:lvl5pPr>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6877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Text">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xmlns="" id="{BCD3E2E8-0E34-7747-BAD7-B90BC8DD1A6D}"/>
              </a:ext>
            </a:extLst>
          </p:cNvPr>
          <p:cNvSpPr>
            <a:spLocks noGrp="1"/>
          </p:cNvSpPr>
          <p:nvPr>
            <p:ph type="title" hasCustomPrompt="1"/>
          </p:nvPr>
        </p:nvSpPr>
        <p:spPr>
          <a:xfrm>
            <a:off x="838200" y="584747"/>
            <a:ext cx="10515600" cy="650164"/>
          </a:xfrm>
          <a:prstGeom prst="rect">
            <a:avLst/>
          </a:prstGeom>
        </p:spPr>
        <p:txBody>
          <a:bodyPr vert="horz" lIns="91440" tIns="45720" rIns="91440" bIns="45720" rtlCol="0" anchor="ctr">
            <a:normAutofit/>
          </a:bodyPr>
          <a:lstStyle>
            <a:lvl1pPr algn="l">
              <a:defRPr sz="2400"/>
            </a:lvl1pPr>
          </a:lstStyle>
          <a:p>
            <a:r>
              <a:rPr lang="en-US" dirty="0"/>
              <a:t>Three Column Text</a:t>
            </a:r>
          </a:p>
        </p:txBody>
      </p:sp>
      <p:sp>
        <p:nvSpPr>
          <p:cNvPr id="4" name="Text Placeholder 3">
            <a:extLst>
              <a:ext uri="{FF2B5EF4-FFF2-40B4-BE49-F238E27FC236}">
                <a16:creationId xmlns:a16="http://schemas.microsoft.com/office/drawing/2014/main" xmlns="" id="{765FD4AA-69B2-DE41-BAB4-D69166B7A119}"/>
              </a:ext>
            </a:extLst>
          </p:cNvPr>
          <p:cNvSpPr>
            <a:spLocks noGrp="1"/>
          </p:cNvSpPr>
          <p:nvPr>
            <p:ph type="body" sz="quarter" idx="10"/>
          </p:nvPr>
        </p:nvSpPr>
        <p:spPr>
          <a:xfrm>
            <a:off x="838200" y="1692166"/>
            <a:ext cx="3061138" cy="4414343"/>
          </a:xfrm>
        </p:spPr>
        <p:txBody>
          <a:bodyPr>
            <a:normAutofit/>
          </a:bodyPr>
          <a:lstStyle>
            <a:lvl1pPr>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3">
            <a:extLst>
              <a:ext uri="{FF2B5EF4-FFF2-40B4-BE49-F238E27FC236}">
                <a16:creationId xmlns:a16="http://schemas.microsoft.com/office/drawing/2014/main" xmlns="" id="{D3AC845E-4A60-8F4D-9C63-1BDEFBAAAC64}"/>
              </a:ext>
            </a:extLst>
          </p:cNvPr>
          <p:cNvSpPr>
            <a:spLocks noGrp="1"/>
          </p:cNvSpPr>
          <p:nvPr>
            <p:ph type="body" sz="quarter" idx="11"/>
          </p:nvPr>
        </p:nvSpPr>
        <p:spPr>
          <a:xfrm>
            <a:off x="4548352" y="1692166"/>
            <a:ext cx="3061138" cy="4414343"/>
          </a:xfrm>
        </p:spPr>
        <p:txBody>
          <a:bodyPr>
            <a:normAutofit/>
          </a:bodyPr>
          <a:lstStyle>
            <a:lvl1pPr>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3">
            <a:extLst>
              <a:ext uri="{FF2B5EF4-FFF2-40B4-BE49-F238E27FC236}">
                <a16:creationId xmlns:a16="http://schemas.microsoft.com/office/drawing/2014/main" xmlns="" id="{B743DEED-8FD9-2546-9D6C-1D646FA93302}"/>
              </a:ext>
            </a:extLst>
          </p:cNvPr>
          <p:cNvSpPr>
            <a:spLocks noGrp="1"/>
          </p:cNvSpPr>
          <p:nvPr>
            <p:ph type="body" sz="quarter" idx="12"/>
          </p:nvPr>
        </p:nvSpPr>
        <p:spPr>
          <a:xfrm>
            <a:off x="8258504" y="1692166"/>
            <a:ext cx="3061138" cy="4414343"/>
          </a:xfrm>
        </p:spPr>
        <p:txBody>
          <a:bodyPr>
            <a:normAutofit/>
          </a:bodyPr>
          <a:lstStyle>
            <a:lvl1pPr>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869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avy Divider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29E1C46-6820-FC4D-927F-75292FE5B39B}"/>
              </a:ext>
            </a:extLst>
          </p:cNvPr>
          <p:cNvSpPr/>
          <p:nvPr userDrawn="1"/>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xmlns="" id="{A046FA85-9430-1747-B656-E10A5B5458D4}"/>
              </a:ext>
            </a:extLst>
          </p:cNvPr>
          <p:cNvGrpSpPr/>
          <p:nvPr userDrawn="1"/>
        </p:nvGrpSpPr>
        <p:grpSpPr>
          <a:xfrm>
            <a:off x="-4799" y="-7343"/>
            <a:ext cx="12298877" cy="6891467"/>
            <a:chOff x="-4799" y="-7343"/>
            <a:chExt cx="12298877" cy="6891467"/>
          </a:xfrm>
        </p:grpSpPr>
        <p:sp>
          <p:nvSpPr>
            <p:cNvPr id="7" name="Parallelogram 5">
              <a:extLst>
                <a:ext uri="{FF2B5EF4-FFF2-40B4-BE49-F238E27FC236}">
                  <a16:creationId xmlns:a16="http://schemas.microsoft.com/office/drawing/2014/main" xmlns="" id="{360472B8-9F78-1D46-A2D7-8E46D4FA407B}"/>
                </a:ext>
              </a:extLst>
            </p:cNvPr>
            <p:cNvSpPr/>
            <p:nvPr userDrawn="1"/>
          </p:nvSpPr>
          <p:spPr>
            <a:xfrm>
              <a:off x="9397486" y="-1"/>
              <a:ext cx="2896592" cy="6883572"/>
            </a:xfrm>
            <a:custGeom>
              <a:avLst/>
              <a:gdLst>
                <a:gd name="connsiteX0" fmla="*/ 0 w 4133088"/>
                <a:gd name="connsiteY0" fmla="*/ 6904127 h 6904127"/>
                <a:gd name="connsiteX1" fmla="*/ 1033272 w 4133088"/>
                <a:gd name="connsiteY1" fmla="*/ 0 h 6904127"/>
                <a:gd name="connsiteX2" fmla="*/ 4133088 w 4133088"/>
                <a:gd name="connsiteY2" fmla="*/ 0 h 6904127"/>
                <a:gd name="connsiteX3" fmla="*/ 3099816 w 4133088"/>
                <a:gd name="connsiteY3" fmla="*/ 6904127 h 6904127"/>
                <a:gd name="connsiteX4" fmla="*/ 0 w 4133088"/>
                <a:gd name="connsiteY4" fmla="*/ 6904127 h 6904127"/>
                <a:gd name="connsiteX0" fmla="*/ 0 w 4133088"/>
                <a:gd name="connsiteY0" fmla="*/ 6904127 h 6904127"/>
                <a:gd name="connsiteX1" fmla="*/ 289560 w 4133088"/>
                <a:gd name="connsiteY1" fmla="*/ 1377696 h 6904127"/>
                <a:gd name="connsiteX2" fmla="*/ 4133088 w 4133088"/>
                <a:gd name="connsiteY2" fmla="*/ 0 h 6904127"/>
                <a:gd name="connsiteX3" fmla="*/ 3099816 w 4133088"/>
                <a:gd name="connsiteY3" fmla="*/ 6904127 h 6904127"/>
                <a:gd name="connsiteX4" fmla="*/ 0 w 4133088"/>
                <a:gd name="connsiteY4" fmla="*/ 6904127 h 6904127"/>
                <a:gd name="connsiteX0" fmla="*/ 0 w 3099816"/>
                <a:gd name="connsiteY0" fmla="*/ 6891935 h 6891935"/>
                <a:gd name="connsiteX1" fmla="*/ 289560 w 3099816"/>
                <a:gd name="connsiteY1" fmla="*/ 1365504 h 6891935"/>
                <a:gd name="connsiteX2" fmla="*/ 890016 w 3099816"/>
                <a:gd name="connsiteY2" fmla="*/ 0 h 6891935"/>
                <a:gd name="connsiteX3" fmla="*/ 3099816 w 3099816"/>
                <a:gd name="connsiteY3" fmla="*/ 6891935 h 6891935"/>
                <a:gd name="connsiteX4" fmla="*/ 0 w 3099816"/>
                <a:gd name="connsiteY4" fmla="*/ 6891935 h 6891935"/>
                <a:gd name="connsiteX0" fmla="*/ 0 w 3782568"/>
                <a:gd name="connsiteY0" fmla="*/ 6891935 h 6891935"/>
                <a:gd name="connsiteX1" fmla="*/ 289560 w 3782568"/>
                <a:gd name="connsiteY1" fmla="*/ 1365504 h 6891935"/>
                <a:gd name="connsiteX2" fmla="*/ 890016 w 3782568"/>
                <a:gd name="connsiteY2" fmla="*/ 0 h 6891935"/>
                <a:gd name="connsiteX3" fmla="*/ 3782568 w 3782568"/>
                <a:gd name="connsiteY3" fmla="*/ 6830975 h 6891935"/>
                <a:gd name="connsiteX4" fmla="*/ 0 w 3782568"/>
                <a:gd name="connsiteY4" fmla="*/ 6891935 h 6891935"/>
                <a:gd name="connsiteX0" fmla="*/ 2136648 w 3493008"/>
                <a:gd name="connsiteY0" fmla="*/ 6818783 h 6830975"/>
                <a:gd name="connsiteX1" fmla="*/ 0 w 3493008"/>
                <a:gd name="connsiteY1" fmla="*/ 1365504 h 6830975"/>
                <a:gd name="connsiteX2" fmla="*/ 600456 w 3493008"/>
                <a:gd name="connsiteY2" fmla="*/ 0 h 6830975"/>
                <a:gd name="connsiteX3" fmla="*/ 3493008 w 3493008"/>
                <a:gd name="connsiteY3" fmla="*/ 6830975 h 6830975"/>
                <a:gd name="connsiteX4" fmla="*/ 2136648 w 3493008"/>
                <a:gd name="connsiteY4" fmla="*/ 6818783 h 6830975"/>
                <a:gd name="connsiteX0" fmla="*/ 2990088 w 3493008"/>
                <a:gd name="connsiteY0" fmla="*/ 7087007 h 7087007"/>
                <a:gd name="connsiteX1" fmla="*/ 0 w 3493008"/>
                <a:gd name="connsiteY1" fmla="*/ 1365504 h 7087007"/>
                <a:gd name="connsiteX2" fmla="*/ 600456 w 3493008"/>
                <a:gd name="connsiteY2" fmla="*/ 0 h 7087007"/>
                <a:gd name="connsiteX3" fmla="*/ 3493008 w 3493008"/>
                <a:gd name="connsiteY3" fmla="*/ 6830975 h 7087007"/>
                <a:gd name="connsiteX4" fmla="*/ 2990088 w 3493008"/>
                <a:gd name="connsiteY4" fmla="*/ 7087007 h 7087007"/>
                <a:gd name="connsiteX0" fmla="*/ 2319528 w 3493008"/>
                <a:gd name="connsiteY0" fmla="*/ 6830975 h 6830975"/>
                <a:gd name="connsiteX1" fmla="*/ 0 w 3493008"/>
                <a:gd name="connsiteY1" fmla="*/ 1365504 h 6830975"/>
                <a:gd name="connsiteX2" fmla="*/ 600456 w 3493008"/>
                <a:gd name="connsiteY2" fmla="*/ 0 h 6830975"/>
                <a:gd name="connsiteX3" fmla="*/ 3493008 w 3493008"/>
                <a:gd name="connsiteY3" fmla="*/ 6830975 h 6830975"/>
                <a:gd name="connsiteX4" fmla="*/ 2319528 w 3493008"/>
                <a:gd name="connsiteY4" fmla="*/ 6830975 h 6830975"/>
                <a:gd name="connsiteX0" fmla="*/ 2185416 w 3358896"/>
                <a:gd name="connsiteY0" fmla="*/ 6830975 h 6830975"/>
                <a:gd name="connsiteX1" fmla="*/ 0 w 3358896"/>
                <a:gd name="connsiteY1" fmla="*/ 1548384 h 6830975"/>
                <a:gd name="connsiteX2" fmla="*/ 466344 w 3358896"/>
                <a:gd name="connsiteY2" fmla="*/ 0 h 6830975"/>
                <a:gd name="connsiteX3" fmla="*/ 3358896 w 3358896"/>
                <a:gd name="connsiteY3" fmla="*/ 6830975 h 6830975"/>
                <a:gd name="connsiteX4" fmla="*/ 2185416 w 3358896"/>
                <a:gd name="connsiteY4" fmla="*/ 6830975 h 6830975"/>
                <a:gd name="connsiteX0" fmla="*/ 2343912 w 3517392"/>
                <a:gd name="connsiteY0" fmla="*/ 6830975 h 6830975"/>
                <a:gd name="connsiteX1" fmla="*/ 0 w 3517392"/>
                <a:gd name="connsiteY1" fmla="*/ 1487424 h 6830975"/>
                <a:gd name="connsiteX2" fmla="*/ 624840 w 3517392"/>
                <a:gd name="connsiteY2" fmla="*/ 0 h 6830975"/>
                <a:gd name="connsiteX3" fmla="*/ 3517392 w 3517392"/>
                <a:gd name="connsiteY3" fmla="*/ 6830975 h 6830975"/>
                <a:gd name="connsiteX4" fmla="*/ 2343912 w 3517392"/>
                <a:gd name="connsiteY4" fmla="*/ 6830975 h 6830975"/>
                <a:gd name="connsiteX0" fmla="*/ 2071897 w 3517392"/>
                <a:gd name="connsiteY0" fmla="*/ 6208694 h 6830975"/>
                <a:gd name="connsiteX1" fmla="*/ 0 w 3517392"/>
                <a:gd name="connsiteY1" fmla="*/ 1487424 h 6830975"/>
                <a:gd name="connsiteX2" fmla="*/ 624840 w 3517392"/>
                <a:gd name="connsiteY2" fmla="*/ 0 h 6830975"/>
                <a:gd name="connsiteX3" fmla="*/ 3517392 w 3517392"/>
                <a:gd name="connsiteY3" fmla="*/ 6830975 h 6830975"/>
                <a:gd name="connsiteX4" fmla="*/ 2071897 w 3517392"/>
                <a:gd name="connsiteY4" fmla="*/ 6208694 h 6830975"/>
                <a:gd name="connsiteX0" fmla="*/ 2071897 w 2100645"/>
                <a:gd name="connsiteY0" fmla="*/ 6208694 h 6208694"/>
                <a:gd name="connsiteX1" fmla="*/ 0 w 2100645"/>
                <a:gd name="connsiteY1" fmla="*/ 1487424 h 6208694"/>
                <a:gd name="connsiteX2" fmla="*/ 624840 w 2100645"/>
                <a:gd name="connsiteY2" fmla="*/ 0 h 6208694"/>
                <a:gd name="connsiteX3" fmla="*/ 2100645 w 2100645"/>
                <a:gd name="connsiteY3" fmla="*/ 3475101 h 6208694"/>
                <a:gd name="connsiteX4" fmla="*/ 2071897 w 2100645"/>
                <a:gd name="connsiteY4" fmla="*/ 6208694 h 6208694"/>
                <a:gd name="connsiteX0" fmla="*/ 2105899 w 2105899"/>
                <a:gd name="connsiteY0" fmla="*/ 6253143 h 6253143"/>
                <a:gd name="connsiteX1" fmla="*/ 0 w 2105899"/>
                <a:gd name="connsiteY1" fmla="*/ 1487424 h 6253143"/>
                <a:gd name="connsiteX2" fmla="*/ 624840 w 2105899"/>
                <a:gd name="connsiteY2" fmla="*/ 0 h 6253143"/>
                <a:gd name="connsiteX3" fmla="*/ 2100645 w 2105899"/>
                <a:gd name="connsiteY3" fmla="*/ 3475101 h 6253143"/>
                <a:gd name="connsiteX4" fmla="*/ 2105899 w 2105899"/>
                <a:gd name="connsiteY4" fmla="*/ 6253143 h 6253143"/>
                <a:gd name="connsiteX0" fmla="*/ 2355247 w 2355247"/>
                <a:gd name="connsiteY0" fmla="*/ 6786526 h 6786526"/>
                <a:gd name="connsiteX1" fmla="*/ 0 w 2355247"/>
                <a:gd name="connsiteY1" fmla="*/ 1487424 h 6786526"/>
                <a:gd name="connsiteX2" fmla="*/ 624840 w 2355247"/>
                <a:gd name="connsiteY2" fmla="*/ 0 h 6786526"/>
                <a:gd name="connsiteX3" fmla="*/ 2100645 w 2355247"/>
                <a:gd name="connsiteY3" fmla="*/ 3475101 h 6786526"/>
                <a:gd name="connsiteX4" fmla="*/ 2355247 w 2355247"/>
                <a:gd name="connsiteY4" fmla="*/ 6786526 h 6786526"/>
                <a:gd name="connsiteX0" fmla="*/ 2355247 w 2860025"/>
                <a:gd name="connsiteY0" fmla="*/ 6786526 h 6786526"/>
                <a:gd name="connsiteX1" fmla="*/ 0 w 2860025"/>
                <a:gd name="connsiteY1" fmla="*/ 1487424 h 6786526"/>
                <a:gd name="connsiteX2" fmla="*/ 624840 w 2860025"/>
                <a:gd name="connsiteY2" fmla="*/ 0 h 6786526"/>
                <a:gd name="connsiteX3" fmla="*/ 2860021 w 2860025"/>
                <a:gd name="connsiteY3" fmla="*/ 5241936 h 6786526"/>
                <a:gd name="connsiteX4" fmla="*/ 2355247 w 2860025"/>
                <a:gd name="connsiteY4" fmla="*/ 6786526 h 6786526"/>
                <a:gd name="connsiteX0" fmla="*/ 2355247 w 2970051"/>
                <a:gd name="connsiteY0" fmla="*/ 6786526 h 7022511"/>
                <a:gd name="connsiteX1" fmla="*/ 0 w 2970051"/>
                <a:gd name="connsiteY1" fmla="*/ 1487424 h 7022511"/>
                <a:gd name="connsiteX2" fmla="*/ 624840 w 2970051"/>
                <a:gd name="connsiteY2" fmla="*/ 0 h 7022511"/>
                <a:gd name="connsiteX3" fmla="*/ 2860021 w 2970051"/>
                <a:gd name="connsiteY3" fmla="*/ 5241936 h 7022511"/>
                <a:gd name="connsiteX4" fmla="*/ 2599169 w 2970051"/>
                <a:gd name="connsiteY4" fmla="*/ 6011682 h 7022511"/>
                <a:gd name="connsiteX5" fmla="*/ 2355247 w 2970051"/>
                <a:gd name="connsiteY5" fmla="*/ 6786526 h 7022511"/>
                <a:gd name="connsiteX0" fmla="*/ 2355247 w 3026762"/>
                <a:gd name="connsiteY0" fmla="*/ 6786526 h 7176312"/>
                <a:gd name="connsiteX1" fmla="*/ 0 w 3026762"/>
                <a:gd name="connsiteY1" fmla="*/ 1487424 h 7176312"/>
                <a:gd name="connsiteX2" fmla="*/ 624840 w 3026762"/>
                <a:gd name="connsiteY2" fmla="*/ 0 h 7176312"/>
                <a:gd name="connsiteX3" fmla="*/ 2860021 w 3026762"/>
                <a:gd name="connsiteY3" fmla="*/ 5241936 h 7176312"/>
                <a:gd name="connsiteX4" fmla="*/ 2859851 w 3026762"/>
                <a:gd name="connsiteY4" fmla="*/ 6756197 h 7176312"/>
                <a:gd name="connsiteX5" fmla="*/ 2355247 w 3026762"/>
                <a:gd name="connsiteY5" fmla="*/ 6786526 h 7176312"/>
                <a:gd name="connsiteX0" fmla="*/ 2355247 w 3004781"/>
                <a:gd name="connsiteY0" fmla="*/ 6786526 h 7176312"/>
                <a:gd name="connsiteX1" fmla="*/ 0 w 3004781"/>
                <a:gd name="connsiteY1" fmla="*/ 1487424 h 7176312"/>
                <a:gd name="connsiteX2" fmla="*/ 624840 w 3004781"/>
                <a:gd name="connsiteY2" fmla="*/ 0 h 7176312"/>
                <a:gd name="connsiteX3" fmla="*/ 2860021 w 3004781"/>
                <a:gd name="connsiteY3" fmla="*/ 5241936 h 7176312"/>
                <a:gd name="connsiteX4" fmla="*/ 2859851 w 3004781"/>
                <a:gd name="connsiteY4" fmla="*/ 6756197 h 7176312"/>
                <a:gd name="connsiteX5" fmla="*/ 2355247 w 3004781"/>
                <a:gd name="connsiteY5" fmla="*/ 6786526 h 7176312"/>
                <a:gd name="connsiteX0" fmla="*/ 2355247 w 2868918"/>
                <a:gd name="connsiteY0" fmla="*/ 6786526 h 7176312"/>
                <a:gd name="connsiteX1" fmla="*/ 0 w 2868918"/>
                <a:gd name="connsiteY1" fmla="*/ 1487424 h 7176312"/>
                <a:gd name="connsiteX2" fmla="*/ 624840 w 2868918"/>
                <a:gd name="connsiteY2" fmla="*/ 0 h 7176312"/>
                <a:gd name="connsiteX3" fmla="*/ 2860021 w 2868918"/>
                <a:gd name="connsiteY3" fmla="*/ 5241936 h 7176312"/>
                <a:gd name="connsiteX4" fmla="*/ 2859851 w 2868918"/>
                <a:gd name="connsiteY4" fmla="*/ 6756197 h 7176312"/>
                <a:gd name="connsiteX5" fmla="*/ 2355247 w 2868918"/>
                <a:gd name="connsiteY5" fmla="*/ 6786526 h 7176312"/>
                <a:gd name="connsiteX0" fmla="*/ 2355247 w 2868918"/>
                <a:gd name="connsiteY0" fmla="*/ 6786526 h 6870724"/>
                <a:gd name="connsiteX1" fmla="*/ 0 w 2868918"/>
                <a:gd name="connsiteY1" fmla="*/ 1487424 h 6870724"/>
                <a:gd name="connsiteX2" fmla="*/ 624840 w 2868918"/>
                <a:gd name="connsiteY2" fmla="*/ 0 h 6870724"/>
                <a:gd name="connsiteX3" fmla="*/ 2860021 w 2868918"/>
                <a:gd name="connsiteY3" fmla="*/ 5241936 h 6870724"/>
                <a:gd name="connsiteX4" fmla="*/ 2859851 w 2868918"/>
                <a:gd name="connsiteY4" fmla="*/ 6756197 h 6870724"/>
                <a:gd name="connsiteX5" fmla="*/ 2355247 w 2868918"/>
                <a:gd name="connsiteY5" fmla="*/ 6786526 h 6870724"/>
                <a:gd name="connsiteX0" fmla="*/ 2355247 w 2868918"/>
                <a:gd name="connsiteY0" fmla="*/ 6786526 h 6786526"/>
                <a:gd name="connsiteX1" fmla="*/ 0 w 2868918"/>
                <a:gd name="connsiteY1" fmla="*/ 1487424 h 6786526"/>
                <a:gd name="connsiteX2" fmla="*/ 624840 w 2868918"/>
                <a:gd name="connsiteY2" fmla="*/ 0 h 6786526"/>
                <a:gd name="connsiteX3" fmla="*/ 2860021 w 2868918"/>
                <a:gd name="connsiteY3" fmla="*/ 5241936 h 6786526"/>
                <a:gd name="connsiteX4" fmla="*/ 2859851 w 2868918"/>
                <a:gd name="connsiteY4" fmla="*/ 6756197 h 6786526"/>
                <a:gd name="connsiteX5" fmla="*/ 2355247 w 2868918"/>
                <a:gd name="connsiteY5" fmla="*/ 6786526 h 6786526"/>
                <a:gd name="connsiteX0" fmla="*/ 2344318 w 2868918"/>
                <a:gd name="connsiteY0" fmla="*/ 6754380 h 6758411"/>
                <a:gd name="connsiteX1" fmla="*/ 0 w 2868918"/>
                <a:gd name="connsiteY1" fmla="*/ 1487424 h 6758411"/>
                <a:gd name="connsiteX2" fmla="*/ 624840 w 2868918"/>
                <a:gd name="connsiteY2" fmla="*/ 0 h 6758411"/>
                <a:gd name="connsiteX3" fmla="*/ 2860021 w 2868918"/>
                <a:gd name="connsiteY3" fmla="*/ 5241936 h 6758411"/>
                <a:gd name="connsiteX4" fmla="*/ 2859851 w 2868918"/>
                <a:gd name="connsiteY4" fmla="*/ 6756197 h 6758411"/>
                <a:gd name="connsiteX5" fmla="*/ 2344318 w 2868918"/>
                <a:gd name="connsiteY5" fmla="*/ 6754380 h 6758411"/>
                <a:gd name="connsiteX0" fmla="*/ 2344318 w 2871880"/>
                <a:gd name="connsiteY0" fmla="*/ 6754380 h 6754380"/>
                <a:gd name="connsiteX1" fmla="*/ 0 w 2871880"/>
                <a:gd name="connsiteY1" fmla="*/ 1487424 h 6754380"/>
                <a:gd name="connsiteX2" fmla="*/ 624840 w 2871880"/>
                <a:gd name="connsiteY2" fmla="*/ 0 h 6754380"/>
                <a:gd name="connsiteX3" fmla="*/ 2860021 w 2871880"/>
                <a:gd name="connsiteY3" fmla="*/ 5241936 h 6754380"/>
                <a:gd name="connsiteX4" fmla="*/ 2870780 w 2871880"/>
                <a:gd name="connsiteY4" fmla="*/ 6734766 h 6754380"/>
                <a:gd name="connsiteX5" fmla="*/ 2344318 w 2871880"/>
                <a:gd name="connsiteY5" fmla="*/ 6754380 h 6754380"/>
                <a:gd name="connsiteX0" fmla="*/ 2344318 w 2881709"/>
                <a:gd name="connsiteY0" fmla="*/ 6754380 h 6754380"/>
                <a:gd name="connsiteX1" fmla="*/ 0 w 2881709"/>
                <a:gd name="connsiteY1" fmla="*/ 1487424 h 6754380"/>
                <a:gd name="connsiteX2" fmla="*/ 624840 w 2881709"/>
                <a:gd name="connsiteY2" fmla="*/ 0 h 6754380"/>
                <a:gd name="connsiteX3" fmla="*/ 2860021 w 2881709"/>
                <a:gd name="connsiteY3" fmla="*/ 5241936 h 6754380"/>
                <a:gd name="connsiteX4" fmla="*/ 2881709 w 2881709"/>
                <a:gd name="connsiteY4" fmla="*/ 6745482 h 6754380"/>
                <a:gd name="connsiteX5" fmla="*/ 2344318 w 2881709"/>
                <a:gd name="connsiteY5" fmla="*/ 6754380 h 6754380"/>
                <a:gd name="connsiteX0" fmla="*/ 2344318 w 2881709"/>
                <a:gd name="connsiteY0" fmla="*/ 6775811 h 6775811"/>
                <a:gd name="connsiteX1" fmla="*/ 0 w 2881709"/>
                <a:gd name="connsiteY1" fmla="*/ 1487424 h 6775811"/>
                <a:gd name="connsiteX2" fmla="*/ 624840 w 2881709"/>
                <a:gd name="connsiteY2" fmla="*/ 0 h 6775811"/>
                <a:gd name="connsiteX3" fmla="*/ 2860021 w 2881709"/>
                <a:gd name="connsiteY3" fmla="*/ 5241936 h 6775811"/>
                <a:gd name="connsiteX4" fmla="*/ 2881709 w 2881709"/>
                <a:gd name="connsiteY4" fmla="*/ 6745482 h 6775811"/>
                <a:gd name="connsiteX5" fmla="*/ 2344318 w 2881709"/>
                <a:gd name="connsiteY5" fmla="*/ 6775811 h 6775811"/>
                <a:gd name="connsiteX0" fmla="*/ 2364569 w 2901960"/>
                <a:gd name="connsiteY0" fmla="*/ 6775811 h 6775811"/>
                <a:gd name="connsiteX1" fmla="*/ 0 w 2901960"/>
                <a:gd name="connsiteY1" fmla="*/ 1494042 h 6775811"/>
                <a:gd name="connsiteX2" fmla="*/ 645091 w 2901960"/>
                <a:gd name="connsiteY2" fmla="*/ 0 h 6775811"/>
                <a:gd name="connsiteX3" fmla="*/ 2880272 w 2901960"/>
                <a:gd name="connsiteY3" fmla="*/ 5241936 h 6775811"/>
                <a:gd name="connsiteX4" fmla="*/ 2901960 w 2901960"/>
                <a:gd name="connsiteY4" fmla="*/ 6745482 h 6775811"/>
                <a:gd name="connsiteX5" fmla="*/ 2364569 w 2901960"/>
                <a:gd name="connsiteY5" fmla="*/ 6775811 h 6775811"/>
                <a:gd name="connsiteX0" fmla="*/ 2370772 w 2908163"/>
                <a:gd name="connsiteY0" fmla="*/ 6775811 h 6775811"/>
                <a:gd name="connsiteX1" fmla="*/ 0 w 2908163"/>
                <a:gd name="connsiteY1" fmla="*/ 1494042 h 6775811"/>
                <a:gd name="connsiteX2" fmla="*/ 651294 w 2908163"/>
                <a:gd name="connsiteY2" fmla="*/ 0 h 6775811"/>
                <a:gd name="connsiteX3" fmla="*/ 2886475 w 2908163"/>
                <a:gd name="connsiteY3" fmla="*/ 5241936 h 6775811"/>
                <a:gd name="connsiteX4" fmla="*/ 2908163 w 2908163"/>
                <a:gd name="connsiteY4" fmla="*/ 6745482 h 6775811"/>
                <a:gd name="connsiteX5" fmla="*/ 2370772 w 2908163"/>
                <a:gd name="connsiteY5" fmla="*/ 6775811 h 6775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8163" h="6775811">
                  <a:moveTo>
                    <a:pt x="2370772" y="6775811"/>
                  </a:moveTo>
                  <a:lnTo>
                    <a:pt x="0" y="1494042"/>
                  </a:lnTo>
                  <a:lnTo>
                    <a:pt x="651294" y="0"/>
                  </a:lnTo>
                  <a:lnTo>
                    <a:pt x="2886475" y="5241936"/>
                  </a:lnTo>
                  <a:cubicBezTo>
                    <a:pt x="2909513" y="6310557"/>
                    <a:pt x="2901620" y="5243488"/>
                    <a:pt x="2908163" y="6745482"/>
                  </a:cubicBezTo>
                  <a:cubicBezTo>
                    <a:pt x="2461346" y="6758446"/>
                    <a:pt x="2951308" y="6740890"/>
                    <a:pt x="2370772" y="677581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arallelogram 3">
              <a:extLst>
                <a:ext uri="{FF2B5EF4-FFF2-40B4-BE49-F238E27FC236}">
                  <a16:creationId xmlns:a16="http://schemas.microsoft.com/office/drawing/2014/main" xmlns="" id="{B2F02BBB-4F69-5C4B-964C-5A60EB93572B}"/>
                </a:ext>
              </a:extLst>
            </p:cNvPr>
            <p:cNvSpPr/>
            <p:nvPr userDrawn="1"/>
          </p:nvSpPr>
          <p:spPr>
            <a:xfrm>
              <a:off x="-4799" y="-7343"/>
              <a:ext cx="10044476" cy="6891467"/>
            </a:xfrm>
            <a:custGeom>
              <a:avLst/>
              <a:gdLst>
                <a:gd name="connsiteX0" fmla="*/ 0 w 5597236"/>
                <a:gd name="connsiteY0" fmla="*/ 6871854 h 6871854"/>
                <a:gd name="connsiteX1" fmla="*/ 1399309 w 5597236"/>
                <a:gd name="connsiteY1" fmla="*/ 0 h 6871854"/>
                <a:gd name="connsiteX2" fmla="*/ 5597236 w 5597236"/>
                <a:gd name="connsiteY2" fmla="*/ 0 h 6871854"/>
                <a:gd name="connsiteX3" fmla="*/ 4197927 w 5597236"/>
                <a:gd name="connsiteY3" fmla="*/ 6871854 h 6871854"/>
                <a:gd name="connsiteX4" fmla="*/ 0 w 5597236"/>
                <a:gd name="connsiteY4" fmla="*/ 6871854 h 6871854"/>
                <a:gd name="connsiteX0" fmla="*/ 0 w 7135090"/>
                <a:gd name="connsiteY0" fmla="*/ 6871854 h 6871854"/>
                <a:gd name="connsiteX1" fmla="*/ 1399309 w 7135090"/>
                <a:gd name="connsiteY1" fmla="*/ 0 h 6871854"/>
                <a:gd name="connsiteX2" fmla="*/ 7135090 w 7135090"/>
                <a:gd name="connsiteY2" fmla="*/ 0 h 6871854"/>
                <a:gd name="connsiteX3" fmla="*/ 4197927 w 7135090"/>
                <a:gd name="connsiteY3" fmla="*/ 6871854 h 6871854"/>
                <a:gd name="connsiteX4" fmla="*/ 0 w 7135090"/>
                <a:gd name="connsiteY4" fmla="*/ 6871854 h 6871854"/>
                <a:gd name="connsiteX0" fmla="*/ 0 w 9504217"/>
                <a:gd name="connsiteY0" fmla="*/ 6871854 h 6871854"/>
                <a:gd name="connsiteX1" fmla="*/ 3768436 w 9504217"/>
                <a:gd name="connsiteY1" fmla="*/ 0 h 6871854"/>
                <a:gd name="connsiteX2" fmla="*/ 9504217 w 9504217"/>
                <a:gd name="connsiteY2" fmla="*/ 0 h 6871854"/>
                <a:gd name="connsiteX3" fmla="*/ 6567054 w 9504217"/>
                <a:gd name="connsiteY3" fmla="*/ 6871854 h 6871854"/>
                <a:gd name="connsiteX4" fmla="*/ 0 w 9504217"/>
                <a:gd name="connsiteY4" fmla="*/ 6871854 h 6871854"/>
                <a:gd name="connsiteX0" fmla="*/ 0 w 10667999"/>
                <a:gd name="connsiteY0" fmla="*/ 6871854 h 6871854"/>
                <a:gd name="connsiteX1" fmla="*/ 4932218 w 10667999"/>
                <a:gd name="connsiteY1" fmla="*/ 0 h 6871854"/>
                <a:gd name="connsiteX2" fmla="*/ 10667999 w 10667999"/>
                <a:gd name="connsiteY2" fmla="*/ 0 h 6871854"/>
                <a:gd name="connsiteX3" fmla="*/ 7730836 w 10667999"/>
                <a:gd name="connsiteY3" fmla="*/ 6871854 h 6871854"/>
                <a:gd name="connsiteX4" fmla="*/ 0 w 10667999"/>
                <a:gd name="connsiteY4" fmla="*/ 6871854 h 6871854"/>
                <a:gd name="connsiteX0" fmla="*/ 0 w 10667999"/>
                <a:gd name="connsiteY0" fmla="*/ 6871854 h 6871854"/>
                <a:gd name="connsiteX1" fmla="*/ 0 w 10667999"/>
                <a:gd name="connsiteY1" fmla="*/ 13855 h 6871854"/>
                <a:gd name="connsiteX2" fmla="*/ 10667999 w 10667999"/>
                <a:gd name="connsiteY2" fmla="*/ 0 h 6871854"/>
                <a:gd name="connsiteX3" fmla="*/ 7730836 w 10667999"/>
                <a:gd name="connsiteY3" fmla="*/ 6871854 h 6871854"/>
                <a:gd name="connsiteX4" fmla="*/ 0 w 10667999"/>
                <a:gd name="connsiteY4" fmla="*/ 6871854 h 6871854"/>
                <a:gd name="connsiteX0" fmla="*/ 10758 w 10678757"/>
                <a:gd name="connsiteY0" fmla="*/ 6879514 h 6879514"/>
                <a:gd name="connsiteX1" fmla="*/ 0 w 10678757"/>
                <a:gd name="connsiteY1" fmla="*/ 0 h 6879514"/>
                <a:gd name="connsiteX2" fmla="*/ 10678757 w 10678757"/>
                <a:gd name="connsiteY2" fmla="*/ 7660 h 6879514"/>
                <a:gd name="connsiteX3" fmla="*/ 7741594 w 10678757"/>
                <a:gd name="connsiteY3" fmla="*/ 6879514 h 6879514"/>
                <a:gd name="connsiteX4" fmla="*/ 10758 w 10678757"/>
                <a:gd name="connsiteY4" fmla="*/ 6879514 h 6879514"/>
                <a:gd name="connsiteX0" fmla="*/ 10758 w 10689515"/>
                <a:gd name="connsiteY0" fmla="*/ 6904127 h 6904127"/>
                <a:gd name="connsiteX1" fmla="*/ 0 w 10689515"/>
                <a:gd name="connsiteY1" fmla="*/ 24613 h 6904127"/>
                <a:gd name="connsiteX2" fmla="*/ 10689515 w 10689515"/>
                <a:gd name="connsiteY2" fmla="*/ 0 h 6904127"/>
                <a:gd name="connsiteX3" fmla="*/ 7741594 w 10689515"/>
                <a:gd name="connsiteY3" fmla="*/ 6904127 h 6904127"/>
                <a:gd name="connsiteX4" fmla="*/ 10758 w 10689515"/>
                <a:gd name="connsiteY4" fmla="*/ 6904127 h 6904127"/>
                <a:gd name="connsiteX0" fmla="*/ 10758 w 10689515"/>
                <a:gd name="connsiteY0" fmla="*/ 6905639 h 6905639"/>
                <a:gd name="connsiteX1" fmla="*/ 0 w 10689515"/>
                <a:gd name="connsiteY1" fmla="*/ 0 h 6905639"/>
                <a:gd name="connsiteX2" fmla="*/ 10689515 w 10689515"/>
                <a:gd name="connsiteY2" fmla="*/ 1512 h 6905639"/>
                <a:gd name="connsiteX3" fmla="*/ 7741594 w 10689515"/>
                <a:gd name="connsiteY3" fmla="*/ 6905639 h 6905639"/>
                <a:gd name="connsiteX4" fmla="*/ 10758 w 10689515"/>
                <a:gd name="connsiteY4" fmla="*/ 6905639 h 6905639"/>
                <a:gd name="connsiteX0" fmla="*/ 1182333 w 11861090"/>
                <a:gd name="connsiteY0" fmla="*/ 6905639 h 6905639"/>
                <a:gd name="connsiteX1" fmla="*/ 0 w 11861090"/>
                <a:gd name="connsiteY1" fmla="*/ 0 h 6905639"/>
                <a:gd name="connsiteX2" fmla="*/ 11861090 w 11861090"/>
                <a:gd name="connsiteY2" fmla="*/ 1512 h 6905639"/>
                <a:gd name="connsiteX3" fmla="*/ 8913169 w 11861090"/>
                <a:gd name="connsiteY3" fmla="*/ 6905639 h 6905639"/>
                <a:gd name="connsiteX4" fmla="*/ 1182333 w 11861090"/>
                <a:gd name="connsiteY4" fmla="*/ 6905639 h 6905639"/>
                <a:gd name="connsiteX0" fmla="*/ 0 w 11878907"/>
                <a:gd name="connsiteY0" fmla="*/ 6948501 h 6948501"/>
                <a:gd name="connsiteX1" fmla="*/ 17817 w 11878907"/>
                <a:gd name="connsiteY1" fmla="*/ 0 h 6948501"/>
                <a:gd name="connsiteX2" fmla="*/ 11878907 w 11878907"/>
                <a:gd name="connsiteY2" fmla="*/ 1512 h 6948501"/>
                <a:gd name="connsiteX3" fmla="*/ 8930986 w 11878907"/>
                <a:gd name="connsiteY3" fmla="*/ 6905639 h 6948501"/>
                <a:gd name="connsiteX4" fmla="*/ 0 w 11878907"/>
                <a:gd name="connsiteY4" fmla="*/ 6948501 h 6948501"/>
                <a:gd name="connsiteX0" fmla="*/ 0 w 11878907"/>
                <a:gd name="connsiteY0" fmla="*/ 6946989 h 6946989"/>
                <a:gd name="connsiteX1" fmla="*/ 697324 w 11878907"/>
                <a:gd name="connsiteY1" fmla="*/ 24060 h 6946989"/>
                <a:gd name="connsiteX2" fmla="*/ 11878907 w 11878907"/>
                <a:gd name="connsiteY2" fmla="*/ 0 h 6946989"/>
                <a:gd name="connsiteX3" fmla="*/ 8930986 w 11878907"/>
                <a:gd name="connsiteY3" fmla="*/ 6904127 h 6946989"/>
                <a:gd name="connsiteX4" fmla="*/ 0 w 11878907"/>
                <a:gd name="connsiteY4" fmla="*/ 6946989 h 6946989"/>
                <a:gd name="connsiteX0" fmla="*/ 0 w 11878907"/>
                <a:gd name="connsiteY0" fmla="*/ 6946989 h 6946989"/>
                <a:gd name="connsiteX1" fmla="*/ 1581966 w 11878907"/>
                <a:gd name="connsiteY1" fmla="*/ 36846 h 6946989"/>
                <a:gd name="connsiteX2" fmla="*/ 11878907 w 11878907"/>
                <a:gd name="connsiteY2" fmla="*/ 0 h 6946989"/>
                <a:gd name="connsiteX3" fmla="*/ 8930986 w 11878907"/>
                <a:gd name="connsiteY3" fmla="*/ 6904127 h 6946989"/>
                <a:gd name="connsiteX4" fmla="*/ 0 w 11878907"/>
                <a:gd name="connsiteY4" fmla="*/ 6946989 h 6946989"/>
                <a:gd name="connsiteX0" fmla="*/ 0 w 11878907"/>
                <a:gd name="connsiteY0" fmla="*/ 6946989 h 6946989"/>
                <a:gd name="connsiteX1" fmla="*/ 1287085 w 11878907"/>
                <a:gd name="connsiteY1" fmla="*/ 151922 h 6946989"/>
                <a:gd name="connsiteX2" fmla="*/ 11878907 w 11878907"/>
                <a:gd name="connsiteY2" fmla="*/ 0 h 6946989"/>
                <a:gd name="connsiteX3" fmla="*/ 8930986 w 11878907"/>
                <a:gd name="connsiteY3" fmla="*/ 6904127 h 6946989"/>
                <a:gd name="connsiteX4" fmla="*/ 0 w 11878907"/>
                <a:gd name="connsiteY4" fmla="*/ 6946989 h 6946989"/>
                <a:gd name="connsiteX0" fmla="*/ 110393 w 10591822"/>
                <a:gd name="connsiteY0" fmla="*/ 6946989 h 6946989"/>
                <a:gd name="connsiteX1" fmla="*/ 0 w 10591822"/>
                <a:gd name="connsiteY1" fmla="*/ 151922 h 6946989"/>
                <a:gd name="connsiteX2" fmla="*/ 10591822 w 10591822"/>
                <a:gd name="connsiteY2" fmla="*/ 0 h 6946989"/>
                <a:gd name="connsiteX3" fmla="*/ 7643901 w 10591822"/>
                <a:gd name="connsiteY3" fmla="*/ 6904127 h 6946989"/>
                <a:gd name="connsiteX4" fmla="*/ 110393 w 10591822"/>
                <a:gd name="connsiteY4" fmla="*/ 6946989 h 6946989"/>
                <a:gd name="connsiteX0" fmla="*/ 0 w 10596817"/>
                <a:gd name="connsiteY0" fmla="*/ 6959775 h 6959775"/>
                <a:gd name="connsiteX1" fmla="*/ 4995 w 10596817"/>
                <a:gd name="connsiteY1" fmla="*/ 151922 h 6959775"/>
                <a:gd name="connsiteX2" fmla="*/ 10596817 w 10596817"/>
                <a:gd name="connsiteY2" fmla="*/ 0 h 6959775"/>
                <a:gd name="connsiteX3" fmla="*/ 7648896 w 10596817"/>
                <a:gd name="connsiteY3" fmla="*/ 6904127 h 6959775"/>
                <a:gd name="connsiteX4" fmla="*/ 0 w 10596817"/>
                <a:gd name="connsiteY4" fmla="*/ 6959775 h 6959775"/>
                <a:gd name="connsiteX0" fmla="*/ 256109 w 10852926"/>
                <a:gd name="connsiteY0" fmla="*/ 6977679 h 6977679"/>
                <a:gd name="connsiteX1" fmla="*/ 0 w 10852926"/>
                <a:gd name="connsiteY1" fmla="*/ 0 h 6977679"/>
                <a:gd name="connsiteX2" fmla="*/ 10852926 w 10852926"/>
                <a:gd name="connsiteY2" fmla="*/ 17904 h 6977679"/>
                <a:gd name="connsiteX3" fmla="*/ 7905005 w 10852926"/>
                <a:gd name="connsiteY3" fmla="*/ 6922031 h 6977679"/>
                <a:gd name="connsiteX4" fmla="*/ 256109 w 10852926"/>
                <a:gd name="connsiteY4" fmla="*/ 6977679 h 6977679"/>
                <a:gd name="connsiteX0" fmla="*/ 17709 w 10852926"/>
                <a:gd name="connsiteY0" fmla="*/ 6909748 h 6922031"/>
                <a:gd name="connsiteX1" fmla="*/ 0 w 10852926"/>
                <a:gd name="connsiteY1" fmla="*/ 0 h 6922031"/>
                <a:gd name="connsiteX2" fmla="*/ 10852926 w 10852926"/>
                <a:gd name="connsiteY2" fmla="*/ 17904 h 6922031"/>
                <a:gd name="connsiteX3" fmla="*/ 7905005 w 10852926"/>
                <a:gd name="connsiteY3" fmla="*/ 6922031 h 6922031"/>
                <a:gd name="connsiteX4" fmla="*/ 17709 w 10852926"/>
                <a:gd name="connsiteY4" fmla="*/ 6909748 h 6922031"/>
                <a:gd name="connsiteX0" fmla="*/ 17709 w 10858532"/>
                <a:gd name="connsiteY0" fmla="*/ 6909748 h 6922031"/>
                <a:gd name="connsiteX1" fmla="*/ 0 w 10858532"/>
                <a:gd name="connsiteY1" fmla="*/ 0 h 6922031"/>
                <a:gd name="connsiteX2" fmla="*/ 10858532 w 10858532"/>
                <a:gd name="connsiteY2" fmla="*/ 12313 h 6922031"/>
                <a:gd name="connsiteX3" fmla="*/ 7905005 w 10858532"/>
                <a:gd name="connsiteY3" fmla="*/ 6922031 h 6922031"/>
                <a:gd name="connsiteX4" fmla="*/ 17709 w 10858532"/>
                <a:gd name="connsiteY4" fmla="*/ 6909748 h 6922031"/>
                <a:gd name="connsiteX0" fmla="*/ 0 w 10840823"/>
                <a:gd name="connsiteY0" fmla="*/ 6909748 h 6922031"/>
                <a:gd name="connsiteX1" fmla="*/ 1324611 w 10840823"/>
                <a:gd name="connsiteY1" fmla="*/ 0 h 6922031"/>
                <a:gd name="connsiteX2" fmla="*/ 10840823 w 10840823"/>
                <a:gd name="connsiteY2" fmla="*/ 12313 h 6922031"/>
                <a:gd name="connsiteX3" fmla="*/ 7887296 w 10840823"/>
                <a:gd name="connsiteY3" fmla="*/ 6922031 h 6922031"/>
                <a:gd name="connsiteX4" fmla="*/ 0 w 10840823"/>
                <a:gd name="connsiteY4" fmla="*/ 6909748 h 6922031"/>
                <a:gd name="connsiteX0" fmla="*/ 0 w 10840823"/>
                <a:gd name="connsiteY0" fmla="*/ 6899207 h 6911490"/>
                <a:gd name="connsiteX1" fmla="*/ 743291 w 10840823"/>
                <a:gd name="connsiteY1" fmla="*/ 0 h 6911490"/>
                <a:gd name="connsiteX2" fmla="*/ 10840823 w 10840823"/>
                <a:gd name="connsiteY2" fmla="*/ 1772 h 6911490"/>
                <a:gd name="connsiteX3" fmla="*/ 7887296 w 10840823"/>
                <a:gd name="connsiteY3" fmla="*/ 6911490 h 6911490"/>
                <a:gd name="connsiteX4" fmla="*/ 0 w 10840823"/>
                <a:gd name="connsiteY4" fmla="*/ 6899207 h 6911490"/>
                <a:gd name="connsiteX0" fmla="*/ 810418 w 10097532"/>
                <a:gd name="connsiteY0" fmla="*/ 6909749 h 6911490"/>
                <a:gd name="connsiteX1" fmla="*/ 0 w 10097532"/>
                <a:gd name="connsiteY1" fmla="*/ 0 h 6911490"/>
                <a:gd name="connsiteX2" fmla="*/ 10097532 w 10097532"/>
                <a:gd name="connsiteY2" fmla="*/ 1772 h 6911490"/>
                <a:gd name="connsiteX3" fmla="*/ 7144005 w 10097532"/>
                <a:gd name="connsiteY3" fmla="*/ 6911490 h 6911490"/>
                <a:gd name="connsiteX4" fmla="*/ 810418 w 10097532"/>
                <a:gd name="connsiteY4" fmla="*/ 6909749 h 6911490"/>
                <a:gd name="connsiteX0" fmla="*/ 7140 w 10097532"/>
                <a:gd name="connsiteY0" fmla="*/ 6878126 h 6911490"/>
                <a:gd name="connsiteX1" fmla="*/ 0 w 10097532"/>
                <a:gd name="connsiteY1" fmla="*/ 0 h 6911490"/>
                <a:gd name="connsiteX2" fmla="*/ 10097532 w 10097532"/>
                <a:gd name="connsiteY2" fmla="*/ 1772 h 6911490"/>
                <a:gd name="connsiteX3" fmla="*/ 7144005 w 10097532"/>
                <a:gd name="connsiteY3" fmla="*/ 6911490 h 6911490"/>
                <a:gd name="connsiteX4" fmla="*/ 7140 w 10097532"/>
                <a:gd name="connsiteY4" fmla="*/ 6878126 h 6911490"/>
                <a:gd name="connsiteX0" fmla="*/ 0 w 10100961"/>
                <a:gd name="connsiteY0" fmla="*/ 6909749 h 6911490"/>
                <a:gd name="connsiteX1" fmla="*/ 3429 w 10100961"/>
                <a:gd name="connsiteY1" fmla="*/ 0 h 6911490"/>
                <a:gd name="connsiteX2" fmla="*/ 10100961 w 10100961"/>
                <a:gd name="connsiteY2" fmla="*/ 1772 h 6911490"/>
                <a:gd name="connsiteX3" fmla="*/ 7147434 w 10100961"/>
                <a:gd name="connsiteY3" fmla="*/ 6911490 h 6911490"/>
                <a:gd name="connsiteX4" fmla="*/ 0 w 10100961"/>
                <a:gd name="connsiteY4" fmla="*/ 6909749 h 6911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961" h="6911490">
                  <a:moveTo>
                    <a:pt x="0" y="6909749"/>
                  </a:moveTo>
                  <a:lnTo>
                    <a:pt x="3429" y="0"/>
                  </a:lnTo>
                  <a:lnTo>
                    <a:pt x="10100961" y="1772"/>
                  </a:lnTo>
                  <a:lnTo>
                    <a:pt x="7147434" y="6911490"/>
                  </a:lnTo>
                  <a:lnTo>
                    <a:pt x="0" y="6909749"/>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Placeholder 1">
            <a:extLst>
              <a:ext uri="{FF2B5EF4-FFF2-40B4-BE49-F238E27FC236}">
                <a16:creationId xmlns:a16="http://schemas.microsoft.com/office/drawing/2014/main" xmlns="" id="{3C6EE700-D98F-1847-A9FA-80D5483A4CB3}"/>
              </a:ext>
            </a:extLst>
          </p:cNvPr>
          <p:cNvSpPr>
            <a:spLocks noGrp="1"/>
          </p:cNvSpPr>
          <p:nvPr>
            <p:ph type="title" hasCustomPrompt="1"/>
          </p:nvPr>
        </p:nvSpPr>
        <p:spPr>
          <a:xfrm>
            <a:off x="806669" y="2627374"/>
            <a:ext cx="4805855" cy="650164"/>
          </a:xfrm>
          <a:prstGeom prst="rect">
            <a:avLst/>
          </a:prstGeom>
        </p:spPr>
        <p:txBody>
          <a:bodyPr vert="horz" lIns="91440" tIns="45720" rIns="91440" bIns="45720" rtlCol="0" anchor="ctr">
            <a:normAutofit/>
          </a:bodyPr>
          <a:lstStyle>
            <a:lvl1pPr>
              <a:defRPr sz="2800">
                <a:solidFill>
                  <a:schemeClr val="bg2"/>
                </a:solidFill>
              </a:defRPr>
            </a:lvl1pPr>
          </a:lstStyle>
          <a:p>
            <a:r>
              <a:rPr lang="en-US" dirty="0"/>
              <a:t>Divider Page Title</a:t>
            </a:r>
          </a:p>
        </p:txBody>
      </p:sp>
      <p:sp>
        <p:nvSpPr>
          <p:cNvPr id="3" name="Text Placeholder 2">
            <a:extLst>
              <a:ext uri="{FF2B5EF4-FFF2-40B4-BE49-F238E27FC236}">
                <a16:creationId xmlns:a16="http://schemas.microsoft.com/office/drawing/2014/main" xmlns="" id="{8DBCBF53-F44D-6647-8EAD-0D00A8765238}"/>
              </a:ext>
            </a:extLst>
          </p:cNvPr>
          <p:cNvSpPr>
            <a:spLocks noGrp="1"/>
          </p:cNvSpPr>
          <p:nvPr>
            <p:ph type="body" sz="quarter" idx="10" hasCustomPrompt="1"/>
          </p:nvPr>
        </p:nvSpPr>
        <p:spPr>
          <a:xfrm>
            <a:off x="806450" y="3441512"/>
            <a:ext cx="4805363" cy="504825"/>
          </a:xfrm>
        </p:spPr>
        <p:txBody>
          <a:bodyPr>
            <a:normAutofit/>
          </a:bodyPr>
          <a:lstStyle>
            <a:lvl1pPr marL="0" indent="0">
              <a:buFontTx/>
              <a:buNone/>
              <a:defRPr sz="1800">
                <a:solidFill>
                  <a:schemeClr val="accent3"/>
                </a:solidFill>
              </a:defRPr>
            </a:lvl1pPr>
          </a:lstStyle>
          <a:p>
            <a:pPr lvl="0"/>
            <a:r>
              <a:rPr lang="en-US" dirty="0"/>
              <a:t>Subtitle</a:t>
            </a:r>
          </a:p>
        </p:txBody>
      </p:sp>
      <p:pic>
        <p:nvPicPr>
          <p:cNvPr id="8" name="Picture 7">
            <a:extLst>
              <a:ext uri="{FF2B5EF4-FFF2-40B4-BE49-F238E27FC236}">
                <a16:creationId xmlns:a16="http://schemas.microsoft.com/office/drawing/2014/main" xmlns="" id="{5292842E-C438-804B-A851-C5D3AC28D17C}"/>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911101" y="709309"/>
            <a:ext cx="2543300" cy="306730"/>
          </a:xfrm>
          <a:prstGeom prst="rect">
            <a:avLst/>
          </a:prstGeom>
        </p:spPr>
      </p:pic>
    </p:spTree>
    <p:extLst>
      <p:ext uri="{BB962C8B-B14F-4D97-AF65-F5344CB8AC3E}">
        <p14:creationId xmlns:p14="http://schemas.microsoft.com/office/powerpoint/2010/main" val="416518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itraBlue Divi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29E1C46-6820-FC4D-927F-75292FE5B39B}"/>
              </a:ext>
            </a:extLst>
          </p:cNvPr>
          <p:cNvSpPr/>
          <p:nvPr userDrawn="1"/>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xmlns="" id="{28D45645-029F-E344-8437-FA9D60955B57}"/>
              </a:ext>
            </a:extLst>
          </p:cNvPr>
          <p:cNvGrpSpPr/>
          <p:nvPr userDrawn="1"/>
        </p:nvGrpSpPr>
        <p:grpSpPr>
          <a:xfrm>
            <a:off x="-4799" y="-7343"/>
            <a:ext cx="12298877" cy="6891467"/>
            <a:chOff x="-4799" y="-7343"/>
            <a:chExt cx="12298877" cy="6891467"/>
          </a:xfrm>
        </p:grpSpPr>
        <p:sp>
          <p:nvSpPr>
            <p:cNvPr id="7" name="Parallelogram 5">
              <a:extLst>
                <a:ext uri="{FF2B5EF4-FFF2-40B4-BE49-F238E27FC236}">
                  <a16:creationId xmlns:a16="http://schemas.microsoft.com/office/drawing/2014/main" xmlns="" id="{360472B8-9F78-1D46-A2D7-8E46D4FA407B}"/>
                </a:ext>
              </a:extLst>
            </p:cNvPr>
            <p:cNvSpPr/>
            <p:nvPr userDrawn="1"/>
          </p:nvSpPr>
          <p:spPr>
            <a:xfrm>
              <a:off x="9397486" y="-1"/>
              <a:ext cx="2896592" cy="6883572"/>
            </a:xfrm>
            <a:custGeom>
              <a:avLst/>
              <a:gdLst>
                <a:gd name="connsiteX0" fmla="*/ 0 w 4133088"/>
                <a:gd name="connsiteY0" fmla="*/ 6904127 h 6904127"/>
                <a:gd name="connsiteX1" fmla="*/ 1033272 w 4133088"/>
                <a:gd name="connsiteY1" fmla="*/ 0 h 6904127"/>
                <a:gd name="connsiteX2" fmla="*/ 4133088 w 4133088"/>
                <a:gd name="connsiteY2" fmla="*/ 0 h 6904127"/>
                <a:gd name="connsiteX3" fmla="*/ 3099816 w 4133088"/>
                <a:gd name="connsiteY3" fmla="*/ 6904127 h 6904127"/>
                <a:gd name="connsiteX4" fmla="*/ 0 w 4133088"/>
                <a:gd name="connsiteY4" fmla="*/ 6904127 h 6904127"/>
                <a:gd name="connsiteX0" fmla="*/ 0 w 4133088"/>
                <a:gd name="connsiteY0" fmla="*/ 6904127 h 6904127"/>
                <a:gd name="connsiteX1" fmla="*/ 289560 w 4133088"/>
                <a:gd name="connsiteY1" fmla="*/ 1377696 h 6904127"/>
                <a:gd name="connsiteX2" fmla="*/ 4133088 w 4133088"/>
                <a:gd name="connsiteY2" fmla="*/ 0 h 6904127"/>
                <a:gd name="connsiteX3" fmla="*/ 3099816 w 4133088"/>
                <a:gd name="connsiteY3" fmla="*/ 6904127 h 6904127"/>
                <a:gd name="connsiteX4" fmla="*/ 0 w 4133088"/>
                <a:gd name="connsiteY4" fmla="*/ 6904127 h 6904127"/>
                <a:gd name="connsiteX0" fmla="*/ 0 w 3099816"/>
                <a:gd name="connsiteY0" fmla="*/ 6891935 h 6891935"/>
                <a:gd name="connsiteX1" fmla="*/ 289560 w 3099816"/>
                <a:gd name="connsiteY1" fmla="*/ 1365504 h 6891935"/>
                <a:gd name="connsiteX2" fmla="*/ 890016 w 3099816"/>
                <a:gd name="connsiteY2" fmla="*/ 0 h 6891935"/>
                <a:gd name="connsiteX3" fmla="*/ 3099816 w 3099816"/>
                <a:gd name="connsiteY3" fmla="*/ 6891935 h 6891935"/>
                <a:gd name="connsiteX4" fmla="*/ 0 w 3099816"/>
                <a:gd name="connsiteY4" fmla="*/ 6891935 h 6891935"/>
                <a:gd name="connsiteX0" fmla="*/ 0 w 3782568"/>
                <a:gd name="connsiteY0" fmla="*/ 6891935 h 6891935"/>
                <a:gd name="connsiteX1" fmla="*/ 289560 w 3782568"/>
                <a:gd name="connsiteY1" fmla="*/ 1365504 h 6891935"/>
                <a:gd name="connsiteX2" fmla="*/ 890016 w 3782568"/>
                <a:gd name="connsiteY2" fmla="*/ 0 h 6891935"/>
                <a:gd name="connsiteX3" fmla="*/ 3782568 w 3782568"/>
                <a:gd name="connsiteY3" fmla="*/ 6830975 h 6891935"/>
                <a:gd name="connsiteX4" fmla="*/ 0 w 3782568"/>
                <a:gd name="connsiteY4" fmla="*/ 6891935 h 6891935"/>
                <a:gd name="connsiteX0" fmla="*/ 2136648 w 3493008"/>
                <a:gd name="connsiteY0" fmla="*/ 6818783 h 6830975"/>
                <a:gd name="connsiteX1" fmla="*/ 0 w 3493008"/>
                <a:gd name="connsiteY1" fmla="*/ 1365504 h 6830975"/>
                <a:gd name="connsiteX2" fmla="*/ 600456 w 3493008"/>
                <a:gd name="connsiteY2" fmla="*/ 0 h 6830975"/>
                <a:gd name="connsiteX3" fmla="*/ 3493008 w 3493008"/>
                <a:gd name="connsiteY3" fmla="*/ 6830975 h 6830975"/>
                <a:gd name="connsiteX4" fmla="*/ 2136648 w 3493008"/>
                <a:gd name="connsiteY4" fmla="*/ 6818783 h 6830975"/>
                <a:gd name="connsiteX0" fmla="*/ 2990088 w 3493008"/>
                <a:gd name="connsiteY0" fmla="*/ 7087007 h 7087007"/>
                <a:gd name="connsiteX1" fmla="*/ 0 w 3493008"/>
                <a:gd name="connsiteY1" fmla="*/ 1365504 h 7087007"/>
                <a:gd name="connsiteX2" fmla="*/ 600456 w 3493008"/>
                <a:gd name="connsiteY2" fmla="*/ 0 h 7087007"/>
                <a:gd name="connsiteX3" fmla="*/ 3493008 w 3493008"/>
                <a:gd name="connsiteY3" fmla="*/ 6830975 h 7087007"/>
                <a:gd name="connsiteX4" fmla="*/ 2990088 w 3493008"/>
                <a:gd name="connsiteY4" fmla="*/ 7087007 h 7087007"/>
                <a:gd name="connsiteX0" fmla="*/ 2319528 w 3493008"/>
                <a:gd name="connsiteY0" fmla="*/ 6830975 h 6830975"/>
                <a:gd name="connsiteX1" fmla="*/ 0 w 3493008"/>
                <a:gd name="connsiteY1" fmla="*/ 1365504 h 6830975"/>
                <a:gd name="connsiteX2" fmla="*/ 600456 w 3493008"/>
                <a:gd name="connsiteY2" fmla="*/ 0 h 6830975"/>
                <a:gd name="connsiteX3" fmla="*/ 3493008 w 3493008"/>
                <a:gd name="connsiteY3" fmla="*/ 6830975 h 6830975"/>
                <a:gd name="connsiteX4" fmla="*/ 2319528 w 3493008"/>
                <a:gd name="connsiteY4" fmla="*/ 6830975 h 6830975"/>
                <a:gd name="connsiteX0" fmla="*/ 2185416 w 3358896"/>
                <a:gd name="connsiteY0" fmla="*/ 6830975 h 6830975"/>
                <a:gd name="connsiteX1" fmla="*/ 0 w 3358896"/>
                <a:gd name="connsiteY1" fmla="*/ 1548384 h 6830975"/>
                <a:gd name="connsiteX2" fmla="*/ 466344 w 3358896"/>
                <a:gd name="connsiteY2" fmla="*/ 0 h 6830975"/>
                <a:gd name="connsiteX3" fmla="*/ 3358896 w 3358896"/>
                <a:gd name="connsiteY3" fmla="*/ 6830975 h 6830975"/>
                <a:gd name="connsiteX4" fmla="*/ 2185416 w 3358896"/>
                <a:gd name="connsiteY4" fmla="*/ 6830975 h 6830975"/>
                <a:gd name="connsiteX0" fmla="*/ 2343912 w 3517392"/>
                <a:gd name="connsiteY0" fmla="*/ 6830975 h 6830975"/>
                <a:gd name="connsiteX1" fmla="*/ 0 w 3517392"/>
                <a:gd name="connsiteY1" fmla="*/ 1487424 h 6830975"/>
                <a:gd name="connsiteX2" fmla="*/ 624840 w 3517392"/>
                <a:gd name="connsiteY2" fmla="*/ 0 h 6830975"/>
                <a:gd name="connsiteX3" fmla="*/ 3517392 w 3517392"/>
                <a:gd name="connsiteY3" fmla="*/ 6830975 h 6830975"/>
                <a:gd name="connsiteX4" fmla="*/ 2343912 w 3517392"/>
                <a:gd name="connsiteY4" fmla="*/ 6830975 h 6830975"/>
                <a:gd name="connsiteX0" fmla="*/ 2071897 w 3517392"/>
                <a:gd name="connsiteY0" fmla="*/ 6208694 h 6830975"/>
                <a:gd name="connsiteX1" fmla="*/ 0 w 3517392"/>
                <a:gd name="connsiteY1" fmla="*/ 1487424 h 6830975"/>
                <a:gd name="connsiteX2" fmla="*/ 624840 w 3517392"/>
                <a:gd name="connsiteY2" fmla="*/ 0 h 6830975"/>
                <a:gd name="connsiteX3" fmla="*/ 3517392 w 3517392"/>
                <a:gd name="connsiteY3" fmla="*/ 6830975 h 6830975"/>
                <a:gd name="connsiteX4" fmla="*/ 2071897 w 3517392"/>
                <a:gd name="connsiteY4" fmla="*/ 6208694 h 6830975"/>
                <a:gd name="connsiteX0" fmla="*/ 2071897 w 2100645"/>
                <a:gd name="connsiteY0" fmla="*/ 6208694 h 6208694"/>
                <a:gd name="connsiteX1" fmla="*/ 0 w 2100645"/>
                <a:gd name="connsiteY1" fmla="*/ 1487424 h 6208694"/>
                <a:gd name="connsiteX2" fmla="*/ 624840 w 2100645"/>
                <a:gd name="connsiteY2" fmla="*/ 0 h 6208694"/>
                <a:gd name="connsiteX3" fmla="*/ 2100645 w 2100645"/>
                <a:gd name="connsiteY3" fmla="*/ 3475101 h 6208694"/>
                <a:gd name="connsiteX4" fmla="*/ 2071897 w 2100645"/>
                <a:gd name="connsiteY4" fmla="*/ 6208694 h 6208694"/>
                <a:gd name="connsiteX0" fmla="*/ 2105899 w 2105899"/>
                <a:gd name="connsiteY0" fmla="*/ 6253143 h 6253143"/>
                <a:gd name="connsiteX1" fmla="*/ 0 w 2105899"/>
                <a:gd name="connsiteY1" fmla="*/ 1487424 h 6253143"/>
                <a:gd name="connsiteX2" fmla="*/ 624840 w 2105899"/>
                <a:gd name="connsiteY2" fmla="*/ 0 h 6253143"/>
                <a:gd name="connsiteX3" fmla="*/ 2100645 w 2105899"/>
                <a:gd name="connsiteY3" fmla="*/ 3475101 h 6253143"/>
                <a:gd name="connsiteX4" fmla="*/ 2105899 w 2105899"/>
                <a:gd name="connsiteY4" fmla="*/ 6253143 h 6253143"/>
                <a:gd name="connsiteX0" fmla="*/ 2355247 w 2355247"/>
                <a:gd name="connsiteY0" fmla="*/ 6786526 h 6786526"/>
                <a:gd name="connsiteX1" fmla="*/ 0 w 2355247"/>
                <a:gd name="connsiteY1" fmla="*/ 1487424 h 6786526"/>
                <a:gd name="connsiteX2" fmla="*/ 624840 w 2355247"/>
                <a:gd name="connsiteY2" fmla="*/ 0 h 6786526"/>
                <a:gd name="connsiteX3" fmla="*/ 2100645 w 2355247"/>
                <a:gd name="connsiteY3" fmla="*/ 3475101 h 6786526"/>
                <a:gd name="connsiteX4" fmla="*/ 2355247 w 2355247"/>
                <a:gd name="connsiteY4" fmla="*/ 6786526 h 6786526"/>
                <a:gd name="connsiteX0" fmla="*/ 2355247 w 2860025"/>
                <a:gd name="connsiteY0" fmla="*/ 6786526 h 6786526"/>
                <a:gd name="connsiteX1" fmla="*/ 0 w 2860025"/>
                <a:gd name="connsiteY1" fmla="*/ 1487424 h 6786526"/>
                <a:gd name="connsiteX2" fmla="*/ 624840 w 2860025"/>
                <a:gd name="connsiteY2" fmla="*/ 0 h 6786526"/>
                <a:gd name="connsiteX3" fmla="*/ 2860021 w 2860025"/>
                <a:gd name="connsiteY3" fmla="*/ 5241936 h 6786526"/>
                <a:gd name="connsiteX4" fmla="*/ 2355247 w 2860025"/>
                <a:gd name="connsiteY4" fmla="*/ 6786526 h 6786526"/>
                <a:gd name="connsiteX0" fmla="*/ 2355247 w 2970051"/>
                <a:gd name="connsiteY0" fmla="*/ 6786526 h 7022511"/>
                <a:gd name="connsiteX1" fmla="*/ 0 w 2970051"/>
                <a:gd name="connsiteY1" fmla="*/ 1487424 h 7022511"/>
                <a:gd name="connsiteX2" fmla="*/ 624840 w 2970051"/>
                <a:gd name="connsiteY2" fmla="*/ 0 h 7022511"/>
                <a:gd name="connsiteX3" fmla="*/ 2860021 w 2970051"/>
                <a:gd name="connsiteY3" fmla="*/ 5241936 h 7022511"/>
                <a:gd name="connsiteX4" fmla="*/ 2599169 w 2970051"/>
                <a:gd name="connsiteY4" fmla="*/ 6011682 h 7022511"/>
                <a:gd name="connsiteX5" fmla="*/ 2355247 w 2970051"/>
                <a:gd name="connsiteY5" fmla="*/ 6786526 h 7022511"/>
                <a:gd name="connsiteX0" fmla="*/ 2355247 w 3026762"/>
                <a:gd name="connsiteY0" fmla="*/ 6786526 h 7176312"/>
                <a:gd name="connsiteX1" fmla="*/ 0 w 3026762"/>
                <a:gd name="connsiteY1" fmla="*/ 1487424 h 7176312"/>
                <a:gd name="connsiteX2" fmla="*/ 624840 w 3026762"/>
                <a:gd name="connsiteY2" fmla="*/ 0 h 7176312"/>
                <a:gd name="connsiteX3" fmla="*/ 2860021 w 3026762"/>
                <a:gd name="connsiteY3" fmla="*/ 5241936 h 7176312"/>
                <a:gd name="connsiteX4" fmla="*/ 2859851 w 3026762"/>
                <a:gd name="connsiteY4" fmla="*/ 6756197 h 7176312"/>
                <a:gd name="connsiteX5" fmla="*/ 2355247 w 3026762"/>
                <a:gd name="connsiteY5" fmla="*/ 6786526 h 7176312"/>
                <a:gd name="connsiteX0" fmla="*/ 2355247 w 3004781"/>
                <a:gd name="connsiteY0" fmla="*/ 6786526 h 7176312"/>
                <a:gd name="connsiteX1" fmla="*/ 0 w 3004781"/>
                <a:gd name="connsiteY1" fmla="*/ 1487424 h 7176312"/>
                <a:gd name="connsiteX2" fmla="*/ 624840 w 3004781"/>
                <a:gd name="connsiteY2" fmla="*/ 0 h 7176312"/>
                <a:gd name="connsiteX3" fmla="*/ 2860021 w 3004781"/>
                <a:gd name="connsiteY3" fmla="*/ 5241936 h 7176312"/>
                <a:gd name="connsiteX4" fmla="*/ 2859851 w 3004781"/>
                <a:gd name="connsiteY4" fmla="*/ 6756197 h 7176312"/>
                <a:gd name="connsiteX5" fmla="*/ 2355247 w 3004781"/>
                <a:gd name="connsiteY5" fmla="*/ 6786526 h 7176312"/>
                <a:gd name="connsiteX0" fmla="*/ 2355247 w 2868918"/>
                <a:gd name="connsiteY0" fmla="*/ 6786526 h 7176312"/>
                <a:gd name="connsiteX1" fmla="*/ 0 w 2868918"/>
                <a:gd name="connsiteY1" fmla="*/ 1487424 h 7176312"/>
                <a:gd name="connsiteX2" fmla="*/ 624840 w 2868918"/>
                <a:gd name="connsiteY2" fmla="*/ 0 h 7176312"/>
                <a:gd name="connsiteX3" fmla="*/ 2860021 w 2868918"/>
                <a:gd name="connsiteY3" fmla="*/ 5241936 h 7176312"/>
                <a:gd name="connsiteX4" fmla="*/ 2859851 w 2868918"/>
                <a:gd name="connsiteY4" fmla="*/ 6756197 h 7176312"/>
                <a:gd name="connsiteX5" fmla="*/ 2355247 w 2868918"/>
                <a:gd name="connsiteY5" fmla="*/ 6786526 h 7176312"/>
                <a:gd name="connsiteX0" fmla="*/ 2355247 w 2868918"/>
                <a:gd name="connsiteY0" fmla="*/ 6786526 h 6870724"/>
                <a:gd name="connsiteX1" fmla="*/ 0 w 2868918"/>
                <a:gd name="connsiteY1" fmla="*/ 1487424 h 6870724"/>
                <a:gd name="connsiteX2" fmla="*/ 624840 w 2868918"/>
                <a:gd name="connsiteY2" fmla="*/ 0 h 6870724"/>
                <a:gd name="connsiteX3" fmla="*/ 2860021 w 2868918"/>
                <a:gd name="connsiteY3" fmla="*/ 5241936 h 6870724"/>
                <a:gd name="connsiteX4" fmla="*/ 2859851 w 2868918"/>
                <a:gd name="connsiteY4" fmla="*/ 6756197 h 6870724"/>
                <a:gd name="connsiteX5" fmla="*/ 2355247 w 2868918"/>
                <a:gd name="connsiteY5" fmla="*/ 6786526 h 6870724"/>
                <a:gd name="connsiteX0" fmla="*/ 2355247 w 2868918"/>
                <a:gd name="connsiteY0" fmla="*/ 6786526 h 6786526"/>
                <a:gd name="connsiteX1" fmla="*/ 0 w 2868918"/>
                <a:gd name="connsiteY1" fmla="*/ 1487424 h 6786526"/>
                <a:gd name="connsiteX2" fmla="*/ 624840 w 2868918"/>
                <a:gd name="connsiteY2" fmla="*/ 0 h 6786526"/>
                <a:gd name="connsiteX3" fmla="*/ 2860021 w 2868918"/>
                <a:gd name="connsiteY3" fmla="*/ 5241936 h 6786526"/>
                <a:gd name="connsiteX4" fmla="*/ 2859851 w 2868918"/>
                <a:gd name="connsiteY4" fmla="*/ 6756197 h 6786526"/>
                <a:gd name="connsiteX5" fmla="*/ 2355247 w 2868918"/>
                <a:gd name="connsiteY5" fmla="*/ 6786526 h 6786526"/>
                <a:gd name="connsiteX0" fmla="*/ 2344318 w 2868918"/>
                <a:gd name="connsiteY0" fmla="*/ 6754380 h 6758411"/>
                <a:gd name="connsiteX1" fmla="*/ 0 w 2868918"/>
                <a:gd name="connsiteY1" fmla="*/ 1487424 h 6758411"/>
                <a:gd name="connsiteX2" fmla="*/ 624840 w 2868918"/>
                <a:gd name="connsiteY2" fmla="*/ 0 h 6758411"/>
                <a:gd name="connsiteX3" fmla="*/ 2860021 w 2868918"/>
                <a:gd name="connsiteY3" fmla="*/ 5241936 h 6758411"/>
                <a:gd name="connsiteX4" fmla="*/ 2859851 w 2868918"/>
                <a:gd name="connsiteY4" fmla="*/ 6756197 h 6758411"/>
                <a:gd name="connsiteX5" fmla="*/ 2344318 w 2868918"/>
                <a:gd name="connsiteY5" fmla="*/ 6754380 h 6758411"/>
                <a:gd name="connsiteX0" fmla="*/ 2344318 w 2871880"/>
                <a:gd name="connsiteY0" fmla="*/ 6754380 h 6754380"/>
                <a:gd name="connsiteX1" fmla="*/ 0 w 2871880"/>
                <a:gd name="connsiteY1" fmla="*/ 1487424 h 6754380"/>
                <a:gd name="connsiteX2" fmla="*/ 624840 w 2871880"/>
                <a:gd name="connsiteY2" fmla="*/ 0 h 6754380"/>
                <a:gd name="connsiteX3" fmla="*/ 2860021 w 2871880"/>
                <a:gd name="connsiteY3" fmla="*/ 5241936 h 6754380"/>
                <a:gd name="connsiteX4" fmla="*/ 2870780 w 2871880"/>
                <a:gd name="connsiteY4" fmla="*/ 6734766 h 6754380"/>
                <a:gd name="connsiteX5" fmla="*/ 2344318 w 2871880"/>
                <a:gd name="connsiteY5" fmla="*/ 6754380 h 6754380"/>
                <a:gd name="connsiteX0" fmla="*/ 2344318 w 2881709"/>
                <a:gd name="connsiteY0" fmla="*/ 6754380 h 6754380"/>
                <a:gd name="connsiteX1" fmla="*/ 0 w 2881709"/>
                <a:gd name="connsiteY1" fmla="*/ 1487424 h 6754380"/>
                <a:gd name="connsiteX2" fmla="*/ 624840 w 2881709"/>
                <a:gd name="connsiteY2" fmla="*/ 0 h 6754380"/>
                <a:gd name="connsiteX3" fmla="*/ 2860021 w 2881709"/>
                <a:gd name="connsiteY3" fmla="*/ 5241936 h 6754380"/>
                <a:gd name="connsiteX4" fmla="*/ 2881709 w 2881709"/>
                <a:gd name="connsiteY4" fmla="*/ 6745482 h 6754380"/>
                <a:gd name="connsiteX5" fmla="*/ 2344318 w 2881709"/>
                <a:gd name="connsiteY5" fmla="*/ 6754380 h 6754380"/>
                <a:gd name="connsiteX0" fmla="*/ 2344318 w 2881709"/>
                <a:gd name="connsiteY0" fmla="*/ 6775811 h 6775811"/>
                <a:gd name="connsiteX1" fmla="*/ 0 w 2881709"/>
                <a:gd name="connsiteY1" fmla="*/ 1487424 h 6775811"/>
                <a:gd name="connsiteX2" fmla="*/ 624840 w 2881709"/>
                <a:gd name="connsiteY2" fmla="*/ 0 h 6775811"/>
                <a:gd name="connsiteX3" fmla="*/ 2860021 w 2881709"/>
                <a:gd name="connsiteY3" fmla="*/ 5241936 h 6775811"/>
                <a:gd name="connsiteX4" fmla="*/ 2881709 w 2881709"/>
                <a:gd name="connsiteY4" fmla="*/ 6745482 h 6775811"/>
                <a:gd name="connsiteX5" fmla="*/ 2344318 w 2881709"/>
                <a:gd name="connsiteY5" fmla="*/ 6775811 h 6775811"/>
                <a:gd name="connsiteX0" fmla="*/ 2364569 w 2901960"/>
                <a:gd name="connsiteY0" fmla="*/ 6775811 h 6775811"/>
                <a:gd name="connsiteX1" fmla="*/ 0 w 2901960"/>
                <a:gd name="connsiteY1" fmla="*/ 1494042 h 6775811"/>
                <a:gd name="connsiteX2" fmla="*/ 645091 w 2901960"/>
                <a:gd name="connsiteY2" fmla="*/ 0 h 6775811"/>
                <a:gd name="connsiteX3" fmla="*/ 2880272 w 2901960"/>
                <a:gd name="connsiteY3" fmla="*/ 5241936 h 6775811"/>
                <a:gd name="connsiteX4" fmla="*/ 2901960 w 2901960"/>
                <a:gd name="connsiteY4" fmla="*/ 6745482 h 6775811"/>
                <a:gd name="connsiteX5" fmla="*/ 2364569 w 2901960"/>
                <a:gd name="connsiteY5" fmla="*/ 6775811 h 6775811"/>
                <a:gd name="connsiteX0" fmla="*/ 2370772 w 2908163"/>
                <a:gd name="connsiteY0" fmla="*/ 6775811 h 6775811"/>
                <a:gd name="connsiteX1" fmla="*/ 0 w 2908163"/>
                <a:gd name="connsiteY1" fmla="*/ 1494042 h 6775811"/>
                <a:gd name="connsiteX2" fmla="*/ 651294 w 2908163"/>
                <a:gd name="connsiteY2" fmla="*/ 0 h 6775811"/>
                <a:gd name="connsiteX3" fmla="*/ 2886475 w 2908163"/>
                <a:gd name="connsiteY3" fmla="*/ 5241936 h 6775811"/>
                <a:gd name="connsiteX4" fmla="*/ 2908163 w 2908163"/>
                <a:gd name="connsiteY4" fmla="*/ 6745482 h 6775811"/>
                <a:gd name="connsiteX5" fmla="*/ 2370772 w 2908163"/>
                <a:gd name="connsiteY5" fmla="*/ 6775811 h 6775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8163" h="6775811">
                  <a:moveTo>
                    <a:pt x="2370772" y="6775811"/>
                  </a:moveTo>
                  <a:lnTo>
                    <a:pt x="0" y="1494042"/>
                  </a:lnTo>
                  <a:lnTo>
                    <a:pt x="651294" y="0"/>
                  </a:lnTo>
                  <a:lnTo>
                    <a:pt x="2886475" y="5241936"/>
                  </a:lnTo>
                  <a:cubicBezTo>
                    <a:pt x="2909513" y="6310557"/>
                    <a:pt x="2901620" y="5243488"/>
                    <a:pt x="2908163" y="6745482"/>
                  </a:cubicBezTo>
                  <a:cubicBezTo>
                    <a:pt x="2461346" y="6758446"/>
                    <a:pt x="2951308" y="6740890"/>
                    <a:pt x="2370772" y="677581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arallelogram 3">
              <a:extLst>
                <a:ext uri="{FF2B5EF4-FFF2-40B4-BE49-F238E27FC236}">
                  <a16:creationId xmlns:a16="http://schemas.microsoft.com/office/drawing/2014/main" xmlns="" id="{B2F02BBB-4F69-5C4B-964C-5A60EB93572B}"/>
                </a:ext>
              </a:extLst>
            </p:cNvPr>
            <p:cNvSpPr/>
            <p:nvPr userDrawn="1"/>
          </p:nvSpPr>
          <p:spPr>
            <a:xfrm>
              <a:off x="-4799" y="-7343"/>
              <a:ext cx="10044476" cy="6891467"/>
            </a:xfrm>
            <a:custGeom>
              <a:avLst/>
              <a:gdLst>
                <a:gd name="connsiteX0" fmla="*/ 0 w 5597236"/>
                <a:gd name="connsiteY0" fmla="*/ 6871854 h 6871854"/>
                <a:gd name="connsiteX1" fmla="*/ 1399309 w 5597236"/>
                <a:gd name="connsiteY1" fmla="*/ 0 h 6871854"/>
                <a:gd name="connsiteX2" fmla="*/ 5597236 w 5597236"/>
                <a:gd name="connsiteY2" fmla="*/ 0 h 6871854"/>
                <a:gd name="connsiteX3" fmla="*/ 4197927 w 5597236"/>
                <a:gd name="connsiteY3" fmla="*/ 6871854 h 6871854"/>
                <a:gd name="connsiteX4" fmla="*/ 0 w 5597236"/>
                <a:gd name="connsiteY4" fmla="*/ 6871854 h 6871854"/>
                <a:gd name="connsiteX0" fmla="*/ 0 w 7135090"/>
                <a:gd name="connsiteY0" fmla="*/ 6871854 h 6871854"/>
                <a:gd name="connsiteX1" fmla="*/ 1399309 w 7135090"/>
                <a:gd name="connsiteY1" fmla="*/ 0 h 6871854"/>
                <a:gd name="connsiteX2" fmla="*/ 7135090 w 7135090"/>
                <a:gd name="connsiteY2" fmla="*/ 0 h 6871854"/>
                <a:gd name="connsiteX3" fmla="*/ 4197927 w 7135090"/>
                <a:gd name="connsiteY3" fmla="*/ 6871854 h 6871854"/>
                <a:gd name="connsiteX4" fmla="*/ 0 w 7135090"/>
                <a:gd name="connsiteY4" fmla="*/ 6871854 h 6871854"/>
                <a:gd name="connsiteX0" fmla="*/ 0 w 9504217"/>
                <a:gd name="connsiteY0" fmla="*/ 6871854 h 6871854"/>
                <a:gd name="connsiteX1" fmla="*/ 3768436 w 9504217"/>
                <a:gd name="connsiteY1" fmla="*/ 0 h 6871854"/>
                <a:gd name="connsiteX2" fmla="*/ 9504217 w 9504217"/>
                <a:gd name="connsiteY2" fmla="*/ 0 h 6871854"/>
                <a:gd name="connsiteX3" fmla="*/ 6567054 w 9504217"/>
                <a:gd name="connsiteY3" fmla="*/ 6871854 h 6871854"/>
                <a:gd name="connsiteX4" fmla="*/ 0 w 9504217"/>
                <a:gd name="connsiteY4" fmla="*/ 6871854 h 6871854"/>
                <a:gd name="connsiteX0" fmla="*/ 0 w 10667999"/>
                <a:gd name="connsiteY0" fmla="*/ 6871854 h 6871854"/>
                <a:gd name="connsiteX1" fmla="*/ 4932218 w 10667999"/>
                <a:gd name="connsiteY1" fmla="*/ 0 h 6871854"/>
                <a:gd name="connsiteX2" fmla="*/ 10667999 w 10667999"/>
                <a:gd name="connsiteY2" fmla="*/ 0 h 6871854"/>
                <a:gd name="connsiteX3" fmla="*/ 7730836 w 10667999"/>
                <a:gd name="connsiteY3" fmla="*/ 6871854 h 6871854"/>
                <a:gd name="connsiteX4" fmla="*/ 0 w 10667999"/>
                <a:gd name="connsiteY4" fmla="*/ 6871854 h 6871854"/>
                <a:gd name="connsiteX0" fmla="*/ 0 w 10667999"/>
                <a:gd name="connsiteY0" fmla="*/ 6871854 h 6871854"/>
                <a:gd name="connsiteX1" fmla="*/ 0 w 10667999"/>
                <a:gd name="connsiteY1" fmla="*/ 13855 h 6871854"/>
                <a:gd name="connsiteX2" fmla="*/ 10667999 w 10667999"/>
                <a:gd name="connsiteY2" fmla="*/ 0 h 6871854"/>
                <a:gd name="connsiteX3" fmla="*/ 7730836 w 10667999"/>
                <a:gd name="connsiteY3" fmla="*/ 6871854 h 6871854"/>
                <a:gd name="connsiteX4" fmla="*/ 0 w 10667999"/>
                <a:gd name="connsiteY4" fmla="*/ 6871854 h 6871854"/>
                <a:gd name="connsiteX0" fmla="*/ 10758 w 10678757"/>
                <a:gd name="connsiteY0" fmla="*/ 6879514 h 6879514"/>
                <a:gd name="connsiteX1" fmla="*/ 0 w 10678757"/>
                <a:gd name="connsiteY1" fmla="*/ 0 h 6879514"/>
                <a:gd name="connsiteX2" fmla="*/ 10678757 w 10678757"/>
                <a:gd name="connsiteY2" fmla="*/ 7660 h 6879514"/>
                <a:gd name="connsiteX3" fmla="*/ 7741594 w 10678757"/>
                <a:gd name="connsiteY3" fmla="*/ 6879514 h 6879514"/>
                <a:gd name="connsiteX4" fmla="*/ 10758 w 10678757"/>
                <a:gd name="connsiteY4" fmla="*/ 6879514 h 6879514"/>
                <a:gd name="connsiteX0" fmla="*/ 10758 w 10689515"/>
                <a:gd name="connsiteY0" fmla="*/ 6904127 h 6904127"/>
                <a:gd name="connsiteX1" fmla="*/ 0 w 10689515"/>
                <a:gd name="connsiteY1" fmla="*/ 24613 h 6904127"/>
                <a:gd name="connsiteX2" fmla="*/ 10689515 w 10689515"/>
                <a:gd name="connsiteY2" fmla="*/ 0 h 6904127"/>
                <a:gd name="connsiteX3" fmla="*/ 7741594 w 10689515"/>
                <a:gd name="connsiteY3" fmla="*/ 6904127 h 6904127"/>
                <a:gd name="connsiteX4" fmla="*/ 10758 w 10689515"/>
                <a:gd name="connsiteY4" fmla="*/ 6904127 h 6904127"/>
                <a:gd name="connsiteX0" fmla="*/ 10758 w 10689515"/>
                <a:gd name="connsiteY0" fmla="*/ 6905639 h 6905639"/>
                <a:gd name="connsiteX1" fmla="*/ 0 w 10689515"/>
                <a:gd name="connsiteY1" fmla="*/ 0 h 6905639"/>
                <a:gd name="connsiteX2" fmla="*/ 10689515 w 10689515"/>
                <a:gd name="connsiteY2" fmla="*/ 1512 h 6905639"/>
                <a:gd name="connsiteX3" fmla="*/ 7741594 w 10689515"/>
                <a:gd name="connsiteY3" fmla="*/ 6905639 h 6905639"/>
                <a:gd name="connsiteX4" fmla="*/ 10758 w 10689515"/>
                <a:gd name="connsiteY4" fmla="*/ 6905639 h 6905639"/>
                <a:gd name="connsiteX0" fmla="*/ 1182333 w 11861090"/>
                <a:gd name="connsiteY0" fmla="*/ 6905639 h 6905639"/>
                <a:gd name="connsiteX1" fmla="*/ 0 w 11861090"/>
                <a:gd name="connsiteY1" fmla="*/ 0 h 6905639"/>
                <a:gd name="connsiteX2" fmla="*/ 11861090 w 11861090"/>
                <a:gd name="connsiteY2" fmla="*/ 1512 h 6905639"/>
                <a:gd name="connsiteX3" fmla="*/ 8913169 w 11861090"/>
                <a:gd name="connsiteY3" fmla="*/ 6905639 h 6905639"/>
                <a:gd name="connsiteX4" fmla="*/ 1182333 w 11861090"/>
                <a:gd name="connsiteY4" fmla="*/ 6905639 h 6905639"/>
                <a:gd name="connsiteX0" fmla="*/ 0 w 11878907"/>
                <a:gd name="connsiteY0" fmla="*/ 6948501 h 6948501"/>
                <a:gd name="connsiteX1" fmla="*/ 17817 w 11878907"/>
                <a:gd name="connsiteY1" fmla="*/ 0 h 6948501"/>
                <a:gd name="connsiteX2" fmla="*/ 11878907 w 11878907"/>
                <a:gd name="connsiteY2" fmla="*/ 1512 h 6948501"/>
                <a:gd name="connsiteX3" fmla="*/ 8930986 w 11878907"/>
                <a:gd name="connsiteY3" fmla="*/ 6905639 h 6948501"/>
                <a:gd name="connsiteX4" fmla="*/ 0 w 11878907"/>
                <a:gd name="connsiteY4" fmla="*/ 6948501 h 6948501"/>
                <a:gd name="connsiteX0" fmla="*/ 0 w 11878907"/>
                <a:gd name="connsiteY0" fmla="*/ 6946989 h 6946989"/>
                <a:gd name="connsiteX1" fmla="*/ 697324 w 11878907"/>
                <a:gd name="connsiteY1" fmla="*/ 24060 h 6946989"/>
                <a:gd name="connsiteX2" fmla="*/ 11878907 w 11878907"/>
                <a:gd name="connsiteY2" fmla="*/ 0 h 6946989"/>
                <a:gd name="connsiteX3" fmla="*/ 8930986 w 11878907"/>
                <a:gd name="connsiteY3" fmla="*/ 6904127 h 6946989"/>
                <a:gd name="connsiteX4" fmla="*/ 0 w 11878907"/>
                <a:gd name="connsiteY4" fmla="*/ 6946989 h 6946989"/>
                <a:gd name="connsiteX0" fmla="*/ 0 w 11878907"/>
                <a:gd name="connsiteY0" fmla="*/ 6946989 h 6946989"/>
                <a:gd name="connsiteX1" fmla="*/ 1581966 w 11878907"/>
                <a:gd name="connsiteY1" fmla="*/ 36846 h 6946989"/>
                <a:gd name="connsiteX2" fmla="*/ 11878907 w 11878907"/>
                <a:gd name="connsiteY2" fmla="*/ 0 h 6946989"/>
                <a:gd name="connsiteX3" fmla="*/ 8930986 w 11878907"/>
                <a:gd name="connsiteY3" fmla="*/ 6904127 h 6946989"/>
                <a:gd name="connsiteX4" fmla="*/ 0 w 11878907"/>
                <a:gd name="connsiteY4" fmla="*/ 6946989 h 6946989"/>
                <a:gd name="connsiteX0" fmla="*/ 0 w 11878907"/>
                <a:gd name="connsiteY0" fmla="*/ 6946989 h 6946989"/>
                <a:gd name="connsiteX1" fmla="*/ 1287085 w 11878907"/>
                <a:gd name="connsiteY1" fmla="*/ 151922 h 6946989"/>
                <a:gd name="connsiteX2" fmla="*/ 11878907 w 11878907"/>
                <a:gd name="connsiteY2" fmla="*/ 0 h 6946989"/>
                <a:gd name="connsiteX3" fmla="*/ 8930986 w 11878907"/>
                <a:gd name="connsiteY3" fmla="*/ 6904127 h 6946989"/>
                <a:gd name="connsiteX4" fmla="*/ 0 w 11878907"/>
                <a:gd name="connsiteY4" fmla="*/ 6946989 h 6946989"/>
                <a:gd name="connsiteX0" fmla="*/ 110393 w 10591822"/>
                <a:gd name="connsiteY0" fmla="*/ 6946989 h 6946989"/>
                <a:gd name="connsiteX1" fmla="*/ 0 w 10591822"/>
                <a:gd name="connsiteY1" fmla="*/ 151922 h 6946989"/>
                <a:gd name="connsiteX2" fmla="*/ 10591822 w 10591822"/>
                <a:gd name="connsiteY2" fmla="*/ 0 h 6946989"/>
                <a:gd name="connsiteX3" fmla="*/ 7643901 w 10591822"/>
                <a:gd name="connsiteY3" fmla="*/ 6904127 h 6946989"/>
                <a:gd name="connsiteX4" fmla="*/ 110393 w 10591822"/>
                <a:gd name="connsiteY4" fmla="*/ 6946989 h 6946989"/>
                <a:gd name="connsiteX0" fmla="*/ 0 w 10596817"/>
                <a:gd name="connsiteY0" fmla="*/ 6959775 h 6959775"/>
                <a:gd name="connsiteX1" fmla="*/ 4995 w 10596817"/>
                <a:gd name="connsiteY1" fmla="*/ 151922 h 6959775"/>
                <a:gd name="connsiteX2" fmla="*/ 10596817 w 10596817"/>
                <a:gd name="connsiteY2" fmla="*/ 0 h 6959775"/>
                <a:gd name="connsiteX3" fmla="*/ 7648896 w 10596817"/>
                <a:gd name="connsiteY3" fmla="*/ 6904127 h 6959775"/>
                <a:gd name="connsiteX4" fmla="*/ 0 w 10596817"/>
                <a:gd name="connsiteY4" fmla="*/ 6959775 h 6959775"/>
                <a:gd name="connsiteX0" fmla="*/ 256109 w 10852926"/>
                <a:gd name="connsiteY0" fmla="*/ 6977679 h 6977679"/>
                <a:gd name="connsiteX1" fmla="*/ 0 w 10852926"/>
                <a:gd name="connsiteY1" fmla="*/ 0 h 6977679"/>
                <a:gd name="connsiteX2" fmla="*/ 10852926 w 10852926"/>
                <a:gd name="connsiteY2" fmla="*/ 17904 h 6977679"/>
                <a:gd name="connsiteX3" fmla="*/ 7905005 w 10852926"/>
                <a:gd name="connsiteY3" fmla="*/ 6922031 h 6977679"/>
                <a:gd name="connsiteX4" fmla="*/ 256109 w 10852926"/>
                <a:gd name="connsiteY4" fmla="*/ 6977679 h 6977679"/>
                <a:gd name="connsiteX0" fmla="*/ 17709 w 10852926"/>
                <a:gd name="connsiteY0" fmla="*/ 6909748 h 6922031"/>
                <a:gd name="connsiteX1" fmla="*/ 0 w 10852926"/>
                <a:gd name="connsiteY1" fmla="*/ 0 h 6922031"/>
                <a:gd name="connsiteX2" fmla="*/ 10852926 w 10852926"/>
                <a:gd name="connsiteY2" fmla="*/ 17904 h 6922031"/>
                <a:gd name="connsiteX3" fmla="*/ 7905005 w 10852926"/>
                <a:gd name="connsiteY3" fmla="*/ 6922031 h 6922031"/>
                <a:gd name="connsiteX4" fmla="*/ 17709 w 10852926"/>
                <a:gd name="connsiteY4" fmla="*/ 6909748 h 6922031"/>
                <a:gd name="connsiteX0" fmla="*/ 17709 w 10858532"/>
                <a:gd name="connsiteY0" fmla="*/ 6909748 h 6922031"/>
                <a:gd name="connsiteX1" fmla="*/ 0 w 10858532"/>
                <a:gd name="connsiteY1" fmla="*/ 0 h 6922031"/>
                <a:gd name="connsiteX2" fmla="*/ 10858532 w 10858532"/>
                <a:gd name="connsiteY2" fmla="*/ 12313 h 6922031"/>
                <a:gd name="connsiteX3" fmla="*/ 7905005 w 10858532"/>
                <a:gd name="connsiteY3" fmla="*/ 6922031 h 6922031"/>
                <a:gd name="connsiteX4" fmla="*/ 17709 w 10858532"/>
                <a:gd name="connsiteY4" fmla="*/ 6909748 h 6922031"/>
                <a:gd name="connsiteX0" fmla="*/ 0 w 10840823"/>
                <a:gd name="connsiteY0" fmla="*/ 6909748 h 6922031"/>
                <a:gd name="connsiteX1" fmla="*/ 1324611 w 10840823"/>
                <a:gd name="connsiteY1" fmla="*/ 0 h 6922031"/>
                <a:gd name="connsiteX2" fmla="*/ 10840823 w 10840823"/>
                <a:gd name="connsiteY2" fmla="*/ 12313 h 6922031"/>
                <a:gd name="connsiteX3" fmla="*/ 7887296 w 10840823"/>
                <a:gd name="connsiteY3" fmla="*/ 6922031 h 6922031"/>
                <a:gd name="connsiteX4" fmla="*/ 0 w 10840823"/>
                <a:gd name="connsiteY4" fmla="*/ 6909748 h 6922031"/>
                <a:gd name="connsiteX0" fmla="*/ 0 w 10840823"/>
                <a:gd name="connsiteY0" fmla="*/ 6899207 h 6911490"/>
                <a:gd name="connsiteX1" fmla="*/ 743291 w 10840823"/>
                <a:gd name="connsiteY1" fmla="*/ 0 h 6911490"/>
                <a:gd name="connsiteX2" fmla="*/ 10840823 w 10840823"/>
                <a:gd name="connsiteY2" fmla="*/ 1772 h 6911490"/>
                <a:gd name="connsiteX3" fmla="*/ 7887296 w 10840823"/>
                <a:gd name="connsiteY3" fmla="*/ 6911490 h 6911490"/>
                <a:gd name="connsiteX4" fmla="*/ 0 w 10840823"/>
                <a:gd name="connsiteY4" fmla="*/ 6899207 h 6911490"/>
                <a:gd name="connsiteX0" fmla="*/ 810418 w 10097532"/>
                <a:gd name="connsiteY0" fmla="*/ 6909749 h 6911490"/>
                <a:gd name="connsiteX1" fmla="*/ 0 w 10097532"/>
                <a:gd name="connsiteY1" fmla="*/ 0 h 6911490"/>
                <a:gd name="connsiteX2" fmla="*/ 10097532 w 10097532"/>
                <a:gd name="connsiteY2" fmla="*/ 1772 h 6911490"/>
                <a:gd name="connsiteX3" fmla="*/ 7144005 w 10097532"/>
                <a:gd name="connsiteY3" fmla="*/ 6911490 h 6911490"/>
                <a:gd name="connsiteX4" fmla="*/ 810418 w 10097532"/>
                <a:gd name="connsiteY4" fmla="*/ 6909749 h 6911490"/>
                <a:gd name="connsiteX0" fmla="*/ 7140 w 10097532"/>
                <a:gd name="connsiteY0" fmla="*/ 6878126 h 6911490"/>
                <a:gd name="connsiteX1" fmla="*/ 0 w 10097532"/>
                <a:gd name="connsiteY1" fmla="*/ 0 h 6911490"/>
                <a:gd name="connsiteX2" fmla="*/ 10097532 w 10097532"/>
                <a:gd name="connsiteY2" fmla="*/ 1772 h 6911490"/>
                <a:gd name="connsiteX3" fmla="*/ 7144005 w 10097532"/>
                <a:gd name="connsiteY3" fmla="*/ 6911490 h 6911490"/>
                <a:gd name="connsiteX4" fmla="*/ 7140 w 10097532"/>
                <a:gd name="connsiteY4" fmla="*/ 6878126 h 6911490"/>
                <a:gd name="connsiteX0" fmla="*/ 0 w 10100961"/>
                <a:gd name="connsiteY0" fmla="*/ 6909749 h 6911490"/>
                <a:gd name="connsiteX1" fmla="*/ 3429 w 10100961"/>
                <a:gd name="connsiteY1" fmla="*/ 0 h 6911490"/>
                <a:gd name="connsiteX2" fmla="*/ 10100961 w 10100961"/>
                <a:gd name="connsiteY2" fmla="*/ 1772 h 6911490"/>
                <a:gd name="connsiteX3" fmla="*/ 7147434 w 10100961"/>
                <a:gd name="connsiteY3" fmla="*/ 6911490 h 6911490"/>
                <a:gd name="connsiteX4" fmla="*/ 0 w 10100961"/>
                <a:gd name="connsiteY4" fmla="*/ 6909749 h 6911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961" h="6911490">
                  <a:moveTo>
                    <a:pt x="0" y="6909749"/>
                  </a:moveTo>
                  <a:lnTo>
                    <a:pt x="3429" y="0"/>
                  </a:lnTo>
                  <a:lnTo>
                    <a:pt x="10100961" y="1772"/>
                  </a:lnTo>
                  <a:lnTo>
                    <a:pt x="7147434" y="6911490"/>
                  </a:lnTo>
                  <a:lnTo>
                    <a:pt x="0" y="6909749"/>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Placeholder 1">
            <a:extLst>
              <a:ext uri="{FF2B5EF4-FFF2-40B4-BE49-F238E27FC236}">
                <a16:creationId xmlns:a16="http://schemas.microsoft.com/office/drawing/2014/main" xmlns="" id="{53E9465D-BFF4-A345-8BF7-8442E83C3C84}"/>
              </a:ext>
            </a:extLst>
          </p:cNvPr>
          <p:cNvSpPr>
            <a:spLocks noGrp="1"/>
          </p:cNvSpPr>
          <p:nvPr>
            <p:ph type="title" hasCustomPrompt="1"/>
          </p:nvPr>
        </p:nvSpPr>
        <p:spPr>
          <a:xfrm>
            <a:off x="806669" y="2627374"/>
            <a:ext cx="4805855" cy="650164"/>
          </a:xfrm>
          <a:prstGeom prst="rect">
            <a:avLst/>
          </a:prstGeom>
        </p:spPr>
        <p:txBody>
          <a:bodyPr vert="horz" lIns="91440" tIns="45720" rIns="91440" bIns="45720" rtlCol="0" anchor="ctr">
            <a:normAutofit/>
          </a:bodyPr>
          <a:lstStyle>
            <a:lvl1pPr>
              <a:defRPr sz="2800">
                <a:solidFill>
                  <a:schemeClr val="bg2"/>
                </a:solidFill>
              </a:defRPr>
            </a:lvl1pPr>
          </a:lstStyle>
          <a:p>
            <a:r>
              <a:rPr lang="en-US" dirty="0"/>
              <a:t>Divider Page Title</a:t>
            </a:r>
          </a:p>
        </p:txBody>
      </p:sp>
      <p:sp>
        <p:nvSpPr>
          <p:cNvPr id="9" name="Text Placeholder 2">
            <a:extLst>
              <a:ext uri="{FF2B5EF4-FFF2-40B4-BE49-F238E27FC236}">
                <a16:creationId xmlns:a16="http://schemas.microsoft.com/office/drawing/2014/main" xmlns="" id="{DD149000-5534-C94E-B4CA-BCCD20F6F3F7}"/>
              </a:ext>
            </a:extLst>
          </p:cNvPr>
          <p:cNvSpPr>
            <a:spLocks noGrp="1"/>
          </p:cNvSpPr>
          <p:nvPr>
            <p:ph type="body" sz="quarter" idx="10" hasCustomPrompt="1"/>
          </p:nvPr>
        </p:nvSpPr>
        <p:spPr>
          <a:xfrm>
            <a:off x="806450" y="3441512"/>
            <a:ext cx="4805363" cy="504825"/>
          </a:xfrm>
        </p:spPr>
        <p:txBody>
          <a:bodyPr>
            <a:normAutofit/>
          </a:bodyPr>
          <a:lstStyle>
            <a:lvl1pPr marL="0" indent="0">
              <a:buFontTx/>
              <a:buNone/>
              <a:defRPr sz="1800">
                <a:solidFill>
                  <a:schemeClr val="accent1"/>
                </a:solidFill>
              </a:defRPr>
            </a:lvl1pPr>
          </a:lstStyle>
          <a:p>
            <a:pPr lvl="0"/>
            <a:r>
              <a:rPr lang="en-US" dirty="0"/>
              <a:t>Subtitle</a:t>
            </a:r>
          </a:p>
        </p:txBody>
      </p:sp>
      <p:pic>
        <p:nvPicPr>
          <p:cNvPr id="8" name="Picture 7">
            <a:extLst>
              <a:ext uri="{FF2B5EF4-FFF2-40B4-BE49-F238E27FC236}">
                <a16:creationId xmlns:a16="http://schemas.microsoft.com/office/drawing/2014/main" xmlns="" id="{2A9B7991-7AB1-5C44-A515-CA1C2F41E81F}"/>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911101" y="709309"/>
            <a:ext cx="2543300" cy="306730"/>
          </a:xfrm>
          <a:prstGeom prst="rect">
            <a:avLst/>
          </a:prstGeom>
        </p:spPr>
      </p:pic>
    </p:spTree>
    <p:extLst>
      <p:ext uri="{BB962C8B-B14F-4D97-AF65-F5344CB8AC3E}">
        <p14:creationId xmlns:p14="http://schemas.microsoft.com/office/powerpoint/2010/main" val="377107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agenta Divi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29E1C46-6820-FC4D-927F-75292FE5B39B}"/>
              </a:ext>
            </a:extLst>
          </p:cNvPr>
          <p:cNvSpPr/>
          <p:nvPr userDrawn="1"/>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xmlns="" id="{28D45645-029F-E344-8437-FA9D60955B57}"/>
              </a:ext>
            </a:extLst>
          </p:cNvPr>
          <p:cNvGrpSpPr/>
          <p:nvPr userDrawn="1"/>
        </p:nvGrpSpPr>
        <p:grpSpPr>
          <a:xfrm>
            <a:off x="-4799" y="-7343"/>
            <a:ext cx="12298877" cy="6891467"/>
            <a:chOff x="-4799" y="-7343"/>
            <a:chExt cx="12298877" cy="6891467"/>
          </a:xfrm>
        </p:grpSpPr>
        <p:sp>
          <p:nvSpPr>
            <p:cNvPr id="7" name="Parallelogram 5">
              <a:extLst>
                <a:ext uri="{FF2B5EF4-FFF2-40B4-BE49-F238E27FC236}">
                  <a16:creationId xmlns:a16="http://schemas.microsoft.com/office/drawing/2014/main" xmlns="" id="{360472B8-9F78-1D46-A2D7-8E46D4FA407B}"/>
                </a:ext>
              </a:extLst>
            </p:cNvPr>
            <p:cNvSpPr/>
            <p:nvPr userDrawn="1"/>
          </p:nvSpPr>
          <p:spPr>
            <a:xfrm>
              <a:off x="9397486" y="-1"/>
              <a:ext cx="2896592" cy="6883572"/>
            </a:xfrm>
            <a:custGeom>
              <a:avLst/>
              <a:gdLst>
                <a:gd name="connsiteX0" fmla="*/ 0 w 4133088"/>
                <a:gd name="connsiteY0" fmla="*/ 6904127 h 6904127"/>
                <a:gd name="connsiteX1" fmla="*/ 1033272 w 4133088"/>
                <a:gd name="connsiteY1" fmla="*/ 0 h 6904127"/>
                <a:gd name="connsiteX2" fmla="*/ 4133088 w 4133088"/>
                <a:gd name="connsiteY2" fmla="*/ 0 h 6904127"/>
                <a:gd name="connsiteX3" fmla="*/ 3099816 w 4133088"/>
                <a:gd name="connsiteY3" fmla="*/ 6904127 h 6904127"/>
                <a:gd name="connsiteX4" fmla="*/ 0 w 4133088"/>
                <a:gd name="connsiteY4" fmla="*/ 6904127 h 6904127"/>
                <a:gd name="connsiteX0" fmla="*/ 0 w 4133088"/>
                <a:gd name="connsiteY0" fmla="*/ 6904127 h 6904127"/>
                <a:gd name="connsiteX1" fmla="*/ 289560 w 4133088"/>
                <a:gd name="connsiteY1" fmla="*/ 1377696 h 6904127"/>
                <a:gd name="connsiteX2" fmla="*/ 4133088 w 4133088"/>
                <a:gd name="connsiteY2" fmla="*/ 0 h 6904127"/>
                <a:gd name="connsiteX3" fmla="*/ 3099816 w 4133088"/>
                <a:gd name="connsiteY3" fmla="*/ 6904127 h 6904127"/>
                <a:gd name="connsiteX4" fmla="*/ 0 w 4133088"/>
                <a:gd name="connsiteY4" fmla="*/ 6904127 h 6904127"/>
                <a:gd name="connsiteX0" fmla="*/ 0 w 3099816"/>
                <a:gd name="connsiteY0" fmla="*/ 6891935 h 6891935"/>
                <a:gd name="connsiteX1" fmla="*/ 289560 w 3099816"/>
                <a:gd name="connsiteY1" fmla="*/ 1365504 h 6891935"/>
                <a:gd name="connsiteX2" fmla="*/ 890016 w 3099816"/>
                <a:gd name="connsiteY2" fmla="*/ 0 h 6891935"/>
                <a:gd name="connsiteX3" fmla="*/ 3099816 w 3099816"/>
                <a:gd name="connsiteY3" fmla="*/ 6891935 h 6891935"/>
                <a:gd name="connsiteX4" fmla="*/ 0 w 3099816"/>
                <a:gd name="connsiteY4" fmla="*/ 6891935 h 6891935"/>
                <a:gd name="connsiteX0" fmla="*/ 0 w 3782568"/>
                <a:gd name="connsiteY0" fmla="*/ 6891935 h 6891935"/>
                <a:gd name="connsiteX1" fmla="*/ 289560 w 3782568"/>
                <a:gd name="connsiteY1" fmla="*/ 1365504 h 6891935"/>
                <a:gd name="connsiteX2" fmla="*/ 890016 w 3782568"/>
                <a:gd name="connsiteY2" fmla="*/ 0 h 6891935"/>
                <a:gd name="connsiteX3" fmla="*/ 3782568 w 3782568"/>
                <a:gd name="connsiteY3" fmla="*/ 6830975 h 6891935"/>
                <a:gd name="connsiteX4" fmla="*/ 0 w 3782568"/>
                <a:gd name="connsiteY4" fmla="*/ 6891935 h 6891935"/>
                <a:gd name="connsiteX0" fmla="*/ 2136648 w 3493008"/>
                <a:gd name="connsiteY0" fmla="*/ 6818783 h 6830975"/>
                <a:gd name="connsiteX1" fmla="*/ 0 w 3493008"/>
                <a:gd name="connsiteY1" fmla="*/ 1365504 h 6830975"/>
                <a:gd name="connsiteX2" fmla="*/ 600456 w 3493008"/>
                <a:gd name="connsiteY2" fmla="*/ 0 h 6830975"/>
                <a:gd name="connsiteX3" fmla="*/ 3493008 w 3493008"/>
                <a:gd name="connsiteY3" fmla="*/ 6830975 h 6830975"/>
                <a:gd name="connsiteX4" fmla="*/ 2136648 w 3493008"/>
                <a:gd name="connsiteY4" fmla="*/ 6818783 h 6830975"/>
                <a:gd name="connsiteX0" fmla="*/ 2990088 w 3493008"/>
                <a:gd name="connsiteY0" fmla="*/ 7087007 h 7087007"/>
                <a:gd name="connsiteX1" fmla="*/ 0 w 3493008"/>
                <a:gd name="connsiteY1" fmla="*/ 1365504 h 7087007"/>
                <a:gd name="connsiteX2" fmla="*/ 600456 w 3493008"/>
                <a:gd name="connsiteY2" fmla="*/ 0 h 7087007"/>
                <a:gd name="connsiteX3" fmla="*/ 3493008 w 3493008"/>
                <a:gd name="connsiteY3" fmla="*/ 6830975 h 7087007"/>
                <a:gd name="connsiteX4" fmla="*/ 2990088 w 3493008"/>
                <a:gd name="connsiteY4" fmla="*/ 7087007 h 7087007"/>
                <a:gd name="connsiteX0" fmla="*/ 2319528 w 3493008"/>
                <a:gd name="connsiteY0" fmla="*/ 6830975 h 6830975"/>
                <a:gd name="connsiteX1" fmla="*/ 0 w 3493008"/>
                <a:gd name="connsiteY1" fmla="*/ 1365504 h 6830975"/>
                <a:gd name="connsiteX2" fmla="*/ 600456 w 3493008"/>
                <a:gd name="connsiteY2" fmla="*/ 0 h 6830975"/>
                <a:gd name="connsiteX3" fmla="*/ 3493008 w 3493008"/>
                <a:gd name="connsiteY3" fmla="*/ 6830975 h 6830975"/>
                <a:gd name="connsiteX4" fmla="*/ 2319528 w 3493008"/>
                <a:gd name="connsiteY4" fmla="*/ 6830975 h 6830975"/>
                <a:gd name="connsiteX0" fmla="*/ 2185416 w 3358896"/>
                <a:gd name="connsiteY0" fmla="*/ 6830975 h 6830975"/>
                <a:gd name="connsiteX1" fmla="*/ 0 w 3358896"/>
                <a:gd name="connsiteY1" fmla="*/ 1548384 h 6830975"/>
                <a:gd name="connsiteX2" fmla="*/ 466344 w 3358896"/>
                <a:gd name="connsiteY2" fmla="*/ 0 h 6830975"/>
                <a:gd name="connsiteX3" fmla="*/ 3358896 w 3358896"/>
                <a:gd name="connsiteY3" fmla="*/ 6830975 h 6830975"/>
                <a:gd name="connsiteX4" fmla="*/ 2185416 w 3358896"/>
                <a:gd name="connsiteY4" fmla="*/ 6830975 h 6830975"/>
                <a:gd name="connsiteX0" fmla="*/ 2343912 w 3517392"/>
                <a:gd name="connsiteY0" fmla="*/ 6830975 h 6830975"/>
                <a:gd name="connsiteX1" fmla="*/ 0 w 3517392"/>
                <a:gd name="connsiteY1" fmla="*/ 1487424 h 6830975"/>
                <a:gd name="connsiteX2" fmla="*/ 624840 w 3517392"/>
                <a:gd name="connsiteY2" fmla="*/ 0 h 6830975"/>
                <a:gd name="connsiteX3" fmla="*/ 3517392 w 3517392"/>
                <a:gd name="connsiteY3" fmla="*/ 6830975 h 6830975"/>
                <a:gd name="connsiteX4" fmla="*/ 2343912 w 3517392"/>
                <a:gd name="connsiteY4" fmla="*/ 6830975 h 6830975"/>
                <a:gd name="connsiteX0" fmla="*/ 2071897 w 3517392"/>
                <a:gd name="connsiteY0" fmla="*/ 6208694 h 6830975"/>
                <a:gd name="connsiteX1" fmla="*/ 0 w 3517392"/>
                <a:gd name="connsiteY1" fmla="*/ 1487424 h 6830975"/>
                <a:gd name="connsiteX2" fmla="*/ 624840 w 3517392"/>
                <a:gd name="connsiteY2" fmla="*/ 0 h 6830975"/>
                <a:gd name="connsiteX3" fmla="*/ 3517392 w 3517392"/>
                <a:gd name="connsiteY3" fmla="*/ 6830975 h 6830975"/>
                <a:gd name="connsiteX4" fmla="*/ 2071897 w 3517392"/>
                <a:gd name="connsiteY4" fmla="*/ 6208694 h 6830975"/>
                <a:gd name="connsiteX0" fmla="*/ 2071897 w 2100645"/>
                <a:gd name="connsiteY0" fmla="*/ 6208694 h 6208694"/>
                <a:gd name="connsiteX1" fmla="*/ 0 w 2100645"/>
                <a:gd name="connsiteY1" fmla="*/ 1487424 h 6208694"/>
                <a:gd name="connsiteX2" fmla="*/ 624840 w 2100645"/>
                <a:gd name="connsiteY2" fmla="*/ 0 h 6208694"/>
                <a:gd name="connsiteX3" fmla="*/ 2100645 w 2100645"/>
                <a:gd name="connsiteY3" fmla="*/ 3475101 h 6208694"/>
                <a:gd name="connsiteX4" fmla="*/ 2071897 w 2100645"/>
                <a:gd name="connsiteY4" fmla="*/ 6208694 h 6208694"/>
                <a:gd name="connsiteX0" fmla="*/ 2105899 w 2105899"/>
                <a:gd name="connsiteY0" fmla="*/ 6253143 h 6253143"/>
                <a:gd name="connsiteX1" fmla="*/ 0 w 2105899"/>
                <a:gd name="connsiteY1" fmla="*/ 1487424 h 6253143"/>
                <a:gd name="connsiteX2" fmla="*/ 624840 w 2105899"/>
                <a:gd name="connsiteY2" fmla="*/ 0 h 6253143"/>
                <a:gd name="connsiteX3" fmla="*/ 2100645 w 2105899"/>
                <a:gd name="connsiteY3" fmla="*/ 3475101 h 6253143"/>
                <a:gd name="connsiteX4" fmla="*/ 2105899 w 2105899"/>
                <a:gd name="connsiteY4" fmla="*/ 6253143 h 6253143"/>
                <a:gd name="connsiteX0" fmla="*/ 2355247 w 2355247"/>
                <a:gd name="connsiteY0" fmla="*/ 6786526 h 6786526"/>
                <a:gd name="connsiteX1" fmla="*/ 0 w 2355247"/>
                <a:gd name="connsiteY1" fmla="*/ 1487424 h 6786526"/>
                <a:gd name="connsiteX2" fmla="*/ 624840 w 2355247"/>
                <a:gd name="connsiteY2" fmla="*/ 0 h 6786526"/>
                <a:gd name="connsiteX3" fmla="*/ 2100645 w 2355247"/>
                <a:gd name="connsiteY3" fmla="*/ 3475101 h 6786526"/>
                <a:gd name="connsiteX4" fmla="*/ 2355247 w 2355247"/>
                <a:gd name="connsiteY4" fmla="*/ 6786526 h 6786526"/>
                <a:gd name="connsiteX0" fmla="*/ 2355247 w 2860025"/>
                <a:gd name="connsiteY0" fmla="*/ 6786526 h 6786526"/>
                <a:gd name="connsiteX1" fmla="*/ 0 w 2860025"/>
                <a:gd name="connsiteY1" fmla="*/ 1487424 h 6786526"/>
                <a:gd name="connsiteX2" fmla="*/ 624840 w 2860025"/>
                <a:gd name="connsiteY2" fmla="*/ 0 h 6786526"/>
                <a:gd name="connsiteX3" fmla="*/ 2860021 w 2860025"/>
                <a:gd name="connsiteY3" fmla="*/ 5241936 h 6786526"/>
                <a:gd name="connsiteX4" fmla="*/ 2355247 w 2860025"/>
                <a:gd name="connsiteY4" fmla="*/ 6786526 h 6786526"/>
                <a:gd name="connsiteX0" fmla="*/ 2355247 w 2970051"/>
                <a:gd name="connsiteY0" fmla="*/ 6786526 h 7022511"/>
                <a:gd name="connsiteX1" fmla="*/ 0 w 2970051"/>
                <a:gd name="connsiteY1" fmla="*/ 1487424 h 7022511"/>
                <a:gd name="connsiteX2" fmla="*/ 624840 w 2970051"/>
                <a:gd name="connsiteY2" fmla="*/ 0 h 7022511"/>
                <a:gd name="connsiteX3" fmla="*/ 2860021 w 2970051"/>
                <a:gd name="connsiteY3" fmla="*/ 5241936 h 7022511"/>
                <a:gd name="connsiteX4" fmla="*/ 2599169 w 2970051"/>
                <a:gd name="connsiteY4" fmla="*/ 6011682 h 7022511"/>
                <a:gd name="connsiteX5" fmla="*/ 2355247 w 2970051"/>
                <a:gd name="connsiteY5" fmla="*/ 6786526 h 7022511"/>
                <a:gd name="connsiteX0" fmla="*/ 2355247 w 3026762"/>
                <a:gd name="connsiteY0" fmla="*/ 6786526 h 7176312"/>
                <a:gd name="connsiteX1" fmla="*/ 0 w 3026762"/>
                <a:gd name="connsiteY1" fmla="*/ 1487424 h 7176312"/>
                <a:gd name="connsiteX2" fmla="*/ 624840 w 3026762"/>
                <a:gd name="connsiteY2" fmla="*/ 0 h 7176312"/>
                <a:gd name="connsiteX3" fmla="*/ 2860021 w 3026762"/>
                <a:gd name="connsiteY3" fmla="*/ 5241936 h 7176312"/>
                <a:gd name="connsiteX4" fmla="*/ 2859851 w 3026762"/>
                <a:gd name="connsiteY4" fmla="*/ 6756197 h 7176312"/>
                <a:gd name="connsiteX5" fmla="*/ 2355247 w 3026762"/>
                <a:gd name="connsiteY5" fmla="*/ 6786526 h 7176312"/>
                <a:gd name="connsiteX0" fmla="*/ 2355247 w 3004781"/>
                <a:gd name="connsiteY0" fmla="*/ 6786526 h 7176312"/>
                <a:gd name="connsiteX1" fmla="*/ 0 w 3004781"/>
                <a:gd name="connsiteY1" fmla="*/ 1487424 h 7176312"/>
                <a:gd name="connsiteX2" fmla="*/ 624840 w 3004781"/>
                <a:gd name="connsiteY2" fmla="*/ 0 h 7176312"/>
                <a:gd name="connsiteX3" fmla="*/ 2860021 w 3004781"/>
                <a:gd name="connsiteY3" fmla="*/ 5241936 h 7176312"/>
                <a:gd name="connsiteX4" fmla="*/ 2859851 w 3004781"/>
                <a:gd name="connsiteY4" fmla="*/ 6756197 h 7176312"/>
                <a:gd name="connsiteX5" fmla="*/ 2355247 w 3004781"/>
                <a:gd name="connsiteY5" fmla="*/ 6786526 h 7176312"/>
                <a:gd name="connsiteX0" fmla="*/ 2355247 w 2868918"/>
                <a:gd name="connsiteY0" fmla="*/ 6786526 h 7176312"/>
                <a:gd name="connsiteX1" fmla="*/ 0 w 2868918"/>
                <a:gd name="connsiteY1" fmla="*/ 1487424 h 7176312"/>
                <a:gd name="connsiteX2" fmla="*/ 624840 w 2868918"/>
                <a:gd name="connsiteY2" fmla="*/ 0 h 7176312"/>
                <a:gd name="connsiteX3" fmla="*/ 2860021 w 2868918"/>
                <a:gd name="connsiteY3" fmla="*/ 5241936 h 7176312"/>
                <a:gd name="connsiteX4" fmla="*/ 2859851 w 2868918"/>
                <a:gd name="connsiteY4" fmla="*/ 6756197 h 7176312"/>
                <a:gd name="connsiteX5" fmla="*/ 2355247 w 2868918"/>
                <a:gd name="connsiteY5" fmla="*/ 6786526 h 7176312"/>
                <a:gd name="connsiteX0" fmla="*/ 2355247 w 2868918"/>
                <a:gd name="connsiteY0" fmla="*/ 6786526 h 6870724"/>
                <a:gd name="connsiteX1" fmla="*/ 0 w 2868918"/>
                <a:gd name="connsiteY1" fmla="*/ 1487424 h 6870724"/>
                <a:gd name="connsiteX2" fmla="*/ 624840 w 2868918"/>
                <a:gd name="connsiteY2" fmla="*/ 0 h 6870724"/>
                <a:gd name="connsiteX3" fmla="*/ 2860021 w 2868918"/>
                <a:gd name="connsiteY3" fmla="*/ 5241936 h 6870724"/>
                <a:gd name="connsiteX4" fmla="*/ 2859851 w 2868918"/>
                <a:gd name="connsiteY4" fmla="*/ 6756197 h 6870724"/>
                <a:gd name="connsiteX5" fmla="*/ 2355247 w 2868918"/>
                <a:gd name="connsiteY5" fmla="*/ 6786526 h 6870724"/>
                <a:gd name="connsiteX0" fmla="*/ 2355247 w 2868918"/>
                <a:gd name="connsiteY0" fmla="*/ 6786526 h 6786526"/>
                <a:gd name="connsiteX1" fmla="*/ 0 w 2868918"/>
                <a:gd name="connsiteY1" fmla="*/ 1487424 h 6786526"/>
                <a:gd name="connsiteX2" fmla="*/ 624840 w 2868918"/>
                <a:gd name="connsiteY2" fmla="*/ 0 h 6786526"/>
                <a:gd name="connsiteX3" fmla="*/ 2860021 w 2868918"/>
                <a:gd name="connsiteY3" fmla="*/ 5241936 h 6786526"/>
                <a:gd name="connsiteX4" fmla="*/ 2859851 w 2868918"/>
                <a:gd name="connsiteY4" fmla="*/ 6756197 h 6786526"/>
                <a:gd name="connsiteX5" fmla="*/ 2355247 w 2868918"/>
                <a:gd name="connsiteY5" fmla="*/ 6786526 h 6786526"/>
                <a:gd name="connsiteX0" fmla="*/ 2344318 w 2868918"/>
                <a:gd name="connsiteY0" fmla="*/ 6754380 h 6758411"/>
                <a:gd name="connsiteX1" fmla="*/ 0 w 2868918"/>
                <a:gd name="connsiteY1" fmla="*/ 1487424 h 6758411"/>
                <a:gd name="connsiteX2" fmla="*/ 624840 w 2868918"/>
                <a:gd name="connsiteY2" fmla="*/ 0 h 6758411"/>
                <a:gd name="connsiteX3" fmla="*/ 2860021 w 2868918"/>
                <a:gd name="connsiteY3" fmla="*/ 5241936 h 6758411"/>
                <a:gd name="connsiteX4" fmla="*/ 2859851 w 2868918"/>
                <a:gd name="connsiteY4" fmla="*/ 6756197 h 6758411"/>
                <a:gd name="connsiteX5" fmla="*/ 2344318 w 2868918"/>
                <a:gd name="connsiteY5" fmla="*/ 6754380 h 6758411"/>
                <a:gd name="connsiteX0" fmla="*/ 2344318 w 2871880"/>
                <a:gd name="connsiteY0" fmla="*/ 6754380 h 6754380"/>
                <a:gd name="connsiteX1" fmla="*/ 0 w 2871880"/>
                <a:gd name="connsiteY1" fmla="*/ 1487424 h 6754380"/>
                <a:gd name="connsiteX2" fmla="*/ 624840 w 2871880"/>
                <a:gd name="connsiteY2" fmla="*/ 0 h 6754380"/>
                <a:gd name="connsiteX3" fmla="*/ 2860021 w 2871880"/>
                <a:gd name="connsiteY3" fmla="*/ 5241936 h 6754380"/>
                <a:gd name="connsiteX4" fmla="*/ 2870780 w 2871880"/>
                <a:gd name="connsiteY4" fmla="*/ 6734766 h 6754380"/>
                <a:gd name="connsiteX5" fmla="*/ 2344318 w 2871880"/>
                <a:gd name="connsiteY5" fmla="*/ 6754380 h 6754380"/>
                <a:gd name="connsiteX0" fmla="*/ 2344318 w 2881709"/>
                <a:gd name="connsiteY0" fmla="*/ 6754380 h 6754380"/>
                <a:gd name="connsiteX1" fmla="*/ 0 w 2881709"/>
                <a:gd name="connsiteY1" fmla="*/ 1487424 h 6754380"/>
                <a:gd name="connsiteX2" fmla="*/ 624840 w 2881709"/>
                <a:gd name="connsiteY2" fmla="*/ 0 h 6754380"/>
                <a:gd name="connsiteX3" fmla="*/ 2860021 w 2881709"/>
                <a:gd name="connsiteY3" fmla="*/ 5241936 h 6754380"/>
                <a:gd name="connsiteX4" fmla="*/ 2881709 w 2881709"/>
                <a:gd name="connsiteY4" fmla="*/ 6745482 h 6754380"/>
                <a:gd name="connsiteX5" fmla="*/ 2344318 w 2881709"/>
                <a:gd name="connsiteY5" fmla="*/ 6754380 h 6754380"/>
                <a:gd name="connsiteX0" fmla="*/ 2344318 w 2881709"/>
                <a:gd name="connsiteY0" fmla="*/ 6775811 h 6775811"/>
                <a:gd name="connsiteX1" fmla="*/ 0 w 2881709"/>
                <a:gd name="connsiteY1" fmla="*/ 1487424 h 6775811"/>
                <a:gd name="connsiteX2" fmla="*/ 624840 w 2881709"/>
                <a:gd name="connsiteY2" fmla="*/ 0 h 6775811"/>
                <a:gd name="connsiteX3" fmla="*/ 2860021 w 2881709"/>
                <a:gd name="connsiteY3" fmla="*/ 5241936 h 6775811"/>
                <a:gd name="connsiteX4" fmla="*/ 2881709 w 2881709"/>
                <a:gd name="connsiteY4" fmla="*/ 6745482 h 6775811"/>
                <a:gd name="connsiteX5" fmla="*/ 2344318 w 2881709"/>
                <a:gd name="connsiteY5" fmla="*/ 6775811 h 6775811"/>
                <a:gd name="connsiteX0" fmla="*/ 2364569 w 2901960"/>
                <a:gd name="connsiteY0" fmla="*/ 6775811 h 6775811"/>
                <a:gd name="connsiteX1" fmla="*/ 0 w 2901960"/>
                <a:gd name="connsiteY1" fmla="*/ 1494042 h 6775811"/>
                <a:gd name="connsiteX2" fmla="*/ 645091 w 2901960"/>
                <a:gd name="connsiteY2" fmla="*/ 0 h 6775811"/>
                <a:gd name="connsiteX3" fmla="*/ 2880272 w 2901960"/>
                <a:gd name="connsiteY3" fmla="*/ 5241936 h 6775811"/>
                <a:gd name="connsiteX4" fmla="*/ 2901960 w 2901960"/>
                <a:gd name="connsiteY4" fmla="*/ 6745482 h 6775811"/>
                <a:gd name="connsiteX5" fmla="*/ 2364569 w 2901960"/>
                <a:gd name="connsiteY5" fmla="*/ 6775811 h 6775811"/>
                <a:gd name="connsiteX0" fmla="*/ 2370772 w 2908163"/>
                <a:gd name="connsiteY0" fmla="*/ 6775811 h 6775811"/>
                <a:gd name="connsiteX1" fmla="*/ 0 w 2908163"/>
                <a:gd name="connsiteY1" fmla="*/ 1494042 h 6775811"/>
                <a:gd name="connsiteX2" fmla="*/ 651294 w 2908163"/>
                <a:gd name="connsiteY2" fmla="*/ 0 h 6775811"/>
                <a:gd name="connsiteX3" fmla="*/ 2886475 w 2908163"/>
                <a:gd name="connsiteY3" fmla="*/ 5241936 h 6775811"/>
                <a:gd name="connsiteX4" fmla="*/ 2908163 w 2908163"/>
                <a:gd name="connsiteY4" fmla="*/ 6745482 h 6775811"/>
                <a:gd name="connsiteX5" fmla="*/ 2370772 w 2908163"/>
                <a:gd name="connsiteY5" fmla="*/ 6775811 h 6775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8163" h="6775811">
                  <a:moveTo>
                    <a:pt x="2370772" y="6775811"/>
                  </a:moveTo>
                  <a:lnTo>
                    <a:pt x="0" y="1494042"/>
                  </a:lnTo>
                  <a:lnTo>
                    <a:pt x="651294" y="0"/>
                  </a:lnTo>
                  <a:lnTo>
                    <a:pt x="2886475" y="5241936"/>
                  </a:lnTo>
                  <a:cubicBezTo>
                    <a:pt x="2909513" y="6310557"/>
                    <a:pt x="2901620" y="5243488"/>
                    <a:pt x="2908163" y="6745482"/>
                  </a:cubicBezTo>
                  <a:cubicBezTo>
                    <a:pt x="2461346" y="6758446"/>
                    <a:pt x="2951308" y="6740890"/>
                    <a:pt x="2370772" y="677581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arallelogram 3">
              <a:extLst>
                <a:ext uri="{FF2B5EF4-FFF2-40B4-BE49-F238E27FC236}">
                  <a16:creationId xmlns:a16="http://schemas.microsoft.com/office/drawing/2014/main" xmlns="" id="{B2F02BBB-4F69-5C4B-964C-5A60EB93572B}"/>
                </a:ext>
              </a:extLst>
            </p:cNvPr>
            <p:cNvSpPr/>
            <p:nvPr userDrawn="1"/>
          </p:nvSpPr>
          <p:spPr>
            <a:xfrm>
              <a:off x="-4799" y="-7343"/>
              <a:ext cx="10044476" cy="6891467"/>
            </a:xfrm>
            <a:custGeom>
              <a:avLst/>
              <a:gdLst>
                <a:gd name="connsiteX0" fmla="*/ 0 w 5597236"/>
                <a:gd name="connsiteY0" fmla="*/ 6871854 h 6871854"/>
                <a:gd name="connsiteX1" fmla="*/ 1399309 w 5597236"/>
                <a:gd name="connsiteY1" fmla="*/ 0 h 6871854"/>
                <a:gd name="connsiteX2" fmla="*/ 5597236 w 5597236"/>
                <a:gd name="connsiteY2" fmla="*/ 0 h 6871854"/>
                <a:gd name="connsiteX3" fmla="*/ 4197927 w 5597236"/>
                <a:gd name="connsiteY3" fmla="*/ 6871854 h 6871854"/>
                <a:gd name="connsiteX4" fmla="*/ 0 w 5597236"/>
                <a:gd name="connsiteY4" fmla="*/ 6871854 h 6871854"/>
                <a:gd name="connsiteX0" fmla="*/ 0 w 7135090"/>
                <a:gd name="connsiteY0" fmla="*/ 6871854 h 6871854"/>
                <a:gd name="connsiteX1" fmla="*/ 1399309 w 7135090"/>
                <a:gd name="connsiteY1" fmla="*/ 0 h 6871854"/>
                <a:gd name="connsiteX2" fmla="*/ 7135090 w 7135090"/>
                <a:gd name="connsiteY2" fmla="*/ 0 h 6871854"/>
                <a:gd name="connsiteX3" fmla="*/ 4197927 w 7135090"/>
                <a:gd name="connsiteY3" fmla="*/ 6871854 h 6871854"/>
                <a:gd name="connsiteX4" fmla="*/ 0 w 7135090"/>
                <a:gd name="connsiteY4" fmla="*/ 6871854 h 6871854"/>
                <a:gd name="connsiteX0" fmla="*/ 0 w 9504217"/>
                <a:gd name="connsiteY0" fmla="*/ 6871854 h 6871854"/>
                <a:gd name="connsiteX1" fmla="*/ 3768436 w 9504217"/>
                <a:gd name="connsiteY1" fmla="*/ 0 h 6871854"/>
                <a:gd name="connsiteX2" fmla="*/ 9504217 w 9504217"/>
                <a:gd name="connsiteY2" fmla="*/ 0 h 6871854"/>
                <a:gd name="connsiteX3" fmla="*/ 6567054 w 9504217"/>
                <a:gd name="connsiteY3" fmla="*/ 6871854 h 6871854"/>
                <a:gd name="connsiteX4" fmla="*/ 0 w 9504217"/>
                <a:gd name="connsiteY4" fmla="*/ 6871854 h 6871854"/>
                <a:gd name="connsiteX0" fmla="*/ 0 w 10667999"/>
                <a:gd name="connsiteY0" fmla="*/ 6871854 h 6871854"/>
                <a:gd name="connsiteX1" fmla="*/ 4932218 w 10667999"/>
                <a:gd name="connsiteY1" fmla="*/ 0 h 6871854"/>
                <a:gd name="connsiteX2" fmla="*/ 10667999 w 10667999"/>
                <a:gd name="connsiteY2" fmla="*/ 0 h 6871854"/>
                <a:gd name="connsiteX3" fmla="*/ 7730836 w 10667999"/>
                <a:gd name="connsiteY3" fmla="*/ 6871854 h 6871854"/>
                <a:gd name="connsiteX4" fmla="*/ 0 w 10667999"/>
                <a:gd name="connsiteY4" fmla="*/ 6871854 h 6871854"/>
                <a:gd name="connsiteX0" fmla="*/ 0 w 10667999"/>
                <a:gd name="connsiteY0" fmla="*/ 6871854 h 6871854"/>
                <a:gd name="connsiteX1" fmla="*/ 0 w 10667999"/>
                <a:gd name="connsiteY1" fmla="*/ 13855 h 6871854"/>
                <a:gd name="connsiteX2" fmla="*/ 10667999 w 10667999"/>
                <a:gd name="connsiteY2" fmla="*/ 0 h 6871854"/>
                <a:gd name="connsiteX3" fmla="*/ 7730836 w 10667999"/>
                <a:gd name="connsiteY3" fmla="*/ 6871854 h 6871854"/>
                <a:gd name="connsiteX4" fmla="*/ 0 w 10667999"/>
                <a:gd name="connsiteY4" fmla="*/ 6871854 h 6871854"/>
                <a:gd name="connsiteX0" fmla="*/ 10758 w 10678757"/>
                <a:gd name="connsiteY0" fmla="*/ 6879514 h 6879514"/>
                <a:gd name="connsiteX1" fmla="*/ 0 w 10678757"/>
                <a:gd name="connsiteY1" fmla="*/ 0 h 6879514"/>
                <a:gd name="connsiteX2" fmla="*/ 10678757 w 10678757"/>
                <a:gd name="connsiteY2" fmla="*/ 7660 h 6879514"/>
                <a:gd name="connsiteX3" fmla="*/ 7741594 w 10678757"/>
                <a:gd name="connsiteY3" fmla="*/ 6879514 h 6879514"/>
                <a:gd name="connsiteX4" fmla="*/ 10758 w 10678757"/>
                <a:gd name="connsiteY4" fmla="*/ 6879514 h 6879514"/>
                <a:gd name="connsiteX0" fmla="*/ 10758 w 10689515"/>
                <a:gd name="connsiteY0" fmla="*/ 6904127 h 6904127"/>
                <a:gd name="connsiteX1" fmla="*/ 0 w 10689515"/>
                <a:gd name="connsiteY1" fmla="*/ 24613 h 6904127"/>
                <a:gd name="connsiteX2" fmla="*/ 10689515 w 10689515"/>
                <a:gd name="connsiteY2" fmla="*/ 0 h 6904127"/>
                <a:gd name="connsiteX3" fmla="*/ 7741594 w 10689515"/>
                <a:gd name="connsiteY3" fmla="*/ 6904127 h 6904127"/>
                <a:gd name="connsiteX4" fmla="*/ 10758 w 10689515"/>
                <a:gd name="connsiteY4" fmla="*/ 6904127 h 6904127"/>
                <a:gd name="connsiteX0" fmla="*/ 10758 w 10689515"/>
                <a:gd name="connsiteY0" fmla="*/ 6905639 h 6905639"/>
                <a:gd name="connsiteX1" fmla="*/ 0 w 10689515"/>
                <a:gd name="connsiteY1" fmla="*/ 0 h 6905639"/>
                <a:gd name="connsiteX2" fmla="*/ 10689515 w 10689515"/>
                <a:gd name="connsiteY2" fmla="*/ 1512 h 6905639"/>
                <a:gd name="connsiteX3" fmla="*/ 7741594 w 10689515"/>
                <a:gd name="connsiteY3" fmla="*/ 6905639 h 6905639"/>
                <a:gd name="connsiteX4" fmla="*/ 10758 w 10689515"/>
                <a:gd name="connsiteY4" fmla="*/ 6905639 h 6905639"/>
                <a:gd name="connsiteX0" fmla="*/ 1182333 w 11861090"/>
                <a:gd name="connsiteY0" fmla="*/ 6905639 h 6905639"/>
                <a:gd name="connsiteX1" fmla="*/ 0 w 11861090"/>
                <a:gd name="connsiteY1" fmla="*/ 0 h 6905639"/>
                <a:gd name="connsiteX2" fmla="*/ 11861090 w 11861090"/>
                <a:gd name="connsiteY2" fmla="*/ 1512 h 6905639"/>
                <a:gd name="connsiteX3" fmla="*/ 8913169 w 11861090"/>
                <a:gd name="connsiteY3" fmla="*/ 6905639 h 6905639"/>
                <a:gd name="connsiteX4" fmla="*/ 1182333 w 11861090"/>
                <a:gd name="connsiteY4" fmla="*/ 6905639 h 6905639"/>
                <a:gd name="connsiteX0" fmla="*/ 0 w 11878907"/>
                <a:gd name="connsiteY0" fmla="*/ 6948501 h 6948501"/>
                <a:gd name="connsiteX1" fmla="*/ 17817 w 11878907"/>
                <a:gd name="connsiteY1" fmla="*/ 0 h 6948501"/>
                <a:gd name="connsiteX2" fmla="*/ 11878907 w 11878907"/>
                <a:gd name="connsiteY2" fmla="*/ 1512 h 6948501"/>
                <a:gd name="connsiteX3" fmla="*/ 8930986 w 11878907"/>
                <a:gd name="connsiteY3" fmla="*/ 6905639 h 6948501"/>
                <a:gd name="connsiteX4" fmla="*/ 0 w 11878907"/>
                <a:gd name="connsiteY4" fmla="*/ 6948501 h 6948501"/>
                <a:gd name="connsiteX0" fmla="*/ 0 w 11878907"/>
                <a:gd name="connsiteY0" fmla="*/ 6946989 h 6946989"/>
                <a:gd name="connsiteX1" fmla="*/ 697324 w 11878907"/>
                <a:gd name="connsiteY1" fmla="*/ 24060 h 6946989"/>
                <a:gd name="connsiteX2" fmla="*/ 11878907 w 11878907"/>
                <a:gd name="connsiteY2" fmla="*/ 0 h 6946989"/>
                <a:gd name="connsiteX3" fmla="*/ 8930986 w 11878907"/>
                <a:gd name="connsiteY3" fmla="*/ 6904127 h 6946989"/>
                <a:gd name="connsiteX4" fmla="*/ 0 w 11878907"/>
                <a:gd name="connsiteY4" fmla="*/ 6946989 h 6946989"/>
                <a:gd name="connsiteX0" fmla="*/ 0 w 11878907"/>
                <a:gd name="connsiteY0" fmla="*/ 6946989 h 6946989"/>
                <a:gd name="connsiteX1" fmla="*/ 1581966 w 11878907"/>
                <a:gd name="connsiteY1" fmla="*/ 36846 h 6946989"/>
                <a:gd name="connsiteX2" fmla="*/ 11878907 w 11878907"/>
                <a:gd name="connsiteY2" fmla="*/ 0 h 6946989"/>
                <a:gd name="connsiteX3" fmla="*/ 8930986 w 11878907"/>
                <a:gd name="connsiteY3" fmla="*/ 6904127 h 6946989"/>
                <a:gd name="connsiteX4" fmla="*/ 0 w 11878907"/>
                <a:gd name="connsiteY4" fmla="*/ 6946989 h 6946989"/>
                <a:gd name="connsiteX0" fmla="*/ 0 w 11878907"/>
                <a:gd name="connsiteY0" fmla="*/ 6946989 h 6946989"/>
                <a:gd name="connsiteX1" fmla="*/ 1287085 w 11878907"/>
                <a:gd name="connsiteY1" fmla="*/ 151922 h 6946989"/>
                <a:gd name="connsiteX2" fmla="*/ 11878907 w 11878907"/>
                <a:gd name="connsiteY2" fmla="*/ 0 h 6946989"/>
                <a:gd name="connsiteX3" fmla="*/ 8930986 w 11878907"/>
                <a:gd name="connsiteY3" fmla="*/ 6904127 h 6946989"/>
                <a:gd name="connsiteX4" fmla="*/ 0 w 11878907"/>
                <a:gd name="connsiteY4" fmla="*/ 6946989 h 6946989"/>
                <a:gd name="connsiteX0" fmla="*/ 110393 w 10591822"/>
                <a:gd name="connsiteY0" fmla="*/ 6946989 h 6946989"/>
                <a:gd name="connsiteX1" fmla="*/ 0 w 10591822"/>
                <a:gd name="connsiteY1" fmla="*/ 151922 h 6946989"/>
                <a:gd name="connsiteX2" fmla="*/ 10591822 w 10591822"/>
                <a:gd name="connsiteY2" fmla="*/ 0 h 6946989"/>
                <a:gd name="connsiteX3" fmla="*/ 7643901 w 10591822"/>
                <a:gd name="connsiteY3" fmla="*/ 6904127 h 6946989"/>
                <a:gd name="connsiteX4" fmla="*/ 110393 w 10591822"/>
                <a:gd name="connsiteY4" fmla="*/ 6946989 h 6946989"/>
                <a:gd name="connsiteX0" fmla="*/ 0 w 10596817"/>
                <a:gd name="connsiteY0" fmla="*/ 6959775 h 6959775"/>
                <a:gd name="connsiteX1" fmla="*/ 4995 w 10596817"/>
                <a:gd name="connsiteY1" fmla="*/ 151922 h 6959775"/>
                <a:gd name="connsiteX2" fmla="*/ 10596817 w 10596817"/>
                <a:gd name="connsiteY2" fmla="*/ 0 h 6959775"/>
                <a:gd name="connsiteX3" fmla="*/ 7648896 w 10596817"/>
                <a:gd name="connsiteY3" fmla="*/ 6904127 h 6959775"/>
                <a:gd name="connsiteX4" fmla="*/ 0 w 10596817"/>
                <a:gd name="connsiteY4" fmla="*/ 6959775 h 6959775"/>
                <a:gd name="connsiteX0" fmla="*/ 256109 w 10852926"/>
                <a:gd name="connsiteY0" fmla="*/ 6977679 h 6977679"/>
                <a:gd name="connsiteX1" fmla="*/ 0 w 10852926"/>
                <a:gd name="connsiteY1" fmla="*/ 0 h 6977679"/>
                <a:gd name="connsiteX2" fmla="*/ 10852926 w 10852926"/>
                <a:gd name="connsiteY2" fmla="*/ 17904 h 6977679"/>
                <a:gd name="connsiteX3" fmla="*/ 7905005 w 10852926"/>
                <a:gd name="connsiteY3" fmla="*/ 6922031 h 6977679"/>
                <a:gd name="connsiteX4" fmla="*/ 256109 w 10852926"/>
                <a:gd name="connsiteY4" fmla="*/ 6977679 h 6977679"/>
                <a:gd name="connsiteX0" fmla="*/ 17709 w 10852926"/>
                <a:gd name="connsiteY0" fmla="*/ 6909748 h 6922031"/>
                <a:gd name="connsiteX1" fmla="*/ 0 w 10852926"/>
                <a:gd name="connsiteY1" fmla="*/ 0 h 6922031"/>
                <a:gd name="connsiteX2" fmla="*/ 10852926 w 10852926"/>
                <a:gd name="connsiteY2" fmla="*/ 17904 h 6922031"/>
                <a:gd name="connsiteX3" fmla="*/ 7905005 w 10852926"/>
                <a:gd name="connsiteY3" fmla="*/ 6922031 h 6922031"/>
                <a:gd name="connsiteX4" fmla="*/ 17709 w 10852926"/>
                <a:gd name="connsiteY4" fmla="*/ 6909748 h 6922031"/>
                <a:gd name="connsiteX0" fmla="*/ 17709 w 10858532"/>
                <a:gd name="connsiteY0" fmla="*/ 6909748 h 6922031"/>
                <a:gd name="connsiteX1" fmla="*/ 0 w 10858532"/>
                <a:gd name="connsiteY1" fmla="*/ 0 h 6922031"/>
                <a:gd name="connsiteX2" fmla="*/ 10858532 w 10858532"/>
                <a:gd name="connsiteY2" fmla="*/ 12313 h 6922031"/>
                <a:gd name="connsiteX3" fmla="*/ 7905005 w 10858532"/>
                <a:gd name="connsiteY3" fmla="*/ 6922031 h 6922031"/>
                <a:gd name="connsiteX4" fmla="*/ 17709 w 10858532"/>
                <a:gd name="connsiteY4" fmla="*/ 6909748 h 6922031"/>
                <a:gd name="connsiteX0" fmla="*/ 0 w 10840823"/>
                <a:gd name="connsiteY0" fmla="*/ 6909748 h 6922031"/>
                <a:gd name="connsiteX1" fmla="*/ 1324611 w 10840823"/>
                <a:gd name="connsiteY1" fmla="*/ 0 h 6922031"/>
                <a:gd name="connsiteX2" fmla="*/ 10840823 w 10840823"/>
                <a:gd name="connsiteY2" fmla="*/ 12313 h 6922031"/>
                <a:gd name="connsiteX3" fmla="*/ 7887296 w 10840823"/>
                <a:gd name="connsiteY3" fmla="*/ 6922031 h 6922031"/>
                <a:gd name="connsiteX4" fmla="*/ 0 w 10840823"/>
                <a:gd name="connsiteY4" fmla="*/ 6909748 h 6922031"/>
                <a:gd name="connsiteX0" fmla="*/ 0 w 10840823"/>
                <a:gd name="connsiteY0" fmla="*/ 6899207 h 6911490"/>
                <a:gd name="connsiteX1" fmla="*/ 743291 w 10840823"/>
                <a:gd name="connsiteY1" fmla="*/ 0 h 6911490"/>
                <a:gd name="connsiteX2" fmla="*/ 10840823 w 10840823"/>
                <a:gd name="connsiteY2" fmla="*/ 1772 h 6911490"/>
                <a:gd name="connsiteX3" fmla="*/ 7887296 w 10840823"/>
                <a:gd name="connsiteY3" fmla="*/ 6911490 h 6911490"/>
                <a:gd name="connsiteX4" fmla="*/ 0 w 10840823"/>
                <a:gd name="connsiteY4" fmla="*/ 6899207 h 6911490"/>
                <a:gd name="connsiteX0" fmla="*/ 810418 w 10097532"/>
                <a:gd name="connsiteY0" fmla="*/ 6909749 h 6911490"/>
                <a:gd name="connsiteX1" fmla="*/ 0 w 10097532"/>
                <a:gd name="connsiteY1" fmla="*/ 0 h 6911490"/>
                <a:gd name="connsiteX2" fmla="*/ 10097532 w 10097532"/>
                <a:gd name="connsiteY2" fmla="*/ 1772 h 6911490"/>
                <a:gd name="connsiteX3" fmla="*/ 7144005 w 10097532"/>
                <a:gd name="connsiteY3" fmla="*/ 6911490 h 6911490"/>
                <a:gd name="connsiteX4" fmla="*/ 810418 w 10097532"/>
                <a:gd name="connsiteY4" fmla="*/ 6909749 h 6911490"/>
                <a:gd name="connsiteX0" fmla="*/ 7140 w 10097532"/>
                <a:gd name="connsiteY0" fmla="*/ 6878126 h 6911490"/>
                <a:gd name="connsiteX1" fmla="*/ 0 w 10097532"/>
                <a:gd name="connsiteY1" fmla="*/ 0 h 6911490"/>
                <a:gd name="connsiteX2" fmla="*/ 10097532 w 10097532"/>
                <a:gd name="connsiteY2" fmla="*/ 1772 h 6911490"/>
                <a:gd name="connsiteX3" fmla="*/ 7144005 w 10097532"/>
                <a:gd name="connsiteY3" fmla="*/ 6911490 h 6911490"/>
                <a:gd name="connsiteX4" fmla="*/ 7140 w 10097532"/>
                <a:gd name="connsiteY4" fmla="*/ 6878126 h 6911490"/>
                <a:gd name="connsiteX0" fmla="*/ 0 w 10100961"/>
                <a:gd name="connsiteY0" fmla="*/ 6909749 h 6911490"/>
                <a:gd name="connsiteX1" fmla="*/ 3429 w 10100961"/>
                <a:gd name="connsiteY1" fmla="*/ 0 h 6911490"/>
                <a:gd name="connsiteX2" fmla="*/ 10100961 w 10100961"/>
                <a:gd name="connsiteY2" fmla="*/ 1772 h 6911490"/>
                <a:gd name="connsiteX3" fmla="*/ 7147434 w 10100961"/>
                <a:gd name="connsiteY3" fmla="*/ 6911490 h 6911490"/>
                <a:gd name="connsiteX4" fmla="*/ 0 w 10100961"/>
                <a:gd name="connsiteY4" fmla="*/ 6909749 h 6911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961" h="6911490">
                  <a:moveTo>
                    <a:pt x="0" y="6909749"/>
                  </a:moveTo>
                  <a:lnTo>
                    <a:pt x="3429" y="0"/>
                  </a:lnTo>
                  <a:lnTo>
                    <a:pt x="10100961" y="1772"/>
                  </a:lnTo>
                  <a:lnTo>
                    <a:pt x="7147434" y="6911490"/>
                  </a:lnTo>
                  <a:lnTo>
                    <a:pt x="0" y="6909749"/>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Placeholder 1">
            <a:extLst>
              <a:ext uri="{FF2B5EF4-FFF2-40B4-BE49-F238E27FC236}">
                <a16:creationId xmlns:a16="http://schemas.microsoft.com/office/drawing/2014/main" xmlns="" id="{53E9465D-BFF4-A345-8BF7-8442E83C3C84}"/>
              </a:ext>
            </a:extLst>
          </p:cNvPr>
          <p:cNvSpPr>
            <a:spLocks noGrp="1"/>
          </p:cNvSpPr>
          <p:nvPr>
            <p:ph type="title" hasCustomPrompt="1"/>
          </p:nvPr>
        </p:nvSpPr>
        <p:spPr>
          <a:xfrm>
            <a:off x="806669" y="2627374"/>
            <a:ext cx="4805855" cy="650164"/>
          </a:xfrm>
          <a:prstGeom prst="rect">
            <a:avLst/>
          </a:prstGeom>
        </p:spPr>
        <p:txBody>
          <a:bodyPr vert="horz" lIns="91440" tIns="45720" rIns="91440" bIns="45720" rtlCol="0" anchor="ctr">
            <a:normAutofit/>
          </a:bodyPr>
          <a:lstStyle>
            <a:lvl1pPr>
              <a:defRPr sz="2800">
                <a:solidFill>
                  <a:schemeClr val="bg2"/>
                </a:solidFill>
              </a:defRPr>
            </a:lvl1pPr>
          </a:lstStyle>
          <a:p>
            <a:r>
              <a:rPr lang="en-US" dirty="0"/>
              <a:t>Divider Page Title</a:t>
            </a:r>
          </a:p>
        </p:txBody>
      </p:sp>
      <p:sp>
        <p:nvSpPr>
          <p:cNvPr id="9" name="Text Placeholder 2">
            <a:extLst>
              <a:ext uri="{FF2B5EF4-FFF2-40B4-BE49-F238E27FC236}">
                <a16:creationId xmlns:a16="http://schemas.microsoft.com/office/drawing/2014/main" xmlns="" id="{DD149000-5534-C94E-B4CA-BCCD20F6F3F7}"/>
              </a:ext>
            </a:extLst>
          </p:cNvPr>
          <p:cNvSpPr>
            <a:spLocks noGrp="1"/>
          </p:cNvSpPr>
          <p:nvPr>
            <p:ph type="body" sz="quarter" idx="10" hasCustomPrompt="1"/>
          </p:nvPr>
        </p:nvSpPr>
        <p:spPr>
          <a:xfrm>
            <a:off x="806450" y="3441512"/>
            <a:ext cx="4805363" cy="504825"/>
          </a:xfrm>
        </p:spPr>
        <p:txBody>
          <a:bodyPr>
            <a:normAutofit/>
          </a:bodyPr>
          <a:lstStyle>
            <a:lvl1pPr marL="0" indent="0">
              <a:buFontTx/>
              <a:buNone/>
              <a:defRPr sz="1800">
                <a:solidFill>
                  <a:schemeClr val="bg2"/>
                </a:solidFill>
              </a:defRPr>
            </a:lvl1pPr>
          </a:lstStyle>
          <a:p>
            <a:pPr lvl="0"/>
            <a:r>
              <a:rPr lang="en-US" dirty="0"/>
              <a:t>Subtitle</a:t>
            </a:r>
          </a:p>
        </p:txBody>
      </p:sp>
      <p:pic>
        <p:nvPicPr>
          <p:cNvPr id="8" name="Picture 7">
            <a:extLst>
              <a:ext uri="{FF2B5EF4-FFF2-40B4-BE49-F238E27FC236}">
                <a16:creationId xmlns:a16="http://schemas.microsoft.com/office/drawing/2014/main" xmlns="" id="{2A9B7991-7AB1-5C44-A515-CA1C2F41E81F}"/>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911101" y="709309"/>
            <a:ext cx="2543300" cy="306730"/>
          </a:xfrm>
          <a:prstGeom prst="rect">
            <a:avLst/>
          </a:prstGeom>
        </p:spPr>
      </p:pic>
    </p:spTree>
    <p:extLst>
      <p:ext uri="{BB962C8B-B14F-4D97-AF65-F5344CB8AC3E}">
        <p14:creationId xmlns:p14="http://schemas.microsoft.com/office/powerpoint/2010/main" val="1887948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ght Orange Divi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29E1C46-6820-FC4D-927F-75292FE5B39B}"/>
              </a:ext>
            </a:extLst>
          </p:cNvPr>
          <p:cNvSpPr/>
          <p:nvPr userDrawn="1"/>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xmlns="" id="{28D45645-029F-E344-8437-FA9D60955B57}"/>
              </a:ext>
            </a:extLst>
          </p:cNvPr>
          <p:cNvGrpSpPr/>
          <p:nvPr userDrawn="1"/>
        </p:nvGrpSpPr>
        <p:grpSpPr>
          <a:xfrm>
            <a:off x="-4799" y="-7343"/>
            <a:ext cx="12298877" cy="6891467"/>
            <a:chOff x="-4799" y="-7343"/>
            <a:chExt cx="12298877" cy="6891467"/>
          </a:xfrm>
        </p:grpSpPr>
        <p:sp>
          <p:nvSpPr>
            <p:cNvPr id="7" name="Parallelogram 5">
              <a:extLst>
                <a:ext uri="{FF2B5EF4-FFF2-40B4-BE49-F238E27FC236}">
                  <a16:creationId xmlns:a16="http://schemas.microsoft.com/office/drawing/2014/main" xmlns="" id="{360472B8-9F78-1D46-A2D7-8E46D4FA407B}"/>
                </a:ext>
              </a:extLst>
            </p:cNvPr>
            <p:cNvSpPr/>
            <p:nvPr userDrawn="1"/>
          </p:nvSpPr>
          <p:spPr>
            <a:xfrm>
              <a:off x="9397486" y="-1"/>
              <a:ext cx="2896592" cy="6883572"/>
            </a:xfrm>
            <a:custGeom>
              <a:avLst/>
              <a:gdLst>
                <a:gd name="connsiteX0" fmla="*/ 0 w 4133088"/>
                <a:gd name="connsiteY0" fmla="*/ 6904127 h 6904127"/>
                <a:gd name="connsiteX1" fmla="*/ 1033272 w 4133088"/>
                <a:gd name="connsiteY1" fmla="*/ 0 h 6904127"/>
                <a:gd name="connsiteX2" fmla="*/ 4133088 w 4133088"/>
                <a:gd name="connsiteY2" fmla="*/ 0 h 6904127"/>
                <a:gd name="connsiteX3" fmla="*/ 3099816 w 4133088"/>
                <a:gd name="connsiteY3" fmla="*/ 6904127 h 6904127"/>
                <a:gd name="connsiteX4" fmla="*/ 0 w 4133088"/>
                <a:gd name="connsiteY4" fmla="*/ 6904127 h 6904127"/>
                <a:gd name="connsiteX0" fmla="*/ 0 w 4133088"/>
                <a:gd name="connsiteY0" fmla="*/ 6904127 h 6904127"/>
                <a:gd name="connsiteX1" fmla="*/ 289560 w 4133088"/>
                <a:gd name="connsiteY1" fmla="*/ 1377696 h 6904127"/>
                <a:gd name="connsiteX2" fmla="*/ 4133088 w 4133088"/>
                <a:gd name="connsiteY2" fmla="*/ 0 h 6904127"/>
                <a:gd name="connsiteX3" fmla="*/ 3099816 w 4133088"/>
                <a:gd name="connsiteY3" fmla="*/ 6904127 h 6904127"/>
                <a:gd name="connsiteX4" fmla="*/ 0 w 4133088"/>
                <a:gd name="connsiteY4" fmla="*/ 6904127 h 6904127"/>
                <a:gd name="connsiteX0" fmla="*/ 0 w 3099816"/>
                <a:gd name="connsiteY0" fmla="*/ 6891935 h 6891935"/>
                <a:gd name="connsiteX1" fmla="*/ 289560 w 3099816"/>
                <a:gd name="connsiteY1" fmla="*/ 1365504 h 6891935"/>
                <a:gd name="connsiteX2" fmla="*/ 890016 w 3099816"/>
                <a:gd name="connsiteY2" fmla="*/ 0 h 6891935"/>
                <a:gd name="connsiteX3" fmla="*/ 3099816 w 3099816"/>
                <a:gd name="connsiteY3" fmla="*/ 6891935 h 6891935"/>
                <a:gd name="connsiteX4" fmla="*/ 0 w 3099816"/>
                <a:gd name="connsiteY4" fmla="*/ 6891935 h 6891935"/>
                <a:gd name="connsiteX0" fmla="*/ 0 w 3782568"/>
                <a:gd name="connsiteY0" fmla="*/ 6891935 h 6891935"/>
                <a:gd name="connsiteX1" fmla="*/ 289560 w 3782568"/>
                <a:gd name="connsiteY1" fmla="*/ 1365504 h 6891935"/>
                <a:gd name="connsiteX2" fmla="*/ 890016 w 3782568"/>
                <a:gd name="connsiteY2" fmla="*/ 0 h 6891935"/>
                <a:gd name="connsiteX3" fmla="*/ 3782568 w 3782568"/>
                <a:gd name="connsiteY3" fmla="*/ 6830975 h 6891935"/>
                <a:gd name="connsiteX4" fmla="*/ 0 w 3782568"/>
                <a:gd name="connsiteY4" fmla="*/ 6891935 h 6891935"/>
                <a:gd name="connsiteX0" fmla="*/ 2136648 w 3493008"/>
                <a:gd name="connsiteY0" fmla="*/ 6818783 h 6830975"/>
                <a:gd name="connsiteX1" fmla="*/ 0 w 3493008"/>
                <a:gd name="connsiteY1" fmla="*/ 1365504 h 6830975"/>
                <a:gd name="connsiteX2" fmla="*/ 600456 w 3493008"/>
                <a:gd name="connsiteY2" fmla="*/ 0 h 6830975"/>
                <a:gd name="connsiteX3" fmla="*/ 3493008 w 3493008"/>
                <a:gd name="connsiteY3" fmla="*/ 6830975 h 6830975"/>
                <a:gd name="connsiteX4" fmla="*/ 2136648 w 3493008"/>
                <a:gd name="connsiteY4" fmla="*/ 6818783 h 6830975"/>
                <a:gd name="connsiteX0" fmla="*/ 2990088 w 3493008"/>
                <a:gd name="connsiteY0" fmla="*/ 7087007 h 7087007"/>
                <a:gd name="connsiteX1" fmla="*/ 0 w 3493008"/>
                <a:gd name="connsiteY1" fmla="*/ 1365504 h 7087007"/>
                <a:gd name="connsiteX2" fmla="*/ 600456 w 3493008"/>
                <a:gd name="connsiteY2" fmla="*/ 0 h 7087007"/>
                <a:gd name="connsiteX3" fmla="*/ 3493008 w 3493008"/>
                <a:gd name="connsiteY3" fmla="*/ 6830975 h 7087007"/>
                <a:gd name="connsiteX4" fmla="*/ 2990088 w 3493008"/>
                <a:gd name="connsiteY4" fmla="*/ 7087007 h 7087007"/>
                <a:gd name="connsiteX0" fmla="*/ 2319528 w 3493008"/>
                <a:gd name="connsiteY0" fmla="*/ 6830975 h 6830975"/>
                <a:gd name="connsiteX1" fmla="*/ 0 w 3493008"/>
                <a:gd name="connsiteY1" fmla="*/ 1365504 h 6830975"/>
                <a:gd name="connsiteX2" fmla="*/ 600456 w 3493008"/>
                <a:gd name="connsiteY2" fmla="*/ 0 h 6830975"/>
                <a:gd name="connsiteX3" fmla="*/ 3493008 w 3493008"/>
                <a:gd name="connsiteY3" fmla="*/ 6830975 h 6830975"/>
                <a:gd name="connsiteX4" fmla="*/ 2319528 w 3493008"/>
                <a:gd name="connsiteY4" fmla="*/ 6830975 h 6830975"/>
                <a:gd name="connsiteX0" fmla="*/ 2185416 w 3358896"/>
                <a:gd name="connsiteY0" fmla="*/ 6830975 h 6830975"/>
                <a:gd name="connsiteX1" fmla="*/ 0 w 3358896"/>
                <a:gd name="connsiteY1" fmla="*/ 1548384 h 6830975"/>
                <a:gd name="connsiteX2" fmla="*/ 466344 w 3358896"/>
                <a:gd name="connsiteY2" fmla="*/ 0 h 6830975"/>
                <a:gd name="connsiteX3" fmla="*/ 3358896 w 3358896"/>
                <a:gd name="connsiteY3" fmla="*/ 6830975 h 6830975"/>
                <a:gd name="connsiteX4" fmla="*/ 2185416 w 3358896"/>
                <a:gd name="connsiteY4" fmla="*/ 6830975 h 6830975"/>
                <a:gd name="connsiteX0" fmla="*/ 2343912 w 3517392"/>
                <a:gd name="connsiteY0" fmla="*/ 6830975 h 6830975"/>
                <a:gd name="connsiteX1" fmla="*/ 0 w 3517392"/>
                <a:gd name="connsiteY1" fmla="*/ 1487424 h 6830975"/>
                <a:gd name="connsiteX2" fmla="*/ 624840 w 3517392"/>
                <a:gd name="connsiteY2" fmla="*/ 0 h 6830975"/>
                <a:gd name="connsiteX3" fmla="*/ 3517392 w 3517392"/>
                <a:gd name="connsiteY3" fmla="*/ 6830975 h 6830975"/>
                <a:gd name="connsiteX4" fmla="*/ 2343912 w 3517392"/>
                <a:gd name="connsiteY4" fmla="*/ 6830975 h 6830975"/>
                <a:gd name="connsiteX0" fmla="*/ 2071897 w 3517392"/>
                <a:gd name="connsiteY0" fmla="*/ 6208694 h 6830975"/>
                <a:gd name="connsiteX1" fmla="*/ 0 w 3517392"/>
                <a:gd name="connsiteY1" fmla="*/ 1487424 h 6830975"/>
                <a:gd name="connsiteX2" fmla="*/ 624840 w 3517392"/>
                <a:gd name="connsiteY2" fmla="*/ 0 h 6830975"/>
                <a:gd name="connsiteX3" fmla="*/ 3517392 w 3517392"/>
                <a:gd name="connsiteY3" fmla="*/ 6830975 h 6830975"/>
                <a:gd name="connsiteX4" fmla="*/ 2071897 w 3517392"/>
                <a:gd name="connsiteY4" fmla="*/ 6208694 h 6830975"/>
                <a:gd name="connsiteX0" fmla="*/ 2071897 w 2100645"/>
                <a:gd name="connsiteY0" fmla="*/ 6208694 h 6208694"/>
                <a:gd name="connsiteX1" fmla="*/ 0 w 2100645"/>
                <a:gd name="connsiteY1" fmla="*/ 1487424 h 6208694"/>
                <a:gd name="connsiteX2" fmla="*/ 624840 w 2100645"/>
                <a:gd name="connsiteY2" fmla="*/ 0 h 6208694"/>
                <a:gd name="connsiteX3" fmla="*/ 2100645 w 2100645"/>
                <a:gd name="connsiteY3" fmla="*/ 3475101 h 6208694"/>
                <a:gd name="connsiteX4" fmla="*/ 2071897 w 2100645"/>
                <a:gd name="connsiteY4" fmla="*/ 6208694 h 6208694"/>
                <a:gd name="connsiteX0" fmla="*/ 2105899 w 2105899"/>
                <a:gd name="connsiteY0" fmla="*/ 6253143 h 6253143"/>
                <a:gd name="connsiteX1" fmla="*/ 0 w 2105899"/>
                <a:gd name="connsiteY1" fmla="*/ 1487424 h 6253143"/>
                <a:gd name="connsiteX2" fmla="*/ 624840 w 2105899"/>
                <a:gd name="connsiteY2" fmla="*/ 0 h 6253143"/>
                <a:gd name="connsiteX3" fmla="*/ 2100645 w 2105899"/>
                <a:gd name="connsiteY3" fmla="*/ 3475101 h 6253143"/>
                <a:gd name="connsiteX4" fmla="*/ 2105899 w 2105899"/>
                <a:gd name="connsiteY4" fmla="*/ 6253143 h 6253143"/>
                <a:gd name="connsiteX0" fmla="*/ 2355247 w 2355247"/>
                <a:gd name="connsiteY0" fmla="*/ 6786526 h 6786526"/>
                <a:gd name="connsiteX1" fmla="*/ 0 w 2355247"/>
                <a:gd name="connsiteY1" fmla="*/ 1487424 h 6786526"/>
                <a:gd name="connsiteX2" fmla="*/ 624840 w 2355247"/>
                <a:gd name="connsiteY2" fmla="*/ 0 h 6786526"/>
                <a:gd name="connsiteX3" fmla="*/ 2100645 w 2355247"/>
                <a:gd name="connsiteY3" fmla="*/ 3475101 h 6786526"/>
                <a:gd name="connsiteX4" fmla="*/ 2355247 w 2355247"/>
                <a:gd name="connsiteY4" fmla="*/ 6786526 h 6786526"/>
                <a:gd name="connsiteX0" fmla="*/ 2355247 w 2860025"/>
                <a:gd name="connsiteY0" fmla="*/ 6786526 h 6786526"/>
                <a:gd name="connsiteX1" fmla="*/ 0 w 2860025"/>
                <a:gd name="connsiteY1" fmla="*/ 1487424 h 6786526"/>
                <a:gd name="connsiteX2" fmla="*/ 624840 w 2860025"/>
                <a:gd name="connsiteY2" fmla="*/ 0 h 6786526"/>
                <a:gd name="connsiteX3" fmla="*/ 2860021 w 2860025"/>
                <a:gd name="connsiteY3" fmla="*/ 5241936 h 6786526"/>
                <a:gd name="connsiteX4" fmla="*/ 2355247 w 2860025"/>
                <a:gd name="connsiteY4" fmla="*/ 6786526 h 6786526"/>
                <a:gd name="connsiteX0" fmla="*/ 2355247 w 2970051"/>
                <a:gd name="connsiteY0" fmla="*/ 6786526 h 7022511"/>
                <a:gd name="connsiteX1" fmla="*/ 0 w 2970051"/>
                <a:gd name="connsiteY1" fmla="*/ 1487424 h 7022511"/>
                <a:gd name="connsiteX2" fmla="*/ 624840 w 2970051"/>
                <a:gd name="connsiteY2" fmla="*/ 0 h 7022511"/>
                <a:gd name="connsiteX3" fmla="*/ 2860021 w 2970051"/>
                <a:gd name="connsiteY3" fmla="*/ 5241936 h 7022511"/>
                <a:gd name="connsiteX4" fmla="*/ 2599169 w 2970051"/>
                <a:gd name="connsiteY4" fmla="*/ 6011682 h 7022511"/>
                <a:gd name="connsiteX5" fmla="*/ 2355247 w 2970051"/>
                <a:gd name="connsiteY5" fmla="*/ 6786526 h 7022511"/>
                <a:gd name="connsiteX0" fmla="*/ 2355247 w 3026762"/>
                <a:gd name="connsiteY0" fmla="*/ 6786526 h 7176312"/>
                <a:gd name="connsiteX1" fmla="*/ 0 w 3026762"/>
                <a:gd name="connsiteY1" fmla="*/ 1487424 h 7176312"/>
                <a:gd name="connsiteX2" fmla="*/ 624840 w 3026762"/>
                <a:gd name="connsiteY2" fmla="*/ 0 h 7176312"/>
                <a:gd name="connsiteX3" fmla="*/ 2860021 w 3026762"/>
                <a:gd name="connsiteY3" fmla="*/ 5241936 h 7176312"/>
                <a:gd name="connsiteX4" fmla="*/ 2859851 w 3026762"/>
                <a:gd name="connsiteY4" fmla="*/ 6756197 h 7176312"/>
                <a:gd name="connsiteX5" fmla="*/ 2355247 w 3026762"/>
                <a:gd name="connsiteY5" fmla="*/ 6786526 h 7176312"/>
                <a:gd name="connsiteX0" fmla="*/ 2355247 w 3004781"/>
                <a:gd name="connsiteY0" fmla="*/ 6786526 h 7176312"/>
                <a:gd name="connsiteX1" fmla="*/ 0 w 3004781"/>
                <a:gd name="connsiteY1" fmla="*/ 1487424 h 7176312"/>
                <a:gd name="connsiteX2" fmla="*/ 624840 w 3004781"/>
                <a:gd name="connsiteY2" fmla="*/ 0 h 7176312"/>
                <a:gd name="connsiteX3" fmla="*/ 2860021 w 3004781"/>
                <a:gd name="connsiteY3" fmla="*/ 5241936 h 7176312"/>
                <a:gd name="connsiteX4" fmla="*/ 2859851 w 3004781"/>
                <a:gd name="connsiteY4" fmla="*/ 6756197 h 7176312"/>
                <a:gd name="connsiteX5" fmla="*/ 2355247 w 3004781"/>
                <a:gd name="connsiteY5" fmla="*/ 6786526 h 7176312"/>
                <a:gd name="connsiteX0" fmla="*/ 2355247 w 2868918"/>
                <a:gd name="connsiteY0" fmla="*/ 6786526 h 7176312"/>
                <a:gd name="connsiteX1" fmla="*/ 0 w 2868918"/>
                <a:gd name="connsiteY1" fmla="*/ 1487424 h 7176312"/>
                <a:gd name="connsiteX2" fmla="*/ 624840 w 2868918"/>
                <a:gd name="connsiteY2" fmla="*/ 0 h 7176312"/>
                <a:gd name="connsiteX3" fmla="*/ 2860021 w 2868918"/>
                <a:gd name="connsiteY3" fmla="*/ 5241936 h 7176312"/>
                <a:gd name="connsiteX4" fmla="*/ 2859851 w 2868918"/>
                <a:gd name="connsiteY4" fmla="*/ 6756197 h 7176312"/>
                <a:gd name="connsiteX5" fmla="*/ 2355247 w 2868918"/>
                <a:gd name="connsiteY5" fmla="*/ 6786526 h 7176312"/>
                <a:gd name="connsiteX0" fmla="*/ 2355247 w 2868918"/>
                <a:gd name="connsiteY0" fmla="*/ 6786526 h 6870724"/>
                <a:gd name="connsiteX1" fmla="*/ 0 w 2868918"/>
                <a:gd name="connsiteY1" fmla="*/ 1487424 h 6870724"/>
                <a:gd name="connsiteX2" fmla="*/ 624840 w 2868918"/>
                <a:gd name="connsiteY2" fmla="*/ 0 h 6870724"/>
                <a:gd name="connsiteX3" fmla="*/ 2860021 w 2868918"/>
                <a:gd name="connsiteY3" fmla="*/ 5241936 h 6870724"/>
                <a:gd name="connsiteX4" fmla="*/ 2859851 w 2868918"/>
                <a:gd name="connsiteY4" fmla="*/ 6756197 h 6870724"/>
                <a:gd name="connsiteX5" fmla="*/ 2355247 w 2868918"/>
                <a:gd name="connsiteY5" fmla="*/ 6786526 h 6870724"/>
                <a:gd name="connsiteX0" fmla="*/ 2355247 w 2868918"/>
                <a:gd name="connsiteY0" fmla="*/ 6786526 h 6786526"/>
                <a:gd name="connsiteX1" fmla="*/ 0 w 2868918"/>
                <a:gd name="connsiteY1" fmla="*/ 1487424 h 6786526"/>
                <a:gd name="connsiteX2" fmla="*/ 624840 w 2868918"/>
                <a:gd name="connsiteY2" fmla="*/ 0 h 6786526"/>
                <a:gd name="connsiteX3" fmla="*/ 2860021 w 2868918"/>
                <a:gd name="connsiteY3" fmla="*/ 5241936 h 6786526"/>
                <a:gd name="connsiteX4" fmla="*/ 2859851 w 2868918"/>
                <a:gd name="connsiteY4" fmla="*/ 6756197 h 6786526"/>
                <a:gd name="connsiteX5" fmla="*/ 2355247 w 2868918"/>
                <a:gd name="connsiteY5" fmla="*/ 6786526 h 6786526"/>
                <a:gd name="connsiteX0" fmla="*/ 2344318 w 2868918"/>
                <a:gd name="connsiteY0" fmla="*/ 6754380 h 6758411"/>
                <a:gd name="connsiteX1" fmla="*/ 0 w 2868918"/>
                <a:gd name="connsiteY1" fmla="*/ 1487424 h 6758411"/>
                <a:gd name="connsiteX2" fmla="*/ 624840 w 2868918"/>
                <a:gd name="connsiteY2" fmla="*/ 0 h 6758411"/>
                <a:gd name="connsiteX3" fmla="*/ 2860021 w 2868918"/>
                <a:gd name="connsiteY3" fmla="*/ 5241936 h 6758411"/>
                <a:gd name="connsiteX4" fmla="*/ 2859851 w 2868918"/>
                <a:gd name="connsiteY4" fmla="*/ 6756197 h 6758411"/>
                <a:gd name="connsiteX5" fmla="*/ 2344318 w 2868918"/>
                <a:gd name="connsiteY5" fmla="*/ 6754380 h 6758411"/>
                <a:gd name="connsiteX0" fmla="*/ 2344318 w 2871880"/>
                <a:gd name="connsiteY0" fmla="*/ 6754380 h 6754380"/>
                <a:gd name="connsiteX1" fmla="*/ 0 w 2871880"/>
                <a:gd name="connsiteY1" fmla="*/ 1487424 h 6754380"/>
                <a:gd name="connsiteX2" fmla="*/ 624840 w 2871880"/>
                <a:gd name="connsiteY2" fmla="*/ 0 h 6754380"/>
                <a:gd name="connsiteX3" fmla="*/ 2860021 w 2871880"/>
                <a:gd name="connsiteY3" fmla="*/ 5241936 h 6754380"/>
                <a:gd name="connsiteX4" fmla="*/ 2870780 w 2871880"/>
                <a:gd name="connsiteY4" fmla="*/ 6734766 h 6754380"/>
                <a:gd name="connsiteX5" fmla="*/ 2344318 w 2871880"/>
                <a:gd name="connsiteY5" fmla="*/ 6754380 h 6754380"/>
                <a:gd name="connsiteX0" fmla="*/ 2344318 w 2881709"/>
                <a:gd name="connsiteY0" fmla="*/ 6754380 h 6754380"/>
                <a:gd name="connsiteX1" fmla="*/ 0 w 2881709"/>
                <a:gd name="connsiteY1" fmla="*/ 1487424 h 6754380"/>
                <a:gd name="connsiteX2" fmla="*/ 624840 w 2881709"/>
                <a:gd name="connsiteY2" fmla="*/ 0 h 6754380"/>
                <a:gd name="connsiteX3" fmla="*/ 2860021 w 2881709"/>
                <a:gd name="connsiteY3" fmla="*/ 5241936 h 6754380"/>
                <a:gd name="connsiteX4" fmla="*/ 2881709 w 2881709"/>
                <a:gd name="connsiteY4" fmla="*/ 6745482 h 6754380"/>
                <a:gd name="connsiteX5" fmla="*/ 2344318 w 2881709"/>
                <a:gd name="connsiteY5" fmla="*/ 6754380 h 6754380"/>
                <a:gd name="connsiteX0" fmla="*/ 2344318 w 2881709"/>
                <a:gd name="connsiteY0" fmla="*/ 6775811 h 6775811"/>
                <a:gd name="connsiteX1" fmla="*/ 0 w 2881709"/>
                <a:gd name="connsiteY1" fmla="*/ 1487424 h 6775811"/>
                <a:gd name="connsiteX2" fmla="*/ 624840 w 2881709"/>
                <a:gd name="connsiteY2" fmla="*/ 0 h 6775811"/>
                <a:gd name="connsiteX3" fmla="*/ 2860021 w 2881709"/>
                <a:gd name="connsiteY3" fmla="*/ 5241936 h 6775811"/>
                <a:gd name="connsiteX4" fmla="*/ 2881709 w 2881709"/>
                <a:gd name="connsiteY4" fmla="*/ 6745482 h 6775811"/>
                <a:gd name="connsiteX5" fmla="*/ 2344318 w 2881709"/>
                <a:gd name="connsiteY5" fmla="*/ 6775811 h 6775811"/>
                <a:gd name="connsiteX0" fmla="*/ 2364569 w 2901960"/>
                <a:gd name="connsiteY0" fmla="*/ 6775811 h 6775811"/>
                <a:gd name="connsiteX1" fmla="*/ 0 w 2901960"/>
                <a:gd name="connsiteY1" fmla="*/ 1494042 h 6775811"/>
                <a:gd name="connsiteX2" fmla="*/ 645091 w 2901960"/>
                <a:gd name="connsiteY2" fmla="*/ 0 h 6775811"/>
                <a:gd name="connsiteX3" fmla="*/ 2880272 w 2901960"/>
                <a:gd name="connsiteY3" fmla="*/ 5241936 h 6775811"/>
                <a:gd name="connsiteX4" fmla="*/ 2901960 w 2901960"/>
                <a:gd name="connsiteY4" fmla="*/ 6745482 h 6775811"/>
                <a:gd name="connsiteX5" fmla="*/ 2364569 w 2901960"/>
                <a:gd name="connsiteY5" fmla="*/ 6775811 h 6775811"/>
                <a:gd name="connsiteX0" fmla="*/ 2370772 w 2908163"/>
                <a:gd name="connsiteY0" fmla="*/ 6775811 h 6775811"/>
                <a:gd name="connsiteX1" fmla="*/ 0 w 2908163"/>
                <a:gd name="connsiteY1" fmla="*/ 1494042 h 6775811"/>
                <a:gd name="connsiteX2" fmla="*/ 651294 w 2908163"/>
                <a:gd name="connsiteY2" fmla="*/ 0 h 6775811"/>
                <a:gd name="connsiteX3" fmla="*/ 2886475 w 2908163"/>
                <a:gd name="connsiteY3" fmla="*/ 5241936 h 6775811"/>
                <a:gd name="connsiteX4" fmla="*/ 2908163 w 2908163"/>
                <a:gd name="connsiteY4" fmla="*/ 6745482 h 6775811"/>
                <a:gd name="connsiteX5" fmla="*/ 2370772 w 2908163"/>
                <a:gd name="connsiteY5" fmla="*/ 6775811 h 6775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8163" h="6775811">
                  <a:moveTo>
                    <a:pt x="2370772" y="6775811"/>
                  </a:moveTo>
                  <a:lnTo>
                    <a:pt x="0" y="1494042"/>
                  </a:lnTo>
                  <a:lnTo>
                    <a:pt x="651294" y="0"/>
                  </a:lnTo>
                  <a:lnTo>
                    <a:pt x="2886475" y="5241936"/>
                  </a:lnTo>
                  <a:cubicBezTo>
                    <a:pt x="2909513" y="6310557"/>
                    <a:pt x="2901620" y="5243488"/>
                    <a:pt x="2908163" y="6745482"/>
                  </a:cubicBezTo>
                  <a:cubicBezTo>
                    <a:pt x="2461346" y="6758446"/>
                    <a:pt x="2951308" y="6740890"/>
                    <a:pt x="2370772" y="677581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arallelogram 3">
              <a:extLst>
                <a:ext uri="{FF2B5EF4-FFF2-40B4-BE49-F238E27FC236}">
                  <a16:creationId xmlns:a16="http://schemas.microsoft.com/office/drawing/2014/main" xmlns="" id="{B2F02BBB-4F69-5C4B-964C-5A60EB93572B}"/>
                </a:ext>
              </a:extLst>
            </p:cNvPr>
            <p:cNvSpPr/>
            <p:nvPr userDrawn="1"/>
          </p:nvSpPr>
          <p:spPr>
            <a:xfrm>
              <a:off x="-4799" y="-7343"/>
              <a:ext cx="10044476" cy="6891467"/>
            </a:xfrm>
            <a:custGeom>
              <a:avLst/>
              <a:gdLst>
                <a:gd name="connsiteX0" fmla="*/ 0 w 5597236"/>
                <a:gd name="connsiteY0" fmla="*/ 6871854 h 6871854"/>
                <a:gd name="connsiteX1" fmla="*/ 1399309 w 5597236"/>
                <a:gd name="connsiteY1" fmla="*/ 0 h 6871854"/>
                <a:gd name="connsiteX2" fmla="*/ 5597236 w 5597236"/>
                <a:gd name="connsiteY2" fmla="*/ 0 h 6871854"/>
                <a:gd name="connsiteX3" fmla="*/ 4197927 w 5597236"/>
                <a:gd name="connsiteY3" fmla="*/ 6871854 h 6871854"/>
                <a:gd name="connsiteX4" fmla="*/ 0 w 5597236"/>
                <a:gd name="connsiteY4" fmla="*/ 6871854 h 6871854"/>
                <a:gd name="connsiteX0" fmla="*/ 0 w 7135090"/>
                <a:gd name="connsiteY0" fmla="*/ 6871854 h 6871854"/>
                <a:gd name="connsiteX1" fmla="*/ 1399309 w 7135090"/>
                <a:gd name="connsiteY1" fmla="*/ 0 h 6871854"/>
                <a:gd name="connsiteX2" fmla="*/ 7135090 w 7135090"/>
                <a:gd name="connsiteY2" fmla="*/ 0 h 6871854"/>
                <a:gd name="connsiteX3" fmla="*/ 4197927 w 7135090"/>
                <a:gd name="connsiteY3" fmla="*/ 6871854 h 6871854"/>
                <a:gd name="connsiteX4" fmla="*/ 0 w 7135090"/>
                <a:gd name="connsiteY4" fmla="*/ 6871854 h 6871854"/>
                <a:gd name="connsiteX0" fmla="*/ 0 w 9504217"/>
                <a:gd name="connsiteY0" fmla="*/ 6871854 h 6871854"/>
                <a:gd name="connsiteX1" fmla="*/ 3768436 w 9504217"/>
                <a:gd name="connsiteY1" fmla="*/ 0 h 6871854"/>
                <a:gd name="connsiteX2" fmla="*/ 9504217 w 9504217"/>
                <a:gd name="connsiteY2" fmla="*/ 0 h 6871854"/>
                <a:gd name="connsiteX3" fmla="*/ 6567054 w 9504217"/>
                <a:gd name="connsiteY3" fmla="*/ 6871854 h 6871854"/>
                <a:gd name="connsiteX4" fmla="*/ 0 w 9504217"/>
                <a:gd name="connsiteY4" fmla="*/ 6871854 h 6871854"/>
                <a:gd name="connsiteX0" fmla="*/ 0 w 10667999"/>
                <a:gd name="connsiteY0" fmla="*/ 6871854 h 6871854"/>
                <a:gd name="connsiteX1" fmla="*/ 4932218 w 10667999"/>
                <a:gd name="connsiteY1" fmla="*/ 0 h 6871854"/>
                <a:gd name="connsiteX2" fmla="*/ 10667999 w 10667999"/>
                <a:gd name="connsiteY2" fmla="*/ 0 h 6871854"/>
                <a:gd name="connsiteX3" fmla="*/ 7730836 w 10667999"/>
                <a:gd name="connsiteY3" fmla="*/ 6871854 h 6871854"/>
                <a:gd name="connsiteX4" fmla="*/ 0 w 10667999"/>
                <a:gd name="connsiteY4" fmla="*/ 6871854 h 6871854"/>
                <a:gd name="connsiteX0" fmla="*/ 0 w 10667999"/>
                <a:gd name="connsiteY0" fmla="*/ 6871854 h 6871854"/>
                <a:gd name="connsiteX1" fmla="*/ 0 w 10667999"/>
                <a:gd name="connsiteY1" fmla="*/ 13855 h 6871854"/>
                <a:gd name="connsiteX2" fmla="*/ 10667999 w 10667999"/>
                <a:gd name="connsiteY2" fmla="*/ 0 h 6871854"/>
                <a:gd name="connsiteX3" fmla="*/ 7730836 w 10667999"/>
                <a:gd name="connsiteY3" fmla="*/ 6871854 h 6871854"/>
                <a:gd name="connsiteX4" fmla="*/ 0 w 10667999"/>
                <a:gd name="connsiteY4" fmla="*/ 6871854 h 6871854"/>
                <a:gd name="connsiteX0" fmla="*/ 10758 w 10678757"/>
                <a:gd name="connsiteY0" fmla="*/ 6879514 h 6879514"/>
                <a:gd name="connsiteX1" fmla="*/ 0 w 10678757"/>
                <a:gd name="connsiteY1" fmla="*/ 0 h 6879514"/>
                <a:gd name="connsiteX2" fmla="*/ 10678757 w 10678757"/>
                <a:gd name="connsiteY2" fmla="*/ 7660 h 6879514"/>
                <a:gd name="connsiteX3" fmla="*/ 7741594 w 10678757"/>
                <a:gd name="connsiteY3" fmla="*/ 6879514 h 6879514"/>
                <a:gd name="connsiteX4" fmla="*/ 10758 w 10678757"/>
                <a:gd name="connsiteY4" fmla="*/ 6879514 h 6879514"/>
                <a:gd name="connsiteX0" fmla="*/ 10758 w 10689515"/>
                <a:gd name="connsiteY0" fmla="*/ 6904127 h 6904127"/>
                <a:gd name="connsiteX1" fmla="*/ 0 w 10689515"/>
                <a:gd name="connsiteY1" fmla="*/ 24613 h 6904127"/>
                <a:gd name="connsiteX2" fmla="*/ 10689515 w 10689515"/>
                <a:gd name="connsiteY2" fmla="*/ 0 h 6904127"/>
                <a:gd name="connsiteX3" fmla="*/ 7741594 w 10689515"/>
                <a:gd name="connsiteY3" fmla="*/ 6904127 h 6904127"/>
                <a:gd name="connsiteX4" fmla="*/ 10758 w 10689515"/>
                <a:gd name="connsiteY4" fmla="*/ 6904127 h 6904127"/>
                <a:gd name="connsiteX0" fmla="*/ 10758 w 10689515"/>
                <a:gd name="connsiteY0" fmla="*/ 6905639 h 6905639"/>
                <a:gd name="connsiteX1" fmla="*/ 0 w 10689515"/>
                <a:gd name="connsiteY1" fmla="*/ 0 h 6905639"/>
                <a:gd name="connsiteX2" fmla="*/ 10689515 w 10689515"/>
                <a:gd name="connsiteY2" fmla="*/ 1512 h 6905639"/>
                <a:gd name="connsiteX3" fmla="*/ 7741594 w 10689515"/>
                <a:gd name="connsiteY3" fmla="*/ 6905639 h 6905639"/>
                <a:gd name="connsiteX4" fmla="*/ 10758 w 10689515"/>
                <a:gd name="connsiteY4" fmla="*/ 6905639 h 6905639"/>
                <a:gd name="connsiteX0" fmla="*/ 1182333 w 11861090"/>
                <a:gd name="connsiteY0" fmla="*/ 6905639 h 6905639"/>
                <a:gd name="connsiteX1" fmla="*/ 0 w 11861090"/>
                <a:gd name="connsiteY1" fmla="*/ 0 h 6905639"/>
                <a:gd name="connsiteX2" fmla="*/ 11861090 w 11861090"/>
                <a:gd name="connsiteY2" fmla="*/ 1512 h 6905639"/>
                <a:gd name="connsiteX3" fmla="*/ 8913169 w 11861090"/>
                <a:gd name="connsiteY3" fmla="*/ 6905639 h 6905639"/>
                <a:gd name="connsiteX4" fmla="*/ 1182333 w 11861090"/>
                <a:gd name="connsiteY4" fmla="*/ 6905639 h 6905639"/>
                <a:gd name="connsiteX0" fmla="*/ 0 w 11878907"/>
                <a:gd name="connsiteY0" fmla="*/ 6948501 h 6948501"/>
                <a:gd name="connsiteX1" fmla="*/ 17817 w 11878907"/>
                <a:gd name="connsiteY1" fmla="*/ 0 h 6948501"/>
                <a:gd name="connsiteX2" fmla="*/ 11878907 w 11878907"/>
                <a:gd name="connsiteY2" fmla="*/ 1512 h 6948501"/>
                <a:gd name="connsiteX3" fmla="*/ 8930986 w 11878907"/>
                <a:gd name="connsiteY3" fmla="*/ 6905639 h 6948501"/>
                <a:gd name="connsiteX4" fmla="*/ 0 w 11878907"/>
                <a:gd name="connsiteY4" fmla="*/ 6948501 h 6948501"/>
                <a:gd name="connsiteX0" fmla="*/ 0 w 11878907"/>
                <a:gd name="connsiteY0" fmla="*/ 6946989 h 6946989"/>
                <a:gd name="connsiteX1" fmla="*/ 697324 w 11878907"/>
                <a:gd name="connsiteY1" fmla="*/ 24060 h 6946989"/>
                <a:gd name="connsiteX2" fmla="*/ 11878907 w 11878907"/>
                <a:gd name="connsiteY2" fmla="*/ 0 h 6946989"/>
                <a:gd name="connsiteX3" fmla="*/ 8930986 w 11878907"/>
                <a:gd name="connsiteY3" fmla="*/ 6904127 h 6946989"/>
                <a:gd name="connsiteX4" fmla="*/ 0 w 11878907"/>
                <a:gd name="connsiteY4" fmla="*/ 6946989 h 6946989"/>
                <a:gd name="connsiteX0" fmla="*/ 0 w 11878907"/>
                <a:gd name="connsiteY0" fmla="*/ 6946989 h 6946989"/>
                <a:gd name="connsiteX1" fmla="*/ 1581966 w 11878907"/>
                <a:gd name="connsiteY1" fmla="*/ 36846 h 6946989"/>
                <a:gd name="connsiteX2" fmla="*/ 11878907 w 11878907"/>
                <a:gd name="connsiteY2" fmla="*/ 0 h 6946989"/>
                <a:gd name="connsiteX3" fmla="*/ 8930986 w 11878907"/>
                <a:gd name="connsiteY3" fmla="*/ 6904127 h 6946989"/>
                <a:gd name="connsiteX4" fmla="*/ 0 w 11878907"/>
                <a:gd name="connsiteY4" fmla="*/ 6946989 h 6946989"/>
                <a:gd name="connsiteX0" fmla="*/ 0 w 11878907"/>
                <a:gd name="connsiteY0" fmla="*/ 6946989 h 6946989"/>
                <a:gd name="connsiteX1" fmla="*/ 1287085 w 11878907"/>
                <a:gd name="connsiteY1" fmla="*/ 151922 h 6946989"/>
                <a:gd name="connsiteX2" fmla="*/ 11878907 w 11878907"/>
                <a:gd name="connsiteY2" fmla="*/ 0 h 6946989"/>
                <a:gd name="connsiteX3" fmla="*/ 8930986 w 11878907"/>
                <a:gd name="connsiteY3" fmla="*/ 6904127 h 6946989"/>
                <a:gd name="connsiteX4" fmla="*/ 0 w 11878907"/>
                <a:gd name="connsiteY4" fmla="*/ 6946989 h 6946989"/>
                <a:gd name="connsiteX0" fmla="*/ 110393 w 10591822"/>
                <a:gd name="connsiteY0" fmla="*/ 6946989 h 6946989"/>
                <a:gd name="connsiteX1" fmla="*/ 0 w 10591822"/>
                <a:gd name="connsiteY1" fmla="*/ 151922 h 6946989"/>
                <a:gd name="connsiteX2" fmla="*/ 10591822 w 10591822"/>
                <a:gd name="connsiteY2" fmla="*/ 0 h 6946989"/>
                <a:gd name="connsiteX3" fmla="*/ 7643901 w 10591822"/>
                <a:gd name="connsiteY3" fmla="*/ 6904127 h 6946989"/>
                <a:gd name="connsiteX4" fmla="*/ 110393 w 10591822"/>
                <a:gd name="connsiteY4" fmla="*/ 6946989 h 6946989"/>
                <a:gd name="connsiteX0" fmla="*/ 0 w 10596817"/>
                <a:gd name="connsiteY0" fmla="*/ 6959775 h 6959775"/>
                <a:gd name="connsiteX1" fmla="*/ 4995 w 10596817"/>
                <a:gd name="connsiteY1" fmla="*/ 151922 h 6959775"/>
                <a:gd name="connsiteX2" fmla="*/ 10596817 w 10596817"/>
                <a:gd name="connsiteY2" fmla="*/ 0 h 6959775"/>
                <a:gd name="connsiteX3" fmla="*/ 7648896 w 10596817"/>
                <a:gd name="connsiteY3" fmla="*/ 6904127 h 6959775"/>
                <a:gd name="connsiteX4" fmla="*/ 0 w 10596817"/>
                <a:gd name="connsiteY4" fmla="*/ 6959775 h 6959775"/>
                <a:gd name="connsiteX0" fmla="*/ 256109 w 10852926"/>
                <a:gd name="connsiteY0" fmla="*/ 6977679 h 6977679"/>
                <a:gd name="connsiteX1" fmla="*/ 0 w 10852926"/>
                <a:gd name="connsiteY1" fmla="*/ 0 h 6977679"/>
                <a:gd name="connsiteX2" fmla="*/ 10852926 w 10852926"/>
                <a:gd name="connsiteY2" fmla="*/ 17904 h 6977679"/>
                <a:gd name="connsiteX3" fmla="*/ 7905005 w 10852926"/>
                <a:gd name="connsiteY3" fmla="*/ 6922031 h 6977679"/>
                <a:gd name="connsiteX4" fmla="*/ 256109 w 10852926"/>
                <a:gd name="connsiteY4" fmla="*/ 6977679 h 6977679"/>
                <a:gd name="connsiteX0" fmla="*/ 17709 w 10852926"/>
                <a:gd name="connsiteY0" fmla="*/ 6909748 h 6922031"/>
                <a:gd name="connsiteX1" fmla="*/ 0 w 10852926"/>
                <a:gd name="connsiteY1" fmla="*/ 0 h 6922031"/>
                <a:gd name="connsiteX2" fmla="*/ 10852926 w 10852926"/>
                <a:gd name="connsiteY2" fmla="*/ 17904 h 6922031"/>
                <a:gd name="connsiteX3" fmla="*/ 7905005 w 10852926"/>
                <a:gd name="connsiteY3" fmla="*/ 6922031 h 6922031"/>
                <a:gd name="connsiteX4" fmla="*/ 17709 w 10852926"/>
                <a:gd name="connsiteY4" fmla="*/ 6909748 h 6922031"/>
                <a:gd name="connsiteX0" fmla="*/ 17709 w 10858532"/>
                <a:gd name="connsiteY0" fmla="*/ 6909748 h 6922031"/>
                <a:gd name="connsiteX1" fmla="*/ 0 w 10858532"/>
                <a:gd name="connsiteY1" fmla="*/ 0 h 6922031"/>
                <a:gd name="connsiteX2" fmla="*/ 10858532 w 10858532"/>
                <a:gd name="connsiteY2" fmla="*/ 12313 h 6922031"/>
                <a:gd name="connsiteX3" fmla="*/ 7905005 w 10858532"/>
                <a:gd name="connsiteY3" fmla="*/ 6922031 h 6922031"/>
                <a:gd name="connsiteX4" fmla="*/ 17709 w 10858532"/>
                <a:gd name="connsiteY4" fmla="*/ 6909748 h 6922031"/>
                <a:gd name="connsiteX0" fmla="*/ 0 w 10840823"/>
                <a:gd name="connsiteY0" fmla="*/ 6909748 h 6922031"/>
                <a:gd name="connsiteX1" fmla="*/ 1324611 w 10840823"/>
                <a:gd name="connsiteY1" fmla="*/ 0 h 6922031"/>
                <a:gd name="connsiteX2" fmla="*/ 10840823 w 10840823"/>
                <a:gd name="connsiteY2" fmla="*/ 12313 h 6922031"/>
                <a:gd name="connsiteX3" fmla="*/ 7887296 w 10840823"/>
                <a:gd name="connsiteY3" fmla="*/ 6922031 h 6922031"/>
                <a:gd name="connsiteX4" fmla="*/ 0 w 10840823"/>
                <a:gd name="connsiteY4" fmla="*/ 6909748 h 6922031"/>
                <a:gd name="connsiteX0" fmla="*/ 0 w 10840823"/>
                <a:gd name="connsiteY0" fmla="*/ 6899207 h 6911490"/>
                <a:gd name="connsiteX1" fmla="*/ 743291 w 10840823"/>
                <a:gd name="connsiteY1" fmla="*/ 0 h 6911490"/>
                <a:gd name="connsiteX2" fmla="*/ 10840823 w 10840823"/>
                <a:gd name="connsiteY2" fmla="*/ 1772 h 6911490"/>
                <a:gd name="connsiteX3" fmla="*/ 7887296 w 10840823"/>
                <a:gd name="connsiteY3" fmla="*/ 6911490 h 6911490"/>
                <a:gd name="connsiteX4" fmla="*/ 0 w 10840823"/>
                <a:gd name="connsiteY4" fmla="*/ 6899207 h 6911490"/>
                <a:gd name="connsiteX0" fmla="*/ 810418 w 10097532"/>
                <a:gd name="connsiteY0" fmla="*/ 6909749 h 6911490"/>
                <a:gd name="connsiteX1" fmla="*/ 0 w 10097532"/>
                <a:gd name="connsiteY1" fmla="*/ 0 h 6911490"/>
                <a:gd name="connsiteX2" fmla="*/ 10097532 w 10097532"/>
                <a:gd name="connsiteY2" fmla="*/ 1772 h 6911490"/>
                <a:gd name="connsiteX3" fmla="*/ 7144005 w 10097532"/>
                <a:gd name="connsiteY3" fmla="*/ 6911490 h 6911490"/>
                <a:gd name="connsiteX4" fmla="*/ 810418 w 10097532"/>
                <a:gd name="connsiteY4" fmla="*/ 6909749 h 6911490"/>
                <a:gd name="connsiteX0" fmla="*/ 7140 w 10097532"/>
                <a:gd name="connsiteY0" fmla="*/ 6878126 h 6911490"/>
                <a:gd name="connsiteX1" fmla="*/ 0 w 10097532"/>
                <a:gd name="connsiteY1" fmla="*/ 0 h 6911490"/>
                <a:gd name="connsiteX2" fmla="*/ 10097532 w 10097532"/>
                <a:gd name="connsiteY2" fmla="*/ 1772 h 6911490"/>
                <a:gd name="connsiteX3" fmla="*/ 7144005 w 10097532"/>
                <a:gd name="connsiteY3" fmla="*/ 6911490 h 6911490"/>
                <a:gd name="connsiteX4" fmla="*/ 7140 w 10097532"/>
                <a:gd name="connsiteY4" fmla="*/ 6878126 h 6911490"/>
                <a:gd name="connsiteX0" fmla="*/ 0 w 10100961"/>
                <a:gd name="connsiteY0" fmla="*/ 6909749 h 6911490"/>
                <a:gd name="connsiteX1" fmla="*/ 3429 w 10100961"/>
                <a:gd name="connsiteY1" fmla="*/ 0 h 6911490"/>
                <a:gd name="connsiteX2" fmla="*/ 10100961 w 10100961"/>
                <a:gd name="connsiteY2" fmla="*/ 1772 h 6911490"/>
                <a:gd name="connsiteX3" fmla="*/ 7147434 w 10100961"/>
                <a:gd name="connsiteY3" fmla="*/ 6911490 h 6911490"/>
                <a:gd name="connsiteX4" fmla="*/ 0 w 10100961"/>
                <a:gd name="connsiteY4" fmla="*/ 6909749 h 6911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961" h="6911490">
                  <a:moveTo>
                    <a:pt x="0" y="6909749"/>
                  </a:moveTo>
                  <a:lnTo>
                    <a:pt x="3429" y="0"/>
                  </a:lnTo>
                  <a:lnTo>
                    <a:pt x="10100961" y="1772"/>
                  </a:lnTo>
                  <a:lnTo>
                    <a:pt x="7147434" y="6911490"/>
                  </a:lnTo>
                  <a:lnTo>
                    <a:pt x="0" y="6909749"/>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Placeholder 1">
            <a:extLst>
              <a:ext uri="{FF2B5EF4-FFF2-40B4-BE49-F238E27FC236}">
                <a16:creationId xmlns:a16="http://schemas.microsoft.com/office/drawing/2014/main" xmlns="" id="{53E9465D-BFF4-A345-8BF7-8442E83C3C84}"/>
              </a:ext>
            </a:extLst>
          </p:cNvPr>
          <p:cNvSpPr>
            <a:spLocks noGrp="1"/>
          </p:cNvSpPr>
          <p:nvPr>
            <p:ph type="title" hasCustomPrompt="1"/>
          </p:nvPr>
        </p:nvSpPr>
        <p:spPr>
          <a:xfrm>
            <a:off x="814116" y="2627374"/>
            <a:ext cx="4805855" cy="650164"/>
          </a:xfrm>
          <a:prstGeom prst="rect">
            <a:avLst/>
          </a:prstGeom>
        </p:spPr>
        <p:txBody>
          <a:bodyPr vert="horz" lIns="91440" tIns="45720" rIns="91440" bIns="45720" rtlCol="0" anchor="ctr">
            <a:normAutofit/>
          </a:bodyPr>
          <a:lstStyle>
            <a:lvl1pPr>
              <a:defRPr sz="2800">
                <a:solidFill>
                  <a:schemeClr val="bg2"/>
                </a:solidFill>
              </a:defRPr>
            </a:lvl1pPr>
          </a:lstStyle>
          <a:p>
            <a:r>
              <a:rPr lang="en-US" dirty="0"/>
              <a:t>Divider Page Title</a:t>
            </a:r>
          </a:p>
        </p:txBody>
      </p:sp>
      <p:sp>
        <p:nvSpPr>
          <p:cNvPr id="9" name="Text Placeholder 2">
            <a:extLst>
              <a:ext uri="{FF2B5EF4-FFF2-40B4-BE49-F238E27FC236}">
                <a16:creationId xmlns:a16="http://schemas.microsoft.com/office/drawing/2014/main" xmlns="" id="{DD149000-5534-C94E-B4CA-BCCD20F6F3F7}"/>
              </a:ext>
            </a:extLst>
          </p:cNvPr>
          <p:cNvSpPr>
            <a:spLocks noGrp="1"/>
          </p:cNvSpPr>
          <p:nvPr>
            <p:ph type="body" sz="quarter" idx="10" hasCustomPrompt="1"/>
          </p:nvPr>
        </p:nvSpPr>
        <p:spPr>
          <a:xfrm>
            <a:off x="813897" y="3441512"/>
            <a:ext cx="4805363" cy="504825"/>
          </a:xfrm>
        </p:spPr>
        <p:txBody>
          <a:bodyPr>
            <a:normAutofit/>
          </a:bodyPr>
          <a:lstStyle>
            <a:lvl1pPr marL="0" indent="0">
              <a:buFontTx/>
              <a:buNone/>
              <a:defRPr sz="1800">
                <a:solidFill>
                  <a:schemeClr val="accent1"/>
                </a:solidFill>
              </a:defRPr>
            </a:lvl1pPr>
          </a:lstStyle>
          <a:p>
            <a:pPr lvl="0"/>
            <a:r>
              <a:rPr lang="en-US" dirty="0"/>
              <a:t>Subtitle</a:t>
            </a:r>
          </a:p>
        </p:txBody>
      </p:sp>
      <p:pic>
        <p:nvPicPr>
          <p:cNvPr id="8" name="Picture 7">
            <a:extLst>
              <a:ext uri="{FF2B5EF4-FFF2-40B4-BE49-F238E27FC236}">
                <a16:creationId xmlns:a16="http://schemas.microsoft.com/office/drawing/2014/main" xmlns="" id="{2A9B7991-7AB1-5C44-A515-CA1C2F41E81F}"/>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911101" y="709309"/>
            <a:ext cx="2543300" cy="306730"/>
          </a:xfrm>
          <a:prstGeom prst="rect">
            <a:avLst/>
          </a:prstGeom>
        </p:spPr>
      </p:pic>
    </p:spTree>
    <p:extLst>
      <p:ext uri="{BB962C8B-B14F-4D97-AF65-F5344CB8AC3E}">
        <p14:creationId xmlns:p14="http://schemas.microsoft.com/office/powerpoint/2010/main" val="1781142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840827"/>
            <a:ext cx="10515600" cy="65016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755226"/>
            <a:ext cx="10515600" cy="422203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xmlns="" id="{94931F0E-9F66-B244-915B-0F7A6E7A2FA4}"/>
              </a:ext>
            </a:extLst>
          </p:cNvPr>
          <p:cNvPicPr>
            <a:picLocks noChangeAspect="1"/>
          </p:cNvPicPr>
          <p:nvPr userDrawn="1"/>
        </p:nvPicPr>
        <p:blipFill>
          <a:blip r:embed="rId18"/>
          <a:stretch>
            <a:fillRect/>
          </a:stretch>
        </p:blipFill>
        <p:spPr>
          <a:xfrm>
            <a:off x="10289001" y="6467508"/>
            <a:ext cx="1521999" cy="184752"/>
          </a:xfrm>
          <a:prstGeom prst="rect">
            <a:avLst/>
          </a:prstGeom>
        </p:spPr>
      </p:pic>
      <p:grpSp>
        <p:nvGrpSpPr>
          <p:cNvPr id="4" name="Group 3">
            <a:extLst>
              <a:ext uri="{FF2B5EF4-FFF2-40B4-BE49-F238E27FC236}">
                <a16:creationId xmlns:a16="http://schemas.microsoft.com/office/drawing/2014/main" xmlns="" id="{7250EF12-022E-504F-A935-2309D8B979D1}"/>
              </a:ext>
            </a:extLst>
          </p:cNvPr>
          <p:cNvGrpSpPr/>
          <p:nvPr userDrawn="1"/>
        </p:nvGrpSpPr>
        <p:grpSpPr>
          <a:xfrm>
            <a:off x="-7619" y="0"/>
            <a:ext cx="12199619" cy="155864"/>
            <a:chOff x="-7619" y="0"/>
            <a:chExt cx="12199619" cy="155864"/>
          </a:xfrm>
        </p:grpSpPr>
        <p:sp>
          <p:nvSpPr>
            <p:cNvPr id="10" name="Rectangle 9">
              <a:extLst>
                <a:ext uri="{FF2B5EF4-FFF2-40B4-BE49-F238E27FC236}">
                  <a16:creationId xmlns:a16="http://schemas.microsoft.com/office/drawing/2014/main" xmlns="" id="{9D55A589-A283-ED48-86CD-19A66588B873}"/>
                </a:ext>
              </a:extLst>
            </p:cNvPr>
            <p:cNvSpPr/>
            <p:nvPr userDrawn="1"/>
          </p:nvSpPr>
          <p:spPr>
            <a:xfrm>
              <a:off x="0" y="0"/>
              <a:ext cx="12192000" cy="1558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Parallelogram 3">
              <a:extLst>
                <a:ext uri="{FF2B5EF4-FFF2-40B4-BE49-F238E27FC236}">
                  <a16:creationId xmlns:a16="http://schemas.microsoft.com/office/drawing/2014/main" xmlns="" id="{81649785-BCDE-D648-B538-FC74B035CA34}"/>
                </a:ext>
              </a:extLst>
            </p:cNvPr>
            <p:cNvSpPr/>
            <p:nvPr userDrawn="1"/>
          </p:nvSpPr>
          <p:spPr>
            <a:xfrm>
              <a:off x="-7619" y="0"/>
              <a:ext cx="10276838" cy="155864"/>
            </a:xfrm>
            <a:custGeom>
              <a:avLst/>
              <a:gdLst>
                <a:gd name="connsiteX0" fmla="*/ 0 w 5597236"/>
                <a:gd name="connsiteY0" fmla="*/ 6871854 h 6871854"/>
                <a:gd name="connsiteX1" fmla="*/ 1399309 w 5597236"/>
                <a:gd name="connsiteY1" fmla="*/ 0 h 6871854"/>
                <a:gd name="connsiteX2" fmla="*/ 5597236 w 5597236"/>
                <a:gd name="connsiteY2" fmla="*/ 0 h 6871854"/>
                <a:gd name="connsiteX3" fmla="*/ 4197927 w 5597236"/>
                <a:gd name="connsiteY3" fmla="*/ 6871854 h 6871854"/>
                <a:gd name="connsiteX4" fmla="*/ 0 w 5597236"/>
                <a:gd name="connsiteY4" fmla="*/ 6871854 h 6871854"/>
                <a:gd name="connsiteX0" fmla="*/ 0 w 7135090"/>
                <a:gd name="connsiteY0" fmla="*/ 6871854 h 6871854"/>
                <a:gd name="connsiteX1" fmla="*/ 1399309 w 7135090"/>
                <a:gd name="connsiteY1" fmla="*/ 0 h 6871854"/>
                <a:gd name="connsiteX2" fmla="*/ 7135090 w 7135090"/>
                <a:gd name="connsiteY2" fmla="*/ 0 h 6871854"/>
                <a:gd name="connsiteX3" fmla="*/ 4197927 w 7135090"/>
                <a:gd name="connsiteY3" fmla="*/ 6871854 h 6871854"/>
                <a:gd name="connsiteX4" fmla="*/ 0 w 7135090"/>
                <a:gd name="connsiteY4" fmla="*/ 6871854 h 6871854"/>
                <a:gd name="connsiteX0" fmla="*/ 0 w 9504217"/>
                <a:gd name="connsiteY0" fmla="*/ 6871854 h 6871854"/>
                <a:gd name="connsiteX1" fmla="*/ 3768436 w 9504217"/>
                <a:gd name="connsiteY1" fmla="*/ 0 h 6871854"/>
                <a:gd name="connsiteX2" fmla="*/ 9504217 w 9504217"/>
                <a:gd name="connsiteY2" fmla="*/ 0 h 6871854"/>
                <a:gd name="connsiteX3" fmla="*/ 6567054 w 9504217"/>
                <a:gd name="connsiteY3" fmla="*/ 6871854 h 6871854"/>
                <a:gd name="connsiteX4" fmla="*/ 0 w 9504217"/>
                <a:gd name="connsiteY4" fmla="*/ 6871854 h 6871854"/>
                <a:gd name="connsiteX0" fmla="*/ 0 w 10667999"/>
                <a:gd name="connsiteY0" fmla="*/ 6871854 h 6871854"/>
                <a:gd name="connsiteX1" fmla="*/ 4932218 w 10667999"/>
                <a:gd name="connsiteY1" fmla="*/ 0 h 6871854"/>
                <a:gd name="connsiteX2" fmla="*/ 10667999 w 10667999"/>
                <a:gd name="connsiteY2" fmla="*/ 0 h 6871854"/>
                <a:gd name="connsiteX3" fmla="*/ 7730836 w 10667999"/>
                <a:gd name="connsiteY3" fmla="*/ 6871854 h 6871854"/>
                <a:gd name="connsiteX4" fmla="*/ 0 w 10667999"/>
                <a:gd name="connsiteY4" fmla="*/ 6871854 h 6871854"/>
                <a:gd name="connsiteX0" fmla="*/ 0 w 10667999"/>
                <a:gd name="connsiteY0" fmla="*/ 6871854 h 6871854"/>
                <a:gd name="connsiteX1" fmla="*/ 0 w 10667999"/>
                <a:gd name="connsiteY1" fmla="*/ 13855 h 6871854"/>
                <a:gd name="connsiteX2" fmla="*/ 10667999 w 10667999"/>
                <a:gd name="connsiteY2" fmla="*/ 0 h 6871854"/>
                <a:gd name="connsiteX3" fmla="*/ 7730836 w 10667999"/>
                <a:gd name="connsiteY3" fmla="*/ 6871854 h 6871854"/>
                <a:gd name="connsiteX4" fmla="*/ 0 w 10667999"/>
                <a:gd name="connsiteY4" fmla="*/ 6871854 h 6871854"/>
                <a:gd name="connsiteX0" fmla="*/ 10758 w 10678757"/>
                <a:gd name="connsiteY0" fmla="*/ 6879514 h 6879514"/>
                <a:gd name="connsiteX1" fmla="*/ 0 w 10678757"/>
                <a:gd name="connsiteY1" fmla="*/ 0 h 6879514"/>
                <a:gd name="connsiteX2" fmla="*/ 10678757 w 10678757"/>
                <a:gd name="connsiteY2" fmla="*/ 7660 h 6879514"/>
                <a:gd name="connsiteX3" fmla="*/ 7741594 w 10678757"/>
                <a:gd name="connsiteY3" fmla="*/ 6879514 h 6879514"/>
                <a:gd name="connsiteX4" fmla="*/ 10758 w 10678757"/>
                <a:gd name="connsiteY4" fmla="*/ 6879514 h 6879514"/>
                <a:gd name="connsiteX0" fmla="*/ 10758 w 10689515"/>
                <a:gd name="connsiteY0" fmla="*/ 6904127 h 6904127"/>
                <a:gd name="connsiteX1" fmla="*/ 0 w 10689515"/>
                <a:gd name="connsiteY1" fmla="*/ 24613 h 6904127"/>
                <a:gd name="connsiteX2" fmla="*/ 10689515 w 10689515"/>
                <a:gd name="connsiteY2" fmla="*/ 0 h 6904127"/>
                <a:gd name="connsiteX3" fmla="*/ 7741594 w 10689515"/>
                <a:gd name="connsiteY3" fmla="*/ 6904127 h 6904127"/>
                <a:gd name="connsiteX4" fmla="*/ 10758 w 10689515"/>
                <a:gd name="connsiteY4" fmla="*/ 6904127 h 6904127"/>
                <a:gd name="connsiteX0" fmla="*/ 10758 w 10689515"/>
                <a:gd name="connsiteY0" fmla="*/ 6905639 h 6905639"/>
                <a:gd name="connsiteX1" fmla="*/ 0 w 10689515"/>
                <a:gd name="connsiteY1" fmla="*/ 0 h 6905639"/>
                <a:gd name="connsiteX2" fmla="*/ 10689515 w 10689515"/>
                <a:gd name="connsiteY2" fmla="*/ 1512 h 6905639"/>
                <a:gd name="connsiteX3" fmla="*/ 7741594 w 10689515"/>
                <a:gd name="connsiteY3" fmla="*/ 6905639 h 6905639"/>
                <a:gd name="connsiteX4" fmla="*/ 10758 w 10689515"/>
                <a:gd name="connsiteY4" fmla="*/ 6905639 h 6905639"/>
                <a:gd name="connsiteX0" fmla="*/ 1182333 w 11861090"/>
                <a:gd name="connsiteY0" fmla="*/ 6905639 h 6905639"/>
                <a:gd name="connsiteX1" fmla="*/ 0 w 11861090"/>
                <a:gd name="connsiteY1" fmla="*/ 0 h 6905639"/>
                <a:gd name="connsiteX2" fmla="*/ 11861090 w 11861090"/>
                <a:gd name="connsiteY2" fmla="*/ 1512 h 6905639"/>
                <a:gd name="connsiteX3" fmla="*/ 8913169 w 11861090"/>
                <a:gd name="connsiteY3" fmla="*/ 6905639 h 6905639"/>
                <a:gd name="connsiteX4" fmla="*/ 1182333 w 11861090"/>
                <a:gd name="connsiteY4" fmla="*/ 6905639 h 6905639"/>
                <a:gd name="connsiteX0" fmla="*/ 0 w 11878907"/>
                <a:gd name="connsiteY0" fmla="*/ 6948501 h 6948501"/>
                <a:gd name="connsiteX1" fmla="*/ 17817 w 11878907"/>
                <a:gd name="connsiteY1" fmla="*/ 0 h 6948501"/>
                <a:gd name="connsiteX2" fmla="*/ 11878907 w 11878907"/>
                <a:gd name="connsiteY2" fmla="*/ 1512 h 6948501"/>
                <a:gd name="connsiteX3" fmla="*/ 8930986 w 11878907"/>
                <a:gd name="connsiteY3" fmla="*/ 6905639 h 6948501"/>
                <a:gd name="connsiteX4" fmla="*/ 0 w 11878907"/>
                <a:gd name="connsiteY4" fmla="*/ 6948501 h 6948501"/>
                <a:gd name="connsiteX0" fmla="*/ 0 w 11878907"/>
                <a:gd name="connsiteY0" fmla="*/ 6946989 h 6946989"/>
                <a:gd name="connsiteX1" fmla="*/ 697324 w 11878907"/>
                <a:gd name="connsiteY1" fmla="*/ 24060 h 6946989"/>
                <a:gd name="connsiteX2" fmla="*/ 11878907 w 11878907"/>
                <a:gd name="connsiteY2" fmla="*/ 0 h 6946989"/>
                <a:gd name="connsiteX3" fmla="*/ 8930986 w 11878907"/>
                <a:gd name="connsiteY3" fmla="*/ 6904127 h 6946989"/>
                <a:gd name="connsiteX4" fmla="*/ 0 w 11878907"/>
                <a:gd name="connsiteY4" fmla="*/ 6946989 h 6946989"/>
                <a:gd name="connsiteX0" fmla="*/ 0 w 11878907"/>
                <a:gd name="connsiteY0" fmla="*/ 6946989 h 6946989"/>
                <a:gd name="connsiteX1" fmla="*/ 1581966 w 11878907"/>
                <a:gd name="connsiteY1" fmla="*/ 36846 h 6946989"/>
                <a:gd name="connsiteX2" fmla="*/ 11878907 w 11878907"/>
                <a:gd name="connsiteY2" fmla="*/ 0 h 6946989"/>
                <a:gd name="connsiteX3" fmla="*/ 8930986 w 11878907"/>
                <a:gd name="connsiteY3" fmla="*/ 6904127 h 6946989"/>
                <a:gd name="connsiteX4" fmla="*/ 0 w 11878907"/>
                <a:gd name="connsiteY4" fmla="*/ 6946989 h 6946989"/>
                <a:gd name="connsiteX0" fmla="*/ 0 w 11878907"/>
                <a:gd name="connsiteY0" fmla="*/ 6946989 h 6946989"/>
                <a:gd name="connsiteX1" fmla="*/ 1287085 w 11878907"/>
                <a:gd name="connsiteY1" fmla="*/ 151922 h 6946989"/>
                <a:gd name="connsiteX2" fmla="*/ 11878907 w 11878907"/>
                <a:gd name="connsiteY2" fmla="*/ 0 h 6946989"/>
                <a:gd name="connsiteX3" fmla="*/ 8930986 w 11878907"/>
                <a:gd name="connsiteY3" fmla="*/ 6904127 h 6946989"/>
                <a:gd name="connsiteX4" fmla="*/ 0 w 11878907"/>
                <a:gd name="connsiteY4" fmla="*/ 6946989 h 6946989"/>
                <a:gd name="connsiteX0" fmla="*/ 110393 w 10591822"/>
                <a:gd name="connsiteY0" fmla="*/ 6946989 h 6946989"/>
                <a:gd name="connsiteX1" fmla="*/ 0 w 10591822"/>
                <a:gd name="connsiteY1" fmla="*/ 151922 h 6946989"/>
                <a:gd name="connsiteX2" fmla="*/ 10591822 w 10591822"/>
                <a:gd name="connsiteY2" fmla="*/ 0 h 6946989"/>
                <a:gd name="connsiteX3" fmla="*/ 7643901 w 10591822"/>
                <a:gd name="connsiteY3" fmla="*/ 6904127 h 6946989"/>
                <a:gd name="connsiteX4" fmla="*/ 110393 w 10591822"/>
                <a:gd name="connsiteY4" fmla="*/ 6946989 h 6946989"/>
                <a:gd name="connsiteX0" fmla="*/ 0 w 10596817"/>
                <a:gd name="connsiteY0" fmla="*/ 6959775 h 6959775"/>
                <a:gd name="connsiteX1" fmla="*/ 4995 w 10596817"/>
                <a:gd name="connsiteY1" fmla="*/ 151922 h 6959775"/>
                <a:gd name="connsiteX2" fmla="*/ 10596817 w 10596817"/>
                <a:gd name="connsiteY2" fmla="*/ 0 h 6959775"/>
                <a:gd name="connsiteX3" fmla="*/ 7648896 w 10596817"/>
                <a:gd name="connsiteY3" fmla="*/ 6904127 h 6959775"/>
                <a:gd name="connsiteX4" fmla="*/ 0 w 10596817"/>
                <a:gd name="connsiteY4" fmla="*/ 6959775 h 6959775"/>
                <a:gd name="connsiteX0" fmla="*/ 368823084 w 379419901"/>
                <a:gd name="connsiteY0" fmla="*/ 6959775 h 6959775"/>
                <a:gd name="connsiteX1" fmla="*/ 0 w 379419901"/>
                <a:gd name="connsiteY1" fmla="*/ 993638 h 6959775"/>
                <a:gd name="connsiteX2" fmla="*/ 379419901 w 379419901"/>
                <a:gd name="connsiteY2" fmla="*/ 0 h 6959775"/>
                <a:gd name="connsiteX3" fmla="*/ 376471980 w 379419901"/>
                <a:gd name="connsiteY3" fmla="*/ 6904127 h 6959775"/>
                <a:gd name="connsiteX4" fmla="*/ 368823084 w 379419901"/>
                <a:gd name="connsiteY4" fmla="*/ 6959775 h 6959775"/>
                <a:gd name="connsiteX0" fmla="*/ 417016 w 379419901"/>
                <a:gd name="connsiteY0" fmla="*/ 6538917 h 6904139"/>
                <a:gd name="connsiteX1" fmla="*/ 0 w 379419901"/>
                <a:gd name="connsiteY1" fmla="*/ 993638 h 6904139"/>
                <a:gd name="connsiteX2" fmla="*/ 379419901 w 379419901"/>
                <a:gd name="connsiteY2" fmla="*/ 0 h 6904139"/>
                <a:gd name="connsiteX3" fmla="*/ 376471980 w 379419901"/>
                <a:gd name="connsiteY3" fmla="*/ 6904127 h 6904139"/>
                <a:gd name="connsiteX4" fmla="*/ 417016 w 379419901"/>
                <a:gd name="connsiteY4" fmla="*/ 6538917 h 6904139"/>
                <a:gd name="connsiteX0" fmla="*/ 839016 w 379841901"/>
                <a:gd name="connsiteY0" fmla="*/ 6538917 h 6904139"/>
                <a:gd name="connsiteX1" fmla="*/ 0 w 379841901"/>
                <a:gd name="connsiteY1" fmla="*/ 993638 h 6904139"/>
                <a:gd name="connsiteX2" fmla="*/ 379841901 w 379841901"/>
                <a:gd name="connsiteY2" fmla="*/ 0 h 6904139"/>
                <a:gd name="connsiteX3" fmla="*/ 376893980 w 379841901"/>
                <a:gd name="connsiteY3" fmla="*/ 6904127 h 6904139"/>
                <a:gd name="connsiteX4" fmla="*/ 839016 w 379841901"/>
                <a:gd name="connsiteY4" fmla="*/ 6538917 h 6904139"/>
                <a:gd name="connsiteX0" fmla="*/ 417016 w 379841901"/>
                <a:gd name="connsiteY0" fmla="*/ 6959775 h 6959775"/>
                <a:gd name="connsiteX1" fmla="*/ 0 w 379841901"/>
                <a:gd name="connsiteY1" fmla="*/ 993638 h 6959775"/>
                <a:gd name="connsiteX2" fmla="*/ 379841901 w 379841901"/>
                <a:gd name="connsiteY2" fmla="*/ 0 h 6959775"/>
                <a:gd name="connsiteX3" fmla="*/ 376893980 w 379841901"/>
                <a:gd name="connsiteY3" fmla="*/ 6904127 h 6959775"/>
                <a:gd name="connsiteX4" fmla="*/ 417016 w 379841901"/>
                <a:gd name="connsiteY4" fmla="*/ 6959775 h 6959775"/>
                <a:gd name="connsiteX0" fmla="*/ 0 w 379424885"/>
                <a:gd name="connsiteY0" fmla="*/ 6959775 h 6959775"/>
                <a:gd name="connsiteX1" fmla="*/ 4984 w 379424885"/>
                <a:gd name="connsiteY1" fmla="*/ 151921 h 6959775"/>
                <a:gd name="connsiteX2" fmla="*/ 379424885 w 379424885"/>
                <a:gd name="connsiteY2" fmla="*/ 0 h 6959775"/>
                <a:gd name="connsiteX3" fmla="*/ 376476964 w 379424885"/>
                <a:gd name="connsiteY3" fmla="*/ 6904127 h 6959775"/>
                <a:gd name="connsiteX4" fmla="*/ 0 w 379424885"/>
                <a:gd name="connsiteY4" fmla="*/ 6959775 h 695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24885" h="6959775">
                  <a:moveTo>
                    <a:pt x="0" y="6959775"/>
                  </a:moveTo>
                  <a:cubicBezTo>
                    <a:pt x="1661" y="4690490"/>
                    <a:pt x="3323" y="2421206"/>
                    <a:pt x="4984" y="151921"/>
                  </a:cubicBezTo>
                  <a:lnTo>
                    <a:pt x="379424885" y="0"/>
                  </a:lnTo>
                  <a:lnTo>
                    <a:pt x="376476964" y="6904127"/>
                  </a:lnTo>
                  <a:lnTo>
                    <a:pt x="0" y="69597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12724602"/>
      </p:ext>
    </p:extLst>
  </p:cSld>
  <p:clrMap bg1="lt1" tx1="dk1" bg2="lt2" tx2="dk2" accent1="accent1" accent2="accent2" accent3="accent3" accent4="accent4" accent5="accent5" accent6="accent6" hlink="hlink" folHlink="folHlink"/>
  <p:sldLayoutIdLst>
    <p:sldLayoutId id="2147484053" r:id="rId1"/>
    <p:sldLayoutId id="2147484067" r:id="rId2"/>
    <p:sldLayoutId id="2147484068" r:id="rId3"/>
    <p:sldLayoutId id="2147484071" r:id="rId4"/>
    <p:sldLayoutId id="2147484069" r:id="rId5"/>
    <p:sldLayoutId id="2147484070" r:id="rId6"/>
    <p:sldLayoutId id="2147484066" r:id="rId7"/>
    <p:sldLayoutId id="2147484073" r:id="rId8"/>
    <p:sldLayoutId id="2147484074" r:id="rId9"/>
    <p:sldLayoutId id="2147484075" r:id="rId10"/>
    <p:sldLayoutId id="2147484047" r:id="rId11"/>
    <p:sldLayoutId id="2147484048" r:id="rId12"/>
    <p:sldLayoutId id="2147484049" r:id="rId13"/>
    <p:sldLayoutId id="2147484029" r:id="rId14"/>
    <p:sldLayoutId id="2147484077" r:id="rId15"/>
    <p:sldLayoutId id="2147484078"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1800" b="1" i="0" kern="1200">
          <a:solidFill>
            <a:schemeClr val="accent3"/>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2000" b="0" i="0" kern="1200">
          <a:solidFill>
            <a:schemeClr val="accen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3"/>
        </a:buClr>
        <a:buFont typeface="Arial" panose="020B0604020202020204" pitchFamily="34" charset="0"/>
        <a:buChar char="•"/>
        <a:defRPr sz="1800" b="0" i="0" kern="1200">
          <a:solidFill>
            <a:schemeClr val="accen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accent3"/>
        </a:buClr>
        <a:buFont typeface="Arial" panose="020B0604020202020204" pitchFamily="34" charset="0"/>
        <a:buChar char="•"/>
        <a:defRPr sz="1600" b="0" i="0" kern="1200">
          <a:solidFill>
            <a:schemeClr val="accen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400" b="0" i="0" kern="1200">
          <a:solidFill>
            <a:schemeClr val="accen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400" b="0" i="0" kern="1200">
          <a:solidFill>
            <a:schemeClr val="accen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5.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1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7.xml"/><Relationship Id="rId1" Type="http://schemas.openxmlformats.org/officeDocument/2006/relationships/slideLayout" Target="../slideLayouts/slideLayout15.xml"/><Relationship Id="rId4" Type="http://schemas.openxmlformats.org/officeDocument/2006/relationships/image" Target="../media/image65.png"/></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5.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5.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5.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5.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5.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5.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5.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5.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5.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5.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5.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5.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5.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5.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5.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5.xml"/></Relationships>
</file>

<file path=ppt/slides/_rels/slide14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6.xml"/><Relationship Id="rId1" Type="http://schemas.openxmlformats.org/officeDocument/2006/relationships/slideLayout" Target="../slideLayouts/slideLayout15.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5.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5.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5.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5.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5.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5.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5.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5.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5.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5.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5.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5.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5.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5.xml"/></Relationships>
</file>

<file path=ppt/slides/_rels/slide15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9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5.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5.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5.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5.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5.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5.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5.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5.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5.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5.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5.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5.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5.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5.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5.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5.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34.png"/></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4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3" Type="http://schemas.openxmlformats.org/officeDocument/2006/relationships/image" Target="../media/image47.tmp"/><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34.png"/></Relationships>
</file>

<file path=ppt/slides/_rels/slide7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CCA403-18BF-1440-AE1B-4FCACBBDDDE0}"/>
              </a:ext>
            </a:extLst>
          </p:cNvPr>
          <p:cNvSpPr>
            <a:spLocks noGrp="1"/>
          </p:cNvSpPr>
          <p:nvPr>
            <p:ph type="title"/>
          </p:nvPr>
        </p:nvSpPr>
        <p:spPr>
          <a:xfrm>
            <a:off x="1275988" y="2459420"/>
            <a:ext cx="5720340" cy="1471449"/>
          </a:xfrm>
        </p:spPr>
        <p:txBody>
          <a:bodyPr>
            <a:normAutofit fontScale="90000"/>
          </a:bodyPr>
          <a:lstStyle/>
          <a:p>
            <a:r>
              <a:rPr lang="en-US" dirty="0" smtClean="0"/>
              <a:t>TEAM CONNECT CUSTOM JAVA RULES</a:t>
            </a:r>
            <a:endParaRPr lang="en-US" dirty="0"/>
          </a:p>
        </p:txBody>
      </p:sp>
      <p:sp>
        <p:nvSpPr>
          <p:cNvPr id="3" name="Text Placeholder 2">
            <a:extLst>
              <a:ext uri="{FF2B5EF4-FFF2-40B4-BE49-F238E27FC236}">
                <a16:creationId xmlns:a16="http://schemas.microsoft.com/office/drawing/2014/main" xmlns="" id="{D849384F-7A88-AD4C-8F34-BD1C107C0D89}"/>
              </a:ext>
            </a:extLst>
          </p:cNvPr>
          <p:cNvSpPr>
            <a:spLocks noGrp="1"/>
          </p:cNvSpPr>
          <p:nvPr>
            <p:ph type="body" sz="quarter" idx="10"/>
          </p:nvPr>
        </p:nvSpPr>
        <p:spPr>
          <a:xfrm>
            <a:off x="1275483" y="4395668"/>
            <a:ext cx="5721350" cy="630238"/>
          </a:xfrm>
        </p:spPr>
        <p:txBody>
          <a:bodyPr/>
          <a:lstStyle/>
          <a:p>
            <a:r>
              <a:rPr lang="en-US" dirty="0" smtClean="0"/>
              <a:t>Team Connect 6.x</a:t>
            </a:r>
            <a:endParaRPr lang="en-US" dirty="0"/>
          </a:p>
        </p:txBody>
      </p:sp>
    </p:spTree>
    <p:extLst>
      <p:ext uri="{BB962C8B-B14F-4D97-AF65-F5344CB8AC3E}">
        <p14:creationId xmlns:p14="http://schemas.microsoft.com/office/powerpoint/2010/main" val="1625691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buFont typeface="Wingdings" pitchFamily="2" charset="2"/>
              <a:buChar char="§"/>
            </a:pPr>
            <a:r>
              <a:rPr lang="en-US" b="1" dirty="0" smtClean="0">
                <a:latin typeface="Arial" charset="0"/>
              </a:rPr>
              <a:t>Validation</a:t>
            </a:r>
            <a:r>
              <a:rPr lang="en-US" b="1" dirty="0">
                <a:latin typeface="Arial" charset="0"/>
              </a:rPr>
              <a:t>: </a:t>
            </a:r>
            <a:r>
              <a:rPr lang="en-US" dirty="0">
                <a:latin typeface="Arial" charset="0"/>
              </a:rPr>
              <a:t>Verify conditions before allowing an operation.</a:t>
            </a:r>
          </a:p>
          <a:p>
            <a:pPr lvl="1">
              <a:buClr>
                <a:srgbClr val="A50021"/>
              </a:buClr>
              <a:buNone/>
            </a:pPr>
            <a:endParaRPr lang="en-US" dirty="0">
              <a:latin typeface="Arial" charset="0"/>
            </a:endParaRPr>
          </a:p>
          <a:p>
            <a:pPr lvl="2">
              <a:buNone/>
            </a:pPr>
            <a:r>
              <a:rPr lang="en-US" b="1" i="1" dirty="0">
                <a:latin typeface="Arial" charset="0"/>
              </a:rPr>
              <a:t>Examples:</a:t>
            </a:r>
          </a:p>
          <a:p>
            <a:pPr lvl="2"/>
            <a:r>
              <a:rPr lang="en-US" b="1" i="1" dirty="0">
                <a:latin typeface="Arial" charset="0"/>
              </a:rPr>
              <a:t>Validate field population before saving</a:t>
            </a:r>
          </a:p>
          <a:p>
            <a:pPr lvl="2"/>
            <a:r>
              <a:rPr lang="en-US" b="1" i="1" dirty="0">
                <a:latin typeface="Arial" charset="0"/>
              </a:rPr>
              <a:t>Validate correct date before posting a Task</a:t>
            </a:r>
            <a:endParaRPr lang="en-US" dirty="0">
              <a:latin typeface="Arial" charset="0"/>
            </a:endParaRPr>
          </a:p>
          <a:p>
            <a:pPr lvl="1">
              <a:buFont typeface="Wingdings" pitchFamily="2" charset="2"/>
              <a:buChar char="Ø"/>
            </a:pPr>
            <a:endParaRPr lang="en-US" b="1" i="1" dirty="0">
              <a:latin typeface="Arial" charset="0"/>
            </a:endParaRPr>
          </a:p>
          <a:p>
            <a:pPr lvl="1">
              <a:buFont typeface="Wingdings" pitchFamily="2" charset="2"/>
              <a:buChar char="§"/>
            </a:pPr>
            <a:r>
              <a:rPr lang="en-US" b="1" dirty="0" smtClean="0">
                <a:latin typeface="Arial" charset="0"/>
              </a:rPr>
              <a:t>Approval</a:t>
            </a:r>
            <a:r>
              <a:rPr lang="en-US" b="1" dirty="0">
                <a:latin typeface="Arial" charset="0"/>
              </a:rPr>
              <a:t>: </a:t>
            </a:r>
            <a:r>
              <a:rPr lang="en-US" dirty="0">
                <a:latin typeface="Arial" charset="0"/>
              </a:rPr>
              <a:t>Send requests for approval to users/groups before an action is completed.</a:t>
            </a:r>
          </a:p>
          <a:p>
            <a:pPr lvl="1">
              <a:buClr>
                <a:srgbClr val="A50021"/>
              </a:buClr>
              <a:buFont typeface="Wingdings" pitchFamily="2" charset="2"/>
              <a:buChar char="§"/>
            </a:pPr>
            <a:endParaRPr lang="en-US" dirty="0">
              <a:latin typeface="Arial" charset="0"/>
            </a:endParaRPr>
          </a:p>
          <a:p>
            <a:pPr lvl="2">
              <a:buNone/>
            </a:pPr>
            <a:r>
              <a:rPr lang="en-US" b="1" i="1" dirty="0">
                <a:latin typeface="Arial" charset="0"/>
              </a:rPr>
              <a:t>Examples:</a:t>
            </a:r>
          </a:p>
          <a:p>
            <a:pPr lvl="2"/>
            <a:r>
              <a:rPr lang="en-US" b="1" i="1" dirty="0">
                <a:latin typeface="Arial" charset="0"/>
              </a:rPr>
              <a:t>Approve record phase change</a:t>
            </a:r>
          </a:p>
          <a:p>
            <a:pPr lvl="2"/>
            <a:r>
              <a:rPr lang="en-US" b="1" i="1" dirty="0">
                <a:latin typeface="Arial" charset="0"/>
              </a:rPr>
              <a:t>Approve invoice </a:t>
            </a:r>
            <a:r>
              <a:rPr lang="en-US" b="1" i="1" dirty="0" smtClean="0">
                <a:latin typeface="Arial" charset="0"/>
              </a:rPr>
              <a:t>posting</a:t>
            </a:r>
            <a:endParaRPr lang="en-US" b="1" i="1" dirty="0">
              <a:latin typeface="Arial" charset="0"/>
            </a:endParaRPr>
          </a:p>
        </p:txBody>
      </p:sp>
      <p:sp>
        <p:nvSpPr>
          <p:cNvPr id="3" name="Title 2"/>
          <p:cNvSpPr>
            <a:spLocks noGrp="1"/>
          </p:cNvSpPr>
          <p:nvPr>
            <p:ph type="title"/>
          </p:nvPr>
        </p:nvSpPr>
        <p:spPr/>
        <p:txBody>
          <a:bodyPr/>
          <a:lstStyle/>
          <a:p>
            <a:r>
              <a:rPr lang="en-US" dirty="0"/>
              <a:t>Rule Types</a:t>
            </a:r>
          </a:p>
        </p:txBody>
      </p:sp>
    </p:spTree>
    <p:extLst>
      <p:ext uri="{BB962C8B-B14F-4D97-AF65-F5344CB8AC3E}">
        <p14:creationId xmlns:p14="http://schemas.microsoft.com/office/powerpoint/2010/main" val="397015351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Shape 624"/>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r>
              <a:rPr lang="en-US" dirty="0"/>
              <a:t>Model Classes</a:t>
            </a:r>
          </a:p>
          <a:p>
            <a:pPr lvl="1"/>
            <a:r>
              <a:rPr lang="en-US" dirty="0"/>
              <a:t>Project, Contact, Invoice, etc.</a:t>
            </a:r>
          </a:p>
          <a:p>
            <a:r>
              <a:rPr lang="en-US" dirty="0"/>
              <a:t>Resource Services</a:t>
            </a:r>
          </a:p>
          <a:p>
            <a:pPr lvl="1"/>
            <a:r>
              <a:rPr lang="en-US" dirty="0"/>
              <a:t>Object-Specific Services</a:t>
            </a:r>
          </a:p>
          <a:p>
            <a:pPr lvl="1"/>
            <a:r>
              <a:rPr lang="en-US" dirty="0" err="1"/>
              <a:t>ProjectService</a:t>
            </a:r>
            <a:r>
              <a:rPr lang="en-US" dirty="0"/>
              <a:t>, </a:t>
            </a:r>
            <a:r>
              <a:rPr lang="en-US" dirty="0" err="1"/>
              <a:t>InvoiceService</a:t>
            </a:r>
            <a:r>
              <a:rPr lang="en-US" dirty="0"/>
              <a:t>, etc.</a:t>
            </a:r>
          </a:p>
          <a:p>
            <a:pPr lvl="1"/>
            <a:r>
              <a:rPr lang="en-US" dirty="0"/>
              <a:t>Provides basic CRUD and Search operations</a:t>
            </a:r>
          </a:p>
          <a:p>
            <a:r>
              <a:rPr lang="en-US" dirty="0"/>
              <a:t>Transactional Services</a:t>
            </a:r>
          </a:p>
          <a:p>
            <a:pPr lvl="1"/>
            <a:r>
              <a:rPr lang="en-US" dirty="0"/>
              <a:t>Cross-object/Object Independent Services</a:t>
            </a:r>
          </a:p>
          <a:p>
            <a:pPr lvl="1"/>
            <a:r>
              <a:rPr lang="en-US" dirty="0" err="1"/>
              <a:t>UtilityService</a:t>
            </a:r>
            <a:r>
              <a:rPr lang="en-US" dirty="0"/>
              <a:t>, </a:t>
            </a:r>
            <a:r>
              <a:rPr lang="en-US" dirty="0" err="1"/>
              <a:t>SecurityService</a:t>
            </a:r>
            <a:r>
              <a:rPr lang="en-US" dirty="0"/>
              <a:t>, </a:t>
            </a:r>
            <a:r>
              <a:rPr lang="en-US" dirty="0" err="1"/>
              <a:t>CategoryService</a:t>
            </a:r>
            <a:r>
              <a:rPr lang="en-US" dirty="0"/>
              <a:t>, </a:t>
            </a:r>
            <a:r>
              <a:rPr lang="en-US" dirty="0" err="1"/>
              <a:t>InternationalizationService</a:t>
            </a:r>
            <a:endParaRPr lang="en-US" dirty="0"/>
          </a:p>
          <a:p>
            <a:pPr indent="-342900">
              <a:buNone/>
            </a:pPr>
            <a:endParaRPr dirty="0"/>
          </a:p>
        </p:txBody>
      </p:sp>
      <p:sp>
        <p:nvSpPr>
          <p:cNvPr id="625" name="Shape 625"/>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a:t>Type of classes</a:t>
            </a:r>
          </a:p>
        </p:txBody>
      </p:sp>
    </p:spTree>
    <p:extLst>
      <p:ext uri="{BB962C8B-B14F-4D97-AF65-F5344CB8AC3E}">
        <p14:creationId xmlns:p14="http://schemas.microsoft.com/office/powerpoint/2010/main" val="242207315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Shape 610"/>
          <p:cNvSpPr txBox="1">
            <a:spLocks noGrp="1"/>
          </p:cNvSpPr>
          <p:nvPr>
            <p:ph type="body" idx="1"/>
          </p:nvPr>
        </p:nvSpPr>
        <p:spPr>
          <a:xfrm>
            <a:off x="2151321" y="1033685"/>
            <a:ext cx="7697972" cy="4572225"/>
          </a:xfrm>
          <a:prstGeom prst="rect">
            <a:avLst/>
          </a:prstGeom>
          <a:noFill/>
          <a:ln>
            <a:noFill/>
          </a:ln>
        </p:spPr>
        <p:txBody>
          <a:bodyPr vert="horz" wrap="square" lIns="91425" tIns="45700" rIns="91425" bIns="45700" rtlCol="0" anchor="t" anchorCtr="0">
            <a:noAutofit/>
          </a:bodyPr>
          <a:lstStyle/>
          <a:p>
            <a:pPr indent="-342900">
              <a:spcBef>
                <a:spcPts val="0"/>
              </a:spcBef>
              <a:buSzPts val="2000"/>
            </a:pPr>
            <a:r>
              <a:rPr lang="en-US" sz="2000" b="1" dirty="0" err="1"/>
              <a:t>com.mitratech.teamconnect.enterprise.api</a:t>
            </a:r>
            <a:r>
              <a:rPr lang="en-US" sz="2000" dirty="0"/>
              <a:t/>
            </a:r>
            <a:br>
              <a:rPr lang="en-US" sz="2000" dirty="0"/>
            </a:br>
            <a:r>
              <a:rPr lang="en-US" sz="2000" dirty="0"/>
              <a:t>Includes any general classes, mainly Platform.</a:t>
            </a:r>
          </a:p>
          <a:p>
            <a:pPr indent="-342900">
              <a:spcBef>
                <a:spcPts val="400"/>
              </a:spcBef>
              <a:buSzPts val="2000"/>
            </a:pPr>
            <a:r>
              <a:rPr lang="en-US" sz="2000" b="1" dirty="0" err="1"/>
              <a:t>com.mitratech.teamconnect.enterprise.api.callable</a:t>
            </a:r>
            <a:r>
              <a:rPr lang="en-US" sz="2000" dirty="0"/>
              <a:t/>
            </a:r>
            <a:br>
              <a:rPr lang="en-US" sz="2000" dirty="0"/>
            </a:br>
            <a:r>
              <a:rPr lang="en-US" sz="2000" dirty="0"/>
              <a:t>Includes the four different types of callable methods that you use with </a:t>
            </a:r>
            <a:r>
              <a:rPr lang="en-US" sz="2000" dirty="0" err="1"/>
              <a:t>UtilityService.runAsSystemUser</a:t>
            </a:r>
            <a:r>
              <a:rPr lang="en-US" sz="2000" dirty="0"/>
              <a:t>().</a:t>
            </a:r>
          </a:p>
          <a:p>
            <a:pPr indent="-342900">
              <a:spcBef>
                <a:spcPts val="400"/>
              </a:spcBef>
              <a:buSzPts val="2000"/>
            </a:pPr>
            <a:r>
              <a:rPr lang="en-US" sz="2000" b="1" dirty="0" err="1"/>
              <a:t>com.mitratech.teamconnect.enterprise.api.custom</a:t>
            </a:r>
            <a:r>
              <a:rPr lang="en-US" sz="2000" dirty="0"/>
              <a:t/>
            </a:r>
            <a:br>
              <a:rPr lang="en-US" sz="2000" dirty="0"/>
            </a:br>
            <a:r>
              <a:rPr lang="en-US" sz="2000" dirty="0"/>
              <a:t>Includes the classes you extend when you are creating custom screens, automated qualifiers, and automated actions.</a:t>
            </a:r>
          </a:p>
          <a:p>
            <a:pPr indent="-342900">
              <a:spcBef>
                <a:spcPts val="400"/>
              </a:spcBef>
              <a:buSzPts val="2000"/>
            </a:pPr>
            <a:r>
              <a:rPr lang="en-US" sz="2000" b="1" dirty="0" err="1"/>
              <a:t>com.mitratech.teamconnect.enterprise.api.model</a:t>
            </a:r>
            <a:r>
              <a:rPr lang="en-US" sz="2000" dirty="0"/>
              <a:t/>
            </a:r>
            <a:br>
              <a:rPr lang="en-US" sz="2000" dirty="0"/>
            </a:br>
            <a:r>
              <a:rPr lang="en-US" sz="2000" dirty="0"/>
              <a:t>Includes the classes for all API objects that are not part of the other model packages.</a:t>
            </a:r>
          </a:p>
          <a:p>
            <a:pPr indent="-342900">
              <a:spcBef>
                <a:spcPts val="400"/>
              </a:spcBef>
              <a:buSzPts val="2000"/>
            </a:pPr>
            <a:r>
              <a:rPr lang="en-US" sz="2000" b="1" dirty="0" err="1"/>
              <a:t>com.mitratech.teamconnect.enterprise.api.model.custom</a:t>
            </a:r>
            <a:r>
              <a:rPr lang="en-US" sz="2000" b="1" dirty="0"/>
              <a:t/>
            </a:r>
            <a:br>
              <a:rPr lang="en-US" sz="2000" b="1" dirty="0"/>
            </a:br>
            <a:r>
              <a:rPr lang="en-US" sz="2000" dirty="0"/>
              <a:t>Includes the API model classes for all design entities.</a:t>
            </a:r>
          </a:p>
        </p:txBody>
      </p:sp>
      <p:sp>
        <p:nvSpPr>
          <p:cNvPr id="611" name="Shape 611"/>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a:t>API Package Classes</a:t>
            </a:r>
          </a:p>
        </p:txBody>
      </p:sp>
    </p:spTree>
    <p:extLst>
      <p:ext uri="{BB962C8B-B14F-4D97-AF65-F5344CB8AC3E}">
        <p14:creationId xmlns:p14="http://schemas.microsoft.com/office/powerpoint/2010/main" val="352779945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Shape 617"/>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indent="-342900">
              <a:spcBef>
                <a:spcPts val="0"/>
              </a:spcBef>
              <a:buSzPts val="2000"/>
            </a:pPr>
            <a:r>
              <a:rPr lang="en-US" sz="2000" b="1" dirty="0" err="1"/>
              <a:t>com.mitratech.teamconnect.enterprise.api.model.enums</a:t>
            </a:r>
            <a:r>
              <a:rPr lang="en-US" sz="2000" b="1" dirty="0"/>
              <a:t/>
            </a:r>
            <a:br>
              <a:rPr lang="en-US" sz="2000" b="1" dirty="0"/>
            </a:br>
            <a:r>
              <a:rPr lang="en-US" sz="2000" dirty="0"/>
              <a:t>API model classes for all enumerations</a:t>
            </a:r>
          </a:p>
          <a:p>
            <a:pPr indent="-342900">
              <a:spcBef>
                <a:spcPts val="400"/>
              </a:spcBef>
              <a:buSzPts val="2000"/>
            </a:pPr>
            <a:r>
              <a:rPr lang="en-US" sz="2000" b="1" dirty="0" err="1"/>
              <a:t>com.mitratech.teamconnect.enterprise.api.model.exceptions</a:t>
            </a:r>
            <a:r>
              <a:rPr lang="en-US" sz="2000" b="1" dirty="0"/>
              <a:t/>
            </a:r>
            <a:br>
              <a:rPr lang="en-US" sz="2000" b="1" dirty="0"/>
            </a:br>
            <a:r>
              <a:rPr lang="en-US" sz="2000" dirty="0"/>
              <a:t>API model classes for all exceptions.</a:t>
            </a:r>
          </a:p>
          <a:p>
            <a:pPr indent="-342900">
              <a:spcBef>
                <a:spcPts val="400"/>
              </a:spcBef>
              <a:buSzPts val="2000"/>
            </a:pPr>
            <a:r>
              <a:rPr lang="en-US" sz="2000" b="1" dirty="0" err="1"/>
              <a:t>com.mitratech.teamconnect.enterprise.api.model.parameters</a:t>
            </a:r>
            <a:r>
              <a:rPr lang="en-US" sz="2000" b="1" dirty="0"/>
              <a:t/>
            </a:r>
            <a:br>
              <a:rPr lang="en-US" sz="2000" b="1" dirty="0"/>
            </a:br>
            <a:r>
              <a:rPr lang="en-US" sz="2000" dirty="0"/>
              <a:t>API model classes for all parameters.</a:t>
            </a:r>
          </a:p>
          <a:p>
            <a:pPr indent="-342900">
              <a:spcBef>
                <a:spcPts val="400"/>
              </a:spcBef>
              <a:buSzPts val="2000"/>
            </a:pPr>
            <a:r>
              <a:rPr lang="en-US" sz="2000" b="1" dirty="0" err="1"/>
              <a:t>com.mitratech.teamconnect.enterprise.api.model.search</a:t>
            </a:r>
            <a:r>
              <a:rPr lang="en-US" sz="2000" b="1" dirty="0"/>
              <a:t> </a:t>
            </a:r>
            <a:r>
              <a:rPr lang="en-US" sz="2000" dirty="0"/>
              <a:t/>
            </a:r>
            <a:br>
              <a:rPr lang="en-US" sz="2000" dirty="0"/>
            </a:br>
            <a:r>
              <a:rPr lang="en-US" sz="2000" dirty="0"/>
              <a:t>API model classes for searching</a:t>
            </a:r>
          </a:p>
          <a:p>
            <a:pPr indent="-342900">
              <a:spcBef>
                <a:spcPts val="400"/>
              </a:spcBef>
              <a:buSzPts val="2000"/>
            </a:pPr>
            <a:r>
              <a:rPr lang="en-US" sz="2000" b="1" dirty="0" err="1"/>
              <a:t>com.mitratech.teamconnect.enterprise.api.service</a:t>
            </a:r>
            <a:r>
              <a:rPr lang="en-US" sz="2000" dirty="0"/>
              <a:t/>
            </a:r>
            <a:br>
              <a:rPr lang="en-US" sz="2000" dirty="0"/>
            </a:br>
            <a:r>
              <a:rPr lang="en-US" sz="2000" dirty="0"/>
              <a:t>includes all the service classes.</a:t>
            </a:r>
          </a:p>
        </p:txBody>
      </p:sp>
      <p:sp>
        <p:nvSpPr>
          <p:cNvPr id="618" name="Shape 618"/>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a:t>API Package Classes</a:t>
            </a:r>
          </a:p>
        </p:txBody>
      </p:sp>
    </p:spTree>
    <p:extLst>
      <p:ext uri="{BB962C8B-B14F-4D97-AF65-F5344CB8AC3E}">
        <p14:creationId xmlns:p14="http://schemas.microsoft.com/office/powerpoint/2010/main" val="310913899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Shape 610"/>
          <p:cNvSpPr txBox="1">
            <a:spLocks noGrp="1"/>
          </p:cNvSpPr>
          <p:nvPr>
            <p:ph type="body" idx="1"/>
          </p:nvPr>
        </p:nvSpPr>
        <p:spPr>
          <a:xfrm>
            <a:off x="2151321" y="1033685"/>
            <a:ext cx="7697972" cy="4572225"/>
          </a:xfrm>
          <a:prstGeom prst="rect">
            <a:avLst/>
          </a:prstGeom>
          <a:noFill/>
          <a:ln>
            <a:noFill/>
          </a:ln>
        </p:spPr>
        <p:txBody>
          <a:bodyPr vert="horz" wrap="square" lIns="91425" tIns="45700" rIns="91425" bIns="45700" rtlCol="0" anchor="t" anchorCtr="0">
            <a:noAutofit/>
          </a:bodyPr>
          <a:lstStyle/>
          <a:p>
            <a:pPr indent="-342900">
              <a:spcBef>
                <a:spcPts val="400"/>
              </a:spcBef>
              <a:buSzPts val="2000"/>
            </a:pPr>
            <a:r>
              <a:rPr lang="en-US" sz="2000" b="1" dirty="0" err="1"/>
              <a:t>com.mitratech.teamconnect.enterprise.api.custom</a:t>
            </a:r>
            <a:endParaRPr lang="en-US" sz="2000" dirty="0"/>
          </a:p>
          <a:p>
            <a:pPr lvl="1" indent="-342900">
              <a:buFont typeface="Arial"/>
              <a:buChar char="•"/>
            </a:pPr>
            <a:r>
              <a:rPr lang="en-US" sz="1800" dirty="0" err="1"/>
              <a:t>CustomAction</a:t>
            </a:r>
            <a:r>
              <a:rPr lang="en-US" sz="1800" dirty="0"/>
              <a:t>&lt;M extends Entity&gt;</a:t>
            </a:r>
          </a:p>
          <a:p>
            <a:pPr lvl="1" indent="-342900">
              <a:buFont typeface="Arial"/>
              <a:buChar char="•"/>
            </a:pPr>
            <a:r>
              <a:rPr lang="en-US" sz="1800" dirty="0" err="1"/>
              <a:t>CustomBlock</a:t>
            </a:r>
            <a:r>
              <a:rPr lang="en-US" sz="1800" dirty="0"/>
              <a:t>&lt;M extends </a:t>
            </a:r>
            <a:r>
              <a:rPr lang="en-US" sz="1800" dirty="0" err="1"/>
              <a:t>EnterpriseEntity</a:t>
            </a:r>
            <a:r>
              <a:rPr lang="en-US" sz="1800" dirty="0"/>
              <a:t>&gt;</a:t>
            </a:r>
          </a:p>
          <a:p>
            <a:pPr lvl="1" indent="-342900">
              <a:buFont typeface="Arial"/>
              <a:buChar char="•"/>
            </a:pPr>
            <a:r>
              <a:rPr lang="en-US" sz="1800" dirty="0" err="1"/>
              <a:t>CustomCondition</a:t>
            </a:r>
            <a:r>
              <a:rPr lang="en-US" sz="1800" dirty="0"/>
              <a:t>&lt;M extends Entity&gt;</a:t>
            </a:r>
          </a:p>
          <a:p>
            <a:pPr lvl="1" indent="-342900">
              <a:buFont typeface="Arial"/>
              <a:buChar char="•"/>
            </a:pPr>
            <a:r>
              <a:rPr lang="en-US" sz="1800" dirty="0" err="1"/>
              <a:t>CustomTool</a:t>
            </a:r>
            <a:endParaRPr lang="en-US" sz="1800" dirty="0"/>
          </a:p>
          <a:p>
            <a:pPr lvl="1" indent="-342900">
              <a:buFont typeface="Arial"/>
              <a:buChar char="•"/>
            </a:pPr>
            <a:r>
              <a:rPr lang="en-US" sz="1800" dirty="0" err="1"/>
              <a:t>ScheduledCustomAction</a:t>
            </a:r>
            <a:endParaRPr lang="en-US" sz="1800" dirty="0"/>
          </a:p>
          <a:p>
            <a:pPr lvl="1" indent="-342900">
              <a:buFont typeface="Arial"/>
              <a:buChar char="•"/>
            </a:pPr>
            <a:r>
              <a:rPr lang="en-US" sz="1800" dirty="0" err="1"/>
              <a:t>WizardCustomBlock</a:t>
            </a:r>
            <a:r>
              <a:rPr lang="en-US" sz="1800" dirty="0"/>
              <a:t> &lt;M extends </a:t>
            </a:r>
            <a:r>
              <a:rPr lang="en-US" sz="1800" dirty="0" err="1"/>
              <a:t>EnterpriseEntity</a:t>
            </a:r>
            <a:r>
              <a:rPr lang="en-US" sz="1800" dirty="0"/>
              <a:t>&gt;</a:t>
            </a:r>
          </a:p>
          <a:p>
            <a:pPr lvl="1" indent="-342900">
              <a:buFont typeface="Arial"/>
              <a:buChar char="•"/>
            </a:pPr>
            <a:endParaRPr lang="en-US" sz="1800" dirty="0"/>
          </a:p>
        </p:txBody>
      </p:sp>
      <p:sp>
        <p:nvSpPr>
          <p:cNvPr id="611" name="Shape 611"/>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a:t>API Package Classes</a:t>
            </a:r>
          </a:p>
        </p:txBody>
      </p:sp>
    </p:spTree>
    <p:extLst>
      <p:ext uri="{BB962C8B-B14F-4D97-AF65-F5344CB8AC3E}">
        <p14:creationId xmlns:p14="http://schemas.microsoft.com/office/powerpoint/2010/main" val="103718665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0F8E4D05-2AEC-47D4-9D8E-1DF8755AB509}"/>
              </a:ext>
            </a:extLst>
          </p:cNvPr>
          <p:cNvSpPr>
            <a:spLocks noGrp="1"/>
          </p:cNvSpPr>
          <p:nvPr>
            <p:ph type="body" idx="1"/>
          </p:nvPr>
        </p:nvSpPr>
        <p:spPr/>
        <p:txBody>
          <a:bodyPr/>
          <a:lstStyle/>
          <a:p>
            <a:r>
              <a:rPr lang="en-US" dirty="0" smtClean="0"/>
              <a:t>Logging uses log4j to allow developers to write messages and error to the server logs.</a:t>
            </a:r>
          </a:p>
          <a:p>
            <a:endParaRPr lang="en-US" dirty="0" smtClean="0"/>
          </a:p>
          <a:p>
            <a:r>
              <a:rPr lang="en-US" dirty="0" smtClean="0"/>
              <a:t>Logging </a:t>
            </a:r>
            <a:r>
              <a:rPr lang="en-US" dirty="0"/>
              <a:t>methods available automatically</a:t>
            </a:r>
          </a:p>
          <a:p>
            <a:pPr lvl="1"/>
            <a:r>
              <a:rPr lang="en-US" dirty="0" err="1"/>
              <a:t>logDebug</a:t>
            </a:r>
            <a:r>
              <a:rPr lang="en-US" dirty="0"/>
              <a:t>(…)</a:t>
            </a:r>
          </a:p>
          <a:p>
            <a:pPr lvl="1"/>
            <a:r>
              <a:rPr lang="en-US" dirty="0"/>
              <a:t> </a:t>
            </a:r>
            <a:r>
              <a:rPr lang="en-US" dirty="0" err="1"/>
              <a:t>logInfo</a:t>
            </a:r>
            <a:r>
              <a:rPr lang="en-US" dirty="0"/>
              <a:t>(…)</a:t>
            </a:r>
          </a:p>
          <a:p>
            <a:pPr lvl="1"/>
            <a:r>
              <a:rPr lang="en-US" dirty="0"/>
              <a:t> </a:t>
            </a:r>
            <a:r>
              <a:rPr lang="en-US" dirty="0" err="1"/>
              <a:t>logWarn</a:t>
            </a:r>
            <a:r>
              <a:rPr lang="en-US" dirty="0"/>
              <a:t>(…)</a:t>
            </a:r>
          </a:p>
          <a:p>
            <a:pPr lvl="1"/>
            <a:r>
              <a:rPr lang="en-US" dirty="0"/>
              <a:t> </a:t>
            </a:r>
            <a:r>
              <a:rPr lang="en-US" dirty="0" err="1"/>
              <a:t>logError</a:t>
            </a:r>
            <a:r>
              <a:rPr lang="en-US" dirty="0"/>
              <a:t>(…)</a:t>
            </a:r>
          </a:p>
          <a:p>
            <a:pPr lvl="1"/>
            <a:r>
              <a:rPr lang="en-US" dirty="0"/>
              <a:t>Appropriate logger already assigned</a:t>
            </a:r>
          </a:p>
          <a:p>
            <a:pPr lvl="2"/>
            <a:r>
              <a:rPr lang="en-US" dirty="0"/>
              <a:t>Rule logger for rules, Blocks logger for </a:t>
            </a:r>
            <a:r>
              <a:rPr lang="en-US" dirty="0" smtClean="0"/>
              <a:t>CJBs</a:t>
            </a:r>
          </a:p>
          <a:p>
            <a:pPr lvl="2"/>
            <a:endParaRPr lang="en-US" strike="sngStrike" dirty="0">
              <a:solidFill>
                <a:srgbClr val="FF0000"/>
              </a:solidFill>
            </a:endParaRPr>
          </a:p>
          <a:p>
            <a:r>
              <a:rPr lang="en-US" dirty="0"/>
              <a:t>Rule execution logging</a:t>
            </a:r>
          </a:p>
          <a:p>
            <a:pPr lvl="1"/>
            <a:r>
              <a:rPr lang="en-US" dirty="0"/>
              <a:t>Start and end of rule execution logged at INFO level</a:t>
            </a:r>
          </a:p>
          <a:p>
            <a:pPr marL="152400" indent="0">
              <a:buNone/>
            </a:pPr>
            <a:endParaRPr lang="en-US" dirty="0"/>
          </a:p>
        </p:txBody>
      </p:sp>
      <p:sp>
        <p:nvSpPr>
          <p:cNvPr id="3" name="Title 2">
            <a:extLst>
              <a:ext uri="{FF2B5EF4-FFF2-40B4-BE49-F238E27FC236}">
                <a16:creationId xmlns="" xmlns:a16="http://schemas.microsoft.com/office/drawing/2014/main" id="{A2AD2615-9952-4B61-BEC6-CA5E8335F5D0}"/>
              </a:ext>
            </a:extLst>
          </p:cNvPr>
          <p:cNvSpPr>
            <a:spLocks noGrp="1"/>
          </p:cNvSpPr>
          <p:nvPr>
            <p:ph type="title"/>
          </p:nvPr>
        </p:nvSpPr>
        <p:spPr/>
        <p:txBody>
          <a:bodyPr/>
          <a:lstStyle/>
          <a:p>
            <a:r>
              <a:rPr lang="en-US" dirty="0"/>
              <a:t>Logging</a:t>
            </a:r>
          </a:p>
        </p:txBody>
      </p:sp>
    </p:spTree>
    <p:extLst>
      <p:ext uri="{BB962C8B-B14F-4D97-AF65-F5344CB8AC3E}">
        <p14:creationId xmlns:p14="http://schemas.microsoft.com/office/powerpoint/2010/main" val="13145912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Shape 624"/>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r>
              <a:rPr lang="en-US" b="1" dirty="0" smtClean="0"/>
              <a:t>Let’s build something!</a:t>
            </a:r>
          </a:p>
          <a:p>
            <a:endParaRPr lang="en-US" b="1" dirty="0" smtClean="0"/>
          </a:p>
          <a:p>
            <a:r>
              <a:rPr lang="en-US" b="1" dirty="0" smtClean="0"/>
              <a:t>Example 1: </a:t>
            </a:r>
          </a:p>
          <a:p>
            <a:pPr lvl="1"/>
            <a:r>
              <a:rPr lang="en-US" b="1" dirty="0" smtClean="0"/>
              <a:t>Log message “Hello World! From: &lt;your name&gt;”</a:t>
            </a:r>
            <a:endParaRPr lang="en-US" b="1" dirty="0"/>
          </a:p>
          <a:p>
            <a:pPr indent="-342900">
              <a:buNone/>
            </a:pPr>
            <a:endParaRPr lang="en-US" b="1" dirty="0"/>
          </a:p>
          <a:p>
            <a:pPr indent="-342900">
              <a:buNone/>
            </a:pPr>
            <a:r>
              <a:rPr lang="en-US" b="1" dirty="0"/>
              <a:t>	Key Points:</a:t>
            </a:r>
          </a:p>
          <a:p>
            <a:pPr indent="-342900">
              <a:buNone/>
            </a:pPr>
            <a:r>
              <a:rPr lang="en-US" b="1" dirty="0"/>
              <a:t>		- </a:t>
            </a:r>
            <a:r>
              <a:rPr lang="en-US" b="1" dirty="0" smtClean="0"/>
              <a:t>Add a new Custom Action rule </a:t>
            </a:r>
            <a:r>
              <a:rPr lang="en-US" sz="2000" dirty="0"/>
              <a:t>(trigger on create)</a:t>
            </a:r>
          </a:p>
          <a:p>
            <a:pPr indent="-342900">
              <a:buNone/>
            </a:pPr>
            <a:r>
              <a:rPr lang="en-US" b="1" dirty="0"/>
              <a:t>	</a:t>
            </a:r>
            <a:r>
              <a:rPr lang="en-US" b="1" dirty="0" smtClean="0"/>
              <a:t>	- Custom Item to extend: </a:t>
            </a:r>
            <a:r>
              <a:rPr lang="en-US" b="1" dirty="0" err="1" smtClean="0"/>
              <a:t>CustomAction</a:t>
            </a:r>
            <a:endParaRPr lang="en-US" b="1" dirty="0" smtClean="0"/>
          </a:p>
          <a:p>
            <a:pPr indent="-342900">
              <a:buNone/>
            </a:pPr>
            <a:r>
              <a:rPr lang="en-US" b="1" dirty="0"/>
              <a:t>		- </a:t>
            </a:r>
            <a:r>
              <a:rPr lang="en-US" b="1" dirty="0" err="1"/>
              <a:t>EnterpriseEntity</a:t>
            </a:r>
            <a:r>
              <a:rPr lang="en-US" b="1" dirty="0"/>
              <a:t> to use: Project</a:t>
            </a:r>
          </a:p>
          <a:p>
            <a:pPr indent="-342900">
              <a:buNone/>
            </a:pPr>
            <a:r>
              <a:rPr lang="en-US" b="1" dirty="0"/>
              <a:t>	</a:t>
            </a:r>
            <a:r>
              <a:rPr lang="en-US" b="1" dirty="0" smtClean="0"/>
              <a:t>	- Method to override: action()</a:t>
            </a:r>
          </a:p>
          <a:p>
            <a:pPr indent="-342900">
              <a:buNone/>
            </a:pPr>
            <a:r>
              <a:rPr lang="en-US" b="1" dirty="0"/>
              <a:t>		- Method to use: (</a:t>
            </a:r>
            <a:r>
              <a:rPr lang="en-US" b="1" dirty="0" err="1"/>
              <a:t>CustomAction</a:t>
            </a:r>
            <a:r>
              <a:rPr lang="en-US" b="1" dirty="0"/>
              <a:t>.)</a:t>
            </a:r>
            <a:r>
              <a:rPr lang="en-US" b="1" dirty="0" err="1"/>
              <a:t>logDebug</a:t>
            </a:r>
            <a:r>
              <a:rPr lang="en-US" b="1" dirty="0"/>
              <a:t>() </a:t>
            </a:r>
            <a:endParaRPr b="1" dirty="0"/>
          </a:p>
        </p:txBody>
      </p:sp>
      <p:sp>
        <p:nvSpPr>
          <p:cNvPr id="625" name="Shape 625"/>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smtClean="0"/>
              <a:t>Team Connect Development</a:t>
            </a:r>
            <a:endParaRPr lang="en-US" dirty="0"/>
          </a:p>
        </p:txBody>
      </p:sp>
    </p:spTree>
    <p:extLst>
      <p:ext uri="{BB962C8B-B14F-4D97-AF65-F5344CB8AC3E}">
        <p14:creationId xmlns:p14="http://schemas.microsoft.com/office/powerpoint/2010/main" val="175895283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5" name="Shape 625"/>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smtClean="0"/>
              <a:t>Team Connect Development</a:t>
            </a:r>
            <a:endParaRPr lang="en-US" dirty="0"/>
          </a:p>
        </p:txBody>
      </p:sp>
      <p:sp>
        <p:nvSpPr>
          <p:cNvPr id="5" name="Shape 832"/>
          <p:cNvSpPr txBox="1"/>
          <p:nvPr/>
        </p:nvSpPr>
        <p:spPr>
          <a:xfrm>
            <a:off x="1878032" y="1113162"/>
            <a:ext cx="8445500" cy="5095816"/>
          </a:xfrm>
          <a:prstGeom prst="rect">
            <a:avLst/>
          </a:prstGeom>
          <a:noFill/>
          <a:ln w="9525" cap="flat" cmpd="sng">
            <a:solidFill>
              <a:schemeClr val="lt2"/>
            </a:solidFill>
            <a:prstDash val="solid"/>
            <a:miter lim="800000"/>
            <a:headEnd type="none" w="med" len="med"/>
            <a:tailEnd type="none" w="med" len="med"/>
          </a:ln>
        </p:spPr>
        <p:txBody>
          <a:bodyPr wrap="square" lIns="91425" tIns="45700" rIns="91425" bIns="45700" anchor="t" anchorCtr="0">
            <a:noAutofit/>
          </a:bodyPr>
          <a:lstStyle/>
          <a:p>
            <a:pPr marL="342900" indent="-342900"/>
            <a:r>
              <a:rPr lang="en-US" sz="1600" dirty="0">
                <a:solidFill>
                  <a:schemeClr val="dk1"/>
                </a:solidFill>
                <a:latin typeface="Courier New"/>
                <a:ea typeface="Courier New"/>
                <a:cs typeface="Courier New"/>
                <a:sym typeface="Courier New"/>
              </a:rPr>
              <a:t>import </a:t>
            </a:r>
            <a:r>
              <a:rPr lang="en-US" sz="1600" dirty="0" err="1">
                <a:solidFill>
                  <a:schemeClr val="dk1"/>
                </a:solidFill>
                <a:latin typeface="Courier New"/>
                <a:ea typeface="Courier New"/>
                <a:cs typeface="Courier New"/>
                <a:sym typeface="Courier New"/>
              </a:rPr>
              <a:t>com.mitratech.teamconnect.enterprise.api.custom.CustomAction</a:t>
            </a:r>
            <a:r>
              <a:rPr lang="en-US" sz="1600" dirty="0">
                <a:solidFill>
                  <a:schemeClr val="dk1"/>
                </a:solidFill>
                <a:latin typeface="Courier New"/>
                <a:ea typeface="Courier New"/>
                <a:cs typeface="Courier New"/>
                <a:sym typeface="Courier New"/>
              </a:rPr>
              <a:t>;</a:t>
            </a:r>
          </a:p>
          <a:p>
            <a:pPr marL="342900" indent="-342900"/>
            <a:r>
              <a:rPr lang="en-US" sz="1600" dirty="0">
                <a:solidFill>
                  <a:schemeClr val="dk1"/>
                </a:solidFill>
                <a:latin typeface="Courier New"/>
                <a:ea typeface="Courier New"/>
                <a:cs typeface="Courier New"/>
                <a:sym typeface="Courier New"/>
              </a:rPr>
              <a:t>import </a:t>
            </a:r>
            <a:r>
              <a:rPr lang="en-US" sz="1600" dirty="0" err="1">
                <a:solidFill>
                  <a:schemeClr val="dk1"/>
                </a:solidFill>
                <a:latin typeface="Courier New"/>
                <a:ea typeface="Courier New"/>
                <a:cs typeface="Courier New"/>
                <a:sym typeface="Courier New"/>
              </a:rPr>
              <a:t>com.mitratech.teamconnect.enterprise.api.model.Project</a:t>
            </a:r>
            <a:r>
              <a:rPr lang="en-US" sz="1600" dirty="0">
                <a:solidFill>
                  <a:schemeClr val="dk1"/>
                </a:solidFill>
                <a:latin typeface="Courier New"/>
                <a:ea typeface="Courier New"/>
                <a:cs typeface="Courier New"/>
                <a:sym typeface="Courier New"/>
              </a:rPr>
              <a:t>;</a:t>
            </a:r>
          </a:p>
          <a:p>
            <a:pPr marL="342900" indent="-342900"/>
            <a:endParaRPr lang="en-US" sz="1600" dirty="0">
              <a:solidFill>
                <a:schemeClr val="dk1"/>
              </a:solidFill>
              <a:latin typeface="Courier New"/>
              <a:ea typeface="Courier New"/>
              <a:cs typeface="Courier New"/>
              <a:sym typeface="Courier New"/>
            </a:endParaRPr>
          </a:p>
          <a:p>
            <a:pPr marL="342900" indent="-342900"/>
            <a:r>
              <a:rPr lang="en-US" sz="1600" dirty="0">
                <a:solidFill>
                  <a:schemeClr val="dk1"/>
                </a:solidFill>
                <a:latin typeface="Courier New"/>
                <a:ea typeface="Courier New"/>
                <a:cs typeface="Courier New"/>
                <a:sym typeface="Courier New"/>
              </a:rPr>
              <a:t>public class </a:t>
            </a:r>
            <a:r>
              <a:rPr lang="en-US" sz="1600" dirty="0" err="1">
                <a:solidFill>
                  <a:schemeClr val="dk1"/>
                </a:solidFill>
                <a:latin typeface="Courier New"/>
                <a:ea typeface="Courier New"/>
                <a:cs typeface="Courier New"/>
                <a:sym typeface="Courier New"/>
              </a:rPr>
              <a:t>MyFirstCustomAction</a:t>
            </a:r>
            <a:r>
              <a:rPr lang="en-US" sz="1600" dirty="0">
                <a:solidFill>
                  <a:schemeClr val="dk1"/>
                </a:solidFill>
                <a:latin typeface="Courier New"/>
                <a:ea typeface="Courier New"/>
                <a:cs typeface="Courier New"/>
                <a:sym typeface="Courier New"/>
              </a:rPr>
              <a:t> extends </a:t>
            </a:r>
            <a:r>
              <a:rPr lang="en-US" sz="1600" dirty="0" err="1">
                <a:solidFill>
                  <a:schemeClr val="dk1"/>
                </a:solidFill>
                <a:latin typeface="Courier New"/>
                <a:ea typeface="Courier New"/>
                <a:cs typeface="Courier New"/>
                <a:sym typeface="Courier New"/>
              </a:rPr>
              <a:t>CustomAction</a:t>
            </a:r>
            <a:r>
              <a:rPr lang="en-US" sz="1600" dirty="0">
                <a:solidFill>
                  <a:schemeClr val="dk1"/>
                </a:solidFill>
                <a:latin typeface="Courier New"/>
                <a:ea typeface="Courier New"/>
                <a:cs typeface="Courier New"/>
                <a:sym typeface="Courier New"/>
              </a:rPr>
              <a:t>&lt;Project&gt; {</a:t>
            </a:r>
          </a:p>
          <a:p>
            <a:pPr marL="342900" indent="-342900"/>
            <a:endParaRPr lang="en-US" sz="1600" dirty="0">
              <a:solidFill>
                <a:schemeClr val="dk1"/>
              </a:solidFill>
              <a:latin typeface="Courier New"/>
              <a:ea typeface="Courier New"/>
              <a:cs typeface="Courier New"/>
              <a:sym typeface="Courier New"/>
            </a:endParaRPr>
          </a:p>
          <a:p>
            <a:pPr marL="342900" indent="-342900"/>
            <a:r>
              <a:rPr lang="en-US" sz="1600" dirty="0">
                <a:solidFill>
                  <a:schemeClr val="dk1"/>
                </a:solidFill>
                <a:latin typeface="Courier New"/>
                <a:ea typeface="Courier New"/>
                <a:cs typeface="Courier New"/>
                <a:sym typeface="Courier New"/>
              </a:rPr>
              <a:t>	@Override</a:t>
            </a:r>
          </a:p>
          <a:p>
            <a:pPr marL="342900" indent="-342900"/>
            <a:r>
              <a:rPr lang="en-US" sz="1600" dirty="0">
                <a:solidFill>
                  <a:schemeClr val="dk1"/>
                </a:solidFill>
                <a:latin typeface="Courier New"/>
                <a:ea typeface="Courier New"/>
                <a:cs typeface="Courier New"/>
                <a:sym typeface="Courier New"/>
              </a:rPr>
              <a:t>	public void action(Project arg0) {</a:t>
            </a:r>
          </a:p>
          <a:p>
            <a:pPr marL="342900" indent="-342900"/>
            <a:r>
              <a:rPr lang="en-US" sz="1600" dirty="0">
                <a:solidFill>
                  <a:schemeClr val="dk1"/>
                </a:solidFill>
                <a:latin typeface="Courier New"/>
                <a:ea typeface="Courier New"/>
                <a:cs typeface="Courier New"/>
                <a:sym typeface="Courier New"/>
              </a:rPr>
              <a:t>		</a:t>
            </a:r>
            <a:r>
              <a:rPr lang="en-US" sz="1600" dirty="0" err="1">
                <a:solidFill>
                  <a:schemeClr val="dk1"/>
                </a:solidFill>
                <a:latin typeface="Courier New"/>
                <a:ea typeface="Courier New"/>
                <a:cs typeface="Courier New"/>
                <a:sym typeface="Courier New"/>
              </a:rPr>
              <a:t>this.logDebug</a:t>
            </a:r>
            <a:r>
              <a:rPr lang="en-US" sz="1600" dirty="0">
                <a:solidFill>
                  <a:schemeClr val="dk1"/>
                </a:solidFill>
                <a:latin typeface="Courier New"/>
                <a:ea typeface="Courier New"/>
                <a:cs typeface="Courier New"/>
                <a:sym typeface="Courier New"/>
              </a:rPr>
              <a:t>("This is a Hello World test message.  Hello, world.  From Chris");</a:t>
            </a:r>
          </a:p>
          <a:p>
            <a:pPr marL="342900" indent="-342900"/>
            <a:r>
              <a:rPr lang="en-US" sz="1600" dirty="0">
                <a:solidFill>
                  <a:schemeClr val="dk1"/>
                </a:solidFill>
                <a:latin typeface="Courier New"/>
                <a:ea typeface="Courier New"/>
                <a:cs typeface="Courier New"/>
                <a:sym typeface="Courier New"/>
              </a:rPr>
              <a:t>	}</a:t>
            </a:r>
          </a:p>
          <a:p>
            <a:pPr marL="342900" indent="-342900"/>
            <a:r>
              <a:rPr lang="en-US" sz="1600" dirty="0">
                <a:solidFill>
                  <a:schemeClr val="dk1"/>
                </a:solidFill>
                <a:latin typeface="Courier New"/>
                <a:ea typeface="Courier New"/>
                <a:cs typeface="Courier New"/>
                <a:sym typeface="Courier New"/>
              </a:rPr>
              <a:t>}</a:t>
            </a:r>
          </a:p>
        </p:txBody>
      </p:sp>
    </p:spTree>
    <p:extLst>
      <p:ext uri="{BB962C8B-B14F-4D97-AF65-F5344CB8AC3E}">
        <p14:creationId xmlns:p14="http://schemas.microsoft.com/office/powerpoint/2010/main" val="311004393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Shape 624"/>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endParaRPr lang="en-US" b="1" dirty="0" smtClean="0"/>
          </a:p>
          <a:p>
            <a:r>
              <a:rPr lang="en-US" b="1" dirty="0" smtClean="0"/>
              <a:t>Example 1 version2: </a:t>
            </a:r>
          </a:p>
          <a:p>
            <a:pPr lvl="1"/>
            <a:r>
              <a:rPr lang="en-US" b="1" dirty="0" smtClean="0"/>
              <a:t>Log message “Hello World! From: &lt;your name&gt;”</a:t>
            </a:r>
            <a:endParaRPr lang="en-US" b="1" dirty="0"/>
          </a:p>
          <a:p>
            <a:pPr indent="-342900">
              <a:buNone/>
            </a:pPr>
            <a:endParaRPr lang="en-US" b="1" dirty="0"/>
          </a:p>
          <a:p>
            <a:pPr indent="-342900">
              <a:buNone/>
            </a:pPr>
            <a:r>
              <a:rPr lang="en-US" b="1" dirty="0"/>
              <a:t>	Key Points:</a:t>
            </a:r>
          </a:p>
          <a:p>
            <a:pPr indent="-342900">
              <a:buNone/>
            </a:pPr>
            <a:r>
              <a:rPr lang="en-US" b="1" dirty="0" smtClean="0"/>
              <a:t>		- Same rule as before, update the Java code</a:t>
            </a:r>
            <a:endParaRPr lang="en-US" b="1" dirty="0"/>
          </a:p>
          <a:p>
            <a:pPr indent="-342900">
              <a:buNone/>
            </a:pPr>
            <a:r>
              <a:rPr lang="en-US" b="1" dirty="0"/>
              <a:t>	</a:t>
            </a:r>
            <a:r>
              <a:rPr lang="en-US" b="1" dirty="0" smtClean="0"/>
              <a:t>	- Service to use: </a:t>
            </a:r>
            <a:r>
              <a:rPr lang="en-US" b="1" dirty="0" err="1" smtClean="0"/>
              <a:t>UtilityService</a:t>
            </a:r>
            <a:endParaRPr lang="en-US" b="1" dirty="0" smtClean="0"/>
          </a:p>
          <a:p>
            <a:pPr indent="-342900">
              <a:buNone/>
            </a:pPr>
            <a:r>
              <a:rPr lang="en-US" b="1" dirty="0"/>
              <a:t>		- Method to use: </a:t>
            </a:r>
          </a:p>
          <a:p>
            <a:pPr indent="-342900">
              <a:buNone/>
            </a:pPr>
            <a:r>
              <a:rPr lang="en-US" b="1" dirty="0"/>
              <a:t>	</a:t>
            </a:r>
            <a:r>
              <a:rPr lang="en-US" b="1" dirty="0" smtClean="0"/>
              <a:t>		</a:t>
            </a:r>
            <a:r>
              <a:rPr lang="en-US" sz="2000" b="1" dirty="0"/>
              <a:t>(</a:t>
            </a:r>
            <a:r>
              <a:rPr lang="en-US" sz="2000" b="1" dirty="0" err="1"/>
              <a:t>CustomAction</a:t>
            </a:r>
            <a:r>
              <a:rPr lang="en-US" sz="2000" b="1" dirty="0"/>
              <a:t>.)</a:t>
            </a:r>
            <a:r>
              <a:rPr lang="en-US" sz="2000" b="1" dirty="0" err="1"/>
              <a:t>logDebug</a:t>
            </a:r>
            <a:r>
              <a:rPr lang="en-US" sz="2000" b="1" dirty="0"/>
              <a:t>() </a:t>
            </a:r>
          </a:p>
          <a:p>
            <a:pPr indent="-342900">
              <a:buNone/>
            </a:pPr>
            <a:r>
              <a:rPr lang="en-US" sz="2000" b="1" dirty="0"/>
              <a:t>			</a:t>
            </a:r>
            <a:r>
              <a:rPr lang="en-US" sz="2000" b="1" dirty="0" err="1"/>
              <a:t>UtilityService</a:t>
            </a:r>
            <a:r>
              <a:rPr lang="en-US" sz="2000" b="1" dirty="0"/>
              <a:t>.???? (Group Discussion)</a:t>
            </a:r>
            <a:endParaRPr sz="2000" b="1" dirty="0"/>
          </a:p>
        </p:txBody>
      </p:sp>
      <p:sp>
        <p:nvSpPr>
          <p:cNvPr id="625" name="Shape 625"/>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smtClean="0"/>
              <a:t>Team Connect Development</a:t>
            </a:r>
            <a:endParaRPr lang="en-US" dirty="0"/>
          </a:p>
        </p:txBody>
      </p:sp>
    </p:spTree>
    <p:extLst>
      <p:ext uri="{BB962C8B-B14F-4D97-AF65-F5344CB8AC3E}">
        <p14:creationId xmlns:p14="http://schemas.microsoft.com/office/powerpoint/2010/main" val="223228628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5" name="Shape 625"/>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smtClean="0"/>
              <a:t>Team Connect Development</a:t>
            </a:r>
            <a:endParaRPr lang="en-US" dirty="0"/>
          </a:p>
        </p:txBody>
      </p:sp>
      <p:sp>
        <p:nvSpPr>
          <p:cNvPr id="5" name="Shape 832"/>
          <p:cNvSpPr txBox="1"/>
          <p:nvPr/>
        </p:nvSpPr>
        <p:spPr>
          <a:xfrm>
            <a:off x="1872466" y="1113162"/>
            <a:ext cx="8445500" cy="5095816"/>
          </a:xfrm>
          <a:prstGeom prst="rect">
            <a:avLst/>
          </a:prstGeom>
          <a:noFill/>
          <a:ln w="9525" cap="flat" cmpd="sng">
            <a:solidFill>
              <a:schemeClr val="lt2"/>
            </a:solidFill>
            <a:prstDash val="solid"/>
            <a:miter lim="800000"/>
            <a:headEnd type="none" w="med" len="med"/>
            <a:tailEnd type="none" w="med" len="med"/>
          </a:ln>
        </p:spPr>
        <p:txBody>
          <a:bodyPr wrap="square" lIns="91425" tIns="45700" rIns="91425" bIns="45700" anchor="t" anchorCtr="0">
            <a:noAutofit/>
          </a:bodyPr>
          <a:lstStyle/>
          <a:p>
            <a:pPr marL="342900" indent="-342900"/>
            <a:r>
              <a:rPr lang="en-US" sz="1600" dirty="0">
                <a:solidFill>
                  <a:schemeClr val="dk1"/>
                </a:solidFill>
                <a:latin typeface="Courier New"/>
                <a:ea typeface="Courier New"/>
                <a:cs typeface="Courier New"/>
                <a:sym typeface="Courier New"/>
              </a:rPr>
              <a:t>import </a:t>
            </a:r>
            <a:r>
              <a:rPr lang="en-US" sz="1600" dirty="0" err="1">
                <a:solidFill>
                  <a:schemeClr val="dk1"/>
                </a:solidFill>
                <a:latin typeface="Courier New"/>
                <a:ea typeface="Courier New"/>
                <a:cs typeface="Courier New"/>
                <a:sym typeface="Courier New"/>
              </a:rPr>
              <a:t>com.mitratech.teamconnect.enterprise.api.custom.CustomAction</a:t>
            </a:r>
            <a:r>
              <a:rPr lang="en-US" sz="1600" dirty="0">
                <a:solidFill>
                  <a:schemeClr val="dk1"/>
                </a:solidFill>
                <a:latin typeface="Courier New"/>
                <a:ea typeface="Courier New"/>
                <a:cs typeface="Courier New"/>
                <a:sym typeface="Courier New"/>
              </a:rPr>
              <a:t>;</a:t>
            </a:r>
          </a:p>
          <a:p>
            <a:pPr marL="342900" indent="-342900"/>
            <a:r>
              <a:rPr lang="en-US" sz="1600" dirty="0">
                <a:solidFill>
                  <a:schemeClr val="dk1"/>
                </a:solidFill>
                <a:latin typeface="Courier New"/>
                <a:ea typeface="Courier New"/>
                <a:cs typeface="Courier New"/>
                <a:sym typeface="Courier New"/>
              </a:rPr>
              <a:t>import </a:t>
            </a:r>
            <a:r>
              <a:rPr lang="en-US" sz="1600" dirty="0" err="1">
                <a:solidFill>
                  <a:schemeClr val="dk1"/>
                </a:solidFill>
                <a:latin typeface="Courier New"/>
                <a:ea typeface="Courier New"/>
                <a:cs typeface="Courier New"/>
                <a:sym typeface="Courier New"/>
              </a:rPr>
              <a:t>com.mitratech.teamconnect.enterprise.api.model.Project</a:t>
            </a:r>
            <a:r>
              <a:rPr lang="en-US" sz="1600" dirty="0">
                <a:solidFill>
                  <a:schemeClr val="dk1"/>
                </a:solidFill>
                <a:latin typeface="Courier New"/>
                <a:ea typeface="Courier New"/>
                <a:cs typeface="Courier New"/>
                <a:sym typeface="Courier New"/>
              </a:rPr>
              <a:t>;</a:t>
            </a:r>
          </a:p>
          <a:p>
            <a:pPr marL="342900" indent="-342900"/>
            <a:endParaRPr lang="en-US" sz="1600" dirty="0">
              <a:solidFill>
                <a:schemeClr val="dk1"/>
              </a:solidFill>
              <a:latin typeface="Courier New"/>
              <a:ea typeface="Courier New"/>
              <a:cs typeface="Courier New"/>
              <a:sym typeface="Courier New"/>
            </a:endParaRPr>
          </a:p>
          <a:p>
            <a:pPr marL="342900" indent="-342900"/>
            <a:r>
              <a:rPr lang="en-US" sz="1600" dirty="0">
                <a:solidFill>
                  <a:schemeClr val="dk1"/>
                </a:solidFill>
                <a:latin typeface="Courier New"/>
                <a:ea typeface="Courier New"/>
                <a:cs typeface="Courier New"/>
                <a:sym typeface="Courier New"/>
              </a:rPr>
              <a:t>public class </a:t>
            </a:r>
            <a:r>
              <a:rPr lang="en-US" sz="1600" dirty="0" err="1">
                <a:solidFill>
                  <a:schemeClr val="dk1"/>
                </a:solidFill>
                <a:latin typeface="Courier New"/>
                <a:ea typeface="Courier New"/>
                <a:cs typeface="Courier New"/>
                <a:sym typeface="Courier New"/>
              </a:rPr>
              <a:t>MyFirstCustomAction</a:t>
            </a:r>
            <a:r>
              <a:rPr lang="en-US" sz="1600" dirty="0">
                <a:solidFill>
                  <a:schemeClr val="dk1"/>
                </a:solidFill>
                <a:latin typeface="Courier New"/>
                <a:ea typeface="Courier New"/>
                <a:cs typeface="Courier New"/>
                <a:sym typeface="Courier New"/>
              </a:rPr>
              <a:t> extends </a:t>
            </a:r>
            <a:r>
              <a:rPr lang="en-US" sz="1600" dirty="0" err="1">
                <a:solidFill>
                  <a:schemeClr val="dk1"/>
                </a:solidFill>
                <a:latin typeface="Courier New"/>
                <a:ea typeface="Courier New"/>
                <a:cs typeface="Courier New"/>
                <a:sym typeface="Courier New"/>
              </a:rPr>
              <a:t>CustomAction</a:t>
            </a:r>
            <a:r>
              <a:rPr lang="en-US" sz="1600" dirty="0">
                <a:solidFill>
                  <a:schemeClr val="dk1"/>
                </a:solidFill>
                <a:latin typeface="Courier New"/>
                <a:ea typeface="Courier New"/>
                <a:cs typeface="Courier New"/>
                <a:sym typeface="Courier New"/>
              </a:rPr>
              <a:t>&lt;Project&gt; {</a:t>
            </a:r>
          </a:p>
          <a:p>
            <a:pPr marL="342900" indent="-342900"/>
            <a:endParaRPr lang="en-US" sz="1600" dirty="0">
              <a:solidFill>
                <a:schemeClr val="dk1"/>
              </a:solidFill>
              <a:latin typeface="Courier New"/>
              <a:ea typeface="Courier New"/>
              <a:cs typeface="Courier New"/>
              <a:sym typeface="Courier New"/>
            </a:endParaRPr>
          </a:p>
          <a:p>
            <a:pPr marL="342900" indent="-342900"/>
            <a:r>
              <a:rPr lang="en-US" sz="1600" dirty="0">
                <a:solidFill>
                  <a:schemeClr val="dk1"/>
                </a:solidFill>
                <a:latin typeface="Courier New"/>
                <a:ea typeface="Courier New"/>
                <a:cs typeface="Courier New"/>
                <a:sym typeface="Courier New"/>
              </a:rPr>
              <a:t>	@Override</a:t>
            </a:r>
          </a:p>
          <a:p>
            <a:pPr marL="342900" indent="-342900"/>
            <a:r>
              <a:rPr lang="en-US" sz="1600" dirty="0">
                <a:solidFill>
                  <a:schemeClr val="dk1"/>
                </a:solidFill>
                <a:latin typeface="Courier New"/>
                <a:ea typeface="Courier New"/>
                <a:cs typeface="Courier New"/>
                <a:sym typeface="Courier New"/>
              </a:rPr>
              <a:t>	public void action(Project arg0) {</a:t>
            </a:r>
          </a:p>
          <a:p>
            <a:pPr marL="342900" indent="-342900"/>
            <a:r>
              <a:rPr lang="en-US" sz="1600" dirty="0">
                <a:solidFill>
                  <a:schemeClr val="dk1"/>
                </a:solidFill>
                <a:latin typeface="Courier New"/>
                <a:ea typeface="Courier New"/>
                <a:cs typeface="Courier New"/>
                <a:sym typeface="Courier New"/>
              </a:rPr>
              <a:t>		</a:t>
            </a:r>
            <a:r>
              <a:rPr lang="en-US" sz="1600" dirty="0" err="1">
                <a:solidFill>
                  <a:schemeClr val="dk1"/>
                </a:solidFill>
                <a:latin typeface="Courier New"/>
                <a:ea typeface="Courier New"/>
                <a:cs typeface="Courier New"/>
                <a:sym typeface="Courier New"/>
              </a:rPr>
              <a:t>this.logDebug</a:t>
            </a:r>
            <a:r>
              <a:rPr lang="en-US" sz="1600" dirty="0">
                <a:solidFill>
                  <a:schemeClr val="dk1"/>
                </a:solidFill>
                <a:latin typeface="Courier New"/>
                <a:ea typeface="Courier New"/>
                <a:cs typeface="Courier New"/>
                <a:sym typeface="Courier New"/>
              </a:rPr>
              <a:t>("This is a Hello World test message.  Hello, world.  From "+</a:t>
            </a:r>
            <a:r>
              <a:rPr lang="en-US" sz="1600" dirty="0" err="1">
                <a:solidFill>
                  <a:schemeClr val="dk1"/>
                </a:solidFill>
                <a:latin typeface="Courier New"/>
                <a:ea typeface="Courier New"/>
                <a:cs typeface="Courier New"/>
                <a:sym typeface="Courier New"/>
              </a:rPr>
              <a:t>platform.getUtilityService</a:t>
            </a:r>
            <a:r>
              <a:rPr lang="en-US" sz="1600" dirty="0">
                <a:solidFill>
                  <a:schemeClr val="dk1"/>
                </a:solidFill>
                <a:latin typeface="Courier New"/>
                <a:ea typeface="Courier New"/>
                <a:cs typeface="Courier New"/>
                <a:sym typeface="Courier New"/>
              </a:rPr>
              <a:t>().</a:t>
            </a:r>
            <a:r>
              <a:rPr lang="en-US" sz="1600" dirty="0" err="1">
                <a:solidFill>
                  <a:schemeClr val="dk1"/>
                </a:solidFill>
                <a:latin typeface="Courier New"/>
                <a:ea typeface="Courier New"/>
                <a:cs typeface="Courier New"/>
                <a:sym typeface="Courier New"/>
              </a:rPr>
              <a:t>getCurrentUser</a:t>
            </a:r>
            <a:r>
              <a:rPr lang="en-US" sz="1600" dirty="0">
                <a:solidFill>
                  <a:schemeClr val="dk1"/>
                </a:solidFill>
                <a:latin typeface="Courier New"/>
                <a:ea typeface="Courier New"/>
                <a:cs typeface="Courier New"/>
                <a:sym typeface="Courier New"/>
              </a:rPr>
              <a:t>().</a:t>
            </a:r>
            <a:r>
              <a:rPr lang="en-US" sz="1600" dirty="0" err="1">
                <a:solidFill>
                  <a:schemeClr val="dk1"/>
                </a:solidFill>
                <a:latin typeface="Courier New"/>
                <a:ea typeface="Courier New"/>
                <a:cs typeface="Courier New"/>
                <a:sym typeface="Courier New"/>
              </a:rPr>
              <a:t>getUsername</a:t>
            </a:r>
            <a:r>
              <a:rPr lang="en-US" sz="1600" dirty="0">
                <a:solidFill>
                  <a:schemeClr val="dk1"/>
                </a:solidFill>
                <a:latin typeface="Courier New"/>
                <a:ea typeface="Courier New"/>
                <a:cs typeface="Courier New"/>
                <a:sym typeface="Courier New"/>
              </a:rPr>
              <a:t>());</a:t>
            </a:r>
          </a:p>
          <a:p>
            <a:pPr marL="342900" indent="-342900"/>
            <a:r>
              <a:rPr lang="en-US" sz="1600" dirty="0">
                <a:solidFill>
                  <a:schemeClr val="dk1"/>
                </a:solidFill>
                <a:latin typeface="Courier New"/>
                <a:ea typeface="Courier New"/>
                <a:cs typeface="Courier New"/>
                <a:sym typeface="Courier New"/>
              </a:rPr>
              <a:t>	}</a:t>
            </a:r>
          </a:p>
          <a:p>
            <a:pPr marL="342900" indent="-342900"/>
            <a:endParaRPr lang="en-US" sz="1600" dirty="0">
              <a:solidFill>
                <a:schemeClr val="dk1"/>
              </a:solidFill>
              <a:latin typeface="Courier New"/>
              <a:ea typeface="Courier New"/>
              <a:cs typeface="Courier New"/>
              <a:sym typeface="Courier New"/>
            </a:endParaRPr>
          </a:p>
          <a:p>
            <a:pPr marL="342900" indent="-342900"/>
            <a:r>
              <a:rPr lang="en-US" sz="1600" dirty="0">
                <a:solidFill>
                  <a:schemeClr val="dk1"/>
                </a:solidFill>
                <a:latin typeface="Courier New"/>
                <a:ea typeface="Courier New"/>
                <a:cs typeface="Courier New"/>
                <a:sym typeface="Courier New"/>
              </a:rPr>
              <a:t>}</a:t>
            </a:r>
          </a:p>
        </p:txBody>
      </p:sp>
    </p:spTree>
    <p:extLst>
      <p:ext uri="{BB962C8B-B14F-4D97-AF65-F5344CB8AC3E}">
        <p14:creationId xmlns:p14="http://schemas.microsoft.com/office/powerpoint/2010/main" val="429410515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Shape 631"/>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a:t>Custom Rules – API Basics – Entity Layer</a:t>
            </a:r>
          </a:p>
        </p:txBody>
      </p:sp>
      <p:graphicFrame>
        <p:nvGraphicFramePr>
          <p:cNvPr id="633" name="Shape 633"/>
          <p:cNvGraphicFramePr/>
          <p:nvPr>
            <p:extLst/>
          </p:nvPr>
        </p:nvGraphicFramePr>
        <p:xfrm>
          <a:off x="2066926" y="1096964"/>
          <a:ext cx="6519875" cy="5002275"/>
        </p:xfrm>
        <a:graphic>
          <a:graphicData uri="http://schemas.openxmlformats.org/drawingml/2006/table">
            <a:tbl>
              <a:tblPr>
                <a:noFill/>
              </a:tblPr>
              <a:tblGrid>
                <a:gridCol w="1560525">
                  <a:extLst>
                    <a:ext uri="{9D8B030D-6E8A-4147-A177-3AD203B41FA5}">
                      <a16:colId xmlns="" xmlns:a16="http://schemas.microsoft.com/office/drawing/2014/main" val="20000"/>
                    </a:ext>
                  </a:extLst>
                </a:gridCol>
                <a:gridCol w="1560500">
                  <a:extLst>
                    <a:ext uri="{9D8B030D-6E8A-4147-A177-3AD203B41FA5}">
                      <a16:colId xmlns="" xmlns:a16="http://schemas.microsoft.com/office/drawing/2014/main" val="20001"/>
                    </a:ext>
                  </a:extLst>
                </a:gridCol>
                <a:gridCol w="1560525">
                  <a:extLst>
                    <a:ext uri="{9D8B030D-6E8A-4147-A177-3AD203B41FA5}">
                      <a16:colId xmlns="" xmlns:a16="http://schemas.microsoft.com/office/drawing/2014/main" val="20002"/>
                    </a:ext>
                  </a:extLst>
                </a:gridCol>
                <a:gridCol w="1838325">
                  <a:extLst>
                    <a:ext uri="{9D8B030D-6E8A-4147-A177-3AD203B41FA5}">
                      <a16:colId xmlns="" xmlns:a16="http://schemas.microsoft.com/office/drawing/2014/main" val="20004"/>
                    </a:ext>
                  </a:extLst>
                </a:gridCol>
              </a:tblGrid>
              <a:tr h="498475">
                <a:tc>
                  <a:txBody>
                    <a:bodyPr/>
                    <a:lstStyle/>
                    <a:p>
                      <a:pPr marL="0" marR="0" lvl="0" indent="-76200" algn="l" rtl="0">
                        <a:lnSpc>
                          <a:spcPct val="100000"/>
                        </a:lnSpc>
                        <a:spcBef>
                          <a:spcPts val="0"/>
                        </a:spcBef>
                        <a:spcAft>
                          <a:spcPts val="0"/>
                        </a:spcAft>
                        <a:buClr>
                          <a:schemeClr val="accent2"/>
                        </a:buClr>
                        <a:buSzPts val="1200"/>
                        <a:buFont typeface="Arial"/>
                        <a:buNone/>
                      </a:pPr>
                      <a:r>
                        <a:rPr lang="en-US" sz="1200" b="1" i="0" u="none" strike="noStrike" cap="none" dirty="0">
                          <a:solidFill>
                            <a:schemeClr val="accent2"/>
                          </a:solidFill>
                          <a:latin typeface="Arial"/>
                          <a:ea typeface="Arial"/>
                          <a:cs typeface="Arial"/>
                          <a:sym typeface="Arial"/>
                        </a:rPr>
                        <a:t>Friendly Name</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0C0C0"/>
                    </a:solidFill>
                  </a:tcPr>
                </a:tc>
                <a:tc>
                  <a:txBody>
                    <a:bodyPr/>
                    <a:lstStyle/>
                    <a:p>
                      <a:pPr marL="0" marR="0" lvl="0" indent="-76200" algn="l" rtl="0">
                        <a:lnSpc>
                          <a:spcPct val="100000"/>
                        </a:lnSpc>
                        <a:spcBef>
                          <a:spcPts val="0"/>
                        </a:spcBef>
                        <a:spcAft>
                          <a:spcPts val="0"/>
                        </a:spcAft>
                        <a:buClr>
                          <a:schemeClr val="accent2"/>
                        </a:buClr>
                        <a:buSzPts val="1200"/>
                        <a:buFont typeface="Arial"/>
                        <a:buNone/>
                      </a:pPr>
                      <a:r>
                        <a:rPr lang="en-US" sz="1200" b="1" i="0" u="none" strike="noStrike" cap="none">
                          <a:solidFill>
                            <a:schemeClr val="accent2"/>
                          </a:solidFill>
                          <a:latin typeface="Arial"/>
                          <a:ea typeface="Arial"/>
                          <a:cs typeface="Arial"/>
                          <a:sym typeface="Arial"/>
                        </a:rPr>
                        <a:t>API Interface Name</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0C0C0"/>
                    </a:solidFill>
                  </a:tcPr>
                </a:tc>
                <a:tc>
                  <a:txBody>
                    <a:bodyPr/>
                    <a:lstStyle/>
                    <a:p>
                      <a:pPr marL="0" marR="0" lvl="0" indent="-76200" algn="l" rtl="0">
                        <a:lnSpc>
                          <a:spcPct val="100000"/>
                        </a:lnSpc>
                        <a:spcBef>
                          <a:spcPts val="0"/>
                        </a:spcBef>
                        <a:spcAft>
                          <a:spcPts val="0"/>
                        </a:spcAft>
                        <a:buClr>
                          <a:schemeClr val="accent2"/>
                        </a:buClr>
                        <a:buSzPts val="1200"/>
                        <a:buFont typeface="Arial"/>
                        <a:buNone/>
                      </a:pPr>
                      <a:r>
                        <a:rPr lang="en-US" sz="1200" b="1" i="0" u="none" strike="noStrike" cap="none">
                          <a:solidFill>
                            <a:schemeClr val="accent2"/>
                          </a:solidFill>
                          <a:latin typeface="Arial"/>
                          <a:ea typeface="Arial"/>
                          <a:cs typeface="Arial"/>
                          <a:sym typeface="Arial"/>
                        </a:rPr>
                        <a:t>Unique Code/ Entity Code</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0C0C0"/>
                    </a:solidFill>
                  </a:tcPr>
                </a:tc>
                <a:tc>
                  <a:txBody>
                    <a:bodyPr/>
                    <a:lstStyle/>
                    <a:p>
                      <a:pPr marL="0" marR="0" lvl="0" indent="-76200" algn="l" rtl="0">
                        <a:lnSpc>
                          <a:spcPct val="100000"/>
                        </a:lnSpc>
                        <a:spcBef>
                          <a:spcPts val="0"/>
                        </a:spcBef>
                        <a:spcAft>
                          <a:spcPts val="0"/>
                        </a:spcAft>
                        <a:buClr>
                          <a:schemeClr val="accent2"/>
                        </a:buClr>
                        <a:buSzPts val="1200"/>
                        <a:buFont typeface="Arial"/>
                        <a:buNone/>
                      </a:pPr>
                      <a:r>
                        <a:rPr lang="en-US" sz="1200" b="1" i="0" u="none" strike="noStrike" cap="none">
                          <a:solidFill>
                            <a:schemeClr val="accent2"/>
                          </a:solidFill>
                          <a:latin typeface="Arial"/>
                          <a:ea typeface="Arial"/>
                          <a:cs typeface="Arial"/>
                          <a:sym typeface="Arial"/>
                        </a:rPr>
                        <a:t>Database Table Name</a:t>
                      </a:r>
                    </a:p>
                  </a:txBody>
                  <a:tcPr marL="91450" marR="91450" marT="45725" marB="45725">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extLst>
                  <a:ext uri="{0D108BD9-81ED-4DB2-BD59-A6C34878D82A}">
                    <a16:rowId xmlns="" xmlns:a16="http://schemas.microsoft.com/office/drawing/2014/main" val="10000"/>
                  </a:ext>
                </a:extLst>
              </a:tr>
              <a:tr h="300050">
                <a:tc>
                  <a:txBody>
                    <a:bodyPr/>
                    <a:lstStyle/>
                    <a:p>
                      <a:pPr marL="0" marR="0" lvl="0" indent="-76200" algn="l" rtl="0">
                        <a:lnSpc>
                          <a:spcPct val="100000"/>
                        </a:lnSpc>
                        <a:spcBef>
                          <a:spcPts val="0"/>
                        </a:spcBef>
                        <a:spcAft>
                          <a:spcPts val="0"/>
                        </a:spcAft>
                        <a:buClr>
                          <a:schemeClr val="dk2"/>
                        </a:buClr>
                        <a:buSzPts val="1200"/>
                        <a:buFont typeface="Arial"/>
                        <a:buNone/>
                      </a:pPr>
                      <a:r>
                        <a:rPr lang="en-US" sz="1200" b="1" i="0" u="none" strike="noStrike" cap="none">
                          <a:solidFill>
                            <a:schemeClr val="dk2"/>
                          </a:solidFill>
                          <a:latin typeface="Arial"/>
                          <a:ea typeface="Arial"/>
                          <a:cs typeface="Arial"/>
                          <a:sym typeface="Arial"/>
                        </a:rPr>
                        <a:t>Account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76200" algn="l" rtl="0">
                        <a:lnSpc>
                          <a:spcPct val="100000"/>
                        </a:lnSpc>
                        <a:spcBef>
                          <a:spcPts val="0"/>
                        </a:spcBef>
                        <a:spcAft>
                          <a:spcPts val="0"/>
                        </a:spcAft>
                        <a:buClr>
                          <a:schemeClr val="dk2"/>
                        </a:buClr>
                        <a:buSzPts val="1200"/>
                        <a:buFont typeface="Arial"/>
                        <a:buNone/>
                      </a:pPr>
                      <a:r>
                        <a:rPr lang="en-US" sz="1200" b="0" i="0" u="none" strike="noStrike" cap="none" dirty="0">
                          <a:solidFill>
                            <a:schemeClr val="dk2"/>
                          </a:solidFill>
                          <a:latin typeface="Arial"/>
                          <a:ea typeface="Arial"/>
                          <a:cs typeface="Arial"/>
                          <a:sym typeface="Arial"/>
                        </a:rPr>
                        <a:t>Account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76200" algn="l" rtl="0">
                        <a:lnSpc>
                          <a:spcPct val="100000"/>
                        </a:lnSpc>
                        <a:spcBef>
                          <a:spcPts val="0"/>
                        </a:spcBef>
                        <a:spcAft>
                          <a:spcPts val="0"/>
                        </a:spcAft>
                        <a:buClr>
                          <a:schemeClr val="dk2"/>
                        </a:buClr>
                        <a:buSzPts val="1200"/>
                        <a:buFont typeface="Arial"/>
                        <a:buNone/>
                      </a:pPr>
                      <a:r>
                        <a:rPr lang="en-US" sz="1200" b="0" i="0" u="none" strike="noStrike" cap="none">
                          <a:solidFill>
                            <a:schemeClr val="dk2"/>
                          </a:solidFill>
                          <a:latin typeface="Arial"/>
                          <a:ea typeface="Arial"/>
                          <a:cs typeface="Arial"/>
                          <a:sym typeface="Arial"/>
                        </a:rPr>
                        <a:t>ACCT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76200" algn="l" rtl="0">
                        <a:lnSpc>
                          <a:spcPct val="100000"/>
                        </a:lnSpc>
                        <a:spcBef>
                          <a:spcPts val="0"/>
                        </a:spcBef>
                        <a:spcAft>
                          <a:spcPts val="0"/>
                        </a:spcAft>
                        <a:buClr>
                          <a:schemeClr val="dk2"/>
                        </a:buClr>
                        <a:buSzPts val="1200"/>
                        <a:buFont typeface="Arial"/>
                        <a:buNone/>
                      </a:pPr>
                      <a:r>
                        <a:rPr lang="en-US" sz="1200" b="0" i="0" u="none" strike="noStrike" cap="none" dirty="0">
                          <a:solidFill>
                            <a:schemeClr val="dk2"/>
                          </a:solidFill>
                          <a:latin typeface="Arial"/>
                          <a:ea typeface="Arial"/>
                          <a:cs typeface="Arial"/>
                          <a:sym typeface="Arial"/>
                        </a:rPr>
                        <a:t>T_ACCOUNT</a:t>
                      </a:r>
                    </a:p>
                  </a:txBody>
                  <a:tcPr marL="91450" marR="91450" marT="45725" marB="45725">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301625">
                <a:tc>
                  <a:txBody>
                    <a:bodyPr/>
                    <a:lstStyle/>
                    <a:p>
                      <a:pPr marL="0" marR="0" lvl="0" indent="-76200" algn="l" rtl="0">
                        <a:lnSpc>
                          <a:spcPct val="100000"/>
                        </a:lnSpc>
                        <a:spcBef>
                          <a:spcPts val="0"/>
                        </a:spcBef>
                        <a:spcAft>
                          <a:spcPts val="0"/>
                        </a:spcAft>
                        <a:buClr>
                          <a:schemeClr val="dk2"/>
                        </a:buClr>
                        <a:buSzPts val="1200"/>
                        <a:buFont typeface="Arial"/>
                        <a:buNone/>
                      </a:pPr>
                      <a:r>
                        <a:rPr lang="en-US" sz="1200" b="1" i="0" u="none" strike="noStrike" cap="none">
                          <a:solidFill>
                            <a:schemeClr val="dk2"/>
                          </a:solidFill>
                          <a:latin typeface="Arial"/>
                          <a:ea typeface="Arial"/>
                          <a:cs typeface="Arial"/>
                          <a:sym typeface="Arial"/>
                        </a:rPr>
                        <a:t>Appointment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76200" algn="l" rtl="0">
                        <a:lnSpc>
                          <a:spcPct val="100000"/>
                        </a:lnSpc>
                        <a:spcBef>
                          <a:spcPts val="0"/>
                        </a:spcBef>
                        <a:spcAft>
                          <a:spcPts val="0"/>
                        </a:spcAft>
                        <a:buClr>
                          <a:schemeClr val="dk2"/>
                        </a:buClr>
                        <a:buSzPts val="1200"/>
                        <a:buFont typeface="Arial"/>
                        <a:buNone/>
                      </a:pPr>
                      <a:r>
                        <a:rPr lang="en-US" sz="1200" b="0" i="0" u="none" strike="noStrike" cap="none" dirty="0">
                          <a:solidFill>
                            <a:schemeClr val="dk2"/>
                          </a:solidFill>
                          <a:latin typeface="Arial"/>
                          <a:ea typeface="Arial"/>
                          <a:cs typeface="Arial"/>
                          <a:sym typeface="Arial"/>
                        </a:rPr>
                        <a:t>Appointment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76200" algn="l" rtl="0">
                        <a:lnSpc>
                          <a:spcPct val="100000"/>
                        </a:lnSpc>
                        <a:spcBef>
                          <a:spcPts val="0"/>
                        </a:spcBef>
                        <a:spcAft>
                          <a:spcPts val="0"/>
                        </a:spcAft>
                        <a:buClr>
                          <a:schemeClr val="dk2"/>
                        </a:buClr>
                        <a:buSzPts val="1200"/>
                        <a:buFont typeface="Arial"/>
                        <a:buNone/>
                      </a:pPr>
                      <a:r>
                        <a:rPr lang="en-US" sz="1200" b="0" i="0" u="none" strike="noStrike" cap="none">
                          <a:solidFill>
                            <a:schemeClr val="dk2"/>
                          </a:solidFill>
                          <a:latin typeface="Arial"/>
                          <a:ea typeface="Arial"/>
                          <a:cs typeface="Arial"/>
                          <a:sym typeface="Arial"/>
                        </a:rPr>
                        <a:t>APPT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76200" algn="l" rtl="0">
                        <a:lnSpc>
                          <a:spcPct val="100000"/>
                        </a:lnSpc>
                        <a:spcBef>
                          <a:spcPts val="0"/>
                        </a:spcBef>
                        <a:spcAft>
                          <a:spcPts val="0"/>
                        </a:spcAft>
                        <a:buClr>
                          <a:schemeClr val="dk2"/>
                        </a:buClr>
                        <a:buSzPts val="1200"/>
                        <a:buFont typeface="Arial"/>
                        <a:buNone/>
                      </a:pPr>
                      <a:r>
                        <a:rPr lang="en-US" sz="1200" b="0" i="0" u="none" strike="noStrike" cap="none">
                          <a:solidFill>
                            <a:schemeClr val="dk2"/>
                          </a:solidFill>
                          <a:latin typeface="Arial"/>
                          <a:ea typeface="Arial"/>
                          <a:cs typeface="Arial"/>
                          <a:sym typeface="Arial"/>
                        </a:rPr>
                        <a:t>T_APPOINTMENT</a:t>
                      </a:r>
                    </a:p>
                  </a:txBody>
                  <a:tcPr marL="91450" marR="91450" marT="45725" marB="45725">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98450">
                <a:tc>
                  <a:txBody>
                    <a:bodyPr/>
                    <a:lstStyle/>
                    <a:p>
                      <a:pPr marL="0" marR="0" lvl="0" indent="-76200" algn="l" rtl="0">
                        <a:lnSpc>
                          <a:spcPct val="100000"/>
                        </a:lnSpc>
                        <a:spcBef>
                          <a:spcPts val="0"/>
                        </a:spcBef>
                        <a:spcAft>
                          <a:spcPts val="0"/>
                        </a:spcAft>
                        <a:buClr>
                          <a:schemeClr val="dk2"/>
                        </a:buClr>
                        <a:buSzPts val="1200"/>
                        <a:buFont typeface="Arial"/>
                        <a:buNone/>
                      </a:pPr>
                      <a:r>
                        <a:rPr lang="en-US" sz="1200" b="1" i="0" u="none" strike="noStrike" cap="none">
                          <a:solidFill>
                            <a:schemeClr val="dk2"/>
                          </a:solidFill>
                          <a:latin typeface="Arial"/>
                          <a:ea typeface="Arial"/>
                          <a:cs typeface="Arial"/>
                          <a:sym typeface="Arial"/>
                        </a:rPr>
                        <a:t>Contact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76200" algn="l" rtl="0">
                        <a:lnSpc>
                          <a:spcPct val="100000"/>
                        </a:lnSpc>
                        <a:spcBef>
                          <a:spcPts val="0"/>
                        </a:spcBef>
                        <a:spcAft>
                          <a:spcPts val="0"/>
                        </a:spcAft>
                        <a:buClr>
                          <a:schemeClr val="dk2"/>
                        </a:buClr>
                        <a:buSzPts val="1200"/>
                        <a:buFont typeface="Arial"/>
                        <a:buNone/>
                      </a:pPr>
                      <a:r>
                        <a:rPr lang="en-US" sz="1200" b="0" i="0" u="none" strike="noStrike" cap="none" dirty="0">
                          <a:solidFill>
                            <a:schemeClr val="dk2"/>
                          </a:solidFill>
                          <a:latin typeface="Arial"/>
                          <a:ea typeface="Arial"/>
                          <a:cs typeface="Arial"/>
                          <a:sym typeface="Arial"/>
                        </a:rPr>
                        <a:t>Contact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76200" algn="l" rtl="0">
                        <a:lnSpc>
                          <a:spcPct val="100000"/>
                        </a:lnSpc>
                        <a:spcBef>
                          <a:spcPts val="0"/>
                        </a:spcBef>
                        <a:spcAft>
                          <a:spcPts val="0"/>
                        </a:spcAft>
                        <a:buClr>
                          <a:schemeClr val="dk2"/>
                        </a:buClr>
                        <a:buSzPts val="1200"/>
                        <a:buFont typeface="Arial"/>
                        <a:buNone/>
                      </a:pPr>
                      <a:r>
                        <a:rPr lang="en-US" sz="1200" b="0" i="0" u="none" strike="noStrike" cap="none">
                          <a:solidFill>
                            <a:schemeClr val="dk2"/>
                          </a:solidFill>
                          <a:latin typeface="Arial"/>
                          <a:ea typeface="Arial"/>
                          <a:cs typeface="Arial"/>
                          <a:sym typeface="Arial"/>
                        </a:rPr>
                        <a:t>CONT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76200" algn="l" rtl="0">
                        <a:lnSpc>
                          <a:spcPct val="100000"/>
                        </a:lnSpc>
                        <a:spcBef>
                          <a:spcPts val="0"/>
                        </a:spcBef>
                        <a:spcAft>
                          <a:spcPts val="0"/>
                        </a:spcAft>
                        <a:buClr>
                          <a:schemeClr val="dk2"/>
                        </a:buClr>
                        <a:buSzPts val="1200"/>
                        <a:buFont typeface="Arial"/>
                        <a:buNone/>
                      </a:pPr>
                      <a:r>
                        <a:rPr lang="en-US" sz="1200" b="0" i="0" u="none" strike="noStrike" cap="none">
                          <a:solidFill>
                            <a:schemeClr val="dk2"/>
                          </a:solidFill>
                          <a:latin typeface="Arial"/>
                          <a:ea typeface="Arial"/>
                          <a:cs typeface="Arial"/>
                          <a:sym typeface="Arial"/>
                        </a:rPr>
                        <a:t>T_CONTACT</a:t>
                      </a:r>
                    </a:p>
                  </a:txBody>
                  <a:tcPr marL="91450" marR="91450" marT="45725" marB="45725">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00050">
                <a:tc>
                  <a:txBody>
                    <a:bodyPr/>
                    <a:lstStyle/>
                    <a:p>
                      <a:pPr marL="0" marR="0" lvl="0" indent="-76200" algn="l" rtl="0">
                        <a:lnSpc>
                          <a:spcPct val="100000"/>
                        </a:lnSpc>
                        <a:spcBef>
                          <a:spcPts val="0"/>
                        </a:spcBef>
                        <a:spcAft>
                          <a:spcPts val="0"/>
                        </a:spcAft>
                        <a:buClr>
                          <a:schemeClr val="dk2"/>
                        </a:buClr>
                        <a:buSzPts val="1200"/>
                        <a:buFont typeface="Arial"/>
                        <a:buNone/>
                      </a:pPr>
                      <a:r>
                        <a:rPr lang="en-US" sz="1200" b="1" i="0" u="none" strike="noStrike" cap="none">
                          <a:solidFill>
                            <a:schemeClr val="dk2"/>
                          </a:solidFill>
                          <a:latin typeface="Arial"/>
                          <a:ea typeface="Arial"/>
                          <a:cs typeface="Arial"/>
                          <a:sym typeface="Arial"/>
                        </a:rPr>
                        <a:t>Document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76200" algn="l" rtl="0">
                        <a:lnSpc>
                          <a:spcPct val="100000"/>
                        </a:lnSpc>
                        <a:spcBef>
                          <a:spcPts val="0"/>
                        </a:spcBef>
                        <a:spcAft>
                          <a:spcPts val="0"/>
                        </a:spcAft>
                        <a:buClr>
                          <a:schemeClr val="dk2"/>
                        </a:buClr>
                        <a:buSzPts val="1200"/>
                        <a:buFont typeface="Arial"/>
                        <a:buNone/>
                      </a:pPr>
                      <a:r>
                        <a:rPr lang="en-US" sz="1200" b="0" i="0" u="none" strike="noStrike" cap="none" dirty="0">
                          <a:solidFill>
                            <a:schemeClr val="dk2"/>
                          </a:solidFill>
                          <a:latin typeface="Arial"/>
                          <a:ea typeface="Arial"/>
                          <a:cs typeface="Arial"/>
                          <a:sym typeface="Arial"/>
                        </a:rPr>
                        <a:t>Document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76200" algn="l" rtl="0">
                        <a:lnSpc>
                          <a:spcPct val="100000"/>
                        </a:lnSpc>
                        <a:spcBef>
                          <a:spcPts val="0"/>
                        </a:spcBef>
                        <a:spcAft>
                          <a:spcPts val="0"/>
                        </a:spcAft>
                        <a:buClr>
                          <a:schemeClr val="dk2"/>
                        </a:buClr>
                        <a:buSzPts val="1200"/>
                        <a:buFont typeface="Arial"/>
                        <a:buNone/>
                      </a:pPr>
                      <a:r>
                        <a:rPr lang="en-US" sz="1200" b="0" i="0" u="none" strike="noStrike" cap="none">
                          <a:solidFill>
                            <a:schemeClr val="dk2"/>
                          </a:solidFill>
                          <a:latin typeface="Arial"/>
                          <a:ea typeface="Arial"/>
                          <a:cs typeface="Arial"/>
                          <a:sym typeface="Arial"/>
                        </a:rPr>
                        <a:t>DOCU</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76200" algn="l" rtl="0">
                        <a:lnSpc>
                          <a:spcPct val="100000"/>
                        </a:lnSpc>
                        <a:spcBef>
                          <a:spcPts val="0"/>
                        </a:spcBef>
                        <a:spcAft>
                          <a:spcPts val="0"/>
                        </a:spcAft>
                        <a:buClr>
                          <a:schemeClr val="dk2"/>
                        </a:buClr>
                        <a:buSzPts val="1200"/>
                        <a:buFont typeface="Arial"/>
                        <a:buNone/>
                      </a:pPr>
                      <a:r>
                        <a:rPr lang="en-US" sz="1200" b="0" i="0" u="none" strike="noStrike" cap="none">
                          <a:solidFill>
                            <a:schemeClr val="dk2"/>
                          </a:solidFill>
                          <a:latin typeface="Arial"/>
                          <a:ea typeface="Arial"/>
                          <a:cs typeface="Arial"/>
                          <a:sym typeface="Arial"/>
                        </a:rPr>
                        <a:t>T_DOCUMENT</a:t>
                      </a:r>
                    </a:p>
                  </a:txBody>
                  <a:tcPr marL="91450" marR="91450" marT="45725" marB="45725">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301625">
                <a:tc>
                  <a:txBody>
                    <a:bodyPr/>
                    <a:lstStyle/>
                    <a:p>
                      <a:pPr marL="0" marR="0" lvl="0" indent="-76200" algn="l" rtl="0">
                        <a:lnSpc>
                          <a:spcPct val="100000"/>
                        </a:lnSpc>
                        <a:spcBef>
                          <a:spcPts val="0"/>
                        </a:spcBef>
                        <a:spcAft>
                          <a:spcPts val="0"/>
                        </a:spcAft>
                        <a:buClr>
                          <a:schemeClr val="dk2"/>
                        </a:buClr>
                        <a:buSzPts val="1200"/>
                        <a:buFont typeface="Arial"/>
                        <a:buNone/>
                      </a:pPr>
                      <a:r>
                        <a:rPr lang="en-US" sz="1200" b="1" i="0" u="none" strike="noStrike" cap="none">
                          <a:solidFill>
                            <a:schemeClr val="dk2"/>
                          </a:solidFill>
                          <a:latin typeface="Arial"/>
                          <a:ea typeface="Arial"/>
                          <a:cs typeface="Arial"/>
                          <a:sym typeface="Arial"/>
                        </a:rPr>
                        <a:t>Expense</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76200" algn="l" rtl="0">
                        <a:lnSpc>
                          <a:spcPct val="100000"/>
                        </a:lnSpc>
                        <a:spcBef>
                          <a:spcPts val="0"/>
                        </a:spcBef>
                        <a:spcAft>
                          <a:spcPts val="0"/>
                        </a:spcAft>
                        <a:buClr>
                          <a:schemeClr val="dk2"/>
                        </a:buClr>
                        <a:buSzPts val="1200"/>
                        <a:buFont typeface="Arial"/>
                        <a:buNone/>
                      </a:pPr>
                      <a:r>
                        <a:rPr lang="en-US" sz="1200" b="0" i="0" u="none" strike="noStrike" cap="none" dirty="0">
                          <a:solidFill>
                            <a:schemeClr val="dk2"/>
                          </a:solidFill>
                          <a:latin typeface="Arial"/>
                          <a:ea typeface="Arial"/>
                          <a:cs typeface="Arial"/>
                          <a:sym typeface="Arial"/>
                        </a:rPr>
                        <a:t>Expense</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76200" algn="l" rtl="0">
                        <a:lnSpc>
                          <a:spcPct val="100000"/>
                        </a:lnSpc>
                        <a:spcBef>
                          <a:spcPts val="0"/>
                        </a:spcBef>
                        <a:spcAft>
                          <a:spcPts val="0"/>
                        </a:spcAft>
                        <a:buClr>
                          <a:schemeClr val="dk2"/>
                        </a:buClr>
                        <a:buSzPts val="1200"/>
                        <a:buFont typeface="Arial"/>
                        <a:buNone/>
                      </a:pPr>
                      <a:r>
                        <a:rPr lang="en-US" sz="1200" b="0" i="0" u="none" strike="noStrike" cap="none">
                          <a:solidFill>
                            <a:schemeClr val="dk2"/>
                          </a:solidFill>
                          <a:latin typeface="Arial"/>
                          <a:ea typeface="Arial"/>
                          <a:cs typeface="Arial"/>
                          <a:sym typeface="Arial"/>
                        </a:rPr>
                        <a:t>EXPE</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76200" algn="l" rtl="0">
                        <a:lnSpc>
                          <a:spcPct val="100000"/>
                        </a:lnSpc>
                        <a:spcBef>
                          <a:spcPts val="0"/>
                        </a:spcBef>
                        <a:spcAft>
                          <a:spcPts val="0"/>
                        </a:spcAft>
                        <a:buClr>
                          <a:schemeClr val="dk2"/>
                        </a:buClr>
                        <a:buSzPts val="1200"/>
                        <a:buFont typeface="Arial"/>
                        <a:buNone/>
                      </a:pPr>
                      <a:r>
                        <a:rPr lang="en-US" sz="1200" b="0" i="0" u="none" strike="noStrike" cap="none">
                          <a:solidFill>
                            <a:schemeClr val="dk2"/>
                          </a:solidFill>
                          <a:latin typeface="Arial"/>
                          <a:ea typeface="Arial"/>
                          <a:cs typeface="Arial"/>
                          <a:sym typeface="Arial"/>
                        </a:rPr>
                        <a:t>T_EXPENSE</a:t>
                      </a:r>
                    </a:p>
                  </a:txBody>
                  <a:tcPr marL="91450" marR="91450" marT="45725" marB="45725">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300050">
                <a:tc>
                  <a:txBody>
                    <a:bodyPr/>
                    <a:lstStyle/>
                    <a:p>
                      <a:pPr marL="0" marR="0" lvl="0" indent="-76200" algn="l" rtl="0">
                        <a:lnSpc>
                          <a:spcPct val="100000"/>
                        </a:lnSpc>
                        <a:spcBef>
                          <a:spcPts val="0"/>
                        </a:spcBef>
                        <a:spcAft>
                          <a:spcPts val="0"/>
                        </a:spcAft>
                        <a:buClr>
                          <a:schemeClr val="dk2"/>
                        </a:buClr>
                        <a:buSzPts val="1200"/>
                        <a:buFont typeface="Arial"/>
                        <a:buNone/>
                      </a:pPr>
                      <a:r>
                        <a:rPr lang="en-US" sz="1200" b="1" i="0" u="none" strike="noStrike" cap="none">
                          <a:solidFill>
                            <a:schemeClr val="dk2"/>
                          </a:solidFill>
                          <a:latin typeface="Arial"/>
                          <a:ea typeface="Arial"/>
                          <a:cs typeface="Arial"/>
                          <a:sym typeface="Arial"/>
                        </a:rPr>
                        <a:t>History</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76200" algn="l" rtl="0">
                        <a:lnSpc>
                          <a:spcPct val="100000"/>
                        </a:lnSpc>
                        <a:spcBef>
                          <a:spcPts val="0"/>
                        </a:spcBef>
                        <a:spcAft>
                          <a:spcPts val="0"/>
                        </a:spcAft>
                        <a:buClr>
                          <a:schemeClr val="dk2"/>
                        </a:buClr>
                        <a:buSzPts val="1200"/>
                        <a:buFont typeface="Arial"/>
                        <a:buNone/>
                      </a:pPr>
                      <a:r>
                        <a:rPr lang="en-US" sz="1200" b="0" i="0" u="none" strike="noStrike" cap="none" dirty="0">
                          <a:solidFill>
                            <a:schemeClr val="dk2"/>
                          </a:solidFill>
                          <a:latin typeface="Arial"/>
                          <a:ea typeface="Arial"/>
                          <a:cs typeface="Arial"/>
                          <a:sym typeface="Arial"/>
                        </a:rPr>
                        <a:t>History</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76200" algn="l" rtl="0">
                        <a:lnSpc>
                          <a:spcPct val="100000"/>
                        </a:lnSpc>
                        <a:spcBef>
                          <a:spcPts val="0"/>
                        </a:spcBef>
                        <a:spcAft>
                          <a:spcPts val="0"/>
                        </a:spcAft>
                        <a:buClr>
                          <a:schemeClr val="dk2"/>
                        </a:buClr>
                        <a:buSzPts val="1200"/>
                        <a:buFont typeface="Arial"/>
                        <a:buNone/>
                      </a:pPr>
                      <a:r>
                        <a:rPr lang="en-US" sz="1200" b="0" i="0" u="none" strike="noStrike" cap="none">
                          <a:solidFill>
                            <a:schemeClr val="dk2"/>
                          </a:solidFill>
                          <a:latin typeface="Arial"/>
                          <a:ea typeface="Arial"/>
                          <a:cs typeface="Arial"/>
                          <a:sym typeface="Arial"/>
                        </a:rPr>
                        <a:t>HIST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76200" algn="l" rtl="0">
                        <a:lnSpc>
                          <a:spcPct val="100000"/>
                        </a:lnSpc>
                        <a:spcBef>
                          <a:spcPts val="0"/>
                        </a:spcBef>
                        <a:spcAft>
                          <a:spcPts val="0"/>
                        </a:spcAft>
                        <a:buClr>
                          <a:schemeClr val="dk2"/>
                        </a:buClr>
                        <a:buSzPts val="1200"/>
                        <a:buFont typeface="Arial"/>
                        <a:buNone/>
                      </a:pPr>
                      <a:r>
                        <a:rPr lang="en-US" sz="1200" b="0" i="0" u="none" strike="noStrike" cap="none">
                          <a:solidFill>
                            <a:schemeClr val="dk2"/>
                          </a:solidFill>
                          <a:latin typeface="Arial"/>
                          <a:ea typeface="Arial"/>
                          <a:cs typeface="Arial"/>
                          <a:sym typeface="Arial"/>
                        </a:rPr>
                        <a:t>T_HISTORY</a:t>
                      </a:r>
                    </a:p>
                  </a:txBody>
                  <a:tcPr marL="91450" marR="91450" marT="45725" marB="45725">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300050">
                <a:tc>
                  <a:txBody>
                    <a:bodyPr/>
                    <a:lstStyle/>
                    <a:p>
                      <a:pPr marL="0" marR="0" lvl="0" indent="-76200" algn="l" rtl="0">
                        <a:lnSpc>
                          <a:spcPct val="100000"/>
                        </a:lnSpc>
                        <a:spcBef>
                          <a:spcPts val="0"/>
                        </a:spcBef>
                        <a:spcAft>
                          <a:spcPts val="0"/>
                        </a:spcAft>
                        <a:buClr>
                          <a:schemeClr val="dk2"/>
                        </a:buClr>
                        <a:buSzPts val="1200"/>
                        <a:buFont typeface="Arial"/>
                        <a:buNone/>
                      </a:pPr>
                      <a:r>
                        <a:rPr lang="en-US" sz="1200" b="1" i="0" u="none" strike="noStrike" cap="none">
                          <a:solidFill>
                            <a:schemeClr val="dk2"/>
                          </a:solidFill>
                          <a:latin typeface="Arial"/>
                          <a:ea typeface="Arial"/>
                          <a:cs typeface="Arial"/>
                          <a:sym typeface="Arial"/>
                        </a:rPr>
                        <a:t>Invoice</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76200" algn="l" rtl="0">
                        <a:lnSpc>
                          <a:spcPct val="100000"/>
                        </a:lnSpc>
                        <a:spcBef>
                          <a:spcPts val="0"/>
                        </a:spcBef>
                        <a:spcAft>
                          <a:spcPts val="0"/>
                        </a:spcAft>
                        <a:buClr>
                          <a:schemeClr val="dk2"/>
                        </a:buClr>
                        <a:buSzPts val="1200"/>
                        <a:buFont typeface="Arial"/>
                        <a:buNone/>
                      </a:pPr>
                      <a:r>
                        <a:rPr lang="en-US" sz="1200" b="0" i="0" u="none" strike="noStrike" cap="none" dirty="0">
                          <a:solidFill>
                            <a:schemeClr val="dk2"/>
                          </a:solidFill>
                          <a:latin typeface="Arial"/>
                          <a:ea typeface="Arial"/>
                          <a:cs typeface="Arial"/>
                          <a:sym typeface="Arial"/>
                        </a:rPr>
                        <a:t>Invoice</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76200" algn="l" rtl="0">
                        <a:lnSpc>
                          <a:spcPct val="100000"/>
                        </a:lnSpc>
                        <a:spcBef>
                          <a:spcPts val="0"/>
                        </a:spcBef>
                        <a:spcAft>
                          <a:spcPts val="0"/>
                        </a:spcAft>
                        <a:buClr>
                          <a:schemeClr val="dk2"/>
                        </a:buClr>
                        <a:buSzPts val="1200"/>
                        <a:buFont typeface="Arial"/>
                        <a:buNone/>
                      </a:pPr>
                      <a:r>
                        <a:rPr lang="en-US" sz="1200" b="0" i="0" u="none" strike="noStrike" cap="none">
                          <a:solidFill>
                            <a:schemeClr val="dk2"/>
                          </a:solidFill>
                          <a:latin typeface="Arial"/>
                          <a:ea typeface="Arial"/>
                          <a:cs typeface="Arial"/>
                          <a:sym typeface="Arial"/>
                        </a:rPr>
                        <a:t>INVC</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76200" algn="l" rtl="0">
                        <a:lnSpc>
                          <a:spcPct val="100000"/>
                        </a:lnSpc>
                        <a:spcBef>
                          <a:spcPts val="0"/>
                        </a:spcBef>
                        <a:spcAft>
                          <a:spcPts val="0"/>
                        </a:spcAft>
                        <a:buClr>
                          <a:schemeClr val="dk2"/>
                        </a:buClr>
                        <a:buSzPts val="1200"/>
                        <a:buFont typeface="Arial"/>
                        <a:buNone/>
                      </a:pPr>
                      <a:r>
                        <a:rPr lang="en-US" sz="1200" b="0" i="0" u="none" strike="noStrike" cap="none">
                          <a:solidFill>
                            <a:schemeClr val="dk2"/>
                          </a:solidFill>
                          <a:latin typeface="Arial"/>
                          <a:ea typeface="Arial"/>
                          <a:cs typeface="Arial"/>
                          <a:sym typeface="Arial"/>
                        </a:rPr>
                        <a:t>T_INVOICE</a:t>
                      </a:r>
                    </a:p>
                  </a:txBody>
                  <a:tcPr marL="91450" marR="91450" marT="45725" marB="45725">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301625">
                <a:tc>
                  <a:txBody>
                    <a:bodyPr/>
                    <a:lstStyle/>
                    <a:p>
                      <a:pPr marL="0" marR="0" lvl="0" indent="-76200" algn="l" rtl="0">
                        <a:lnSpc>
                          <a:spcPct val="100000"/>
                        </a:lnSpc>
                        <a:spcBef>
                          <a:spcPts val="0"/>
                        </a:spcBef>
                        <a:spcAft>
                          <a:spcPts val="0"/>
                        </a:spcAft>
                        <a:buClr>
                          <a:schemeClr val="dk2"/>
                        </a:buClr>
                        <a:buSzPts val="1200"/>
                        <a:buFont typeface="Arial"/>
                        <a:buNone/>
                      </a:pPr>
                      <a:r>
                        <a:rPr lang="en-US" sz="1200" b="1" i="0" u="none" strike="noStrike" cap="none">
                          <a:solidFill>
                            <a:schemeClr val="dk2"/>
                          </a:solidFill>
                          <a:latin typeface="Arial"/>
                          <a:ea typeface="Arial"/>
                          <a:cs typeface="Arial"/>
                          <a:sym typeface="Arial"/>
                        </a:rPr>
                        <a:t>Involved</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76200" algn="l" rtl="0">
                        <a:lnSpc>
                          <a:spcPct val="100000"/>
                        </a:lnSpc>
                        <a:spcBef>
                          <a:spcPts val="0"/>
                        </a:spcBef>
                        <a:spcAft>
                          <a:spcPts val="0"/>
                        </a:spcAft>
                        <a:buClr>
                          <a:schemeClr val="dk2"/>
                        </a:buClr>
                        <a:buSzPts val="1200"/>
                        <a:buFont typeface="Arial"/>
                        <a:buNone/>
                      </a:pPr>
                      <a:r>
                        <a:rPr lang="en-US" sz="1200" b="0" i="0" u="none" strike="noStrike" cap="none" dirty="0">
                          <a:solidFill>
                            <a:schemeClr val="dk2"/>
                          </a:solidFill>
                          <a:latin typeface="Arial"/>
                          <a:ea typeface="Arial"/>
                          <a:cs typeface="Arial"/>
                          <a:sym typeface="Arial"/>
                        </a:rPr>
                        <a:t>Involved</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76200" algn="l" rtl="0">
                        <a:lnSpc>
                          <a:spcPct val="100000"/>
                        </a:lnSpc>
                        <a:spcBef>
                          <a:spcPts val="0"/>
                        </a:spcBef>
                        <a:spcAft>
                          <a:spcPts val="0"/>
                        </a:spcAft>
                        <a:buClr>
                          <a:schemeClr val="dk2"/>
                        </a:buClr>
                        <a:buSzPts val="1200"/>
                        <a:buFont typeface="Arial"/>
                        <a:buNone/>
                      </a:pPr>
                      <a:r>
                        <a:rPr lang="en-US" sz="1200" b="0" i="0" u="none" strike="noStrike" cap="none">
                          <a:solidFill>
                            <a:schemeClr val="dk2"/>
                          </a:solidFill>
                          <a:latin typeface="Arial"/>
                          <a:ea typeface="Arial"/>
                          <a:cs typeface="Arial"/>
                          <a:sym typeface="Arial"/>
                        </a:rPr>
                        <a:t>INVL</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76200" algn="l" rtl="0">
                        <a:lnSpc>
                          <a:spcPct val="100000"/>
                        </a:lnSpc>
                        <a:spcBef>
                          <a:spcPts val="0"/>
                        </a:spcBef>
                        <a:spcAft>
                          <a:spcPts val="0"/>
                        </a:spcAft>
                        <a:buClr>
                          <a:schemeClr val="dk2"/>
                        </a:buClr>
                        <a:buSzPts val="1200"/>
                        <a:buFont typeface="Arial"/>
                        <a:buNone/>
                      </a:pPr>
                      <a:r>
                        <a:rPr lang="en-US" sz="1200" b="0" i="0" u="none" strike="noStrike" cap="none">
                          <a:solidFill>
                            <a:schemeClr val="dk2"/>
                          </a:solidFill>
                          <a:latin typeface="Arial"/>
                          <a:ea typeface="Arial"/>
                          <a:cs typeface="Arial"/>
                          <a:sym typeface="Arial"/>
                        </a:rPr>
                        <a:t>T_INVOLVED</a:t>
                      </a:r>
                    </a:p>
                  </a:txBody>
                  <a:tcPr marL="91450" marR="91450" marT="45725" marB="45725">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300050">
                <a:tc>
                  <a:txBody>
                    <a:bodyPr/>
                    <a:lstStyle/>
                    <a:p>
                      <a:pPr marL="0" marR="0" lvl="0" indent="-76200" algn="l" rtl="0">
                        <a:lnSpc>
                          <a:spcPct val="100000"/>
                        </a:lnSpc>
                        <a:spcBef>
                          <a:spcPts val="0"/>
                        </a:spcBef>
                        <a:spcAft>
                          <a:spcPts val="0"/>
                        </a:spcAft>
                        <a:buClr>
                          <a:schemeClr val="dk2"/>
                        </a:buClr>
                        <a:buSzPts val="1200"/>
                        <a:buFont typeface="Arial"/>
                        <a:buNone/>
                      </a:pPr>
                      <a:r>
                        <a:rPr lang="en-US" sz="1200" b="1" i="0" u="none" strike="noStrike" cap="none">
                          <a:solidFill>
                            <a:schemeClr val="dk2"/>
                          </a:solidFill>
                          <a:latin typeface="Arial"/>
                          <a:ea typeface="Arial"/>
                          <a:cs typeface="Arial"/>
                          <a:sym typeface="Arial"/>
                        </a:rPr>
                        <a:t>Milestone</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76200" algn="l" rtl="0">
                        <a:lnSpc>
                          <a:spcPct val="100000"/>
                        </a:lnSpc>
                        <a:spcBef>
                          <a:spcPts val="0"/>
                        </a:spcBef>
                        <a:spcAft>
                          <a:spcPts val="0"/>
                        </a:spcAft>
                        <a:buClr>
                          <a:schemeClr val="dk2"/>
                        </a:buClr>
                        <a:buSzPts val="1200"/>
                        <a:buFont typeface="Arial"/>
                        <a:buNone/>
                      </a:pPr>
                      <a:r>
                        <a:rPr lang="en-US" sz="1200" b="0" i="0" u="none" strike="noStrike" cap="none" dirty="0">
                          <a:solidFill>
                            <a:schemeClr val="dk2"/>
                          </a:solidFill>
                          <a:latin typeface="Arial"/>
                          <a:ea typeface="Arial"/>
                          <a:cs typeface="Arial"/>
                          <a:sym typeface="Arial"/>
                        </a:rPr>
                        <a:t>Milestone</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76200" algn="l" rtl="0">
                        <a:lnSpc>
                          <a:spcPct val="100000"/>
                        </a:lnSpc>
                        <a:spcBef>
                          <a:spcPts val="0"/>
                        </a:spcBef>
                        <a:spcAft>
                          <a:spcPts val="0"/>
                        </a:spcAft>
                        <a:buClr>
                          <a:schemeClr val="dk2"/>
                        </a:buClr>
                        <a:buSzPts val="1200"/>
                        <a:buFont typeface="Arial"/>
                        <a:buNone/>
                      </a:pPr>
                      <a:r>
                        <a:rPr lang="en-US" sz="1200" b="0" i="0" u="none" strike="noStrike" cap="none">
                          <a:solidFill>
                            <a:schemeClr val="dk2"/>
                          </a:solidFill>
                          <a:latin typeface="Arial"/>
                          <a:ea typeface="Arial"/>
                          <a:cs typeface="Arial"/>
                          <a:sym typeface="Arial"/>
                        </a:rPr>
                        <a:t>MILE</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76200" algn="l" rtl="0">
                        <a:lnSpc>
                          <a:spcPct val="100000"/>
                        </a:lnSpc>
                        <a:spcBef>
                          <a:spcPts val="0"/>
                        </a:spcBef>
                        <a:spcAft>
                          <a:spcPts val="0"/>
                        </a:spcAft>
                        <a:buClr>
                          <a:schemeClr val="dk2"/>
                        </a:buClr>
                        <a:buSzPts val="1200"/>
                        <a:buFont typeface="Arial"/>
                        <a:buNone/>
                      </a:pPr>
                      <a:r>
                        <a:rPr lang="en-US" sz="1200" b="0" i="0" u="none" strike="noStrike" cap="none">
                          <a:solidFill>
                            <a:schemeClr val="dk2"/>
                          </a:solidFill>
                          <a:latin typeface="Arial"/>
                          <a:ea typeface="Arial"/>
                          <a:cs typeface="Arial"/>
                          <a:sym typeface="Arial"/>
                        </a:rPr>
                        <a:t>T_MILESTONE</a:t>
                      </a:r>
                    </a:p>
                  </a:txBody>
                  <a:tcPr marL="91450" marR="91450" marT="45725" marB="45725">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1500175">
                <a:tc>
                  <a:txBody>
                    <a:bodyPr/>
                    <a:lstStyle/>
                    <a:p>
                      <a:pPr marL="0" marR="0" lvl="0" indent="-76200" algn="l" rtl="0">
                        <a:lnSpc>
                          <a:spcPct val="100000"/>
                        </a:lnSpc>
                        <a:spcBef>
                          <a:spcPts val="0"/>
                        </a:spcBef>
                        <a:spcAft>
                          <a:spcPts val="0"/>
                        </a:spcAft>
                        <a:buClr>
                          <a:schemeClr val="dk2"/>
                        </a:buClr>
                        <a:buSzPts val="1200"/>
                        <a:buFont typeface="Arial"/>
                        <a:buNone/>
                      </a:pPr>
                      <a:r>
                        <a:rPr lang="en-US" sz="1200" b="1" i="0" u="none" strike="noStrike" cap="none" dirty="0">
                          <a:solidFill>
                            <a:schemeClr val="dk2"/>
                          </a:solidFill>
                          <a:latin typeface="Arial"/>
                          <a:ea typeface="Arial"/>
                          <a:cs typeface="Arial"/>
                          <a:sym typeface="Arial"/>
                        </a:rPr>
                        <a:t>Project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76200" algn="l" rtl="0">
                        <a:lnSpc>
                          <a:spcPct val="100000"/>
                        </a:lnSpc>
                        <a:spcBef>
                          <a:spcPts val="0"/>
                        </a:spcBef>
                        <a:spcAft>
                          <a:spcPts val="0"/>
                        </a:spcAft>
                        <a:buClr>
                          <a:schemeClr val="dk2"/>
                        </a:buClr>
                        <a:buSzPts val="1200"/>
                        <a:buFont typeface="Arial"/>
                        <a:buNone/>
                      </a:pPr>
                      <a:r>
                        <a:rPr lang="en-US" sz="1200" b="0" i="0" u="none" strike="noStrike" cap="none" dirty="0">
                          <a:solidFill>
                            <a:schemeClr val="dk2"/>
                          </a:solidFill>
                          <a:latin typeface="Arial"/>
                          <a:ea typeface="Arial"/>
                          <a:cs typeface="Arial"/>
                          <a:sym typeface="Arial"/>
                        </a:rPr>
                        <a:t>Project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76200" algn="l" rtl="0">
                        <a:lnSpc>
                          <a:spcPct val="100000"/>
                        </a:lnSpc>
                        <a:spcBef>
                          <a:spcPts val="0"/>
                        </a:spcBef>
                        <a:spcAft>
                          <a:spcPts val="0"/>
                        </a:spcAft>
                        <a:buClr>
                          <a:schemeClr val="dk2"/>
                        </a:buClr>
                        <a:buSzPts val="1200"/>
                        <a:buFont typeface="Arial"/>
                        <a:buNone/>
                      </a:pPr>
                      <a:r>
                        <a:rPr lang="en-US" sz="1200" b="1" i="0" u="none" strike="noStrike" cap="none">
                          <a:solidFill>
                            <a:schemeClr val="dk2"/>
                          </a:solidFill>
                          <a:latin typeface="Arial"/>
                          <a:ea typeface="Arial"/>
                          <a:cs typeface="Arial"/>
                          <a:sym typeface="Arial"/>
                        </a:rPr>
                        <a:t>Unique Code</a:t>
                      </a:r>
                      <a:r>
                        <a:rPr lang="en-US" sz="1200" b="0" i="0" u="none" strike="noStrike" cap="none">
                          <a:solidFill>
                            <a:schemeClr val="dk2"/>
                          </a:solidFill>
                          <a:latin typeface="Arial"/>
                          <a:ea typeface="Arial"/>
                          <a:cs typeface="Arial"/>
                          <a:sym typeface="Arial"/>
                        </a:rPr>
                        <a:t>: Assigned by the solution developer through the UI when the creation of the custom object</a:t>
                      </a:r>
                    </a:p>
                    <a:p>
                      <a:pPr marL="0" marR="0" lvl="0" indent="-76200" algn="l" rtl="0">
                        <a:lnSpc>
                          <a:spcPct val="100000"/>
                        </a:lnSpc>
                        <a:spcBef>
                          <a:spcPts val="0"/>
                        </a:spcBef>
                        <a:spcAft>
                          <a:spcPts val="0"/>
                        </a:spcAft>
                        <a:buClr>
                          <a:schemeClr val="dk2"/>
                        </a:buClr>
                        <a:buSzPts val="1200"/>
                        <a:buFont typeface="Arial"/>
                        <a:buNone/>
                      </a:pPr>
                      <a:r>
                        <a:rPr lang="en-US" sz="1200" b="1" i="0" u="none" strike="noStrike" cap="none">
                          <a:solidFill>
                            <a:schemeClr val="dk2"/>
                          </a:solidFill>
                          <a:latin typeface="Arial"/>
                          <a:ea typeface="Arial"/>
                          <a:cs typeface="Arial"/>
                          <a:sym typeface="Arial"/>
                        </a:rPr>
                        <a:t>Entity Code</a:t>
                      </a:r>
                      <a:r>
                        <a:rPr lang="en-US" sz="1200" b="0" i="0" u="none" strike="noStrike" cap="none">
                          <a:solidFill>
                            <a:schemeClr val="dk2"/>
                          </a:solidFill>
                          <a:latin typeface="Arial"/>
                          <a:ea typeface="Arial"/>
                          <a:cs typeface="Arial"/>
                          <a:sym typeface="Arial"/>
                        </a:rPr>
                        <a:t>: PROJ</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76200" algn="l" rtl="0">
                        <a:lnSpc>
                          <a:spcPct val="100000"/>
                        </a:lnSpc>
                        <a:spcBef>
                          <a:spcPts val="0"/>
                        </a:spcBef>
                        <a:spcAft>
                          <a:spcPts val="0"/>
                        </a:spcAft>
                        <a:buClr>
                          <a:schemeClr val="dk2"/>
                        </a:buClr>
                        <a:buSzPts val="1200"/>
                        <a:buFont typeface="Arial"/>
                        <a:buNone/>
                      </a:pPr>
                      <a:r>
                        <a:rPr lang="en-US" sz="1200" b="0" i="0" u="none" strike="noStrike" cap="none" dirty="0">
                          <a:solidFill>
                            <a:schemeClr val="dk2"/>
                          </a:solidFill>
                          <a:latin typeface="Arial"/>
                          <a:ea typeface="Arial"/>
                          <a:cs typeface="Arial"/>
                          <a:sym typeface="Arial"/>
                        </a:rPr>
                        <a:t>T_PROJECT</a:t>
                      </a:r>
                    </a:p>
                  </a:txBody>
                  <a:tcPr marL="91450" marR="91450" marT="45725" marB="45725">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300050">
                <a:tc>
                  <a:txBody>
                    <a:bodyPr/>
                    <a:lstStyle/>
                    <a:p>
                      <a:pPr marL="0" marR="0" lvl="0" indent="-76200" algn="l" rtl="0">
                        <a:lnSpc>
                          <a:spcPct val="100000"/>
                        </a:lnSpc>
                        <a:spcBef>
                          <a:spcPts val="0"/>
                        </a:spcBef>
                        <a:spcAft>
                          <a:spcPts val="0"/>
                        </a:spcAft>
                        <a:buClr>
                          <a:schemeClr val="dk2"/>
                        </a:buClr>
                        <a:buSzPts val="1200"/>
                        <a:buFont typeface="Arial"/>
                        <a:buNone/>
                      </a:pPr>
                      <a:r>
                        <a:rPr lang="en-US" sz="1200" b="1" i="0" u="none" strike="noStrike" cap="none">
                          <a:solidFill>
                            <a:schemeClr val="dk2"/>
                          </a:solidFill>
                          <a:latin typeface="Arial"/>
                          <a:ea typeface="Arial"/>
                          <a:cs typeface="Arial"/>
                          <a:sym typeface="Arial"/>
                        </a:rPr>
                        <a:t>Task</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76200" algn="l" rtl="0">
                        <a:lnSpc>
                          <a:spcPct val="100000"/>
                        </a:lnSpc>
                        <a:spcBef>
                          <a:spcPts val="0"/>
                        </a:spcBef>
                        <a:spcAft>
                          <a:spcPts val="0"/>
                        </a:spcAft>
                        <a:buClr>
                          <a:schemeClr val="dk2"/>
                        </a:buClr>
                        <a:buSzPts val="1200"/>
                        <a:buFont typeface="Arial"/>
                        <a:buNone/>
                      </a:pPr>
                      <a:r>
                        <a:rPr lang="en-US" sz="1200" b="0" i="0" u="none" strike="noStrike" cap="none" dirty="0">
                          <a:solidFill>
                            <a:schemeClr val="dk2"/>
                          </a:solidFill>
                          <a:latin typeface="Arial"/>
                          <a:ea typeface="Arial"/>
                          <a:cs typeface="Arial"/>
                          <a:sym typeface="Arial"/>
                        </a:rPr>
                        <a:t>Task</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76200" algn="l" rtl="0">
                        <a:lnSpc>
                          <a:spcPct val="100000"/>
                        </a:lnSpc>
                        <a:spcBef>
                          <a:spcPts val="0"/>
                        </a:spcBef>
                        <a:spcAft>
                          <a:spcPts val="0"/>
                        </a:spcAft>
                        <a:buClr>
                          <a:schemeClr val="dk2"/>
                        </a:buClr>
                        <a:buSzPts val="1200"/>
                        <a:buFont typeface="Arial"/>
                        <a:buNone/>
                      </a:pPr>
                      <a:r>
                        <a:rPr lang="en-US" sz="1200" b="0" i="0" u="none" strike="noStrike" cap="none">
                          <a:solidFill>
                            <a:schemeClr val="dk2"/>
                          </a:solidFill>
                          <a:latin typeface="Arial"/>
                          <a:ea typeface="Arial"/>
                          <a:cs typeface="Arial"/>
                          <a:sym typeface="Arial"/>
                        </a:rPr>
                        <a:t>TASK</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76200" algn="l" rtl="0">
                        <a:lnSpc>
                          <a:spcPct val="100000"/>
                        </a:lnSpc>
                        <a:spcBef>
                          <a:spcPts val="0"/>
                        </a:spcBef>
                        <a:spcAft>
                          <a:spcPts val="0"/>
                        </a:spcAft>
                        <a:buClr>
                          <a:schemeClr val="dk2"/>
                        </a:buClr>
                        <a:buSzPts val="1200"/>
                        <a:buFont typeface="Arial"/>
                        <a:buNone/>
                      </a:pPr>
                      <a:r>
                        <a:rPr lang="en-US" sz="1200" b="0" i="0" u="none" strike="noStrike" cap="none" dirty="0">
                          <a:solidFill>
                            <a:schemeClr val="dk2"/>
                          </a:solidFill>
                          <a:latin typeface="Arial"/>
                          <a:ea typeface="Arial"/>
                          <a:cs typeface="Arial"/>
                          <a:sym typeface="Arial"/>
                        </a:rPr>
                        <a:t>T_TASK</a:t>
                      </a:r>
                    </a:p>
                  </a:txBody>
                  <a:tcPr marL="91450" marR="91450" marT="45725" marB="45725">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3311378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buFont typeface="Wingdings" pitchFamily="2" charset="2"/>
              <a:buChar char="§"/>
            </a:pPr>
            <a:r>
              <a:rPr lang="en-US" sz="2200" b="1" dirty="0"/>
              <a:t>Custom Action</a:t>
            </a:r>
            <a:r>
              <a:rPr lang="en-US" sz="2200" dirty="0"/>
              <a:t>: Perform custom actions according to the needs of the business</a:t>
            </a:r>
          </a:p>
          <a:p>
            <a:pPr marL="0" indent="0">
              <a:buNone/>
            </a:pPr>
            <a:endParaRPr lang="en-US" dirty="0"/>
          </a:p>
          <a:p>
            <a:pPr marL="800100" lvl="2" indent="0">
              <a:buNone/>
            </a:pPr>
            <a:r>
              <a:rPr lang="en-US" b="1" i="1" dirty="0"/>
              <a:t>Examples:</a:t>
            </a:r>
          </a:p>
          <a:p>
            <a:pPr lvl="2" indent="-342900"/>
            <a:r>
              <a:rPr lang="en-US" b="1" i="1" dirty="0"/>
              <a:t>Create a History record every time a Task is posted</a:t>
            </a:r>
          </a:p>
          <a:p>
            <a:pPr lvl="2" indent="-342900"/>
            <a:r>
              <a:rPr lang="en-US" b="1" i="1" dirty="0"/>
              <a:t>Create an Account, a Task and a History record when creating a Matter</a:t>
            </a:r>
          </a:p>
          <a:p>
            <a:pPr marL="0" indent="0">
              <a:buNone/>
            </a:pPr>
            <a:endParaRPr lang="en-US" dirty="0"/>
          </a:p>
          <a:p>
            <a:pPr lvl="1">
              <a:buFont typeface="Wingdings" pitchFamily="2" charset="2"/>
              <a:buChar char="§"/>
            </a:pPr>
            <a:r>
              <a:rPr lang="en-US" sz="2200" b="1" dirty="0"/>
              <a:t>Scheduled Action</a:t>
            </a:r>
            <a:r>
              <a:rPr lang="en-US" sz="2200" dirty="0"/>
              <a:t>: Similar to custom actions but run at scheduled times determined by the users.</a:t>
            </a:r>
          </a:p>
          <a:p>
            <a:pPr marL="0" indent="0">
              <a:buNone/>
            </a:pPr>
            <a:endParaRPr lang="en-US" dirty="0" smtClean="0"/>
          </a:p>
          <a:p>
            <a:pPr marL="800100" lvl="2" indent="0">
              <a:buNone/>
            </a:pPr>
            <a:r>
              <a:rPr lang="en-US" b="1" i="1" dirty="0" smtClean="0"/>
              <a:t>Example</a:t>
            </a:r>
            <a:r>
              <a:rPr lang="en-US" b="1" i="1" dirty="0"/>
              <a:t>:</a:t>
            </a:r>
          </a:p>
          <a:p>
            <a:pPr lvl="2" indent="-342900"/>
            <a:r>
              <a:rPr lang="en-US" b="1" i="1" dirty="0" smtClean="0"/>
              <a:t>When </a:t>
            </a:r>
            <a:r>
              <a:rPr lang="en-US" b="1" i="1" dirty="0"/>
              <a:t>a condition is met, for the next 3 days </a:t>
            </a:r>
            <a:r>
              <a:rPr lang="en-US" b="1" i="1" dirty="0" smtClean="0"/>
              <a:t>send an </a:t>
            </a:r>
            <a:r>
              <a:rPr lang="en-US" b="1" i="1" dirty="0"/>
              <a:t>email every 2 </a:t>
            </a:r>
            <a:r>
              <a:rPr lang="en-US" b="1" i="1" dirty="0" smtClean="0"/>
              <a:t>hours </a:t>
            </a:r>
            <a:r>
              <a:rPr lang="en-US" b="1" i="1" dirty="0"/>
              <a:t>to remind the users to </a:t>
            </a:r>
            <a:r>
              <a:rPr lang="en-US" b="1" i="1" dirty="0" smtClean="0"/>
              <a:t>do something.</a:t>
            </a:r>
            <a:endParaRPr lang="en-US" b="1" i="1" dirty="0"/>
          </a:p>
        </p:txBody>
      </p:sp>
      <p:sp>
        <p:nvSpPr>
          <p:cNvPr id="3" name="Title 2"/>
          <p:cNvSpPr>
            <a:spLocks noGrp="1"/>
          </p:cNvSpPr>
          <p:nvPr>
            <p:ph type="title"/>
          </p:nvPr>
        </p:nvSpPr>
        <p:spPr/>
        <p:txBody>
          <a:bodyPr/>
          <a:lstStyle/>
          <a:p>
            <a:r>
              <a:rPr lang="en-US" dirty="0"/>
              <a:t>Rule Types</a:t>
            </a:r>
          </a:p>
        </p:txBody>
      </p:sp>
    </p:spTree>
    <p:extLst>
      <p:ext uri="{BB962C8B-B14F-4D97-AF65-F5344CB8AC3E}">
        <p14:creationId xmlns:p14="http://schemas.microsoft.com/office/powerpoint/2010/main" val="48603446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BD4543B9-7203-412B-B0D6-B1DD4ED4CA43}"/>
              </a:ext>
            </a:extLst>
          </p:cNvPr>
          <p:cNvSpPr>
            <a:spLocks noGrp="1"/>
          </p:cNvSpPr>
          <p:nvPr>
            <p:ph type="body" idx="1"/>
          </p:nvPr>
        </p:nvSpPr>
        <p:spPr/>
        <p:txBody>
          <a:bodyPr/>
          <a:lstStyle/>
          <a:p>
            <a:r>
              <a:rPr lang="en-US" dirty="0"/>
              <a:t>Qualifiers extend </a:t>
            </a:r>
            <a:r>
              <a:rPr lang="en-US" dirty="0" err="1"/>
              <a:t>CustomCondition</a:t>
            </a:r>
            <a:r>
              <a:rPr lang="en-US" dirty="0"/>
              <a:t>&lt;? extends </a:t>
            </a:r>
            <a:r>
              <a:rPr lang="en-US" dirty="0" err="1"/>
              <a:t>EnterpriseEntity</a:t>
            </a:r>
            <a:r>
              <a:rPr lang="en-US" dirty="0"/>
              <a:t>&gt;</a:t>
            </a:r>
          </a:p>
          <a:p>
            <a:r>
              <a:rPr lang="en-US" dirty="0"/>
              <a:t>Actions extend </a:t>
            </a:r>
            <a:r>
              <a:rPr lang="en-US" dirty="0" err="1"/>
              <a:t>CustomAction</a:t>
            </a:r>
            <a:r>
              <a:rPr lang="en-US" dirty="0"/>
              <a:t>&lt;? extends </a:t>
            </a:r>
            <a:r>
              <a:rPr lang="en-US" dirty="0" err="1"/>
              <a:t>EnterpriseEntity</a:t>
            </a:r>
            <a:r>
              <a:rPr lang="en-US" dirty="0"/>
              <a:t>&gt;</a:t>
            </a:r>
          </a:p>
          <a:p>
            <a:r>
              <a:rPr lang="en-US" dirty="0"/>
              <a:t>No need </a:t>
            </a:r>
            <a:r>
              <a:rPr lang="en-US" dirty="0" smtClean="0"/>
              <a:t>for </a:t>
            </a:r>
            <a:r>
              <a:rPr lang="en-US" dirty="0"/>
              <a:t>constructor</a:t>
            </a:r>
          </a:p>
          <a:p>
            <a:r>
              <a:rPr lang="en-US" dirty="0"/>
              <a:t>Public </a:t>
            </a:r>
            <a:r>
              <a:rPr lang="en-US" dirty="0" err="1" smtClean="0"/>
              <a:t>boolean</a:t>
            </a:r>
            <a:r>
              <a:rPr lang="en-US" dirty="0" smtClean="0"/>
              <a:t> </a:t>
            </a:r>
            <a:r>
              <a:rPr lang="en-US" dirty="0"/>
              <a:t>condition(final T record) for conditions</a:t>
            </a:r>
          </a:p>
          <a:p>
            <a:r>
              <a:rPr lang="en-US" dirty="0"/>
              <a:t>Public void action(final T record) for actions</a:t>
            </a:r>
          </a:p>
          <a:p>
            <a:r>
              <a:rPr lang="en-US" dirty="0"/>
              <a:t>“platform” available to get references to services</a:t>
            </a:r>
          </a:p>
          <a:p>
            <a:r>
              <a:rPr lang="en-US" dirty="0"/>
              <a:t>Logging methods available</a:t>
            </a:r>
          </a:p>
          <a:p>
            <a:endParaRPr lang="en-US" dirty="0"/>
          </a:p>
        </p:txBody>
      </p:sp>
      <p:sp>
        <p:nvSpPr>
          <p:cNvPr id="3" name="Title 2">
            <a:extLst>
              <a:ext uri="{FF2B5EF4-FFF2-40B4-BE49-F238E27FC236}">
                <a16:creationId xmlns="" xmlns:a16="http://schemas.microsoft.com/office/drawing/2014/main" id="{3EA58D16-3DAD-4BF9-B7BA-DE83D88ED118}"/>
              </a:ext>
            </a:extLst>
          </p:cNvPr>
          <p:cNvSpPr>
            <a:spLocks noGrp="1"/>
          </p:cNvSpPr>
          <p:nvPr>
            <p:ph type="title"/>
          </p:nvPr>
        </p:nvSpPr>
        <p:spPr/>
        <p:txBody>
          <a:bodyPr/>
          <a:lstStyle/>
          <a:p>
            <a:r>
              <a:rPr lang="en-US" dirty="0"/>
              <a:t>Custom Rule Classes</a:t>
            </a:r>
          </a:p>
        </p:txBody>
      </p:sp>
    </p:spTree>
    <p:extLst>
      <p:ext uri="{BB962C8B-B14F-4D97-AF65-F5344CB8AC3E}">
        <p14:creationId xmlns:p14="http://schemas.microsoft.com/office/powerpoint/2010/main" val="365294548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Shape 638"/>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indent="-342900">
              <a:spcBef>
                <a:spcPts val="0"/>
              </a:spcBef>
              <a:buFont typeface="Noto Sans Symbols"/>
              <a:buChar char="▪"/>
            </a:pPr>
            <a:r>
              <a:rPr lang="en-US" b="1" dirty="0"/>
              <a:t>Unique Codes</a:t>
            </a:r>
            <a:r>
              <a:rPr lang="en-US" dirty="0"/>
              <a:t> for </a:t>
            </a:r>
            <a:r>
              <a:rPr lang="en-US" b="1" dirty="0"/>
              <a:t>custom and system objects</a:t>
            </a:r>
            <a:r>
              <a:rPr lang="en-US" dirty="0"/>
              <a:t>:</a:t>
            </a:r>
          </a:p>
          <a:p>
            <a:pPr lvl="1" indent="-285750">
              <a:buNone/>
            </a:pPr>
            <a:endParaRPr dirty="0"/>
          </a:p>
          <a:p>
            <a:pPr lvl="1" indent="-285750">
              <a:spcBef>
                <a:spcPts val="440"/>
              </a:spcBef>
              <a:buSzPts val="2200"/>
              <a:buFont typeface="Noto Sans Symbols"/>
              <a:buChar char="▪"/>
            </a:pPr>
            <a:r>
              <a:rPr lang="en-US" dirty="0"/>
              <a:t>System: History → </a:t>
            </a:r>
            <a:r>
              <a:rPr lang="en-US" sz="2200" dirty="0">
                <a:latin typeface="Courier New"/>
                <a:ea typeface="Courier New"/>
                <a:cs typeface="Courier New"/>
                <a:sym typeface="Courier New"/>
              </a:rPr>
              <a:t>HIST</a:t>
            </a:r>
            <a:r>
              <a:rPr lang="en-US" dirty="0"/>
              <a:t> </a:t>
            </a:r>
            <a:r>
              <a:rPr lang="en-US" b="1" i="1" dirty="0">
                <a:solidFill>
                  <a:schemeClr val="accent2"/>
                </a:solidFill>
              </a:rPr>
              <a:t>(pre-defined)</a:t>
            </a:r>
          </a:p>
          <a:p>
            <a:pPr lvl="1" indent="-285750">
              <a:buNone/>
            </a:pPr>
            <a:endParaRPr dirty="0"/>
          </a:p>
          <a:p>
            <a:pPr lvl="1" indent="-285750">
              <a:spcBef>
                <a:spcPts val="440"/>
              </a:spcBef>
              <a:buSzPts val="2200"/>
              <a:buFont typeface="Noto Sans Symbols"/>
              <a:buChar char="▪"/>
            </a:pPr>
            <a:r>
              <a:rPr lang="en-US" dirty="0"/>
              <a:t>Custom: Litigation → </a:t>
            </a:r>
            <a:r>
              <a:rPr lang="en-US" sz="2200" dirty="0">
                <a:latin typeface="Courier New"/>
                <a:ea typeface="Courier New"/>
                <a:cs typeface="Courier New"/>
                <a:sym typeface="Courier New"/>
              </a:rPr>
              <a:t>LITI</a:t>
            </a:r>
            <a:r>
              <a:rPr lang="en-US" dirty="0"/>
              <a:t> (</a:t>
            </a:r>
            <a:r>
              <a:rPr lang="en-US" b="1" dirty="0"/>
              <a:t>user defined</a:t>
            </a:r>
            <a:r>
              <a:rPr lang="en-US" dirty="0" smtClean="0"/>
              <a:t>)</a:t>
            </a:r>
          </a:p>
          <a:p>
            <a:pPr lvl="1" indent="-285750">
              <a:spcBef>
                <a:spcPts val="440"/>
              </a:spcBef>
              <a:buSzPts val="2200"/>
              <a:buFont typeface="Noto Sans Symbols"/>
              <a:buChar char="▪"/>
            </a:pPr>
            <a:endParaRPr lang="en-US" dirty="0"/>
          </a:p>
          <a:p>
            <a:pPr lvl="1" indent="-285750">
              <a:spcBef>
                <a:spcPts val="440"/>
              </a:spcBef>
              <a:buSzPts val="2200"/>
              <a:buFont typeface="Noto Sans Symbols"/>
              <a:buChar char="▪"/>
            </a:pPr>
            <a:r>
              <a:rPr lang="en-US" dirty="0" smtClean="0"/>
              <a:t>Custom Dispute object’s category:  </a:t>
            </a:r>
          </a:p>
          <a:p>
            <a:pPr lvl="1" indent="-285750">
              <a:spcBef>
                <a:spcPts val="440"/>
              </a:spcBef>
              <a:buSzPts val="2200"/>
              <a:buFont typeface="Noto Sans Symbols"/>
              <a:buChar char="▪"/>
            </a:pPr>
            <a:r>
              <a:rPr lang="en-US" dirty="0" smtClean="0"/>
              <a:t>INP2_CAT1</a:t>
            </a:r>
            <a:endParaRPr lang="en-US" dirty="0"/>
          </a:p>
          <a:p>
            <a:pPr lvl="1" indent="-285750">
              <a:spcBef>
                <a:spcPts val="440"/>
              </a:spcBef>
              <a:buSzPts val="2200"/>
              <a:buFont typeface="Noto Sans Symbols"/>
              <a:buChar char="▪"/>
            </a:pPr>
            <a:r>
              <a:rPr lang="en-US" dirty="0" smtClean="0"/>
              <a:t>DISP_CAT1_SUB1</a:t>
            </a:r>
            <a:endParaRPr lang="en-US" dirty="0"/>
          </a:p>
        </p:txBody>
      </p:sp>
      <p:sp>
        <p:nvSpPr>
          <p:cNvPr id="639" name="Shape 639"/>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a:t>Custom Rules – API Basics – Unique Codes</a:t>
            </a:r>
          </a:p>
        </p:txBody>
      </p:sp>
    </p:spTree>
    <p:extLst>
      <p:ext uri="{BB962C8B-B14F-4D97-AF65-F5344CB8AC3E}">
        <p14:creationId xmlns:p14="http://schemas.microsoft.com/office/powerpoint/2010/main" val="70654391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Shape 645"/>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indent="-342900">
              <a:spcBef>
                <a:spcPts val="0"/>
              </a:spcBef>
              <a:buFont typeface="Noto Sans Symbols"/>
              <a:buChar char="▪"/>
            </a:pPr>
            <a:r>
              <a:rPr lang="en-US" b="1" dirty="0"/>
              <a:t>Unique Codes</a:t>
            </a:r>
            <a:r>
              <a:rPr lang="en-US" dirty="0"/>
              <a:t> for </a:t>
            </a:r>
            <a:r>
              <a:rPr lang="en-US" b="1" dirty="0"/>
              <a:t>Categories</a:t>
            </a:r>
            <a:r>
              <a:rPr lang="en-US" dirty="0"/>
              <a:t>:</a:t>
            </a:r>
          </a:p>
          <a:p>
            <a:pPr lvl="1" indent="-285750">
              <a:buNone/>
            </a:pPr>
            <a:endParaRPr dirty="0"/>
          </a:p>
          <a:p>
            <a:pPr lvl="1" indent="-285750">
              <a:spcBef>
                <a:spcPts val="440"/>
              </a:spcBef>
              <a:buSzPts val="2200"/>
              <a:buFont typeface="Noto Sans Symbols"/>
              <a:buChar char="▪"/>
            </a:pPr>
            <a:r>
              <a:rPr lang="en-US" dirty="0"/>
              <a:t>System: (Root) History → </a:t>
            </a:r>
            <a:r>
              <a:rPr lang="en-US" sz="2200" dirty="0">
                <a:latin typeface="Courier New"/>
                <a:ea typeface="Courier New"/>
                <a:cs typeface="Courier New"/>
                <a:sym typeface="Courier New"/>
              </a:rPr>
              <a:t>HIST</a:t>
            </a:r>
            <a:r>
              <a:rPr lang="en-US" dirty="0">
                <a:latin typeface="Courier New"/>
                <a:ea typeface="Courier New"/>
                <a:cs typeface="Courier New"/>
                <a:sym typeface="Courier New"/>
              </a:rPr>
              <a:t> </a:t>
            </a:r>
            <a:r>
              <a:rPr lang="en-US" b="1" i="1" dirty="0">
                <a:solidFill>
                  <a:schemeClr val="accent2"/>
                </a:solidFill>
              </a:rPr>
              <a:t>(pre-defined)</a:t>
            </a:r>
          </a:p>
          <a:p>
            <a:pPr lvl="1" indent="-285750">
              <a:spcBef>
                <a:spcPts val="440"/>
              </a:spcBef>
              <a:buSzPts val="2200"/>
              <a:buFont typeface="Noto Sans Symbols"/>
              <a:buChar char="▪"/>
            </a:pPr>
            <a:r>
              <a:rPr lang="en-US" dirty="0"/>
              <a:t>(Sub-category) History → Amount Change → </a:t>
            </a:r>
            <a:r>
              <a:rPr lang="en-US" sz="2200" dirty="0">
                <a:latin typeface="Courier New"/>
                <a:ea typeface="Courier New"/>
                <a:cs typeface="Courier New"/>
                <a:sym typeface="Courier New"/>
              </a:rPr>
              <a:t>HIST_AMCH</a:t>
            </a:r>
          </a:p>
          <a:p>
            <a:pPr lvl="1" indent="-285750">
              <a:buNone/>
            </a:pPr>
            <a:endParaRPr dirty="0"/>
          </a:p>
          <a:p>
            <a:pPr lvl="1" indent="-285750">
              <a:spcBef>
                <a:spcPts val="440"/>
              </a:spcBef>
              <a:buSzPts val="2200"/>
              <a:buFont typeface="Noto Sans Symbols"/>
              <a:buChar char="▪"/>
            </a:pPr>
            <a:r>
              <a:rPr lang="en-US" dirty="0"/>
              <a:t>Custom: (Root) Litigation → </a:t>
            </a:r>
            <a:r>
              <a:rPr lang="en-US" sz="2200" dirty="0">
                <a:latin typeface="Courier New"/>
                <a:ea typeface="Courier New"/>
                <a:cs typeface="Courier New"/>
                <a:sym typeface="Courier New"/>
              </a:rPr>
              <a:t>LITI</a:t>
            </a:r>
          </a:p>
          <a:p>
            <a:pPr lvl="1" indent="-285750">
              <a:spcBef>
                <a:spcPts val="440"/>
              </a:spcBef>
              <a:buSzPts val="2200"/>
              <a:buFont typeface="Noto Sans Symbols"/>
              <a:buChar char="▪"/>
            </a:pPr>
            <a:r>
              <a:rPr lang="en-US" dirty="0"/>
              <a:t>(Sub-category) Litigation → Appeals → </a:t>
            </a:r>
            <a:r>
              <a:rPr lang="en-US" sz="2200" dirty="0">
                <a:latin typeface="Courier New"/>
                <a:ea typeface="Courier New"/>
                <a:cs typeface="Courier New"/>
                <a:sym typeface="Courier New"/>
              </a:rPr>
              <a:t>LITI_APPL</a:t>
            </a:r>
          </a:p>
        </p:txBody>
      </p:sp>
      <p:sp>
        <p:nvSpPr>
          <p:cNvPr id="646" name="Shape 646"/>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a:t>Custom Rules – API Basics – Unique Codes</a:t>
            </a:r>
          </a:p>
        </p:txBody>
      </p:sp>
    </p:spTree>
    <p:extLst>
      <p:ext uri="{BB962C8B-B14F-4D97-AF65-F5344CB8AC3E}">
        <p14:creationId xmlns:p14="http://schemas.microsoft.com/office/powerpoint/2010/main" val="273202815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Shape 652"/>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indent="-342900">
              <a:spcBef>
                <a:spcPts val="0"/>
              </a:spcBef>
              <a:buFont typeface="Noto Sans Symbols"/>
              <a:buChar char="▪"/>
            </a:pPr>
            <a:r>
              <a:rPr lang="en-US" b="1"/>
              <a:t>Unique Code</a:t>
            </a:r>
            <a:r>
              <a:rPr lang="en-US"/>
              <a:t> for </a:t>
            </a:r>
            <a:r>
              <a:rPr lang="en-US" b="1"/>
              <a:t>Lookup Tables</a:t>
            </a:r>
            <a:r>
              <a:rPr lang="en-US"/>
              <a:t>:</a:t>
            </a:r>
          </a:p>
          <a:p>
            <a:pPr lvl="1" indent="-285750">
              <a:buNone/>
            </a:pPr>
            <a:endParaRPr/>
          </a:p>
          <a:p>
            <a:pPr lvl="1" indent="-285750">
              <a:spcBef>
                <a:spcPts val="440"/>
              </a:spcBef>
              <a:buSzPts val="2200"/>
              <a:buFont typeface="Noto Sans Symbols"/>
              <a:buChar char="▪"/>
            </a:pPr>
            <a:r>
              <a:rPr lang="en-US"/>
              <a:t>System: Address Type → </a:t>
            </a:r>
            <a:r>
              <a:rPr lang="en-US" sz="2200">
                <a:latin typeface="Courier New"/>
                <a:ea typeface="Courier New"/>
                <a:cs typeface="Courier New"/>
                <a:sym typeface="Courier New"/>
              </a:rPr>
              <a:t>ADDR</a:t>
            </a:r>
            <a:r>
              <a:rPr lang="en-US"/>
              <a:t> </a:t>
            </a:r>
            <a:r>
              <a:rPr lang="en-US" b="1" i="1">
                <a:solidFill>
                  <a:schemeClr val="accent2"/>
                </a:solidFill>
              </a:rPr>
              <a:t>(pre-defined)</a:t>
            </a:r>
          </a:p>
          <a:p>
            <a:pPr lvl="1" indent="-285750">
              <a:spcBef>
                <a:spcPts val="440"/>
              </a:spcBef>
              <a:buSzPts val="2200"/>
              <a:buFont typeface="Noto Sans Symbols"/>
              <a:buChar char="▪"/>
            </a:pPr>
            <a:r>
              <a:rPr lang="en-US"/>
              <a:t>Phone Type → </a:t>
            </a:r>
            <a:r>
              <a:rPr lang="en-US" sz="2200">
                <a:latin typeface="Courier New"/>
                <a:ea typeface="Courier New"/>
                <a:cs typeface="Courier New"/>
                <a:sym typeface="Courier New"/>
              </a:rPr>
              <a:t>PHON</a:t>
            </a:r>
            <a:r>
              <a:rPr lang="en-US"/>
              <a:t> </a:t>
            </a:r>
            <a:r>
              <a:rPr lang="en-US" b="1" i="1">
                <a:solidFill>
                  <a:schemeClr val="accent2"/>
                </a:solidFill>
              </a:rPr>
              <a:t>(pre-defined)</a:t>
            </a:r>
          </a:p>
          <a:p>
            <a:pPr lvl="1" indent="-285750">
              <a:buNone/>
            </a:pPr>
            <a:endParaRPr/>
          </a:p>
          <a:p>
            <a:pPr lvl="1" indent="-285750">
              <a:spcBef>
                <a:spcPts val="440"/>
              </a:spcBef>
              <a:buSzPts val="2200"/>
              <a:buFont typeface="Noto Sans Symbols"/>
              <a:buChar char="▪"/>
            </a:pPr>
            <a:r>
              <a:rPr lang="en-US"/>
              <a:t>Custom: Action → </a:t>
            </a:r>
            <a:r>
              <a:rPr lang="en-US" sz="2200">
                <a:latin typeface="Courier New"/>
                <a:ea typeface="Courier New"/>
                <a:cs typeface="Courier New"/>
                <a:sym typeface="Courier New"/>
              </a:rPr>
              <a:t>ACTI</a:t>
            </a:r>
          </a:p>
          <a:p>
            <a:pPr lvl="1" indent="-285750">
              <a:spcBef>
                <a:spcPts val="440"/>
              </a:spcBef>
              <a:buSzPts val="2200"/>
              <a:buFont typeface="Noto Sans Symbols"/>
              <a:buChar char="▪"/>
            </a:pPr>
            <a:r>
              <a:rPr lang="en-US"/>
              <a:t>Bankruptcy Type → </a:t>
            </a:r>
            <a:r>
              <a:rPr lang="en-US" sz="2200">
                <a:latin typeface="Courier New"/>
                <a:ea typeface="Courier New"/>
                <a:cs typeface="Courier New"/>
                <a:sym typeface="Courier New"/>
              </a:rPr>
              <a:t>BANK</a:t>
            </a:r>
          </a:p>
        </p:txBody>
      </p:sp>
      <p:sp>
        <p:nvSpPr>
          <p:cNvPr id="653" name="Shape 653"/>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a:t>Custom Rules – API Basics – Unique Codes</a:t>
            </a:r>
          </a:p>
        </p:txBody>
      </p:sp>
    </p:spTree>
    <p:extLst>
      <p:ext uri="{BB962C8B-B14F-4D97-AF65-F5344CB8AC3E}">
        <p14:creationId xmlns:p14="http://schemas.microsoft.com/office/powerpoint/2010/main" val="42582618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Shape 659"/>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indent="-342900">
              <a:spcBef>
                <a:spcPts val="0"/>
              </a:spcBef>
              <a:buFont typeface="Noto Sans Symbols"/>
              <a:buChar char="▪"/>
            </a:pPr>
            <a:r>
              <a:rPr lang="en-US" dirty="0"/>
              <a:t>The API makes reference to </a:t>
            </a:r>
            <a:r>
              <a:rPr lang="en-US" b="1" dirty="0"/>
              <a:t>Keys </a:t>
            </a:r>
            <a:r>
              <a:rPr lang="en-US" dirty="0"/>
              <a:t>and </a:t>
            </a:r>
            <a:r>
              <a:rPr lang="en-US" b="1" dirty="0"/>
              <a:t>Tree Positions </a:t>
            </a:r>
            <a:r>
              <a:rPr lang="en-US" dirty="0"/>
              <a:t>for extracting and setting objects and values</a:t>
            </a:r>
          </a:p>
          <a:p>
            <a:pPr indent="-342900">
              <a:buNone/>
            </a:pPr>
            <a:endParaRPr dirty="0"/>
          </a:p>
          <a:p>
            <a:pPr indent="-342900">
              <a:buFont typeface="Noto Sans Symbols"/>
              <a:buChar char="▪"/>
            </a:pPr>
            <a:r>
              <a:rPr lang="en-US" dirty="0"/>
              <a:t>For </a:t>
            </a:r>
            <a:r>
              <a:rPr lang="en-US" b="1" dirty="0"/>
              <a:t>custom fields</a:t>
            </a:r>
            <a:r>
              <a:rPr lang="en-US" dirty="0"/>
              <a:t>: </a:t>
            </a:r>
            <a:r>
              <a:rPr lang="en-US" b="1" dirty="0">
                <a:latin typeface="Courier New"/>
                <a:ea typeface="Courier New"/>
                <a:cs typeface="Courier New"/>
                <a:sym typeface="Courier New"/>
              </a:rPr>
              <a:t>Key = field name</a:t>
            </a:r>
          </a:p>
          <a:p>
            <a:pPr indent="-342900">
              <a:buNone/>
            </a:pPr>
            <a:endParaRPr b="1" dirty="0"/>
          </a:p>
          <a:p>
            <a:pPr indent="-342900">
              <a:buFont typeface="Noto Sans Symbols"/>
              <a:buChar char="▪"/>
            </a:pPr>
            <a:r>
              <a:rPr lang="en-US" dirty="0"/>
              <a:t>For all other references to keys (excluding database primary keys):</a:t>
            </a:r>
          </a:p>
          <a:p>
            <a:pPr indent="-342900">
              <a:buNone/>
            </a:pPr>
            <a:endParaRPr dirty="0">
              <a:latin typeface="Courier New"/>
              <a:ea typeface="Courier New"/>
              <a:cs typeface="Courier New"/>
              <a:sym typeface="Courier New"/>
            </a:endParaRPr>
          </a:p>
          <a:p>
            <a:pPr marL="400050" lvl="1" indent="-133350">
              <a:buNone/>
            </a:pPr>
            <a:r>
              <a:rPr lang="en-US" dirty="0">
                <a:latin typeface="Courier New"/>
                <a:ea typeface="Courier New"/>
                <a:cs typeface="Courier New"/>
                <a:sym typeface="Courier New"/>
              </a:rPr>
              <a:t>Key = concatenation of unique codes separated by single </a:t>
            </a:r>
            <a:r>
              <a:rPr lang="en-US" dirty="0" smtClean="0">
                <a:latin typeface="Courier New"/>
                <a:ea typeface="Courier New"/>
                <a:cs typeface="Courier New"/>
                <a:sym typeface="Courier New"/>
              </a:rPr>
              <a:t>underscores</a:t>
            </a:r>
          </a:p>
          <a:p>
            <a:pPr marL="400050" lvl="1" indent="-133350">
              <a:buNone/>
            </a:pPr>
            <a:endParaRPr lang="en-US" dirty="0">
              <a:latin typeface="Courier New"/>
              <a:ea typeface="Courier New"/>
              <a:cs typeface="Courier New"/>
              <a:sym typeface="Courier New"/>
            </a:endParaRPr>
          </a:p>
          <a:p>
            <a:pPr marL="400050" lvl="1" indent="-133350">
              <a:buNone/>
            </a:pPr>
            <a:r>
              <a:rPr lang="en-US" dirty="0" smtClean="0">
                <a:latin typeface="Courier New"/>
                <a:ea typeface="Courier New"/>
                <a:cs typeface="Courier New"/>
                <a:sym typeface="Courier New"/>
              </a:rPr>
              <a:t>DISP_Cat1_Sub1_CustomFieldName</a:t>
            </a:r>
            <a:endParaRPr lang="en-US" dirty="0">
              <a:latin typeface="Courier New"/>
              <a:ea typeface="Courier New"/>
              <a:cs typeface="Courier New"/>
              <a:sym typeface="Courier New"/>
            </a:endParaRPr>
          </a:p>
          <a:p>
            <a:pPr indent="-342900">
              <a:buNone/>
            </a:pPr>
            <a:endParaRPr dirty="0"/>
          </a:p>
          <a:p>
            <a:pPr indent="-342900">
              <a:buClr>
                <a:srgbClr val="A50021"/>
              </a:buClr>
              <a:buNone/>
            </a:pPr>
            <a:endParaRPr dirty="0"/>
          </a:p>
        </p:txBody>
      </p:sp>
      <p:sp>
        <p:nvSpPr>
          <p:cNvPr id="660" name="Shape 660"/>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39700">
              <a:buSzPts val="2200"/>
            </a:pPr>
            <a:r>
              <a:rPr lang="en-US" sz="2200"/>
              <a:t>Custom Rules – API Basics – Tree Positions &amp; Keys</a:t>
            </a:r>
          </a:p>
        </p:txBody>
      </p:sp>
    </p:spTree>
    <p:extLst>
      <p:ext uri="{BB962C8B-B14F-4D97-AF65-F5344CB8AC3E}">
        <p14:creationId xmlns:p14="http://schemas.microsoft.com/office/powerpoint/2010/main" val="418308343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Shape 743"/>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indent="-342900">
              <a:spcBef>
                <a:spcPts val="0"/>
              </a:spcBef>
              <a:buFont typeface="Noto Sans Symbols"/>
              <a:buChar char="▪"/>
            </a:pPr>
            <a:r>
              <a:rPr lang="en-US"/>
              <a:t>Limitations:</a:t>
            </a:r>
          </a:p>
          <a:p>
            <a:pPr indent="-342900">
              <a:buNone/>
            </a:pPr>
            <a:endParaRPr/>
          </a:p>
          <a:p>
            <a:pPr lvl="1" indent="-285750">
              <a:buFont typeface="Noto Sans Symbols"/>
              <a:buChar char="▪"/>
            </a:pPr>
            <a:r>
              <a:rPr lang="en-US"/>
              <a:t>Limited by preferences in Admin Preferences area in TeamConnect </a:t>
            </a:r>
          </a:p>
          <a:p>
            <a:pPr lvl="2" indent="-228600">
              <a:buNone/>
            </a:pPr>
            <a:endParaRPr/>
          </a:p>
          <a:p>
            <a:pPr lvl="2" indent="-228600"/>
            <a:r>
              <a:rPr lang="en-US"/>
              <a:t>In Admin Preferences:</a:t>
            </a:r>
          </a:p>
          <a:p>
            <a:pPr lvl="2" indent="-342900">
              <a:buClr>
                <a:srgbClr val="A50021"/>
              </a:buClr>
              <a:buNone/>
            </a:pPr>
            <a:endParaRPr b="1"/>
          </a:p>
          <a:p>
            <a:pPr lvl="2" indent="-342900">
              <a:buClr>
                <a:srgbClr val="A50021"/>
              </a:buClr>
              <a:buNone/>
            </a:pPr>
            <a:r>
              <a:rPr lang="en-US" b="1"/>
              <a:t>Example:</a:t>
            </a:r>
            <a:r>
              <a:rPr lang="en-US"/>
              <a:t> Max # of result set = 200 records</a:t>
            </a:r>
          </a:p>
          <a:p>
            <a:pPr lvl="2" indent="-342900">
              <a:buClr>
                <a:srgbClr val="A50021"/>
              </a:buClr>
              <a:buNone/>
            </a:pPr>
            <a:endParaRPr b="1"/>
          </a:p>
          <a:p>
            <a:pPr lvl="2" indent="-342900">
              <a:buClr>
                <a:srgbClr val="A50021"/>
              </a:buClr>
              <a:buNone/>
            </a:pPr>
            <a:r>
              <a:rPr lang="en-US" b="1"/>
              <a:t>Example:</a:t>
            </a:r>
            <a:r>
              <a:rPr lang="en-US"/>
              <a:t> Time before timeout = 10 seconds</a:t>
            </a:r>
          </a:p>
        </p:txBody>
      </p:sp>
      <p:sp>
        <p:nvSpPr>
          <p:cNvPr id="744" name="Shape 744"/>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a:t>Custom Rules – API Basics – Important Methods</a:t>
            </a:r>
          </a:p>
        </p:txBody>
      </p:sp>
    </p:spTree>
    <p:extLst>
      <p:ext uri="{BB962C8B-B14F-4D97-AF65-F5344CB8AC3E}">
        <p14:creationId xmlns:p14="http://schemas.microsoft.com/office/powerpoint/2010/main" val="135675332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Shape 750"/>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indent="-342900">
              <a:spcBef>
                <a:spcPts val="0"/>
              </a:spcBef>
              <a:buFont typeface="Noto Sans Symbols"/>
              <a:buChar char="▪"/>
            </a:pPr>
            <a:r>
              <a:rPr lang="en-US" dirty="0"/>
              <a:t>Overcoming those Limitations:</a:t>
            </a:r>
          </a:p>
          <a:p>
            <a:pPr indent="-342900">
              <a:buNone/>
            </a:pPr>
            <a:endParaRPr dirty="0"/>
          </a:p>
          <a:p>
            <a:pPr lvl="1" indent="-285750">
              <a:buFont typeface="Noto Sans Symbols"/>
              <a:buChar char="▪"/>
            </a:pPr>
            <a:r>
              <a:rPr lang="en-US" dirty="0"/>
              <a:t>The API provides methods to bypass the Admin Preferences:</a:t>
            </a:r>
          </a:p>
          <a:p>
            <a:pPr lvl="1" indent="-285750">
              <a:buNone/>
            </a:pPr>
            <a:endParaRPr dirty="0"/>
          </a:p>
          <a:p>
            <a:pPr lvl="2" indent="-355600">
              <a:spcBef>
                <a:spcPts val="400"/>
              </a:spcBef>
              <a:buSzPts val="2000"/>
              <a:buNone/>
            </a:pPr>
            <a:r>
              <a:rPr lang="en-US" sz="2000" dirty="0" err="1">
                <a:latin typeface="Courier New"/>
                <a:ea typeface="Courier New"/>
                <a:cs typeface="Courier New"/>
                <a:sym typeface="Courier New"/>
              </a:rPr>
              <a:t>SearchParameters</a:t>
            </a:r>
            <a:r>
              <a:rPr lang="en-US" sz="2000" dirty="0"/>
              <a:t/>
            </a:r>
            <a:br>
              <a:rPr lang="en-US" sz="2000" dirty="0"/>
            </a:br>
            <a:r>
              <a:rPr lang="en-US" sz="2000" dirty="0"/>
              <a:t>– define the properties specific to your search</a:t>
            </a:r>
          </a:p>
          <a:p>
            <a:pPr lvl="2" indent="-355600">
              <a:spcBef>
                <a:spcPts val="400"/>
              </a:spcBef>
              <a:buSzPts val="2000"/>
              <a:buNone/>
            </a:pPr>
            <a:endParaRPr sz="2000" dirty="0"/>
          </a:p>
          <a:p>
            <a:pPr lvl="2" indent="-355600">
              <a:spcBef>
                <a:spcPts val="400"/>
              </a:spcBef>
              <a:buSzPts val="2000"/>
              <a:buNone/>
            </a:pPr>
            <a:r>
              <a:rPr lang="en-US" sz="2000" dirty="0" err="1">
                <a:latin typeface="Courier New"/>
                <a:ea typeface="Courier New"/>
                <a:cs typeface="Courier New"/>
                <a:sym typeface="Courier New"/>
              </a:rPr>
              <a:t>doNotUseLimits</a:t>
            </a:r>
            <a:r>
              <a:rPr lang="en-US" sz="2000" dirty="0">
                <a:latin typeface="Courier New"/>
                <a:ea typeface="Courier New"/>
                <a:cs typeface="Courier New"/>
                <a:sym typeface="Courier New"/>
              </a:rPr>
              <a:t>()</a:t>
            </a:r>
            <a:r>
              <a:rPr lang="en-US" sz="2000" dirty="0"/>
              <a:t/>
            </a:r>
            <a:br>
              <a:rPr lang="en-US" sz="2000" dirty="0"/>
            </a:br>
            <a:r>
              <a:rPr lang="en-US" sz="2000" dirty="0"/>
              <a:t>– ignore the maximum count and timeout set in Preferences</a:t>
            </a:r>
          </a:p>
        </p:txBody>
      </p:sp>
      <p:sp>
        <p:nvSpPr>
          <p:cNvPr id="751" name="Shape 751"/>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a:t>Custom Rules – API Basics – Important Methods</a:t>
            </a:r>
          </a:p>
        </p:txBody>
      </p:sp>
    </p:spTree>
    <p:extLst>
      <p:ext uri="{BB962C8B-B14F-4D97-AF65-F5344CB8AC3E}">
        <p14:creationId xmlns:p14="http://schemas.microsoft.com/office/powerpoint/2010/main" val="310607885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Shape 757"/>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indent="-342900">
              <a:spcBef>
                <a:spcPts val="0"/>
              </a:spcBef>
              <a:buFont typeface="Noto Sans Symbols"/>
              <a:buChar char="▪"/>
            </a:pPr>
            <a:r>
              <a:rPr lang="en-US" dirty="0"/>
              <a:t>Java rules are defined in both the UI and Java class files</a:t>
            </a:r>
          </a:p>
          <a:p>
            <a:pPr indent="-342900">
              <a:buNone/>
            </a:pPr>
            <a:endParaRPr dirty="0"/>
          </a:p>
          <a:p>
            <a:pPr indent="-342900">
              <a:buFont typeface="Noto Sans Symbols"/>
              <a:buChar char="▪"/>
            </a:pPr>
            <a:r>
              <a:rPr lang="en-US" dirty="0"/>
              <a:t>Have a trigger, a qualifier, and an action (just like GUI Rules)</a:t>
            </a:r>
          </a:p>
          <a:p>
            <a:pPr lvl="1" indent="-285750">
              <a:buNone/>
            </a:pPr>
            <a:endParaRPr dirty="0"/>
          </a:p>
          <a:p>
            <a:pPr lvl="1" indent="-285750">
              <a:buFont typeface="Noto Sans Symbols"/>
              <a:buChar char="▪"/>
            </a:pPr>
            <a:r>
              <a:rPr lang="en-US" b="1" dirty="0"/>
              <a:t>Trigger</a:t>
            </a:r>
            <a:r>
              <a:rPr lang="en-US" dirty="0"/>
              <a:t>: Operation such as deleting or updating a record, voiding a task, or changing a phase.</a:t>
            </a:r>
          </a:p>
          <a:p>
            <a:pPr lvl="1" indent="-285750">
              <a:buNone/>
            </a:pPr>
            <a:endParaRPr dirty="0"/>
          </a:p>
          <a:p>
            <a:pPr lvl="1" indent="-285750">
              <a:buFont typeface="Noto Sans Symbols"/>
              <a:buChar char="▪"/>
            </a:pPr>
            <a:r>
              <a:rPr lang="en-US" b="1" dirty="0"/>
              <a:t>Qualifier:</a:t>
            </a:r>
            <a:r>
              <a:rPr lang="en-US" dirty="0"/>
              <a:t> Condition that determines whether the action will be executed.</a:t>
            </a:r>
          </a:p>
          <a:p>
            <a:pPr lvl="1" indent="-285750">
              <a:buNone/>
            </a:pPr>
            <a:endParaRPr dirty="0"/>
          </a:p>
          <a:p>
            <a:pPr lvl="1" indent="-285750">
              <a:buFont typeface="Noto Sans Symbols"/>
              <a:buChar char="▪"/>
            </a:pPr>
            <a:r>
              <a:rPr lang="en-US" b="1" dirty="0"/>
              <a:t>Action</a:t>
            </a:r>
            <a:r>
              <a:rPr lang="en-US" dirty="0"/>
              <a:t>: What the rule does when the conditions are met. Can be defined through GUI or a Java file.</a:t>
            </a:r>
          </a:p>
        </p:txBody>
      </p:sp>
      <p:sp>
        <p:nvSpPr>
          <p:cNvPr id="758" name="Shape 758"/>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a:t>Custom Java Rules</a:t>
            </a:r>
          </a:p>
        </p:txBody>
      </p:sp>
    </p:spTree>
    <p:extLst>
      <p:ext uri="{BB962C8B-B14F-4D97-AF65-F5344CB8AC3E}">
        <p14:creationId xmlns:p14="http://schemas.microsoft.com/office/powerpoint/2010/main" val="181736456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Shape 764"/>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indent="-342900">
              <a:spcBef>
                <a:spcPts val="0"/>
              </a:spcBef>
              <a:buFont typeface="Noto Sans Symbols"/>
              <a:buChar char="▪"/>
            </a:pPr>
            <a:r>
              <a:rPr lang="en-US"/>
              <a:t>Determines whether the associated action will be executed</a:t>
            </a:r>
          </a:p>
          <a:p>
            <a:pPr indent="-342900">
              <a:buNone/>
            </a:pPr>
            <a:endParaRPr/>
          </a:p>
          <a:p>
            <a:pPr indent="-342900">
              <a:buFont typeface="Noto Sans Symbols"/>
              <a:buChar char="▪"/>
            </a:pPr>
            <a:r>
              <a:rPr lang="en-US"/>
              <a:t>Can be defined either in a Java file uploaded to TeamConnect – called </a:t>
            </a:r>
            <a:r>
              <a:rPr lang="en-US" b="1"/>
              <a:t>Automated Qualifier</a:t>
            </a:r>
            <a:r>
              <a:rPr lang="en-US"/>
              <a:t>, or directly through the GUI</a:t>
            </a:r>
          </a:p>
          <a:p>
            <a:pPr lvl="1" indent="-285750">
              <a:buNone/>
            </a:pPr>
            <a:endParaRPr/>
          </a:p>
          <a:p>
            <a:pPr lvl="1" indent="-285750">
              <a:buFont typeface="Noto Sans Symbols"/>
              <a:buChar char="▪"/>
            </a:pPr>
            <a:r>
              <a:rPr lang="en-US"/>
              <a:t>Returns:</a:t>
            </a:r>
            <a:br>
              <a:rPr lang="en-US"/>
            </a:br>
            <a:r>
              <a:rPr lang="en-US">
                <a:latin typeface="Courier New"/>
                <a:ea typeface="Courier New"/>
                <a:cs typeface="Courier New"/>
                <a:sym typeface="Courier New"/>
              </a:rPr>
              <a:t>true</a:t>
            </a:r>
            <a:r>
              <a:rPr lang="en-US"/>
              <a:t>   →  execute action</a:t>
            </a:r>
            <a:br>
              <a:rPr lang="en-US"/>
            </a:br>
            <a:r>
              <a:rPr lang="en-US">
                <a:latin typeface="Courier New"/>
                <a:ea typeface="Courier New"/>
                <a:cs typeface="Courier New"/>
                <a:sym typeface="Courier New"/>
              </a:rPr>
              <a:t>false</a:t>
            </a:r>
            <a:r>
              <a:rPr lang="en-US"/>
              <a:t> →  do not execute action</a:t>
            </a:r>
          </a:p>
        </p:txBody>
      </p:sp>
      <p:sp>
        <p:nvSpPr>
          <p:cNvPr id="765" name="Shape 765"/>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a:t>Custom Rules – Qualifiers</a:t>
            </a:r>
          </a:p>
        </p:txBody>
      </p:sp>
    </p:spTree>
    <p:extLst>
      <p:ext uri="{BB962C8B-B14F-4D97-AF65-F5344CB8AC3E}">
        <p14:creationId xmlns:p14="http://schemas.microsoft.com/office/powerpoint/2010/main" val="141434223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Shape 771"/>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indent="-342900">
              <a:spcBef>
                <a:spcPts val="0"/>
              </a:spcBef>
              <a:buFont typeface="Noto Sans Symbols"/>
              <a:buChar char="▪"/>
            </a:pPr>
            <a:r>
              <a:rPr lang="en-US" dirty="0"/>
              <a:t>When to create Automated Qualifiers (upload a Java class)?</a:t>
            </a:r>
          </a:p>
          <a:p>
            <a:pPr lvl="1" indent="-285750">
              <a:buNone/>
            </a:pPr>
            <a:endParaRPr b="1" dirty="0"/>
          </a:p>
          <a:p>
            <a:pPr lvl="1" indent="-285750">
              <a:buFont typeface="Noto Sans Symbols"/>
              <a:buChar char="▪"/>
            </a:pPr>
            <a:r>
              <a:rPr lang="en-US" dirty="0"/>
              <a:t>Need to be compare values from two or more different </a:t>
            </a:r>
            <a:r>
              <a:rPr lang="en-US" dirty="0" smtClean="0"/>
              <a:t>objects</a:t>
            </a:r>
            <a:endParaRPr lang="en-US" dirty="0"/>
          </a:p>
          <a:p>
            <a:pPr lvl="1" indent="-285750">
              <a:buFont typeface="Noto Sans Symbols"/>
              <a:buChar char="▪"/>
            </a:pPr>
            <a:endParaRPr lang="en-US" dirty="0"/>
          </a:p>
          <a:p>
            <a:pPr lvl="1" indent="-285750">
              <a:buFont typeface="Noto Sans Symbols"/>
              <a:buChar char="▪"/>
            </a:pPr>
            <a:r>
              <a:rPr lang="en-US" dirty="0"/>
              <a:t>Perform calculations like adding 30 days to a date value</a:t>
            </a:r>
          </a:p>
          <a:p>
            <a:pPr lvl="1" indent="-285750">
              <a:buFont typeface="Noto Sans Symbols"/>
              <a:buChar char="▪"/>
            </a:pPr>
            <a:endParaRPr lang="en-US" dirty="0"/>
          </a:p>
          <a:p>
            <a:pPr lvl="1" indent="-285750">
              <a:buFont typeface="Noto Sans Symbols"/>
              <a:buChar char="▪"/>
            </a:pPr>
            <a:r>
              <a:rPr lang="en-US" dirty="0"/>
              <a:t>Check the value of more than one field in a sub-object/related object</a:t>
            </a:r>
          </a:p>
        </p:txBody>
      </p:sp>
      <p:sp>
        <p:nvSpPr>
          <p:cNvPr id="772" name="Shape 772"/>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a:t>Custom Rules – Automated Qualifiers</a:t>
            </a:r>
          </a:p>
        </p:txBody>
      </p:sp>
    </p:spTree>
    <p:extLst>
      <p:ext uri="{BB962C8B-B14F-4D97-AF65-F5344CB8AC3E}">
        <p14:creationId xmlns:p14="http://schemas.microsoft.com/office/powerpoint/2010/main" val="275136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214439"/>
            <a:ext cx="8229600" cy="4761359"/>
          </a:xfrm>
        </p:spPr>
        <p:txBody>
          <a:bodyPr/>
          <a:lstStyle/>
          <a:p>
            <a:pPr lvl="1">
              <a:buFont typeface="Wingdings" pitchFamily="2" charset="2"/>
              <a:buChar char="§"/>
            </a:pPr>
            <a:r>
              <a:rPr lang="en-US" b="1" dirty="0" smtClean="0">
                <a:latin typeface="Arial" charset="0"/>
              </a:rPr>
              <a:t>Audit</a:t>
            </a:r>
            <a:r>
              <a:rPr lang="en-US" dirty="0">
                <a:latin typeface="Arial" charset="0"/>
              </a:rPr>
              <a:t>: Track activity in TeamConnect by logging information in History </a:t>
            </a:r>
            <a:r>
              <a:rPr lang="en-US" dirty="0" smtClean="0">
                <a:latin typeface="Arial" charset="0"/>
              </a:rPr>
              <a:t>records</a:t>
            </a:r>
            <a:endParaRPr lang="en-US" dirty="0">
              <a:latin typeface="Arial" charset="0"/>
            </a:endParaRPr>
          </a:p>
          <a:p>
            <a:pPr lvl="1">
              <a:buFontTx/>
              <a:buChar char="o"/>
            </a:pPr>
            <a:endParaRPr lang="en-US" dirty="0">
              <a:latin typeface="Arial" charset="0"/>
            </a:endParaRPr>
          </a:p>
          <a:p>
            <a:pPr marL="857250" lvl="2" indent="0">
              <a:buNone/>
            </a:pPr>
            <a:r>
              <a:rPr lang="en-US" b="1" i="1" dirty="0">
                <a:latin typeface="Arial" charset="0"/>
              </a:rPr>
              <a:t>Example:</a:t>
            </a:r>
          </a:p>
          <a:p>
            <a:pPr lvl="1">
              <a:buFont typeface="Wingdings" pitchFamily="2" charset="2"/>
              <a:buChar char="§"/>
            </a:pPr>
            <a:r>
              <a:rPr lang="en-US" b="1" i="1" dirty="0">
                <a:latin typeface="Arial" charset="0"/>
              </a:rPr>
              <a:t>When a user updates a field in a record, create a History recording the old and new values</a:t>
            </a:r>
            <a:r>
              <a:rPr lang="en-US" b="1" i="1" dirty="0" smtClean="0">
                <a:latin typeface="Arial" charset="0"/>
              </a:rPr>
              <a:t>.</a:t>
            </a:r>
            <a:r>
              <a:rPr lang="en-US" b="1" dirty="0">
                <a:latin typeface="Arial" charset="0"/>
              </a:rPr>
              <a:t> </a:t>
            </a:r>
            <a:endParaRPr lang="en-US" b="1" dirty="0" smtClean="0">
              <a:latin typeface="Arial" charset="0"/>
            </a:endParaRPr>
          </a:p>
          <a:p>
            <a:pPr lvl="1">
              <a:buFont typeface="Wingdings" pitchFamily="2" charset="2"/>
              <a:buChar char="§"/>
            </a:pPr>
            <a:endParaRPr lang="en-US" b="1" dirty="0" smtClean="0">
              <a:latin typeface="Arial" charset="0"/>
            </a:endParaRPr>
          </a:p>
          <a:p>
            <a:pPr lvl="1">
              <a:buFont typeface="Wingdings" pitchFamily="2" charset="2"/>
              <a:buChar char="§"/>
            </a:pPr>
            <a:r>
              <a:rPr lang="en-US" b="1" dirty="0" smtClean="0">
                <a:latin typeface="Arial" charset="0"/>
              </a:rPr>
              <a:t>Post-Commit</a:t>
            </a:r>
            <a:r>
              <a:rPr lang="en-US" dirty="0" smtClean="0">
                <a:latin typeface="Arial" charset="0"/>
              </a:rPr>
              <a:t>: After confirmation of record save to the database, trigger an action</a:t>
            </a:r>
            <a:endParaRPr lang="en-US" dirty="0">
              <a:latin typeface="Arial" charset="0"/>
            </a:endParaRPr>
          </a:p>
          <a:p>
            <a:pPr lvl="1">
              <a:buFontTx/>
              <a:buChar char="o"/>
            </a:pPr>
            <a:endParaRPr lang="en-US" dirty="0">
              <a:latin typeface="Arial" charset="0"/>
            </a:endParaRPr>
          </a:p>
          <a:p>
            <a:pPr marL="857250" lvl="2" indent="0">
              <a:buNone/>
            </a:pPr>
            <a:r>
              <a:rPr lang="en-US" b="1" i="1" dirty="0" smtClean="0">
                <a:latin typeface="Arial" charset="0"/>
              </a:rPr>
              <a:t>Example:</a:t>
            </a:r>
          </a:p>
          <a:p>
            <a:pPr lvl="1"/>
            <a:r>
              <a:rPr lang="en-US" b="1" i="1" dirty="0">
                <a:latin typeface="Arial" charset="0"/>
              </a:rPr>
              <a:t>When </a:t>
            </a:r>
            <a:r>
              <a:rPr lang="en-US" b="1" i="1" dirty="0" smtClean="0">
                <a:latin typeface="Arial" charset="0"/>
              </a:rPr>
              <a:t>the database server confirms that an invoice has been posted for payment, send the Vendor an email notification.</a:t>
            </a:r>
            <a:endParaRPr lang="en-US" b="1" i="1" dirty="0">
              <a:latin typeface="Arial" charset="0"/>
            </a:endParaRPr>
          </a:p>
          <a:p>
            <a:pPr lvl="2"/>
            <a:endParaRPr lang="en-US" b="1" i="1" dirty="0">
              <a:latin typeface="Arial" charset="0"/>
            </a:endParaRPr>
          </a:p>
        </p:txBody>
      </p:sp>
      <p:sp>
        <p:nvSpPr>
          <p:cNvPr id="3" name="Title 2"/>
          <p:cNvSpPr>
            <a:spLocks noGrp="1"/>
          </p:cNvSpPr>
          <p:nvPr>
            <p:ph type="title"/>
          </p:nvPr>
        </p:nvSpPr>
        <p:spPr/>
        <p:txBody>
          <a:bodyPr/>
          <a:lstStyle/>
          <a:p>
            <a:r>
              <a:rPr lang="en-US" dirty="0"/>
              <a:t>Rule Types</a:t>
            </a:r>
          </a:p>
        </p:txBody>
      </p:sp>
    </p:spTree>
    <p:extLst>
      <p:ext uri="{BB962C8B-B14F-4D97-AF65-F5344CB8AC3E}">
        <p14:creationId xmlns:p14="http://schemas.microsoft.com/office/powerpoint/2010/main" val="44210107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Shape 778"/>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indent="-342900">
              <a:spcBef>
                <a:spcPts val="0"/>
              </a:spcBef>
              <a:buFont typeface="Noto Sans Symbols"/>
              <a:buChar char="▪"/>
            </a:pPr>
            <a:r>
              <a:rPr lang="en-US" dirty="0"/>
              <a:t>Automated Qualifier Java classes</a:t>
            </a:r>
          </a:p>
          <a:p>
            <a:pPr lvl="1" indent="-285750">
              <a:buFont typeface="Noto Sans Symbols"/>
              <a:buChar char="▪"/>
            </a:pPr>
            <a:r>
              <a:rPr lang="en-US" dirty="0"/>
              <a:t>extend </a:t>
            </a:r>
            <a:r>
              <a:rPr lang="en-US" dirty="0" err="1"/>
              <a:t>CustomCondition</a:t>
            </a:r>
            <a:r>
              <a:rPr lang="en-US" dirty="0"/>
              <a:t>&lt;Project&gt;</a:t>
            </a:r>
          </a:p>
          <a:p>
            <a:pPr lvl="1" indent="-285750">
              <a:buFont typeface="Noto Sans Symbols"/>
              <a:buChar char="▪"/>
            </a:pPr>
            <a:r>
              <a:rPr lang="en-US" dirty="0"/>
              <a:t>implement  </a:t>
            </a:r>
            <a:r>
              <a:rPr lang="en-US" b="1" dirty="0">
                <a:latin typeface="Courier New"/>
                <a:ea typeface="Courier New"/>
                <a:cs typeface="Courier New"/>
                <a:sym typeface="Courier New"/>
              </a:rPr>
              <a:t>condition()</a:t>
            </a:r>
            <a:r>
              <a:rPr lang="en-US" dirty="0"/>
              <a:t> method</a:t>
            </a:r>
          </a:p>
          <a:p>
            <a:pPr indent="-342900">
              <a:buNone/>
            </a:pPr>
            <a:endParaRPr dirty="0"/>
          </a:p>
          <a:p>
            <a:pPr indent="-342900">
              <a:buFont typeface="Noto Sans Symbols"/>
              <a:buChar char="▪"/>
            </a:pPr>
            <a:r>
              <a:rPr lang="en-US" dirty="0"/>
              <a:t>Upload under</a:t>
            </a:r>
          </a:p>
          <a:p>
            <a:pPr indent="-495300">
              <a:buClr>
                <a:srgbClr val="A50021"/>
              </a:buClr>
              <a:buNone/>
            </a:pPr>
            <a:r>
              <a:rPr lang="en-US" dirty="0">
                <a:latin typeface="Courier New"/>
                <a:ea typeface="Courier New"/>
                <a:cs typeface="Courier New"/>
                <a:sym typeface="Courier New"/>
              </a:rPr>
              <a:t>	Root\System\Object Definitions\&lt;Object 	Name&gt;\Rules\Automated Qualifiers</a:t>
            </a:r>
          </a:p>
        </p:txBody>
      </p:sp>
      <p:sp>
        <p:nvSpPr>
          <p:cNvPr id="779" name="Shape 779"/>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a:t>Custom Rules – Automated Qualifiers</a:t>
            </a:r>
          </a:p>
        </p:txBody>
      </p:sp>
    </p:spTree>
    <p:extLst>
      <p:ext uri="{BB962C8B-B14F-4D97-AF65-F5344CB8AC3E}">
        <p14:creationId xmlns:p14="http://schemas.microsoft.com/office/powerpoint/2010/main" val="253954854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Shape 778"/>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indent="-342900">
              <a:spcBef>
                <a:spcPts val="0"/>
              </a:spcBef>
              <a:buFont typeface="Noto Sans Symbols"/>
              <a:buChar char="▪"/>
            </a:pPr>
            <a:r>
              <a:rPr lang="en-US" dirty="0" smtClean="0"/>
              <a:t>Following the standard naming procedure makes maintenance easier.</a:t>
            </a:r>
          </a:p>
          <a:p>
            <a:pPr marL="152400" indent="0">
              <a:buNone/>
            </a:pPr>
            <a:endParaRPr lang="en-US" dirty="0"/>
          </a:p>
          <a:p>
            <a:r>
              <a:rPr lang="en-US" i="1" dirty="0" err="1"/>
              <a:t>ObjectUniqueCode_RuleNumber_Desription_TriggerType</a:t>
            </a:r>
            <a:endParaRPr lang="en-US" dirty="0"/>
          </a:p>
          <a:p>
            <a:r>
              <a:rPr lang="en-US" i="1" dirty="0"/>
              <a:t>e.g.  </a:t>
            </a:r>
            <a:r>
              <a:rPr lang="en-US" i="1" dirty="0" smtClean="0"/>
              <a:t>DISP_2_4_SetMatterNumberString_C</a:t>
            </a:r>
          </a:p>
          <a:p>
            <a:endParaRPr lang="en-US" sz="1800" dirty="0"/>
          </a:p>
          <a:p>
            <a:r>
              <a:rPr lang="en-US" sz="1800" i="1" dirty="0" err="1" smtClean="0"/>
              <a:t>ObjectUniqueCode</a:t>
            </a:r>
            <a:r>
              <a:rPr lang="en-US" sz="1800" dirty="0" smtClean="0"/>
              <a:t> </a:t>
            </a:r>
            <a:r>
              <a:rPr lang="en-US" sz="1800" dirty="0"/>
              <a:t>is the unique code of the system or custom object that the rule is applied to;</a:t>
            </a:r>
          </a:p>
          <a:p>
            <a:r>
              <a:rPr lang="en-US" sz="1800" i="1" dirty="0" err="1"/>
              <a:t>RuleNumber</a:t>
            </a:r>
            <a:r>
              <a:rPr lang="en-US" sz="1800" dirty="0"/>
              <a:t> is the rule number(s) specified in the business rule specification document. </a:t>
            </a:r>
            <a:endParaRPr lang="en-US" sz="1800" dirty="0" smtClean="0"/>
          </a:p>
          <a:p>
            <a:r>
              <a:rPr lang="en-US" sz="1800" i="1" dirty="0"/>
              <a:t>Description </a:t>
            </a:r>
            <a:r>
              <a:rPr lang="en-US" sz="1800" dirty="0"/>
              <a:t>is the description of the rule(s), which should be close to the rule name described in the rule specification as much as possible.</a:t>
            </a:r>
          </a:p>
          <a:p>
            <a:endParaRPr lang="en-US" sz="1800" dirty="0"/>
          </a:p>
          <a:p>
            <a:pPr indent="-342900">
              <a:spcBef>
                <a:spcPts val="0"/>
              </a:spcBef>
              <a:buFont typeface="Noto Sans Symbols"/>
              <a:buChar char="▪"/>
            </a:pPr>
            <a:endParaRPr lang="en-US" dirty="0">
              <a:latin typeface="Courier New"/>
              <a:ea typeface="Courier New"/>
              <a:cs typeface="Courier New"/>
              <a:sym typeface="Courier New"/>
            </a:endParaRPr>
          </a:p>
        </p:txBody>
      </p:sp>
      <p:sp>
        <p:nvSpPr>
          <p:cNvPr id="779" name="Shape 779"/>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a:t>Custom Rules – </a:t>
            </a:r>
            <a:r>
              <a:rPr lang="en-US" dirty="0" smtClean="0"/>
              <a:t>Class Naming</a:t>
            </a:r>
            <a:endParaRPr lang="en-US" dirty="0"/>
          </a:p>
        </p:txBody>
      </p:sp>
    </p:spTree>
    <p:extLst>
      <p:ext uri="{BB962C8B-B14F-4D97-AF65-F5344CB8AC3E}">
        <p14:creationId xmlns:p14="http://schemas.microsoft.com/office/powerpoint/2010/main" val="28339117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Shape 778"/>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r>
              <a:rPr lang="en-US" sz="2000" dirty="0" smtClean="0"/>
              <a:t>Use </a:t>
            </a:r>
            <a:r>
              <a:rPr lang="en-US" sz="2000" dirty="0"/>
              <a:t>the underscore to replace the </a:t>
            </a:r>
            <a:r>
              <a:rPr lang="en-US" sz="2000" dirty="0" smtClean="0"/>
              <a:t>period</a:t>
            </a:r>
            <a:r>
              <a:rPr lang="en-US" sz="2000" dirty="0"/>
              <a:t> </a:t>
            </a:r>
            <a:r>
              <a:rPr lang="en-US" sz="2000" dirty="0" smtClean="0"/>
              <a:t>from the rule name</a:t>
            </a:r>
            <a:endParaRPr lang="en-US" sz="2000" dirty="0"/>
          </a:p>
          <a:p>
            <a:pPr lvl="1"/>
            <a:r>
              <a:rPr lang="en-US" sz="1600" dirty="0" smtClean="0"/>
              <a:t>e.g</a:t>
            </a:r>
            <a:r>
              <a:rPr lang="en-US" sz="1600" dirty="0"/>
              <a:t>. If the rule number is 2.1, write “2_1</a:t>
            </a:r>
            <a:r>
              <a:rPr lang="en-US" sz="1600" dirty="0" smtClean="0"/>
              <a:t>”.  </a:t>
            </a:r>
          </a:p>
          <a:p>
            <a:endParaRPr lang="en-US" sz="2000" i="1" dirty="0"/>
          </a:p>
          <a:p>
            <a:r>
              <a:rPr lang="en-US" sz="2000" dirty="0" smtClean="0"/>
              <a:t>If </a:t>
            </a:r>
            <a:r>
              <a:rPr lang="en-US" sz="2000" dirty="0"/>
              <a:t>a class is used for two rules, use the word “and” to separate the numbers.</a:t>
            </a:r>
          </a:p>
          <a:p>
            <a:pPr lvl="1"/>
            <a:r>
              <a:rPr lang="en-US" sz="1600" dirty="0"/>
              <a:t>e.g. If the class is used for Rules 2.1 and 3.1, write “2_1_and_3_1</a:t>
            </a:r>
            <a:r>
              <a:rPr lang="en-US" sz="1600" dirty="0" smtClean="0"/>
              <a:t>”</a:t>
            </a:r>
          </a:p>
          <a:p>
            <a:pPr lvl="1"/>
            <a:endParaRPr lang="en-US" sz="1600" dirty="0"/>
          </a:p>
          <a:p>
            <a:r>
              <a:rPr lang="en-US" sz="2000" dirty="0" smtClean="0"/>
              <a:t>If </a:t>
            </a:r>
            <a:r>
              <a:rPr lang="en-US" sz="2000" dirty="0"/>
              <a:t>a class is used for more than two rules and there are in a continuous range, use the word “to”</a:t>
            </a:r>
          </a:p>
          <a:p>
            <a:pPr lvl="1"/>
            <a:r>
              <a:rPr lang="en-US" sz="1600" i="1" dirty="0"/>
              <a:t>e.</a:t>
            </a:r>
            <a:r>
              <a:rPr lang="en-US" sz="1600" dirty="0"/>
              <a:t>g. </a:t>
            </a:r>
            <a:r>
              <a:rPr lang="en-US" sz="1600" dirty="0" smtClean="0"/>
              <a:t>If </a:t>
            </a:r>
            <a:r>
              <a:rPr lang="en-US" sz="1600" dirty="0"/>
              <a:t>the class is used for Rules 1.5 to 1.9, write “1_5_to_1_9”</a:t>
            </a:r>
          </a:p>
          <a:p>
            <a:pPr indent="-342900">
              <a:spcBef>
                <a:spcPts val="0"/>
              </a:spcBef>
              <a:buFont typeface="Noto Sans Symbols"/>
              <a:buChar char="▪"/>
            </a:pPr>
            <a:endParaRPr lang="en-US" dirty="0">
              <a:latin typeface="Courier New"/>
              <a:ea typeface="Courier New"/>
              <a:cs typeface="Courier New"/>
              <a:sym typeface="Courier New"/>
            </a:endParaRPr>
          </a:p>
        </p:txBody>
      </p:sp>
      <p:sp>
        <p:nvSpPr>
          <p:cNvPr id="779" name="Shape 779"/>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a:t>Custom Rules – </a:t>
            </a:r>
            <a:r>
              <a:rPr lang="en-US" dirty="0" smtClean="0"/>
              <a:t>Class Naming</a:t>
            </a:r>
            <a:endParaRPr lang="en-US" dirty="0"/>
          </a:p>
        </p:txBody>
      </p:sp>
    </p:spTree>
    <p:extLst>
      <p:ext uri="{BB962C8B-B14F-4D97-AF65-F5344CB8AC3E}">
        <p14:creationId xmlns:p14="http://schemas.microsoft.com/office/powerpoint/2010/main" val="57320503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Shape 778"/>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r>
              <a:rPr lang="en-US" sz="2000" i="1" dirty="0" err="1"/>
              <a:t>TriggerType</a:t>
            </a:r>
            <a:r>
              <a:rPr lang="en-US" sz="2000" dirty="0"/>
              <a:t> is the upper case character(s) of type of the trigger of the rule.</a:t>
            </a:r>
          </a:p>
          <a:p>
            <a:r>
              <a:rPr lang="en-US" sz="2000" i="1" dirty="0"/>
              <a:t>C – Create</a:t>
            </a:r>
            <a:endParaRPr lang="en-US" sz="2000" dirty="0"/>
          </a:p>
          <a:p>
            <a:r>
              <a:rPr lang="en-US" sz="2000" i="1" dirty="0"/>
              <a:t>U – Update</a:t>
            </a:r>
            <a:endParaRPr lang="en-US" sz="2000" dirty="0"/>
          </a:p>
          <a:p>
            <a:r>
              <a:rPr lang="en-US" sz="2000" i="1" dirty="0"/>
              <a:t>D – Delete</a:t>
            </a:r>
            <a:endParaRPr lang="en-US" sz="2000" dirty="0"/>
          </a:p>
          <a:p>
            <a:r>
              <a:rPr lang="en-US" sz="2000" i="1" dirty="0"/>
              <a:t>CU – Create and Update </a:t>
            </a:r>
            <a:endParaRPr lang="en-US" sz="2000" dirty="0"/>
          </a:p>
          <a:p>
            <a:r>
              <a:rPr lang="en-US" sz="2000" i="1" dirty="0"/>
              <a:t>UI – User Invoke</a:t>
            </a:r>
            <a:endParaRPr lang="en-US" sz="2000" dirty="0"/>
          </a:p>
          <a:p>
            <a:r>
              <a:rPr lang="en-US" sz="2000" dirty="0"/>
              <a:t>SA – Scheduled Action</a:t>
            </a:r>
          </a:p>
          <a:p>
            <a:pPr indent="-342900">
              <a:spcBef>
                <a:spcPts val="0"/>
              </a:spcBef>
              <a:buFont typeface="Noto Sans Symbols"/>
              <a:buChar char="▪"/>
            </a:pPr>
            <a:endParaRPr lang="en-US" dirty="0">
              <a:latin typeface="Courier New"/>
              <a:ea typeface="Courier New"/>
              <a:cs typeface="Courier New"/>
              <a:sym typeface="Courier New"/>
            </a:endParaRPr>
          </a:p>
        </p:txBody>
      </p:sp>
      <p:sp>
        <p:nvSpPr>
          <p:cNvPr id="779" name="Shape 779"/>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a:t>Custom Rules – </a:t>
            </a:r>
            <a:r>
              <a:rPr lang="en-US" dirty="0" smtClean="0"/>
              <a:t>Class Naming</a:t>
            </a:r>
            <a:endParaRPr lang="en-US" dirty="0"/>
          </a:p>
        </p:txBody>
      </p:sp>
    </p:spTree>
    <p:extLst>
      <p:ext uri="{BB962C8B-B14F-4D97-AF65-F5344CB8AC3E}">
        <p14:creationId xmlns:p14="http://schemas.microsoft.com/office/powerpoint/2010/main" val="250335021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Shape 778"/>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r>
              <a:rPr lang="en-US" sz="2000" dirty="0">
                <a:sym typeface="Courier New"/>
              </a:rPr>
              <a:t>Saving source files – locally or in Version </a:t>
            </a:r>
            <a:r>
              <a:rPr lang="en-US" sz="2000" dirty="0" smtClean="0">
                <a:sym typeface="Courier New"/>
              </a:rPr>
              <a:t>Control</a:t>
            </a:r>
          </a:p>
          <a:p>
            <a:endParaRPr lang="en-US" sz="2000" dirty="0">
              <a:sym typeface="Courier New"/>
            </a:endParaRPr>
          </a:p>
          <a:p>
            <a:r>
              <a:rPr lang="en-US" sz="2000" dirty="0" smtClean="0">
                <a:sym typeface="Courier New"/>
              </a:rPr>
              <a:t>Follow the Team Connect object structure</a:t>
            </a:r>
          </a:p>
          <a:p>
            <a:r>
              <a:rPr lang="en-US" sz="2000" dirty="0" smtClean="0">
                <a:sym typeface="Courier New"/>
              </a:rPr>
              <a:t>Main folder with Object code, subfolders for Actions, Qualifiers, Screens.</a:t>
            </a:r>
          </a:p>
          <a:p>
            <a:endParaRPr lang="en-US" sz="2000" dirty="0">
              <a:sym typeface="Courier New"/>
            </a:endParaRPr>
          </a:p>
          <a:p>
            <a:endParaRPr lang="en-US" sz="2000" dirty="0" smtClean="0">
              <a:sym typeface="Courier New"/>
            </a:endParaRPr>
          </a:p>
          <a:p>
            <a:endParaRPr lang="en-US" sz="2000" dirty="0">
              <a:sym typeface="Courier New"/>
            </a:endParaRPr>
          </a:p>
          <a:p>
            <a:endParaRPr lang="en-US" sz="2000" dirty="0" smtClean="0">
              <a:sym typeface="Courier New"/>
            </a:endParaRPr>
          </a:p>
          <a:p>
            <a:endParaRPr lang="en-US" sz="2000" dirty="0">
              <a:sym typeface="Courier New"/>
            </a:endParaRPr>
          </a:p>
          <a:p>
            <a:r>
              <a:rPr lang="en-US" sz="2000" dirty="0" smtClean="0">
                <a:sym typeface="Courier New"/>
              </a:rPr>
              <a:t>Code not object-specific should go into a separate System folder, in an appropriate subfolder.</a:t>
            </a:r>
            <a:endParaRPr lang="en-US" sz="2000" dirty="0">
              <a:sym typeface="Courier New"/>
            </a:endParaRPr>
          </a:p>
          <a:p>
            <a:endParaRPr lang="en-US" sz="2000" i="1" dirty="0">
              <a:sym typeface="Courier New"/>
            </a:endParaRPr>
          </a:p>
          <a:p>
            <a:endParaRPr lang="en-US" sz="2000" i="1" dirty="0">
              <a:sym typeface="Courier New"/>
            </a:endParaRPr>
          </a:p>
        </p:txBody>
      </p:sp>
      <p:sp>
        <p:nvSpPr>
          <p:cNvPr id="779" name="Shape 779"/>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a:t>Custom Rules – </a:t>
            </a:r>
            <a:r>
              <a:rPr lang="en-US" dirty="0" smtClean="0"/>
              <a:t>Class Naming</a:t>
            </a:r>
            <a:endParaRPr lang="en-US" dirty="0"/>
          </a:p>
        </p:txBody>
      </p:sp>
      <p:pic>
        <p:nvPicPr>
          <p:cNvPr id="1026" name="image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1" y="2900359"/>
            <a:ext cx="2771775" cy="1381125"/>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age1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1" y="5224804"/>
            <a:ext cx="2133600" cy="8763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ea typeface="Arial" panose="020B0604020202020204" pitchFamily="34" charset="0"/>
              </a:rPr>
              <a:t>We use the object unique code as folder name for files in system or custom objects. Each folder may have actions, qualifiers and screens sub-folders for custom actions, custom qualifiers and CJBs.</a:t>
            </a:r>
            <a:endParaRPr kumimoji="0" lang="en-US" altLang="en-US" sz="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616769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Shape 785"/>
          <p:cNvSpPr txBox="1">
            <a:spLocks noGrp="1"/>
          </p:cNvSpPr>
          <p:nvPr>
            <p:ph type="body" idx="1"/>
          </p:nvPr>
        </p:nvSpPr>
        <p:spPr>
          <a:xfrm>
            <a:off x="1981200" y="1214438"/>
            <a:ext cx="8229600" cy="5049884"/>
          </a:xfrm>
          <a:prstGeom prst="rect">
            <a:avLst/>
          </a:prstGeom>
          <a:noFill/>
          <a:ln>
            <a:noFill/>
          </a:ln>
        </p:spPr>
        <p:txBody>
          <a:bodyPr vert="horz" wrap="square" lIns="91425" tIns="45700" rIns="91425" bIns="45700" rtlCol="0" anchor="t" anchorCtr="0">
            <a:noAutofit/>
          </a:bodyPr>
          <a:lstStyle/>
          <a:p>
            <a:pPr marL="0" indent="-152400">
              <a:spcBef>
                <a:spcPts val="0"/>
              </a:spcBef>
              <a:buClr>
                <a:srgbClr val="A50021"/>
              </a:buClr>
              <a:buNone/>
            </a:pPr>
            <a:r>
              <a:rPr lang="en-US" b="1" i="1" dirty="0"/>
              <a:t>Example 1:</a:t>
            </a:r>
          </a:p>
          <a:p>
            <a:pPr marL="0" indent="-152400">
              <a:spcBef>
                <a:spcPts val="0"/>
              </a:spcBef>
              <a:buClr>
                <a:srgbClr val="A50021"/>
              </a:buClr>
              <a:buNone/>
            </a:pPr>
            <a:endParaRPr lang="en-US" b="1" i="1" dirty="0"/>
          </a:p>
          <a:p>
            <a:pPr marL="0" indent="-152400">
              <a:buClr>
                <a:srgbClr val="A50021"/>
              </a:buClr>
              <a:buNone/>
            </a:pPr>
            <a:r>
              <a:rPr lang="en-US" b="1" i="1" dirty="0" smtClean="0"/>
              <a:t>Limit the name of a record to 20 characters maximum.</a:t>
            </a:r>
            <a:endParaRPr lang="en-US" b="1" i="1" dirty="0"/>
          </a:p>
        </p:txBody>
      </p:sp>
      <p:sp>
        <p:nvSpPr>
          <p:cNvPr id="786" name="Shape 786"/>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a:t>Custom Rules – Automated Qualifiers – Example</a:t>
            </a:r>
          </a:p>
        </p:txBody>
      </p:sp>
    </p:spTree>
    <p:extLst>
      <p:ext uri="{BB962C8B-B14F-4D97-AF65-F5344CB8AC3E}">
        <p14:creationId xmlns:p14="http://schemas.microsoft.com/office/powerpoint/2010/main" val="109093415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5" name="Shape 625"/>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smtClean="0"/>
              <a:t>Team Connect Development</a:t>
            </a:r>
            <a:endParaRPr lang="en-US" dirty="0"/>
          </a:p>
        </p:txBody>
      </p:sp>
      <p:sp>
        <p:nvSpPr>
          <p:cNvPr id="5" name="Shape 832"/>
          <p:cNvSpPr txBox="1"/>
          <p:nvPr/>
        </p:nvSpPr>
        <p:spPr>
          <a:xfrm>
            <a:off x="1872466" y="965116"/>
            <a:ext cx="8445500" cy="5095816"/>
          </a:xfrm>
          <a:prstGeom prst="rect">
            <a:avLst/>
          </a:prstGeom>
          <a:noFill/>
          <a:ln w="9525" cap="flat" cmpd="sng">
            <a:solidFill>
              <a:schemeClr val="lt2"/>
            </a:solidFill>
            <a:prstDash val="solid"/>
            <a:miter lim="800000"/>
            <a:headEnd type="none" w="med" len="med"/>
            <a:tailEnd type="none" w="med" len="med"/>
          </a:ln>
        </p:spPr>
        <p:txBody>
          <a:bodyPr wrap="square" lIns="91425" tIns="45700" rIns="91425" bIns="45700" anchor="t" anchorCtr="0">
            <a:noAutofit/>
          </a:bodyPr>
          <a:lstStyle/>
          <a:p>
            <a:pPr marL="342900" indent="-342900"/>
            <a:r>
              <a:rPr lang="en-US" sz="1600" dirty="0">
                <a:solidFill>
                  <a:schemeClr val="dk1"/>
                </a:solidFill>
                <a:latin typeface="Courier New"/>
                <a:ea typeface="Courier New"/>
                <a:cs typeface="Courier New"/>
                <a:sym typeface="Courier New"/>
              </a:rPr>
              <a:t>import com.mitratech.teamconnect.enterprise.api.custom.CustomCondition;</a:t>
            </a:r>
          </a:p>
          <a:p>
            <a:pPr marL="342900" indent="-342900"/>
            <a:r>
              <a:rPr lang="en-US" sz="1600" dirty="0">
                <a:solidFill>
                  <a:schemeClr val="dk1"/>
                </a:solidFill>
                <a:latin typeface="Courier New"/>
                <a:ea typeface="Courier New"/>
                <a:cs typeface="Courier New"/>
                <a:sym typeface="Courier New"/>
              </a:rPr>
              <a:t>import </a:t>
            </a:r>
            <a:r>
              <a:rPr lang="en-US" sz="1600" dirty="0" err="1">
                <a:solidFill>
                  <a:schemeClr val="dk1"/>
                </a:solidFill>
                <a:latin typeface="Courier New"/>
                <a:ea typeface="Courier New"/>
                <a:cs typeface="Courier New"/>
                <a:sym typeface="Courier New"/>
              </a:rPr>
              <a:t>com.mitratech.teamconnect.enterprise.api.model.Project</a:t>
            </a:r>
            <a:r>
              <a:rPr lang="en-US" sz="1600" dirty="0">
                <a:solidFill>
                  <a:schemeClr val="dk1"/>
                </a:solidFill>
                <a:latin typeface="Courier New"/>
                <a:ea typeface="Courier New"/>
                <a:cs typeface="Courier New"/>
                <a:sym typeface="Courier New"/>
              </a:rPr>
              <a:t>;</a:t>
            </a:r>
          </a:p>
          <a:p>
            <a:pPr marL="342900" indent="-342900"/>
            <a:endParaRPr lang="en-US" sz="1600" dirty="0">
              <a:solidFill>
                <a:schemeClr val="dk1"/>
              </a:solidFill>
              <a:latin typeface="Courier New"/>
              <a:ea typeface="Courier New"/>
              <a:cs typeface="Courier New"/>
              <a:sym typeface="Courier New"/>
            </a:endParaRPr>
          </a:p>
          <a:p>
            <a:pPr marL="342900" indent="-342900"/>
            <a:r>
              <a:rPr lang="en-US" sz="1600" dirty="0">
                <a:solidFill>
                  <a:schemeClr val="dk1"/>
                </a:solidFill>
                <a:latin typeface="Courier New"/>
                <a:ea typeface="Courier New"/>
                <a:cs typeface="Courier New"/>
                <a:sym typeface="Courier New"/>
              </a:rPr>
              <a:t>public class </a:t>
            </a:r>
            <a:r>
              <a:rPr lang="en-US" sz="1600" dirty="0" smtClean="0">
                <a:solidFill>
                  <a:schemeClr val="dk1"/>
                </a:solidFill>
                <a:latin typeface="Courier New"/>
                <a:ea typeface="Courier New"/>
                <a:cs typeface="Courier New"/>
                <a:sym typeface="Courier New"/>
              </a:rPr>
              <a:t>ZZZZ_3_1_RecordNameCanNotBeMoreThan20Characters_Qualifier_CU </a:t>
            </a:r>
            <a:r>
              <a:rPr lang="en-US" sz="1600" dirty="0">
                <a:solidFill>
                  <a:schemeClr val="dk1"/>
                </a:solidFill>
                <a:latin typeface="Courier New"/>
                <a:ea typeface="Courier New"/>
                <a:cs typeface="Courier New"/>
                <a:sym typeface="Courier New"/>
              </a:rPr>
              <a:t>extends </a:t>
            </a:r>
            <a:r>
              <a:rPr lang="en-US" sz="1600" dirty="0" err="1">
                <a:solidFill>
                  <a:schemeClr val="dk1"/>
                </a:solidFill>
                <a:latin typeface="Courier New"/>
                <a:ea typeface="Courier New"/>
                <a:cs typeface="Courier New"/>
                <a:sym typeface="Courier New"/>
              </a:rPr>
              <a:t>CustomCondition</a:t>
            </a:r>
            <a:r>
              <a:rPr lang="en-US" sz="1600" dirty="0">
                <a:solidFill>
                  <a:schemeClr val="dk1"/>
                </a:solidFill>
                <a:latin typeface="Courier New"/>
                <a:ea typeface="Courier New"/>
                <a:cs typeface="Courier New"/>
                <a:sym typeface="Courier New"/>
              </a:rPr>
              <a:t>&lt;Project&gt;{</a:t>
            </a:r>
          </a:p>
          <a:p>
            <a:pPr marL="342900" indent="-342900"/>
            <a:endParaRPr lang="en-US" sz="1600" dirty="0">
              <a:solidFill>
                <a:schemeClr val="dk1"/>
              </a:solidFill>
              <a:latin typeface="Courier New"/>
              <a:ea typeface="Courier New"/>
              <a:cs typeface="Courier New"/>
              <a:sym typeface="Courier New"/>
            </a:endParaRPr>
          </a:p>
          <a:p>
            <a:pPr marL="342900" indent="-342900"/>
            <a:r>
              <a:rPr lang="en-US" sz="1600" dirty="0">
                <a:solidFill>
                  <a:schemeClr val="dk1"/>
                </a:solidFill>
                <a:latin typeface="Courier New"/>
                <a:ea typeface="Courier New"/>
                <a:cs typeface="Courier New"/>
                <a:sym typeface="Courier New"/>
              </a:rPr>
              <a:t>	@Override</a:t>
            </a:r>
          </a:p>
          <a:p>
            <a:pPr marL="342900" indent="-342900"/>
            <a:r>
              <a:rPr lang="en-US" sz="1600" dirty="0">
                <a:solidFill>
                  <a:schemeClr val="dk1"/>
                </a:solidFill>
                <a:latin typeface="Courier New"/>
                <a:ea typeface="Courier New"/>
                <a:cs typeface="Courier New"/>
                <a:sym typeface="Courier New"/>
              </a:rPr>
              <a:t>	public </a:t>
            </a:r>
            <a:r>
              <a:rPr lang="en-US" sz="1600" dirty="0" err="1">
                <a:solidFill>
                  <a:schemeClr val="dk1"/>
                </a:solidFill>
                <a:latin typeface="Courier New"/>
                <a:ea typeface="Courier New"/>
                <a:cs typeface="Courier New"/>
                <a:sym typeface="Courier New"/>
              </a:rPr>
              <a:t>boolean</a:t>
            </a:r>
            <a:r>
              <a:rPr lang="en-US" sz="1600" dirty="0">
                <a:solidFill>
                  <a:schemeClr val="dk1"/>
                </a:solidFill>
                <a:latin typeface="Courier New"/>
                <a:ea typeface="Courier New"/>
                <a:cs typeface="Courier New"/>
                <a:sym typeface="Courier New"/>
              </a:rPr>
              <a:t> condition(Project </a:t>
            </a:r>
            <a:r>
              <a:rPr lang="en-US" sz="1600" dirty="0" err="1">
                <a:solidFill>
                  <a:schemeClr val="dk1"/>
                </a:solidFill>
                <a:latin typeface="Courier New"/>
                <a:ea typeface="Courier New"/>
                <a:cs typeface="Courier New"/>
                <a:sym typeface="Courier New"/>
              </a:rPr>
              <a:t>currentRecord</a:t>
            </a:r>
            <a:r>
              <a:rPr lang="en-US" sz="1600" dirty="0">
                <a:solidFill>
                  <a:schemeClr val="dk1"/>
                </a:solidFill>
                <a:latin typeface="Courier New"/>
                <a:ea typeface="Courier New"/>
                <a:cs typeface="Courier New"/>
                <a:sym typeface="Courier New"/>
              </a:rPr>
              <a:t>) {</a:t>
            </a:r>
          </a:p>
          <a:p>
            <a:pPr marL="342900" indent="-342900"/>
            <a:r>
              <a:rPr lang="en-US" sz="1600" dirty="0">
                <a:solidFill>
                  <a:schemeClr val="dk1"/>
                </a:solidFill>
                <a:latin typeface="Courier New"/>
                <a:ea typeface="Courier New"/>
                <a:cs typeface="Courier New"/>
                <a:sym typeface="Courier New"/>
              </a:rPr>
              <a:t>		</a:t>
            </a:r>
          </a:p>
          <a:p>
            <a:pPr marL="342900" indent="-342900"/>
            <a:r>
              <a:rPr lang="en-US" sz="1600" dirty="0">
                <a:solidFill>
                  <a:schemeClr val="dk1"/>
                </a:solidFill>
                <a:latin typeface="Courier New"/>
                <a:ea typeface="Courier New"/>
                <a:cs typeface="Courier New"/>
                <a:sym typeface="Courier New"/>
              </a:rPr>
              <a:t>		String name = </a:t>
            </a:r>
            <a:r>
              <a:rPr lang="en-US" sz="1600" dirty="0" err="1">
                <a:solidFill>
                  <a:schemeClr val="dk1"/>
                </a:solidFill>
                <a:latin typeface="Courier New"/>
                <a:ea typeface="Courier New"/>
                <a:cs typeface="Courier New"/>
                <a:sym typeface="Courier New"/>
              </a:rPr>
              <a:t>currentRecord.getName</a:t>
            </a:r>
            <a:r>
              <a:rPr lang="en-US" sz="1600" dirty="0">
                <a:solidFill>
                  <a:schemeClr val="dk1"/>
                </a:solidFill>
                <a:latin typeface="Courier New"/>
                <a:ea typeface="Courier New"/>
                <a:cs typeface="Courier New"/>
                <a:sym typeface="Courier New"/>
              </a:rPr>
              <a:t>();</a:t>
            </a:r>
          </a:p>
          <a:p>
            <a:pPr marL="342900" indent="-342900"/>
            <a:r>
              <a:rPr lang="en-US" sz="1600" dirty="0">
                <a:solidFill>
                  <a:schemeClr val="dk1"/>
                </a:solidFill>
                <a:latin typeface="Courier New"/>
                <a:ea typeface="Courier New"/>
                <a:cs typeface="Courier New"/>
                <a:sym typeface="Courier New"/>
              </a:rPr>
              <a:t>		</a:t>
            </a:r>
            <a:r>
              <a:rPr lang="en-US" sz="1600" dirty="0" err="1">
                <a:solidFill>
                  <a:schemeClr val="dk1"/>
                </a:solidFill>
                <a:latin typeface="Courier New"/>
                <a:ea typeface="Courier New"/>
                <a:cs typeface="Courier New"/>
                <a:sym typeface="Courier New"/>
              </a:rPr>
              <a:t>logDebug</a:t>
            </a:r>
            <a:r>
              <a:rPr lang="en-US" sz="1600" dirty="0">
                <a:solidFill>
                  <a:schemeClr val="dk1"/>
                </a:solidFill>
                <a:latin typeface="Courier New"/>
                <a:ea typeface="Courier New"/>
                <a:cs typeface="Courier New"/>
                <a:sym typeface="Courier New"/>
              </a:rPr>
              <a:t>("Name of current record is: " + name);</a:t>
            </a:r>
          </a:p>
          <a:p>
            <a:pPr marL="342900" indent="-342900"/>
            <a:r>
              <a:rPr lang="en-US" sz="1600" dirty="0">
                <a:solidFill>
                  <a:schemeClr val="dk1"/>
                </a:solidFill>
                <a:latin typeface="Courier New"/>
                <a:ea typeface="Courier New"/>
                <a:cs typeface="Courier New"/>
                <a:sym typeface="Courier New"/>
              </a:rPr>
              <a:t>		return </a:t>
            </a:r>
            <a:r>
              <a:rPr lang="en-US" sz="1600" dirty="0" err="1">
                <a:solidFill>
                  <a:schemeClr val="dk1"/>
                </a:solidFill>
                <a:latin typeface="Courier New"/>
                <a:ea typeface="Courier New"/>
                <a:cs typeface="Courier New"/>
                <a:sym typeface="Courier New"/>
              </a:rPr>
              <a:t>name.length</a:t>
            </a:r>
            <a:r>
              <a:rPr lang="en-US" sz="1600" dirty="0">
                <a:solidFill>
                  <a:schemeClr val="dk1"/>
                </a:solidFill>
                <a:latin typeface="Courier New"/>
                <a:ea typeface="Courier New"/>
                <a:cs typeface="Courier New"/>
                <a:sym typeface="Courier New"/>
              </a:rPr>
              <a:t>() &gt; 20L; //L is not needed</a:t>
            </a:r>
          </a:p>
          <a:p>
            <a:pPr marL="342900" indent="-342900"/>
            <a:r>
              <a:rPr lang="en-US" sz="1600" dirty="0">
                <a:solidFill>
                  <a:schemeClr val="dk1"/>
                </a:solidFill>
                <a:latin typeface="Courier New"/>
                <a:ea typeface="Courier New"/>
                <a:cs typeface="Courier New"/>
                <a:sym typeface="Courier New"/>
              </a:rPr>
              <a:t>	}</a:t>
            </a:r>
          </a:p>
          <a:p>
            <a:pPr marL="342900" indent="-342900"/>
            <a:r>
              <a:rPr lang="en-US" sz="1600" dirty="0">
                <a:solidFill>
                  <a:schemeClr val="dk1"/>
                </a:solidFill>
                <a:latin typeface="Courier New"/>
                <a:ea typeface="Courier New"/>
                <a:cs typeface="Courier New"/>
                <a:sym typeface="Courier New"/>
              </a:rPr>
              <a:t>}</a:t>
            </a:r>
          </a:p>
        </p:txBody>
      </p:sp>
    </p:spTree>
    <p:extLst>
      <p:ext uri="{BB962C8B-B14F-4D97-AF65-F5344CB8AC3E}">
        <p14:creationId xmlns:p14="http://schemas.microsoft.com/office/powerpoint/2010/main" val="183533804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Shape 829"/>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indent="-342900">
              <a:spcBef>
                <a:spcPts val="0"/>
              </a:spcBef>
              <a:buSzPts val="2000"/>
              <a:buFont typeface="Noto Sans Symbols"/>
              <a:buChar char="▪"/>
            </a:pPr>
            <a:r>
              <a:rPr lang="en-US" sz="2000" b="1" dirty="0"/>
              <a:t>Parameters – Editable fields which appear and are hard-coded to a value on the Rule creation screen in the related object’s setup definition. An administrator/developer enters field values which can be used to populate values in the rule action.</a:t>
            </a:r>
          </a:p>
          <a:p>
            <a:pPr indent="-342900">
              <a:spcBef>
                <a:spcPts val="400"/>
              </a:spcBef>
              <a:buSzPts val="2000"/>
              <a:buNone/>
            </a:pPr>
            <a:endParaRPr sz="2000" dirty="0"/>
          </a:p>
          <a:p>
            <a:pPr indent="-342900">
              <a:spcBef>
                <a:spcPts val="400"/>
              </a:spcBef>
              <a:buSzPts val="2000"/>
              <a:buFont typeface="Noto Sans Symbols"/>
              <a:buChar char="▪"/>
            </a:pPr>
            <a:r>
              <a:rPr lang="en-US" sz="2000" dirty="0"/>
              <a:t>To access these parameters, the developer will need to implement the method </a:t>
            </a:r>
            <a:r>
              <a:rPr lang="en-US" sz="2000" dirty="0" err="1">
                <a:latin typeface="Courier New"/>
                <a:ea typeface="Courier New"/>
                <a:cs typeface="Courier New"/>
                <a:sym typeface="Courier New"/>
              </a:rPr>
              <a:t>declareParameters</a:t>
            </a:r>
            <a:r>
              <a:rPr lang="en-US" sz="2000" dirty="0">
                <a:latin typeface="Courier New"/>
                <a:ea typeface="Courier New"/>
                <a:cs typeface="Courier New"/>
                <a:sym typeface="Courier New"/>
              </a:rPr>
              <a:t>()</a:t>
            </a:r>
          </a:p>
        </p:txBody>
      </p:sp>
      <p:sp>
        <p:nvSpPr>
          <p:cNvPr id="830" name="Shape 830"/>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a:t>Custom Rules – Parameters</a:t>
            </a:r>
          </a:p>
        </p:txBody>
      </p:sp>
      <p:sp>
        <p:nvSpPr>
          <p:cNvPr id="832" name="Shape 832"/>
          <p:cNvSpPr txBox="1"/>
          <p:nvPr/>
        </p:nvSpPr>
        <p:spPr>
          <a:xfrm>
            <a:off x="1905000" y="4157664"/>
            <a:ext cx="8445500" cy="2062103"/>
          </a:xfrm>
          <a:prstGeom prst="rect">
            <a:avLst/>
          </a:prstGeom>
          <a:noFill/>
          <a:ln w="9525" cap="flat" cmpd="sng">
            <a:solidFill>
              <a:schemeClr val="lt2"/>
            </a:solidFill>
            <a:prstDash val="solid"/>
            <a:miter lim="800000"/>
            <a:headEnd type="none" w="med" len="med"/>
            <a:tailEnd type="none" w="med" len="med"/>
          </a:ln>
        </p:spPr>
        <p:txBody>
          <a:bodyPr wrap="square" lIns="91425" tIns="45700" rIns="91425" bIns="45700" anchor="t" anchorCtr="0">
            <a:noAutofit/>
          </a:bodyPr>
          <a:lstStyle/>
          <a:p>
            <a:pPr marL="342900" indent="-342900"/>
            <a:r>
              <a:rPr lang="en-US" sz="1600" dirty="0">
                <a:solidFill>
                  <a:schemeClr val="dk1"/>
                </a:solidFill>
                <a:latin typeface="Courier New"/>
                <a:ea typeface="Courier New"/>
                <a:cs typeface="Courier New"/>
                <a:sym typeface="Courier New"/>
              </a:rPr>
              <a:t>@Override</a:t>
            </a:r>
          </a:p>
          <a:p>
            <a:pPr marL="342900" indent="-342900"/>
            <a:r>
              <a:rPr lang="en-US" sz="1600" dirty="0">
                <a:solidFill>
                  <a:schemeClr val="dk1"/>
                </a:solidFill>
                <a:latin typeface="Courier New"/>
                <a:ea typeface="Courier New"/>
                <a:cs typeface="Courier New"/>
                <a:sym typeface="Courier New"/>
              </a:rPr>
              <a:t>public void </a:t>
            </a:r>
            <a:r>
              <a:rPr lang="en-US" sz="1600" dirty="0" err="1">
                <a:solidFill>
                  <a:schemeClr val="dk1"/>
                </a:solidFill>
                <a:latin typeface="Courier New"/>
                <a:ea typeface="Courier New"/>
                <a:cs typeface="Courier New"/>
                <a:sym typeface="Courier New"/>
              </a:rPr>
              <a:t>declareParameters</a:t>
            </a:r>
            <a:r>
              <a:rPr lang="en-US" sz="1600" dirty="0">
                <a:solidFill>
                  <a:schemeClr val="dk1"/>
                </a:solidFill>
                <a:latin typeface="Courier New"/>
                <a:ea typeface="Courier New"/>
                <a:cs typeface="Courier New"/>
                <a:sym typeface="Courier New"/>
              </a:rPr>
              <a:t>() {</a:t>
            </a:r>
          </a:p>
          <a:p>
            <a:pPr marL="342900" indent="-342900"/>
            <a:r>
              <a:rPr lang="en-US" sz="1600" dirty="0">
                <a:solidFill>
                  <a:schemeClr val="dk1"/>
                </a:solidFill>
                <a:latin typeface="Courier New"/>
                <a:ea typeface="Courier New"/>
                <a:cs typeface="Courier New"/>
                <a:sym typeface="Courier New"/>
              </a:rPr>
              <a:t>   </a:t>
            </a:r>
            <a:r>
              <a:rPr lang="en-US" sz="1600" dirty="0" err="1">
                <a:solidFill>
                  <a:schemeClr val="dk1"/>
                </a:solidFill>
                <a:latin typeface="Courier New"/>
                <a:ea typeface="Courier New"/>
                <a:cs typeface="Courier New"/>
                <a:sym typeface="Courier New"/>
              </a:rPr>
              <a:t>parameters.addTextParameter</a:t>
            </a:r>
            <a:r>
              <a:rPr lang="en-US" sz="1600" dirty="0">
                <a:solidFill>
                  <a:schemeClr val="dk1"/>
                </a:solidFill>
                <a:latin typeface="Courier New"/>
                <a:ea typeface="Courier New"/>
                <a:cs typeface="Courier New"/>
                <a:sym typeface="Courier New"/>
              </a:rPr>
              <a:t>("text", "Text", "default value");</a:t>
            </a:r>
          </a:p>
          <a:p>
            <a:pPr marL="342900" indent="-342900"/>
            <a:r>
              <a:rPr lang="en-US" sz="1600" dirty="0">
                <a:solidFill>
                  <a:schemeClr val="dk1"/>
                </a:solidFill>
                <a:latin typeface="Courier New"/>
                <a:ea typeface="Courier New"/>
                <a:cs typeface="Courier New"/>
                <a:sym typeface="Courier New"/>
              </a:rPr>
              <a:t>   </a:t>
            </a:r>
            <a:r>
              <a:rPr lang="en-US" sz="1600" dirty="0" err="1">
                <a:solidFill>
                  <a:schemeClr val="dk1"/>
                </a:solidFill>
                <a:latin typeface="Courier New"/>
                <a:ea typeface="Courier New"/>
                <a:cs typeface="Courier New"/>
                <a:sym typeface="Courier New"/>
              </a:rPr>
              <a:t>parameters.addPasswordParameter</a:t>
            </a:r>
            <a:r>
              <a:rPr lang="en-US" sz="1600" dirty="0">
                <a:solidFill>
                  <a:schemeClr val="dk1"/>
                </a:solidFill>
                <a:latin typeface="Courier New"/>
                <a:ea typeface="Courier New"/>
                <a:cs typeface="Courier New"/>
                <a:sym typeface="Courier New"/>
              </a:rPr>
              <a:t>("password", "Password",     "</a:t>
            </a:r>
            <a:r>
              <a:rPr lang="en-US" sz="1600" dirty="0" err="1">
                <a:solidFill>
                  <a:schemeClr val="dk1"/>
                </a:solidFill>
                <a:latin typeface="Courier New"/>
                <a:ea typeface="Courier New"/>
                <a:cs typeface="Courier New"/>
                <a:sym typeface="Courier New"/>
              </a:rPr>
              <a:t>defaultpassword</a:t>
            </a:r>
            <a:r>
              <a:rPr lang="en-US" sz="1600" dirty="0">
                <a:solidFill>
                  <a:schemeClr val="dk1"/>
                </a:solidFill>
                <a:latin typeface="Courier New"/>
                <a:ea typeface="Courier New"/>
                <a:cs typeface="Courier New"/>
                <a:sym typeface="Courier New"/>
              </a:rPr>
              <a:t>");</a:t>
            </a:r>
          </a:p>
          <a:p>
            <a:pPr marL="342900" indent="-342900"/>
            <a:r>
              <a:rPr lang="en-US" sz="1600" dirty="0">
                <a:solidFill>
                  <a:schemeClr val="dk1"/>
                </a:solidFill>
                <a:latin typeface="Courier New"/>
                <a:ea typeface="Courier New"/>
                <a:cs typeface="Courier New"/>
                <a:sym typeface="Courier New"/>
              </a:rPr>
              <a:t>   </a:t>
            </a:r>
            <a:r>
              <a:rPr lang="en-US" sz="1600" dirty="0" err="1">
                <a:solidFill>
                  <a:schemeClr val="dk1"/>
                </a:solidFill>
                <a:latin typeface="Courier New"/>
                <a:ea typeface="Courier New"/>
                <a:cs typeface="Courier New"/>
                <a:sym typeface="Courier New"/>
              </a:rPr>
              <a:t>parameters.addBooleanParameter</a:t>
            </a:r>
            <a:r>
              <a:rPr lang="en-US" sz="1600" dirty="0">
                <a:solidFill>
                  <a:schemeClr val="dk1"/>
                </a:solidFill>
                <a:latin typeface="Courier New"/>
                <a:ea typeface="Courier New"/>
                <a:cs typeface="Courier New"/>
                <a:sym typeface="Courier New"/>
              </a:rPr>
              <a:t>("</a:t>
            </a:r>
            <a:r>
              <a:rPr lang="en-US" sz="1600" dirty="0" err="1">
                <a:solidFill>
                  <a:schemeClr val="dk1"/>
                </a:solidFill>
                <a:latin typeface="Courier New"/>
                <a:ea typeface="Courier New"/>
                <a:cs typeface="Courier New"/>
                <a:sym typeface="Courier New"/>
              </a:rPr>
              <a:t>actionBoolean</a:t>
            </a:r>
            <a:r>
              <a:rPr lang="en-US" sz="1600" dirty="0">
                <a:solidFill>
                  <a:schemeClr val="dk1"/>
                </a:solidFill>
                <a:latin typeface="Courier New"/>
                <a:ea typeface="Courier New"/>
                <a:cs typeface="Courier New"/>
                <a:sym typeface="Courier New"/>
              </a:rPr>
              <a:t>", "action </a:t>
            </a:r>
            <a:r>
              <a:rPr lang="en-US" sz="1600" dirty="0" err="1">
                <a:solidFill>
                  <a:schemeClr val="dk1"/>
                </a:solidFill>
                <a:latin typeface="Courier New"/>
                <a:ea typeface="Courier New"/>
                <a:cs typeface="Courier New"/>
                <a:sym typeface="Courier New"/>
              </a:rPr>
              <a:t>boolean</a:t>
            </a:r>
            <a:r>
              <a:rPr lang="en-US" sz="1600" dirty="0">
                <a:solidFill>
                  <a:schemeClr val="dk1"/>
                </a:solidFill>
                <a:latin typeface="Courier New"/>
                <a:ea typeface="Courier New"/>
                <a:cs typeface="Courier New"/>
                <a:sym typeface="Courier New"/>
              </a:rPr>
              <a:t>",false);</a:t>
            </a:r>
          </a:p>
          <a:p>
            <a:pPr marL="342900" indent="-342900"/>
            <a:r>
              <a:rPr lang="en-US" sz="1600" dirty="0">
                <a:solidFill>
                  <a:schemeClr val="dk1"/>
                </a:solidFill>
                <a:latin typeface="Courier New"/>
                <a:ea typeface="Courier New"/>
                <a:cs typeface="Courier New"/>
                <a:sym typeface="Courier New"/>
              </a:rPr>
              <a:t>}</a:t>
            </a:r>
          </a:p>
        </p:txBody>
      </p:sp>
    </p:spTree>
    <p:extLst>
      <p:ext uri="{BB962C8B-B14F-4D97-AF65-F5344CB8AC3E}">
        <p14:creationId xmlns:p14="http://schemas.microsoft.com/office/powerpoint/2010/main" val="39771285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Shape 837"/>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marL="0" indent="-152400">
              <a:spcBef>
                <a:spcPts val="0"/>
              </a:spcBef>
              <a:buNone/>
            </a:pPr>
            <a:r>
              <a:rPr lang="en-US" dirty="0" err="1">
                <a:solidFill>
                  <a:schemeClr val="dk1"/>
                </a:solidFill>
                <a:latin typeface="Courier New"/>
                <a:ea typeface="Courier New"/>
                <a:cs typeface="Courier New"/>
                <a:sym typeface="Courier New"/>
              </a:rPr>
              <a:t>parameters.addTextParameter</a:t>
            </a:r>
            <a:r>
              <a:rPr lang="en-US" dirty="0">
                <a:solidFill>
                  <a:schemeClr val="dk1"/>
                </a:solidFill>
                <a:latin typeface="Courier New"/>
                <a:ea typeface="Courier New"/>
                <a:cs typeface="Courier New"/>
                <a:sym typeface="Courier New"/>
              </a:rPr>
              <a:t>("text", "Text", "default value");</a:t>
            </a:r>
            <a:endParaRPr lang="en-US" dirty="0"/>
          </a:p>
          <a:p>
            <a:pPr marL="0" indent="-152400">
              <a:spcBef>
                <a:spcPts val="0"/>
              </a:spcBef>
              <a:buNone/>
            </a:pPr>
            <a:r>
              <a:rPr lang="en-US" dirty="0"/>
              <a:t/>
            </a:r>
            <a:br>
              <a:rPr lang="en-US" dirty="0"/>
            </a:br>
            <a:endParaRPr lang="en-US" dirty="0"/>
          </a:p>
          <a:p>
            <a:pPr indent="-342900">
              <a:buFont typeface="Noto Sans Symbols"/>
              <a:buChar char="▪"/>
            </a:pPr>
            <a:r>
              <a:rPr lang="en-US" dirty="0"/>
              <a:t>1st parameter “text” is the parameter name that is referenced</a:t>
            </a:r>
            <a:br>
              <a:rPr lang="en-US" dirty="0"/>
            </a:br>
            <a:endParaRPr lang="en-US" dirty="0"/>
          </a:p>
          <a:p>
            <a:pPr indent="-342900">
              <a:buFont typeface="Noto Sans Symbols"/>
              <a:buChar char="▪"/>
            </a:pPr>
            <a:r>
              <a:rPr lang="en-US" dirty="0"/>
              <a:t>2</a:t>
            </a:r>
            <a:r>
              <a:rPr lang="en-US" baseline="30000" dirty="0"/>
              <a:t>nd</a:t>
            </a:r>
            <a:r>
              <a:rPr lang="en-US" dirty="0"/>
              <a:t> parameter “Text” is the display value</a:t>
            </a:r>
            <a:br>
              <a:rPr lang="en-US" dirty="0"/>
            </a:br>
            <a:endParaRPr lang="en-US" dirty="0"/>
          </a:p>
          <a:p>
            <a:pPr indent="-342900">
              <a:buFont typeface="Noto Sans Symbols"/>
              <a:buChar char="▪"/>
            </a:pPr>
            <a:r>
              <a:rPr lang="en-US" dirty="0"/>
              <a:t>3</a:t>
            </a:r>
            <a:r>
              <a:rPr lang="en-US" baseline="30000" dirty="0"/>
              <a:t>rd</a:t>
            </a:r>
            <a:r>
              <a:rPr lang="en-US" dirty="0"/>
              <a:t> parameter “default value” is the default value</a:t>
            </a:r>
          </a:p>
        </p:txBody>
      </p:sp>
      <p:sp>
        <p:nvSpPr>
          <p:cNvPr id="838" name="Shape 838"/>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a:t>Custom Rules – Parameters</a:t>
            </a:r>
          </a:p>
        </p:txBody>
      </p:sp>
    </p:spTree>
    <p:extLst>
      <p:ext uri="{BB962C8B-B14F-4D97-AF65-F5344CB8AC3E}">
        <p14:creationId xmlns:p14="http://schemas.microsoft.com/office/powerpoint/2010/main" val="258259153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Shape 785"/>
          <p:cNvSpPr txBox="1">
            <a:spLocks noGrp="1"/>
          </p:cNvSpPr>
          <p:nvPr>
            <p:ph type="body" idx="1"/>
          </p:nvPr>
        </p:nvSpPr>
        <p:spPr>
          <a:xfrm>
            <a:off x="1981200" y="1214438"/>
            <a:ext cx="8229600" cy="5049884"/>
          </a:xfrm>
          <a:prstGeom prst="rect">
            <a:avLst/>
          </a:prstGeom>
          <a:noFill/>
          <a:ln>
            <a:noFill/>
          </a:ln>
        </p:spPr>
        <p:txBody>
          <a:bodyPr vert="horz" wrap="square" lIns="91425" tIns="45700" rIns="91425" bIns="45700" rtlCol="0" anchor="t" anchorCtr="0">
            <a:noAutofit/>
          </a:bodyPr>
          <a:lstStyle/>
          <a:p>
            <a:pPr marL="0" indent="-152400">
              <a:spcBef>
                <a:spcPts val="0"/>
              </a:spcBef>
              <a:buClr>
                <a:srgbClr val="A50021"/>
              </a:buClr>
              <a:buNone/>
            </a:pPr>
            <a:r>
              <a:rPr lang="en-US" b="1" i="1" dirty="0"/>
              <a:t>Example 2:  (parameterized version</a:t>
            </a:r>
            <a:r>
              <a:rPr lang="en-US" b="1" i="1" dirty="0" smtClean="0"/>
              <a:t>)</a:t>
            </a:r>
          </a:p>
          <a:p>
            <a:pPr marL="0" indent="-152400">
              <a:spcBef>
                <a:spcPts val="0"/>
              </a:spcBef>
              <a:buClr>
                <a:srgbClr val="A50021"/>
              </a:buClr>
              <a:buNone/>
            </a:pPr>
            <a:endParaRPr lang="en-US" b="1" i="1" dirty="0"/>
          </a:p>
          <a:p>
            <a:pPr marL="0" indent="-152400">
              <a:buClr>
                <a:srgbClr val="A50021"/>
              </a:buClr>
              <a:buNone/>
            </a:pPr>
            <a:r>
              <a:rPr lang="en-US" b="1" i="1" dirty="0"/>
              <a:t>Check name of a record can not be have more than a number of characters </a:t>
            </a:r>
            <a:r>
              <a:rPr lang="en-US" b="1" i="1" dirty="0" smtClean="0"/>
              <a:t>specified via a parameter in the Setup screen for the rule.</a:t>
            </a:r>
            <a:endParaRPr lang="en-US" b="1" i="1" dirty="0"/>
          </a:p>
        </p:txBody>
      </p:sp>
      <p:sp>
        <p:nvSpPr>
          <p:cNvPr id="786" name="Shape 786"/>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a:t>Custom Rules – Automated Qualifiers – Example</a:t>
            </a:r>
          </a:p>
        </p:txBody>
      </p:sp>
    </p:spTree>
    <p:extLst>
      <p:ext uri="{BB962C8B-B14F-4D97-AF65-F5344CB8AC3E}">
        <p14:creationId xmlns:p14="http://schemas.microsoft.com/office/powerpoint/2010/main" val="3773662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buFont typeface="Wingdings" pitchFamily="2" charset="2"/>
              <a:buChar char="§"/>
            </a:pPr>
            <a:r>
              <a:rPr lang="en-US" b="1" dirty="0" smtClean="0">
                <a:latin typeface="Arial" charset="0"/>
              </a:rPr>
              <a:t>Page </a:t>
            </a:r>
            <a:r>
              <a:rPr lang="en-US" b="1" dirty="0">
                <a:latin typeface="Arial" charset="0"/>
              </a:rPr>
              <a:t>Transition: </a:t>
            </a:r>
            <a:r>
              <a:rPr lang="en-US" dirty="0">
                <a:latin typeface="Arial" charset="0"/>
              </a:rPr>
              <a:t>Triggered when a user moves to a different page in a Wizard.</a:t>
            </a:r>
          </a:p>
          <a:p>
            <a:pPr lvl="1">
              <a:buFont typeface="Wingdings" pitchFamily="2" charset="2"/>
              <a:buChar char="§"/>
            </a:pPr>
            <a:endParaRPr lang="en-US" dirty="0">
              <a:latin typeface="Arial" charset="0"/>
            </a:endParaRPr>
          </a:p>
          <a:p>
            <a:pPr lvl="2"/>
            <a:r>
              <a:rPr lang="en-US" dirty="0">
                <a:latin typeface="Arial" charset="0"/>
              </a:rPr>
              <a:t>   Created within </a:t>
            </a:r>
            <a:r>
              <a:rPr lang="en-US" b="1" dirty="0">
                <a:latin typeface="Arial" charset="0"/>
              </a:rPr>
              <a:t>wizard </a:t>
            </a:r>
            <a:r>
              <a:rPr lang="en-US" dirty="0">
                <a:latin typeface="Arial" charset="0"/>
              </a:rPr>
              <a:t>definition</a:t>
            </a:r>
          </a:p>
          <a:p>
            <a:pPr lvl="2"/>
            <a:endParaRPr lang="en-US" dirty="0">
              <a:latin typeface="Arial" charset="0"/>
            </a:endParaRPr>
          </a:p>
          <a:p>
            <a:pPr lvl="2"/>
            <a:r>
              <a:rPr lang="en-US" dirty="0">
                <a:latin typeface="Arial" charset="0"/>
              </a:rPr>
              <a:t>   Similar to Custom rules</a:t>
            </a:r>
          </a:p>
          <a:p>
            <a:pPr lvl="2"/>
            <a:endParaRPr lang="en-US" dirty="0">
              <a:latin typeface="Arial" charset="0"/>
            </a:endParaRPr>
          </a:p>
          <a:p>
            <a:pPr lvl="2"/>
            <a:r>
              <a:rPr lang="en-US" dirty="0">
                <a:latin typeface="Arial" charset="0"/>
              </a:rPr>
              <a:t>   Created to govern user input </a:t>
            </a:r>
          </a:p>
          <a:p>
            <a:pPr lvl="2"/>
            <a:endParaRPr lang="en-US" dirty="0">
              <a:latin typeface="Arial" charset="0"/>
            </a:endParaRPr>
          </a:p>
          <a:p>
            <a:pPr lvl="2"/>
            <a:r>
              <a:rPr lang="en-US" dirty="0">
                <a:latin typeface="Arial" charset="0"/>
              </a:rPr>
              <a:t>   Triggered when the user clicks the </a:t>
            </a:r>
            <a:r>
              <a:rPr lang="en-US" b="1" dirty="0">
                <a:latin typeface="Arial" charset="0"/>
              </a:rPr>
              <a:t>next</a:t>
            </a:r>
            <a:r>
              <a:rPr lang="en-US" dirty="0">
                <a:latin typeface="Arial" charset="0"/>
              </a:rPr>
              <a:t> button</a:t>
            </a:r>
          </a:p>
          <a:p>
            <a:pPr lvl="2"/>
            <a:endParaRPr lang="en-US" dirty="0">
              <a:latin typeface="Arial" charset="0"/>
            </a:endParaRPr>
          </a:p>
          <a:p>
            <a:pPr lvl="2"/>
            <a:r>
              <a:rPr lang="en-US" dirty="0">
                <a:latin typeface="Arial" charset="0"/>
              </a:rPr>
              <a:t>   Used mainly as Validation rules</a:t>
            </a:r>
            <a:endParaRPr lang="en-US" dirty="0"/>
          </a:p>
        </p:txBody>
      </p:sp>
      <p:sp>
        <p:nvSpPr>
          <p:cNvPr id="3" name="Title 2"/>
          <p:cNvSpPr>
            <a:spLocks noGrp="1"/>
          </p:cNvSpPr>
          <p:nvPr>
            <p:ph type="title"/>
          </p:nvPr>
        </p:nvSpPr>
        <p:spPr/>
        <p:txBody>
          <a:bodyPr/>
          <a:lstStyle/>
          <a:p>
            <a:r>
              <a:rPr lang="en-US" dirty="0"/>
              <a:t>Rule Types – Other </a:t>
            </a:r>
            <a:r>
              <a:rPr lang="en-US" dirty="0" smtClean="0"/>
              <a:t>Types</a:t>
            </a:r>
            <a:endParaRPr lang="en-US" dirty="0"/>
          </a:p>
        </p:txBody>
      </p:sp>
    </p:spTree>
    <p:extLst>
      <p:ext uri="{BB962C8B-B14F-4D97-AF65-F5344CB8AC3E}">
        <p14:creationId xmlns:p14="http://schemas.microsoft.com/office/powerpoint/2010/main" val="135994400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5" name="Shape 625"/>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smtClean="0"/>
              <a:t>Team Connect Development</a:t>
            </a:r>
            <a:endParaRPr lang="en-US" dirty="0"/>
          </a:p>
        </p:txBody>
      </p:sp>
      <p:sp>
        <p:nvSpPr>
          <p:cNvPr id="5" name="Shape 832"/>
          <p:cNvSpPr txBox="1"/>
          <p:nvPr/>
        </p:nvSpPr>
        <p:spPr>
          <a:xfrm>
            <a:off x="1872466" y="1113162"/>
            <a:ext cx="8445500" cy="5095816"/>
          </a:xfrm>
          <a:prstGeom prst="rect">
            <a:avLst/>
          </a:prstGeom>
          <a:noFill/>
          <a:ln w="9525" cap="flat" cmpd="sng">
            <a:solidFill>
              <a:schemeClr val="lt2"/>
            </a:solidFill>
            <a:prstDash val="solid"/>
            <a:miter lim="800000"/>
            <a:headEnd type="none" w="med" len="med"/>
            <a:tailEnd type="none" w="med" len="med"/>
          </a:ln>
        </p:spPr>
        <p:txBody>
          <a:bodyPr wrap="square" lIns="91425" tIns="45700" rIns="91425" bIns="45700" anchor="t" anchorCtr="0">
            <a:noAutofit/>
          </a:bodyPr>
          <a:lstStyle/>
          <a:p>
            <a:pPr marL="342900" indent="-342900"/>
            <a:r>
              <a:rPr lang="en-US" sz="1600" dirty="0">
                <a:solidFill>
                  <a:schemeClr val="dk1"/>
                </a:solidFill>
                <a:latin typeface="Courier New"/>
                <a:ea typeface="Courier New"/>
                <a:cs typeface="Courier New"/>
                <a:sym typeface="Courier New"/>
              </a:rPr>
              <a:t>import com.mitratech.teamconnect.enterprise.api.custom.CustomCondition;</a:t>
            </a:r>
          </a:p>
          <a:p>
            <a:pPr marL="342900" indent="-342900"/>
            <a:r>
              <a:rPr lang="en-US" sz="1600" dirty="0">
                <a:solidFill>
                  <a:schemeClr val="dk1"/>
                </a:solidFill>
                <a:latin typeface="Courier New"/>
                <a:ea typeface="Courier New"/>
                <a:cs typeface="Courier New"/>
                <a:sym typeface="Courier New"/>
              </a:rPr>
              <a:t>import </a:t>
            </a:r>
            <a:r>
              <a:rPr lang="en-US" sz="1600" dirty="0" err="1">
                <a:solidFill>
                  <a:schemeClr val="dk1"/>
                </a:solidFill>
                <a:latin typeface="Courier New"/>
                <a:ea typeface="Courier New"/>
                <a:cs typeface="Courier New"/>
                <a:sym typeface="Courier New"/>
              </a:rPr>
              <a:t>com.mitratech.teamconnect.enterprise.api.model.Project</a:t>
            </a:r>
            <a:r>
              <a:rPr lang="en-US" sz="1600" dirty="0">
                <a:solidFill>
                  <a:schemeClr val="dk1"/>
                </a:solidFill>
                <a:latin typeface="Courier New"/>
                <a:ea typeface="Courier New"/>
                <a:cs typeface="Courier New"/>
                <a:sym typeface="Courier New"/>
              </a:rPr>
              <a:t>;</a:t>
            </a:r>
          </a:p>
          <a:p>
            <a:pPr marL="342900" indent="-342900"/>
            <a:endParaRPr lang="en-US" sz="1600" dirty="0">
              <a:solidFill>
                <a:schemeClr val="dk1"/>
              </a:solidFill>
              <a:latin typeface="Courier New"/>
              <a:ea typeface="Courier New"/>
              <a:cs typeface="Courier New"/>
              <a:sym typeface="Courier New"/>
            </a:endParaRPr>
          </a:p>
          <a:p>
            <a:pPr marL="342900" indent="-342900"/>
            <a:r>
              <a:rPr lang="en-US" sz="1600" dirty="0">
                <a:solidFill>
                  <a:schemeClr val="dk1"/>
                </a:solidFill>
                <a:latin typeface="Courier New"/>
                <a:ea typeface="Courier New"/>
                <a:cs typeface="Courier New"/>
                <a:sym typeface="Courier New"/>
              </a:rPr>
              <a:t>public class </a:t>
            </a:r>
            <a:r>
              <a:rPr lang="en-US" sz="1600" dirty="0" smtClean="0">
                <a:solidFill>
                  <a:schemeClr val="dk1"/>
                </a:solidFill>
                <a:latin typeface="Courier New"/>
                <a:ea typeface="Courier New"/>
                <a:cs typeface="Courier New"/>
                <a:sym typeface="Courier New"/>
              </a:rPr>
              <a:t>ZZZZ_3_1_RecordNameCanNotBeMoreThan20Characters_Qualifer_C </a:t>
            </a:r>
            <a:r>
              <a:rPr lang="en-US" sz="1600" dirty="0">
                <a:solidFill>
                  <a:schemeClr val="dk1"/>
                </a:solidFill>
                <a:latin typeface="Courier New"/>
                <a:ea typeface="Courier New"/>
                <a:cs typeface="Courier New"/>
                <a:sym typeface="Courier New"/>
              </a:rPr>
              <a:t>extends </a:t>
            </a:r>
            <a:r>
              <a:rPr lang="en-US" sz="1600" dirty="0" err="1">
                <a:solidFill>
                  <a:schemeClr val="dk1"/>
                </a:solidFill>
                <a:latin typeface="Courier New"/>
                <a:ea typeface="Courier New"/>
                <a:cs typeface="Courier New"/>
                <a:sym typeface="Courier New"/>
              </a:rPr>
              <a:t>CustomCondition</a:t>
            </a:r>
            <a:r>
              <a:rPr lang="en-US" sz="1600" dirty="0">
                <a:solidFill>
                  <a:schemeClr val="dk1"/>
                </a:solidFill>
                <a:latin typeface="Courier New"/>
                <a:ea typeface="Courier New"/>
                <a:cs typeface="Courier New"/>
                <a:sym typeface="Courier New"/>
              </a:rPr>
              <a:t>&lt;Project&gt;{</a:t>
            </a:r>
          </a:p>
          <a:p>
            <a:pPr marL="342900" indent="-342900"/>
            <a:endParaRPr lang="en-US" sz="1600" dirty="0">
              <a:solidFill>
                <a:schemeClr val="dk1"/>
              </a:solidFill>
              <a:latin typeface="Courier New"/>
              <a:ea typeface="Courier New"/>
              <a:cs typeface="Courier New"/>
              <a:sym typeface="Courier New"/>
            </a:endParaRPr>
          </a:p>
          <a:p>
            <a:pPr marL="342900" indent="-342900"/>
            <a:r>
              <a:rPr lang="en-US" sz="1600" dirty="0">
                <a:solidFill>
                  <a:schemeClr val="dk1"/>
                </a:solidFill>
                <a:latin typeface="Courier New"/>
                <a:ea typeface="Courier New"/>
                <a:cs typeface="Courier New"/>
                <a:sym typeface="Courier New"/>
              </a:rPr>
              <a:t>	@Override</a:t>
            </a:r>
          </a:p>
          <a:p>
            <a:pPr marL="342900" indent="-342900"/>
            <a:r>
              <a:rPr lang="en-US" sz="1600" dirty="0">
                <a:solidFill>
                  <a:schemeClr val="dk1"/>
                </a:solidFill>
                <a:latin typeface="Courier New"/>
                <a:ea typeface="Courier New"/>
                <a:cs typeface="Courier New"/>
                <a:sym typeface="Courier New"/>
              </a:rPr>
              <a:t>	public </a:t>
            </a:r>
            <a:r>
              <a:rPr lang="en-US" sz="1600" dirty="0" err="1">
                <a:solidFill>
                  <a:schemeClr val="dk1"/>
                </a:solidFill>
                <a:latin typeface="Courier New"/>
                <a:ea typeface="Courier New"/>
                <a:cs typeface="Courier New"/>
                <a:sym typeface="Courier New"/>
              </a:rPr>
              <a:t>boolean</a:t>
            </a:r>
            <a:r>
              <a:rPr lang="en-US" sz="1600" dirty="0">
                <a:solidFill>
                  <a:schemeClr val="dk1"/>
                </a:solidFill>
                <a:latin typeface="Courier New"/>
                <a:ea typeface="Courier New"/>
                <a:cs typeface="Courier New"/>
                <a:sym typeface="Courier New"/>
              </a:rPr>
              <a:t> condition(Project </a:t>
            </a:r>
            <a:r>
              <a:rPr lang="en-US" sz="1600" dirty="0" err="1">
                <a:solidFill>
                  <a:schemeClr val="dk1"/>
                </a:solidFill>
                <a:latin typeface="Courier New"/>
                <a:ea typeface="Courier New"/>
                <a:cs typeface="Courier New"/>
                <a:sym typeface="Courier New"/>
              </a:rPr>
              <a:t>currentRecord</a:t>
            </a:r>
            <a:r>
              <a:rPr lang="en-US" sz="1600" dirty="0">
                <a:solidFill>
                  <a:schemeClr val="dk1"/>
                </a:solidFill>
                <a:latin typeface="Courier New"/>
                <a:ea typeface="Courier New"/>
                <a:cs typeface="Courier New"/>
                <a:sym typeface="Courier New"/>
              </a:rPr>
              <a:t>) {</a:t>
            </a:r>
          </a:p>
          <a:p>
            <a:pPr marL="342900" indent="-342900"/>
            <a:r>
              <a:rPr lang="en-US" sz="1600" dirty="0">
                <a:solidFill>
                  <a:schemeClr val="dk1"/>
                </a:solidFill>
                <a:latin typeface="Courier New"/>
                <a:ea typeface="Courier New"/>
                <a:cs typeface="Courier New"/>
                <a:sym typeface="Courier New"/>
              </a:rPr>
              <a:t>		</a:t>
            </a:r>
          </a:p>
          <a:p>
            <a:pPr marL="342900" indent="-342900"/>
            <a:r>
              <a:rPr lang="en-US" sz="1600" dirty="0">
                <a:solidFill>
                  <a:schemeClr val="dk1"/>
                </a:solidFill>
                <a:latin typeface="Courier New"/>
                <a:ea typeface="Courier New"/>
                <a:cs typeface="Courier New"/>
                <a:sym typeface="Courier New"/>
              </a:rPr>
              <a:t>		long </a:t>
            </a:r>
            <a:r>
              <a:rPr lang="en-US" sz="1600" dirty="0" err="1">
                <a:solidFill>
                  <a:schemeClr val="dk1"/>
                </a:solidFill>
                <a:latin typeface="Courier New"/>
                <a:ea typeface="Courier New"/>
                <a:cs typeface="Courier New"/>
                <a:sym typeface="Courier New"/>
              </a:rPr>
              <a:t>lengthLimit</a:t>
            </a:r>
            <a:r>
              <a:rPr lang="en-US" sz="1600" dirty="0">
                <a:solidFill>
                  <a:schemeClr val="dk1"/>
                </a:solidFill>
                <a:latin typeface="Courier New"/>
                <a:ea typeface="Courier New"/>
                <a:cs typeface="Courier New"/>
                <a:sym typeface="Courier New"/>
              </a:rPr>
              <a:t> = </a:t>
            </a:r>
            <a:r>
              <a:rPr lang="en-US" sz="1600" dirty="0" err="1">
                <a:solidFill>
                  <a:schemeClr val="dk1"/>
                </a:solidFill>
                <a:latin typeface="Courier New"/>
                <a:ea typeface="Courier New"/>
                <a:cs typeface="Courier New"/>
                <a:sym typeface="Courier New"/>
              </a:rPr>
              <a:t>parameters.getNumberParameterValue</a:t>
            </a:r>
            <a:r>
              <a:rPr lang="en-US" sz="1600" dirty="0">
                <a:solidFill>
                  <a:schemeClr val="dk1"/>
                </a:solidFill>
                <a:latin typeface="Courier New"/>
                <a:ea typeface="Courier New"/>
                <a:cs typeface="Courier New"/>
                <a:sym typeface="Courier New"/>
              </a:rPr>
              <a:t>("</a:t>
            </a:r>
            <a:r>
              <a:rPr lang="en-US" sz="1600" dirty="0" err="1">
                <a:solidFill>
                  <a:schemeClr val="dk1"/>
                </a:solidFill>
                <a:latin typeface="Courier New"/>
                <a:ea typeface="Courier New"/>
                <a:cs typeface="Courier New"/>
                <a:sym typeface="Courier New"/>
              </a:rPr>
              <a:t>lengthLimit</a:t>
            </a:r>
            <a:r>
              <a:rPr lang="en-US" sz="1600" dirty="0">
                <a:solidFill>
                  <a:schemeClr val="dk1"/>
                </a:solidFill>
                <a:latin typeface="Courier New"/>
                <a:ea typeface="Courier New"/>
                <a:cs typeface="Courier New"/>
                <a:sym typeface="Courier New"/>
              </a:rPr>
              <a:t>");</a:t>
            </a:r>
          </a:p>
          <a:p>
            <a:pPr marL="342900" indent="-342900"/>
            <a:r>
              <a:rPr lang="en-US" sz="1600" dirty="0">
                <a:solidFill>
                  <a:schemeClr val="dk1"/>
                </a:solidFill>
                <a:latin typeface="Courier New"/>
                <a:ea typeface="Courier New"/>
                <a:cs typeface="Courier New"/>
                <a:sym typeface="Courier New"/>
              </a:rPr>
              <a:t>		</a:t>
            </a:r>
          </a:p>
          <a:p>
            <a:pPr marL="342900" indent="-342900"/>
            <a:r>
              <a:rPr lang="en-US" sz="1600" dirty="0">
                <a:solidFill>
                  <a:schemeClr val="dk1"/>
                </a:solidFill>
                <a:latin typeface="Courier New"/>
                <a:ea typeface="Courier New"/>
                <a:cs typeface="Courier New"/>
                <a:sym typeface="Courier New"/>
              </a:rPr>
              <a:t>		String name = </a:t>
            </a:r>
            <a:r>
              <a:rPr lang="en-US" sz="1600" dirty="0" err="1">
                <a:solidFill>
                  <a:schemeClr val="dk1"/>
                </a:solidFill>
                <a:latin typeface="Courier New"/>
                <a:ea typeface="Courier New"/>
                <a:cs typeface="Courier New"/>
                <a:sym typeface="Courier New"/>
              </a:rPr>
              <a:t>currentRecord.getName</a:t>
            </a:r>
            <a:r>
              <a:rPr lang="en-US" sz="1600" dirty="0">
                <a:solidFill>
                  <a:schemeClr val="dk1"/>
                </a:solidFill>
                <a:latin typeface="Courier New"/>
                <a:ea typeface="Courier New"/>
                <a:cs typeface="Courier New"/>
                <a:sym typeface="Courier New"/>
              </a:rPr>
              <a:t>();</a:t>
            </a:r>
          </a:p>
          <a:p>
            <a:pPr marL="342900" indent="-342900"/>
            <a:r>
              <a:rPr lang="en-US" sz="1600" dirty="0">
                <a:solidFill>
                  <a:schemeClr val="dk1"/>
                </a:solidFill>
                <a:latin typeface="Courier New"/>
                <a:ea typeface="Courier New"/>
                <a:cs typeface="Courier New"/>
                <a:sym typeface="Courier New"/>
              </a:rPr>
              <a:t>		</a:t>
            </a:r>
            <a:r>
              <a:rPr lang="en-US" sz="1600" dirty="0" err="1">
                <a:solidFill>
                  <a:schemeClr val="dk1"/>
                </a:solidFill>
                <a:latin typeface="Courier New"/>
                <a:ea typeface="Courier New"/>
                <a:cs typeface="Courier New"/>
                <a:sym typeface="Courier New"/>
              </a:rPr>
              <a:t>logDebug</a:t>
            </a:r>
            <a:r>
              <a:rPr lang="en-US" sz="1600" dirty="0">
                <a:solidFill>
                  <a:schemeClr val="dk1"/>
                </a:solidFill>
                <a:latin typeface="Courier New"/>
                <a:ea typeface="Courier New"/>
                <a:cs typeface="Courier New"/>
                <a:sym typeface="Courier New"/>
              </a:rPr>
              <a:t>("Name of current record is: " + name);</a:t>
            </a:r>
          </a:p>
          <a:p>
            <a:pPr marL="342900" indent="-342900"/>
            <a:r>
              <a:rPr lang="en-US" sz="1600" dirty="0">
                <a:solidFill>
                  <a:schemeClr val="dk1"/>
                </a:solidFill>
                <a:latin typeface="Courier New"/>
                <a:ea typeface="Courier New"/>
                <a:cs typeface="Courier New"/>
                <a:sym typeface="Courier New"/>
              </a:rPr>
              <a:t>		return </a:t>
            </a:r>
            <a:r>
              <a:rPr lang="en-US" sz="1600" dirty="0" err="1">
                <a:solidFill>
                  <a:schemeClr val="dk1"/>
                </a:solidFill>
                <a:latin typeface="Courier New"/>
                <a:ea typeface="Courier New"/>
                <a:cs typeface="Courier New"/>
                <a:sym typeface="Courier New"/>
              </a:rPr>
              <a:t>name.length</a:t>
            </a:r>
            <a:r>
              <a:rPr lang="en-US" sz="1600" dirty="0">
                <a:solidFill>
                  <a:schemeClr val="dk1"/>
                </a:solidFill>
                <a:latin typeface="Courier New"/>
                <a:ea typeface="Courier New"/>
                <a:cs typeface="Courier New"/>
                <a:sym typeface="Courier New"/>
              </a:rPr>
              <a:t>() &gt; </a:t>
            </a:r>
            <a:r>
              <a:rPr lang="en-US" sz="1600" dirty="0" err="1">
                <a:solidFill>
                  <a:schemeClr val="dk1"/>
                </a:solidFill>
                <a:latin typeface="Courier New"/>
                <a:ea typeface="Courier New"/>
                <a:cs typeface="Courier New"/>
                <a:sym typeface="Courier New"/>
              </a:rPr>
              <a:t>lengthLimit</a:t>
            </a:r>
            <a:r>
              <a:rPr lang="en-US" sz="1600" dirty="0">
                <a:solidFill>
                  <a:schemeClr val="dk1"/>
                </a:solidFill>
                <a:latin typeface="Courier New"/>
                <a:ea typeface="Courier New"/>
                <a:cs typeface="Courier New"/>
                <a:sym typeface="Courier New"/>
              </a:rPr>
              <a:t>;</a:t>
            </a:r>
          </a:p>
          <a:p>
            <a:pPr marL="342900" indent="-342900"/>
            <a:r>
              <a:rPr lang="en-US" sz="1600" dirty="0">
                <a:solidFill>
                  <a:schemeClr val="dk1"/>
                </a:solidFill>
                <a:latin typeface="Courier New"/>
                <a:ea typeface="Courier New"/>
                <a:cs typeface="Courier New"/>
                <a:sym typeface="Courier New"/>
              </a:rPr>
              <a:t>	}</a:t>
            </a:r>
          </a:p>
          <a:p>
            <a:pPr marL="342900" indent="-342900"/>
            <a:endParaRPr lang="en-US" sz="1600" dirty="0">
              <a:solidFill>
                <a:schemeClr val="dk1"/>
              </a:solidFill>
              <a:latin typeface="Courier New"/>
              <a:ea typeface="Courier New"/>
              <a:cs typeface="Courier New"/>
              <a:sym typeface="Courier New"/>
            </a:endParaRPr>
          </a:p>
          <a:p>
            <a:pPr marL="342900" indent="-342900"/>
            <a:r>
              <a:rPr lang="en-US" sz="1600" dirty="0">
                <a:solidFill>
                  <a:schemeClr val="dk1"/>
                </a:solidFill>
                <a:latin typeface="Courier New"/>
                <a:ea typeface="Courier New"/>
                <a:cs typeface="Courier New"/>
                <a:sym typeface="Courier New"/>
              </a:rPr>
              <a:t>…</a:t>
            </a:r>
            <a:r>
              <a:rPr lang="en-US" sz="1600" dirty="0" err="1">
                <a:solidFill>
                  <a:schemeClr val="dk1"/>
                </a:solidFill>
                <a:latin typeface="Courier New"/>
                <a:ea typeface="Courier New"/>
                <a:cs typeface="Courier New"/>
                <a:sym typeface="Courier New"/>
              </a:rPr>
              <a:t>Con’t</a:t>
            </a:r>
            <a:endParaRPr lang="en-US" sz="1600"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16272063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5" name="Shape 625"/>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smtClean="0"/>
              <a:t>Team Connect Development</a:t>
            </a:r>
            <a:endParaRPr lang="en-US" dirty="0"/>
          </a:p>
        </p:txBody>
      </p:sp>
      <p:sp>
        <p:nvSpPr>
          <p:cNvPr id="5" name="Shape 832"/>
          <p:cNvSpPr txBox="1"/>
          <p:nvPr/>
        </p:nvSpPr>
        <p:spPr>
          <a:xfrm>
            <a:off x="1872466" y="1113162"/>
            <a:ext cx="8445500" cy="5095816"/>
          </a:xfrm>
          <a:prstGeom prst="rect">
            <a:avLst/>
          </a:prstGeom>
          <a:noFill/>
          <a:ln w="9525" cap="flat" cmpd="sng">
            <a:solidFill>
              <a:schemeClr val="lt2"/>
            </a:solidFill>
            <a:prstDash val="solid"/>
            <a:miter lim="800000"/>
            <a:headEnd type="none" w="med" len="med"/>
            <a:tailEnd type="none" w="med" len="med"/>
          </a:ln>
        </p:spPr>
        <p:txBody>
          <a:bodyPr wrap="square" lIns="91425" tIns="45700" rIns="91425" bIns="45700" anchor="t" anchorCtr="0">
            <a:noAutofit/>
          </a:bodyPr>
          <a:lstStyle/>
          <a:p>
            <a:pPr marL="342900" indent="-342900"/>
            <a:r>
              <a:rPr lang="en-US" sz="1600" dirty="0" err="1">
                <a:solidFill>
                  <a:schemeClr val="dk1"/>
                </a:solidFill>
                <a:latin typeface="Courier New"/>
                <a:ea typeface="Courier New"/>
                <a:cs typeface="Courier New"/>
                <a:sym typeface="Courier New"/>
              </a:rPr>
              <a:t>Con’t</a:t>
            </a:r>
            <a:r>
              <a:rPr lang="en-US" sz="1600" dirty="0">
                <a:solidFill>
                  <a:schemeClr val="dk1"/>
                </a:solidFill>
                <a:latin typeface="Courier New"/>
                <a:ea typeface="Courier New"/>
                <a:cs typeface="Courier New"/>
                <a:sym typeface="Courier New"/>
              </a:rPr>
              <a:t>…</a:t>
            </a:r>
          </a:p>
          <a:p>
            <a:pPr marL="342900" indent="-342900"/>
            <a:endParaRPr lang="en-US" sz="1600" dirty="0">
              <a:solidFill>
                <a:schemeClr val="dk1"/>
              </a:solidFill>
              <a:latin typeface="Courier New"/>
              <a:ea typeface="Courier New"/>
              <a:cs typeface="Courier New"/>
              <a:sym typeface="Courier New"/>
            </a:endParaRPr>
          </a:p>
          <a:p>
            <a:pPr marL="342900" indent="-342900"/>
            <a:r>
              <a:rPr lang="en-US" sz="1600" dirty="0">
                <a:solidFill>
                  <a:schemeClr val="dk1"/>
                </a:solidFill>
                <a:latin typeface="Courier New"/>
                <a:ea typeface="Courier New"/>
                <a:cs typeface="Courier New"/>
                <a:sym typeface="Courier New"/>
              </a:rPr>
              <a:t>	@Override</a:t>
            </a:r>
          </a:p>
          <a:p>
            <a:pPr marL="342900" indent="-342900"/>
            <a:r>
              <a:rPr lang="en-US" sz="1600" dirty="0">
                <a:solidFill>
                  <a:schemeClr val="dk1"/>
                </a:solidFill>
                <a:latin typeface="Courier New"/>
                <a:ea typeface="Courier New"/>
                <a:cs typeface="Courier New"/>
                <a:sym typeface="Courier New"/>
              </a:rPr>
              <a:t>	public void </a:t>
            </a:r>
            <a:r>
              <a:rPr lang="en-US" sz="1600" dirty="0" err="1">
                <a:solidFill>
                  <a:schemeClr val="dk1"/>
                </a:solidFill>
                <a:latin typeface="Courier New"/>
                <a:ea typeface="Courier New"/>
                <a:cs typeface="Courier New"/>
                <a:sym typeface="Courier New"/>
              </a:rPr>
              <a:t>declareParameters</a:t>
            </a:r>
            <a:r>
              <a:rPr lang="en-US" sz="1600" dirty="0">
                <a:solidFill>
                  <a:schemeClr val="dk1"/>
                </a:solidFill>
                <a:latin typeface="Courier New"/>
                <a:ea typeface="Courier New"/>
                <a:cs typeface="Courier New"/>
                <a:sym typeface="Courier New"/>
              </a:rPr>
              <a:t>() {</a:t>
            </a:r>
          </a:p>
          <a:p>
            <a:pPr marL="342900" indent="-342900"/>
            <a:r>
              <a:rPr lang="en-US" sz="1600" dirty="0">
                <a:solidFill>
                  <a:schemeClr val="dk1"/>
                </a:solidFill>
                <a:latin typeface="Courier New"/>
                <a:ea typeface="Courier New"/>
                <a:cs typeface="Courier New"/>
                <a:sym typeface="Courier New"/>
              </a:rPr>
              <a:t>		</a:t>
            </a:r>
            <a:r>
              <a:rPr lang="en-US" sz="1600" dirty="0" err="1">
                <a:solidFill>
                  <a:schemeClr val="dk1"/>
                </a:solidFill>
                <a:latin typeface="Courier New"/>
                <a:ea typeface="Courier New"/>
                <a:cs typeface="Courier New"/>
                <a:sym typeface="Courier New"/>
              </a:rPr>
              <a:t>parameters.addNumberParameter</a:t>
            </a:r>
            <a:r>
              <a:rPr lang="en-US" sz="1600" dirty="0">
                <a:solidFill>
                  <a:schemeClr val="dk1"/>
                </a:solidFill>
                <a:latin typeface="Courier New"/>
                <a:ea typeface="Courier New"/>
                <a:cs typeface="Courier New"/>
                <a:sym typeface="Courier New"/>
              </a:rPr>
              <a:t>("</a:t>
            </a:r>
            <a:r>
              <a:rPr lang="en-US" sz="1600" dirty="0" err="1">
                <a:solidFill>
                  <a:schemeClr val="dk1"/>
                </a:solidFill>
                <a:latin typeface="Courier New"/>
                <a:ea typeface="Courier New"/>
                <a:cs typeface="Courier New"/>
                <a:sym typeface="Courier New"/>
              </a:rPr>
              <a:t>lengthLimit</a:t>
            </a:r>
            <a:r>
              <a:rPr lang="en-US" sz="1600" dirty="0">
                <a:solidFill>
                  <a:schemeClr val="dk1"/>
                </a:solidFill>
                <a:latin typeface="Courier New"/>
                <a:ea typeface="Courier New"/>
                <a:cs typeface="Courier New"/>
                <a:sym typeface="Courier New"/>
              </a:rPr>
              <a:t>", "Enter the maximum number of characters that record can have:", 20L);</a:t>
            </a:r>
          </a:p>
          <a:p>
            <a:pPr marL="342900" indent="-342900"/>
            <a:r>
              <a:rPr lang="en-US" sz="1600" dirty="0">
                <a:solidFill>
                  <a:schemeClr val="dk1"/>
                </a:solidFill>
                <a:latin typeface="Courier New"/>
                <a:ea typeface="Courier New"/>
                <a:cs typeface="Courier New"/>
                <a:sym typeface="Courier New"/>
              </a:rPr>
              <a:t>		</a:t>
            </a:r>
            <a:r>
              <a:rPr lang="en-US" sz="1600" dirty="0" err="1">
                <a:solidFill>
                  <a:schemeClr val="dk1"/>
                </a:solidFill>
                <a:latin typeface="Courier New"/>
                <a:ea typeface="Courier New"/>
                <a:cs typeface="Courier New"/>
                <a:sym typeface="Courier New"/>
              </a:rPr>
              <a:t>super.declareParameters</a:t>
            </a:r>
            <a:r>
              <a:rPr lang="en-US" sz="1600" dirty="0">
                <a:solidFill>
                  <a:schemeClr val="dk1"/>
                </a:solidFill>
                <a:latin typeface="Courier New"/>
                <a:ea typeface="Courier New"/>
                <a:cs typeface="Courier New"/>
                <a:sym typeface="Courier New"/>
              </a:rPr>
              <a:t>();</a:t>
            </a:r>
          </a:p>
          <a:p>
            <a:pPr marL="342900" indent="-342900"/>
            <a:r>
              <a:rPr lang="en-US" sz="1600" dirty="0">
                <a:solidFill>
                  <a:schemeClr val="dk1"/>
                </a:solidFill>
                <a:latin typeface="Courier New"/>
                <a:ea typeface="Courier New"/>
                <a:cs typeface="Courier New"/>
                <a:sym typeface="Courier New"/>
              </a:rPr>
              <a:t>	}</a:t>
            </a:r>
          </a:p>
          <a:p>
            <a:pPr marL="342900" indent="-342900"/>
            <a:r>
              <a:rPr lang="en-US" sz="1600" dirty="0">
                <a:solidFill>
                  <a:schemeClr val="dk1"/>
                </a:solidFill>
                <a:latin typeface="Courier New"/>
                <a:ea typeface="Courier New"/>
                <a:cs typeface="Courier New"/>
                <a:sym typeface="Courier New"/>
              </a:rPr>
              <a:t>	</a:t>
            </a:r>
          </a:p>
          <a:p>
            <a:pPr marL="342900" indent="-342900"/>
            <a:r>
              <a:rPr lang="en-US" sz="1600" dirty="0">
                <a:solidFill>
                  <a:schemeClr val="dk1"/>
                </a:solidFill>
                <a:latin typeface="Courier New"/>
                <a:ea typeface="Courier New"/>
                <a:cs typeface="Courier New"/>
                <a:sym typeface="Courier New"/>
              </a:rPr>
              <a:t>}</a:t>
            </a:r>
          </a:p>
        </p:txBody>
      </p:sp>
    </p:spTree>
    <p:extLst>
      <p:ext uri="{BB962C8B-B14F-4D97-AF65-F5344CB8AC3E}">
        <p14:creationId xmlns:p14="http://schemas.microsoft.com/office/powerpoint/2010/main" val="414276936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Shape 799"/>
          <p:cNvSpPr txBox="1">
            <a:spLocks noGrp="1"/>
          </p:cNvSpPr>
          <p:nvPr>
            <p:ph type="body" idx="1"/>
          </p:nvPr>
        </p:nvSpPr>
        <p:spPr>
          <a:xfrm>
            <a:off x="1781991" y="1214308"/>
            <a:ext cx="8229600" cy="941908"/>
          </a:xfrm>
          <a:prstGeom prst="rect">
            <a:avLst/>
          </a:prstGeom>
          <a:noFill/>
          <a:ln>
            <a:noFill/>
          </a:ln>
        </p:spPr>
        <p:txBody>
          <a:bodyPr vert="horz" wrap="square" lIns="91425" tIns="45700" rIns="91425" bIns="45700" rtlCol="0" anchor="t" anchorCtr="0">
            <a:noAutofit/>
          </a:bodyPr>
          <a:lstStyle/>
          <a:p>
            <a:pPr marL="0" lvl="1" indent="-114300">
              <a:spcBef>
                <a:spcPts val="0"/>
              </a:spcBef>
              <a:buSzPts val="1800"/>
              <a:buNone/>
            </a:pPr>
            <a:r>
              <a:rPr lang="en-US" b="1" i="1" u="none" strike="noStrike" cap="none" dirty="0">
                <a:solidFill>
                  <a:schemeClr val="dk2"/>
                </a:solidFill>
                <a:latin typeface="Arial"/>
                <a:ea typeface="Arial"/>
                <a:cs typeface="Arial"/>
                <a:sym typeface="Arial"/>
              </a:rPr>
              <a:t>Example </a:t>
            </a:r>
            <a:r>
              <a:rPr lang="en-US" b="1" i="1" u="none" strike="noStrike" cap="none" dirty="0" smtClean="0">
                <a:solidFill>
                  <a:schemeClr val="dk2"/>
                </a:solidFill>
                <a:latin typeface="Arial"/>
                <a:ea typeface="Arial"/>
                <a:cs typeface="Arial"/>
                <a:sym typeface="Arial"/>
              </a:rPr>
              <a:t>3:</a:t>
            </a:r>
          </a:p>
          <a:p>
            <a:pPr marL="0" lvl="1" indent="-114300">
              <a:spcBef>
                <a:spcPts val="0"/>
              </a:spcBef>
              <a:buSzPts val="1800"/>
              <a:buNone/>
            </a:pPr>
            <a:endParaRPr lang="en-US" b="1" i="1" u="none" strike="noStrike" cap="none" dirty="0">
              <a:solidFill>
                <a:schemeClr val="dk2"/>
              </a:solidFill>
              <a:latin typeface="Arial"/>
              <a:ea typeface="Arial"/>
              <a:cs typeface="Arial"/>
              <a:sym typeface="Arial"/>
            </a:endParaRPr>
          </a:p>
          <a:p>
            <a:pPr marL="0" lvl="1" indent="-114300">
              <a:spcBef>
                <a:spcPts val="360"/>
              </a:spcBef>
              <a:buSzPts val="1800"/>
              <a:buNone/>
            </a:pPr>
            <a:r>
              <a:rPr lang="en-US" b="1" i="1" u="none" strike="noStrike" cap="none" dirty="0">
                <a:solidFill>
                  <a:schemeClr val="dk2"/>
                </a:solidFill>
                <a:latin typeface="Arial"/>
                <a:ea typeface="Arial"/>
                <a:cs typeface="Arial"/>
                <a:sym typeface="Arial"/>
              </a:rPr>
              <a:t>Difference between request date and response due date can not be less than 7 days.</a:t>
            </a:r>
          </a:p>
        </p:txBody>
      </p:sp>
      <p:sp>
        <p:nvSpPr>
          <p:cNvPr id="800" name="Shape 800"/>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a:t>Custom Rules – Automated Qualifiers – Example</a:t>
            </a:r>
          </a:p>
        </p:txBody>
      </p:sp>
    </p:spTree>
    <p:extLst>
      <p:ext uri="{BB962C8B-B14F-4D97-AF65-F5344CB8AC3E}">
        <p14:creationId xmlns:p14="http://schemas.microsoft.com/office/powerpoint/2010/main" val="214016116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5" name="Shape 625"/>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smtClean="0"/>
              <a:t>Team Connect Development</a:t>
            </a:r>
            <a:endParaRPr lang="en-US" dirty="0"/>
          </a:p>
        </p:txBody>
      </p:sp>
      <p:sp>
        <p:nvSpPr>
          <p:cNvPr id="5" name="Shape 832"/>
          <p:cNvSpPr txBox="1"/>
          <p:nvPr/>
        </p:nvSpPr>
        <p:spPr>
          <a:xfrm>
            <a:off x="1872466" y="1113162"/>
            <a:ext cx="8445500" cy="5095816"/>
          </a:xfrm>
          <a:prstGeom prst="rect">
            <a:avLst/>
          </a:prstGeom>
          <a:noFill/>
          <a:ln w="9525" cap="flat" cmpd="sng">
            <a:solidFill>
              <a:schemeClr val="lt2"/>
            </a:solidFill>
            <a:prstDash val="solid"/>
            <a:miter lim="800000"/>
            <a:headEnd type="none" w="med" len="med"/>
            <a:tailEnd type="none" w="med" len="med"/>
          </a:ln>
        </p:spPr>
        <p:txBody>
          <a:bodyPr wrap="square" lIns="91425" tIns="45700" rIns="91425" bIns="45700" anchor="t" anchorCtr="0">
            <a:noAutofit/>
          </a:bodyPr>
          <a:lstStyle/>
          <a:p>
            <a:pPr marL="342900" indent="-342900"/>
            <a:r>
              <a:rPr lang="en-US" sz="1400" dirty="0">
                <a:solidFill>
                  <a:schemeClr val="dk1"/>
                </a:solidFill>
                <a:latin typeface="Courier New"/>
                <a:ea typeface="Courier New"/>
                <a:cs typeface="Courier New"/>
                <a:sym typeface="Courier New"/>
              </a:rPr>
              <a:t>import </a:t>
            </a:r>
            <a:r>
              <a:rPr lang="en-US" sz="1400" dirty="0" err="1">
                <a:solidFill>
                  <a:schemeClr val="dk1"/>
                </a:solidFill>
                <a:latin typeface="Courier New"/>
                <a:ea typeface="Courier New"/>
                <a:cs typeface="Courier New"/>
                <a:sym typeface="Courier New"/>
              </a:rPr>
              <a:t>java.util.Calendar</a:t>
            </a:r>
            <a:r>
              <a:rPr lang="en-US" sz="1400" dirty="0">
                <a:solidFill>
                  <a:schemeClr val="dk1"/>
                </a:solidFill>
                <a:latin typeface="Courier New"/>
                <a:ea typeface="Courier New"/>
                <a:cs typeface="Courier New"/>
                <a:sym typeface="Courier New"/>
              </a:rPr>
              <a:t>;</a:t>
            </a:r>
          </a:p>
          <a:p>
            <a:pPr marL="342900" indent="-342900"/>
            <a:r>
              <a:rPr lang="en-US" sz="1400" dirty="0">
                <a:solidFill>
                  <a:schemeClr val="dk1"/>
                </a:solidFill>
                <a:latin typeface="Courier New"/>
                <a:ea typeface="Courier New"/>
                <a:cs typeface="Courier New"/>
                <a:sym typeface="Courier New"/>
              </a:rPr>
              <a:t>import </a:t>
            </a:r>
            <a:r>
              <a:rPr lang="en-US" sz="1400" dirty="0" err="1">
                <a:solidFill>
                  <a:schemeClr val="dk1"/>
                </a:solidFill>
                <a:latin typeface="Courier New"/>
                <a:ea typeface="Courier New"/>
                <a:cs typeface="Courier New"/>
                <a:sym typeface="Courier New"/>
              </a:rPr>
              <a:t>java.util.Date</a:t>
            </a:r>
            <a:r>
              <a:rPr lang="en-US" sz="1400" dirty="0">
                <a:solidFill>
                  <a:schemeClr val="dk1"/>
                </a:solidFill>
                <a:latin typeface="Courier New"/>
                <a:ea typeface="Courier New"/>
                <a:cs typeface="Courier New"/>
                <a:sym typeface="Courier New"/>
              </a:rPr>
              <a:t>;</a:t>
            </a:r>
          </a:p>
          <a:p>
            <a:pPr marL="342900" indent="-342900"/>
            <a:endParaRPr lang="en-US" sz="1400" dirty="0">
              <a:solidFill>
                <a:schemeClr val="dk1"/>
              </a:solidFill>
              <a:latin typeface="Courier New"/>
              <a:ea typeface="Courier New"/>
              <a:cs typeface="Courier New"/>
              <a:sym typeface="Courier New"/>
            </a:endParaRPr>
          </a:p>
          <a:p>
            <a:pPr marL="342900" indent="-342900"/>
            <a:r>
              <a:rPr lang="en-US" sz="1400" dirty="0">
                <a:solidFill>
                  <a:schemeClr val="dk1"/>
                </a:solidFill>
                <a:latin typeface="Courier New"/>
                <a:ea typeface="Courier New"/>
                <a:cs typeface="Courier New"/>
                <a:sym typeface="Courier New"/>
              </a:rPr>
              <a:t>import com.mitratech.teamconnect.enterprise.api.custom.CustomCondition;</a:t>
            </a:r>
          </a:p>
          <a:p>
            <a:pPr marL="342900" indent="-342900"/>
            <a:r>
              <a:rPr lang="en-US" sz="1400" dirty="0">
                <a:solidFill>
                  <a:schemeClr val="dk1"/>
                </a:solidFill>
                <a:latin typeface="Courier New"/>
                <a:ea typeface="Courier New"/>
                <a:cs typeface="Courier New"/>
                <a:sym typeface="Courier New"/>
              </a:rPr>
              <a:t>import </a:t>
            </a:r>
            <a:r>
              <a:rPr lang="en-US" sz="1400" dirty="0" err="1">
                <a:solidFill>
                  <a:schemeClr val="dk1"/>
                </a:solidFill>
                <a:latin typeface="Courier New"/>
                <a:ea typeface="Courier New"/>
                <a:cs typeface="Courier New"/>
                <a:sym typeface="Courier New"/>
              </a:rPr>
              <a:t>com.mitratech.teamconnect.enterprise.api.model.Project</a:t>
            </a:r>
            <a:r>
              <a:rPr lang="en-US" sz="1400" dirty="0">
                <a:solidFill>
                  <a:schemeClr val="dk1"/>
                </a:solidFill>
                <a:latin typeface="Courier New"/>
                <a:ea typeface="Courier New"/>
                <a:cs typeface="Courier New"/>
                <a:sym typeface="Courier New"/>
              </a:rPr>
              <a:t>;</a:t>
            </a:r>
          </a:p>
          <a:p>
            <a:pPr marL="342900" indent="-342900"/>
            <a:endParaRPr lang="en-US" sz="1400" dirty="0">
              <a:solidFill>
                <a:schemeClr val="dk1"/>
              </a:solidFill>
              <a:latin typeface="Courier New"/>
              <a:ea typeface="Courier New"/>
              <a:cs typeface="Courier New"/>
              <a:sym typeface="Courier New"/>
            </a:endParaRPr>
          </a:p>
          <a:p>
            <a:pPr marL="342900" indent="-342900"/>
            <a:r>
              <a:rPr lang="en-US" sz="1400" dirty="0">
                <a:solidFill>
                  <a:schemeClr val="dk1"/>
                </a:solidFill>
                <a:latin typeface="Courier New"/>
                <a:ea typeface="Courier New"/>
                <a:cs typeface="Courier New"/>
                <a:sym typeface="Courier New"/>
              </a:rPr>
              <a:t>public class </a:t>
            </a:r>
            <a:r>
              <a:rPr lang="en-US" sz="1400" dirty="0" smtClean="0">
                <a:solidFill>
                  <a:schemeClr val="dk1"/>
                </a:solidFill>
                <a:latin typeface="Courier New"/>
                <a:ea typeface="Courier New"/>
                <a:cs typeface="Courier New"/>
                <a:sym typeface="Courier New"/>
              </a:rPr>
              <a:t>ZZZZ_3_2_ValidateDiffBtwnRqustDateAndRspnsDueDate_Qualifer_CU </a:t>
            </a:r>
            <a:r>
              <a:rPr lang="en-US" sz="1400" dirty="0">
                <a:solidFill>
                  <a:schemeClr val="dk1"/>
                </a:solidFill>
                <a:latin typeface="Courier New"/>
                <a:ea typeface="Courier New"/>
                <a:cs typeface="Courier New"/>
                <a:sym typeface="Courier New"/>
              </a:rPr>
              <a:t>extends </a:t>
            </a:r>
            <a:r>
              <a:rPr lang="en-US" sz="1400" dirty="0" err="1">
                <a:solidFill>
                  <a:schemeClr val="dk1"/>
                </a:solidFill>
                <a:latin typeface="Courier New"/>
                <a:ea typeface="Courier New"/>
                <a:cs typeface="Courier New"/>
                <a:sym typeface="Courier New"/>
              </a:rPr>
              <a:t>CustomCondition</a:t>
            </a:r>
            <a:r>
              <a:rPr lang="en-US" sz="1400" dirty="0">
                <a:solidFill>
                  <a:schemeClr val="dk1"/>
                </a:solidFill>
                <a:latin typeface="Courier New"/>
                <a:ea typeface="Courier New"/>
                <a:cs typeface="Courier New"/>
                <a:sym typeface="Courier New"/>
              </a:rPr>
              <a:t>&lt;Project&gt; {</a:t>
            </a:r>
          </a:p>
          <a:p>
            <a:pPr marL="342900" indent="-342900"/>
            <a:endParaRPr lang="en-US" sz="1400" dirty="0">
              <a:solidFill>
                <a:schemeClr val="dk1"/>
              </a:solidFill>
              <a:latin typeface="Courier New"/>
              <a:ea typeface="Courier New"/>
              <a:cs typeface="Courier New"/>
              <a:sym typeface="Courier New"/>
            </a:endParaRPr>
          </a:p>
          <a:p>
            <a:pPr marL="342900" indent="-342900"/>
            <a:r>
              <a:rPr lang="en-US" sz="1400" dirty="0">
                <a:solidFill>
                  <a:schemeClr val="dk1"/>
                </a:solidFill>
                <a:latin typeface="Courier New"/>
                <a:ea typeface="Courier New"/>
                <a:cs typeface="Courier New"/>
                <a:sym typeface="Courier New"/>
              </a:rPr>
              <a:t>	private static final String </a:t>
            </a:r>
            <a:r>
              <a:rPr lang="en-US" sz="1400" dirty="0" err="1">
                <a:solidFill>
                  <a:schemeClr val="dk1"/>
                </a:solidFill>
                <a:latin typeface="Courier New"/>
                <a:ea typeface="Courier New"/>
                <a:cs typeface="Courier New"/>
                <a:sym typeface="Courier New"/>
              </a:rPr>
              <a:t>CF_ZZZZ_RequestDate</a:t>
            </a:r>
            <a:r>
              <a:rPr lang="en-US" sz="1400" dirty="0">
                <a:solidFill>
                  <a:schemeClr val="dk1"/>
                </a:solidFill>
                <a:latin typeface="Courier New"/>
                <a:ea typeface="Courier New"/>
                <a:cs typeface="Courier New"/>
                <a:sym typeface="Courier New"/>
              </a:rPr>
              <a:t> = "</a:t>
            </a:r>
            <a:r>
              <a:rPr lang="en-US" sz="1400" dirty="0" err="1">
                <a:solidFill>
                  <a:schemeClr val="dk1"/>
                </a:solidFill>
                <a:latin typeface="Courier New"/>
                <a:ea typeface="Courier New"/>
                <a:cs typeface="Courier New"/>
                <a:sym typeface="Courier New"/>
              </a:rPr>
              <a:t>RequestDate</a:t>
            </a:r>
            <a:r>
              <a:rPr lang="en-US" sz="1400" dirty="0">
                <a:solidFill>
                  <a:schemeClr val="dk1"/>
                </a:solidFill>
                <a:latin typeface="Courier New"/>
                <a:ea typeface="Courier New"/>
                <a:cs typeface="Courier New"/>
                <a:sym typeface="Courier New"/>
              </a:rPr>
              <a:t>";</a:t>
            </a:r>
          </a:p>
          <a:p>
            <a:pPr marL="342900" indent="-342900"/>
            <a:r>
              <a:rPr lang="en-US" sz="1400" dirty="0">
                <a:solidFill>
                  <a:schemeClr val="dk1"/>
                </a:solidFill>
                <a:latin typeface="Courier New"/>
                <a:ea typeface="Courier New"/>
                <a:cs typeface="Courier New"/>
                <a:sym typeface="Courier New"/>
              </a:rPr>
              <a:t>	private static final String </a:t>
            </a:r>
            <a:r>
              <a:rPr lang="en-US" sz="1400" dirty="0" err="1">
                <a:solidFill>
                  <a:schemeClr val="dk1"/>
                </a:solidFill>
                <a:latin typeface="Courier New"/>
                <a:ea typeface="Courier New"/>
                <a:cs typeface="Courier New"/>
                <a:sym typeface="Courier New"/>
              </a:rPr>
              <a:t>CF_ZZZZ_ResponseDueDate</a:t>
            </a:r>
            <a:r>
              <a:rPr lang="en-US" sz="1400" dirty="0">
                <a:solidFill>
                  <a:schemeClr val="dk1"/>
                </a:solidFill>
                <a:latin typeface="Courier New"/>
                <a:ea typeface="Courier New"/>
                <a:cs typeface="Courier New"/>
                <a:sym typeface="Courier New"/>
              </a:rPr>
              <a:t> = "</a:t>
            </a:r>
            <a:r>
              <a:rPr lang="en-US" sz="1400" dirty="0" err="1">
                <a:solidFill>
                  <a:schemeClr val="dk1"/>
                </a:solidFill>
                <a:latin typeface="Courier New"/>
                <a:ea typeface="Courier New"/>
                <a:cs typeface="Courier New"/>
                <a:sym typeface="Courier New"/>
              </a:rPr>
              <a:t>ResponseDueDate</a:t>
            </a:r>
            <a:r>
              <a:rPr lang="en-US" sz="1400" dirty="0">
                <a:solidFill>
                  <a:schemeClr val="dk1"/>
                </a:solidFill>
                <a:latin typeface="Courier New"/>
                <a:ea typeface="Courier New"/>
                <a:cs typeface="Courier New"/>
                <a:sym typeface="Courier New"/>
              </a:rPr>
              <a:t>";</a:t>
            </a:r>
          </a:p>
          <a:p>
            <a:pPr marL="342900" indent="-342900"/>
            <a:r>
              <a:rPr lang="en-US" sz="1400" dirty="0">
                <a:solidFill>
                  <a:schemeClr val="dk1"/>
                </a:solidFill>
                <a:latin typeface="Courier New"/>
                <a:ea typeface="Courier New"/>
                <a:cs typeface="Courier New"/>
                <a:sym typeface="Courier New"/>
              </a:rPr>
              <a:t>	</a:t>
            </a:r>
          </a:p>
          <a:p>
            <a:pPr marL="342900" indent="-342900"/>
            <a:r>
              <a:rPr lang="en-US" sz="1400" dirty="0">
                <a:solidFill>
                  <a:schemeClr val="dk1"/>
                </a:solidFill>
                <a:latin typeface="Courier New"/>
                <a:ea typeface="Courier New"/>
                <a:cs typeface="Courier New"/>
                <a:sym typeface="Courier New"/>
              </a:rPr>
              <a:t>	@Override</a:t>
            </a:r>
          </a:p>
          <a:p>
            <a:pPr marL="342900" indent="-342900"/>
            <a:r>
              <a:rPr lang="en-US" sz="1400" dirty="0">
                <a:solidFill>
                  <a:schemeClr val="dk1"/>
                </a:solidFill>
                <a:latin typeface="Courier New"/>
                <a:ea typeface="Courier New"/>
                <a:cs typeface="Courier New"/>
                <a:sym typeface="Courier New"/>
              </a:rPr>
              <a:t>	public </a:t>
            </a:r>
            <a:r>
              <a:rPr lang="en-US" sz="1400" dirty="0" err="1">
                <a:solidFill>
                  <a:schemeClr val="dk1"/>
                </a:solidFill>
                <a:latin typeface="Courier New"/>
                <a:ea typeface="Courier New"/>
                <a:cs typeface="Courier New"/>
                <a:sym typeface="Courier New"/>
              </a:rPr>
              <a:t>boolean</a:t>
            </a:r>
            <a:r>
              <a:rPr lang="en-US" sz="1400" dirty="0">
                <a:solidFill>
                  <a:schemeClr val="dk1"/>
                </a:solidFill>
                <a:latin typeface="Courier New"/>
                <a:ea typeface="Courier New"/>
                <a:cs typeface="Courier New"/>
                <a:sym typeface="Courier New"/>
              </a:rPr>
              <a:t> condition(Project </a:t>
            </a:r>
            <a:r>
              <a:rPr lang="en-US" sz="1400" dirty="0" err="1">
                <a:solidFill>
                  <a:schemeClr val="dk1"/>
                </a:solidFill>
                <a:latin typeface="Courier New"/>
                <a:ea typeface="Courier New"/>
                <a:cs typeface="Courier New"/>
                <a:sym typeface="Courier New"/>
              </a:rPr>
              <a:t>currentRecord</a:t>
            </a:r>
            <a:r>
              <a:rPr lang="en-US" sz="1400" dirty="0">
                <a:solidFill>
                  <a:schemeClr val="dk1"/>
                </a:solidFill>
                <a:latin typeface="Courier New"/>
                <a:ea typeface="Courier New"/>
                <a:cs typeface="Courier New"/>
                <a:sym typeface="Courier New"/>
              </a:rPr>
              <a:t>) {</a:t>
            </a:r>
          </a:p>
          <a:p>
            <a:pPr marL="342900" indent="-342900"/>
            <a:r>
              <a:rPr lang="en-US" sz="1400" dirty="0">
                <a:solidFill>
                  <a:schemeClr val="dk1"/>
                </a:solidFill>
                <a:latin typeface="Courier New"/>
                <a:ea typeface="Courier New"/>
                <a:cs typeface="Courier New"/>
                <a:sym typeface="Courier New"/>
              </a:rPr>
              <a:t>		</a:t>
            </a:r>
          </a:p>
          <a:p>
            <a:pPr marL="342900" indent="-342900"/>
            <a:r>
              <a:rPr lang="en-US" sz="1400" dirty="0">
                <a:solidFill>
                  <a:schemeClr val="dk1"/>
                </a:solidFill>
                <a:latin typeface="Courier New"/>
                <a:ea typeface="Courier New"/>
                <a:cs typeface="Courier New"/>
                <a:sym typeface="Courier New"/>
              </a:rPr>
              <a:t>		Date </a:t>
            </a:r>
            <a:r>
              <a:rPr lang="en-US" sz="1400" dirty="0" err="1">
                <a:solidFill>
                  <a:schemeClr val="dk1"/>
                </a:solidFill>
                <a:latin typeface="Courier New"/>
                <a:ea typeface="Courier New"/>
                <a:cs typeface="Courier New"/>
                <a:sym typeface="Courier New"/>
              </a:rPr>
              <a:t>requestDate</a:t>
            </a:r>
            <a:r>
              <a:rPr lang="en-US" sz="1400" dirty="0">
                <a:solidFill>
                  <a:schemeClr val="dk1"/>
                </a:solidFill>
                <a:latin typeface="Courier New"/>
                <a:ea typeface="Courier New"/>
                <a:cs typeface="Courier New"/>
                <a:sym typeface="Courier New"/>
              </a:rPr>
              <a:t> = </a:t>
            </a:r>
            <a:r>
              <a:rPr lang="en-US" sz="1400" dirty="0" err="1">
                <a:solidFill>
                  <a:schemeClr val="dk1"/>
                </a:solidFill>
                <a:latin typeface="Courier New"/>
                <a:ea typeface="Courier New"/>
                <a:cs typeface="Courier New"/>
                <a:sym typeface="Courier New"/>
              </a:rPr>
              <a:t>currentRecord.getDateFieldValue</a:t>
            </a:r>
            <a:r>
              <a:rPr lang="en-US" sz="1400" dirty="0">
                <a:solidFill>
                  <a:schemeClr val="dk1"/>
                </a:solidFill>
                <a:latin typeface="Courier New"/>
                <a:ea typeface="Courier New"/>
                <a:cs typeface="Courier New"/>
                <a:sym typeface="Courier New"/>
              </a:rPr>
              <a:t>(</a:t>
            </a:r>
            <a:r>
              <a:rPr lang="en-US" sz="1400" dirty="0" err="1">
                <a:solidFill>
                  <a:schemeClr val="dk1"/>
                </a:solidFill>
                <a:latin typeface="Courier New"/>
                <a:ea typeface="Courier New"/>
                <a:cs typeface="Courier New"/>
                <a:sym typeface="Courier New"/>
              </a:rPr>
              <a:t>CF_ZZZZ_RequestDate</a:t>
            </a:r>
            <a:r>
              <a:rPr lang="en-US" sz="1400" dirty="0">
                <a:solidFill>
                  <a:schemeClr val="dk1"/>
                </a:solidFill>
                <a:latin typeface="Courier New"/>
                <a:ea typeface="Courier New"/>
                <a:cs typeface="Courier New"/>
                <a:sym typeface="Courier New"/>
              </a:rPr>
              <a:t>);</a:t>
            </a:r>
          </a:p>
          <a:p>
            <a:pPr marL="342900" indent="-342900"/>
            <a:r>
              <a:rPr lang="en-US" sz="1400" dirty="0">
                <a:solidFill>
                  <a:schemeClr val="dk1"/>
                </a:solidFill>
                <a:latin typeface="Courier New"/>
                <a:ea typeface="Courier New"/>
                <a:cs typeface="Courier New"/>
                <a:sym typeface="Courier New"/>
              </a:rPr>
              <a:t>		Date </a:t>
            </a:r>
            <a:r>
              <a:rPr lang="en-US" sz="1400" dirty="0" err="1">
                <a:solidFill>
                  <a:schemeClr val="dk1"/>
                </a:solidFill>
                <a:latin typeface="Courier New"/>
                <a:ea typeface="Courier New"/>
                <a:cs typeface="Courier New"/>
                <a:sym typeface="Courier New"/>
              </a:rPr>
              <a:t>responseDueDate</a:t>
            </a:r>
            <a:r>
              <a:rPr lang="en-US" sz="1400" dirty="0">
                <a:solidFill>
                  <a:schemeClr val="dk1"/>
                </a:solidFill>
                <a:latin typeface="Courier New"/>
                <a:ea typeface="Courier New"/>
                <a:cs typeface="Courier New"/>
                <a:sym typeface="Courier New"/>
              </a:rPr>
              <a:t> = </a:t>
            </a:r>
            <a:r>
              <a:rPr lang="en-US" sz="1400" dirty="0" err="1">
                <a:solidFill>
                  <a:schemeClr val="dk1"/>
                </a:solidFill>
                <a:latin typeface="Courier New"/>
                <a:ea typeface="Courier New"/>
                <a:cs typeface="Courier New"/>
                <a:sym typeface="Courier New"/>
              </a:rPr>
              <a:t>currentRecord.getDateFieldValue</a:t>
            </a:r>
            <a:r>
              <a:rPr lang="en-US" sz="1400" dirty="0">
                <a:solidFill>
                  <a:schemeClr val="dk1"/>
                </a:solidFill>
                <a:latin typeface="Courier New"/>
                <a:ea typeface="Courier New"/>
                <a:cs typeface="Courier New"/>
                <a:sym typeface="Courier New"/>
              </a:rPr>
              <a:t>(</a:t>
            </a:r>
            <a:r>
              <a:rPr lang="en-US" sz="1400" dirty="0" err="1">
                <a:solidFill>
                  <a:schemeClr val="dk1"/>
                </a:solidFill>
                <a:latin typeface="Courier New"/>
                <a:ea typeface="Courier New"/>
                <a:cs typeface="Courier New"/>
                <a:sym typeface="Courier New"/>
              </a:rPr>
              <a:t>CF_ZZZZ_ResponseDueDate</a:t>
            </a:r>
            <a:r>
              <a:rPr lang="en-US" sz="1400" dirty="0">
                <a:solidFill>
                  <a:schemeClr val="dk1"/>
                </a:solidFill>
                <a:latin typeface="Courier New"/>
                <a:ea typeface="Courier New"/>
                <a:cs typeface="Courier New"/>
                <a:sym typeface="Courier New"/>
              </a:rPr>
              <a:t>);</a:t>
            </a:r>
          </a:p>
          <a:p>
            <a:pPr marL="342900" indent="-342900"/>
            <a:endParaRPr lang="en-US" sz="1400" dirty="0">
              <a:solidFill>
                <a:schemeClr val="dk1"/>
              </a:solidFill>
              <a:latin typeface="Courier New"/>
              <a:ea typeface="Courier New"/>
              <a:cs typeface="Courier New"/>
              <a:sym typeface="Courier New"/>
            </a:endParaRPr>
          </a:p>
          <a:p>
            <a:pPr marL="342900" indent="-342900"/>
            <a:endParaRPr lang="en-US" sz="1400" dirty="0">
              <a:solidFill>
                <a:schemeClr val="dk1"/>
              </a:solidFill>
              <a:latin typeface="Courier New"/>
              <a:ea typeface="Courier New"/>
              <a:cs typeface="Courier New"/>
              <a:sym typeface="Courier New"/>
            </a:endParaRPr>
          </a:p>
          <a:p>
            <a:pPr marL="342900" indent="-342900"/>
            <a:r>
              <a:rPr lang="en-US" sz="1400" dirty="0">
                <a:solidFill>
                  <a:schemeClr val="dk1"/>
                </a:solidFill>
                <a:latin typeface="Courier New"/>
                <a:ea typeface="Courier New"/>
                <a:cs typeface="Courier New"/>
                <a:sym typeface="Courier New"/>
              </a:rPr>
              <a:t>…</a:t>
            </a:r>
            <a:r>
              <a:rPr lang="en-US" sz="1400" dirty="0" err="1">
                <a:solidFill>
                  <a:schemeClr val="dk1"/>
                </a:solidFill>
                <a:latin typeface="Courier New"/>
                <a:ea typeface="Courier New"/>
                <a:cs typeface="Courier New"/>
                <a:sym typeface="Courier New"/>
              </a:rPr>
              <a:t>Con’t</a:t>
            </a:r>
            <a:endParaRPr lang="en-US" sz="1400"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342187534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5" name="Shape 625"/>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smtClean="0"/>
              <a:t>Team Connect Development</a:t>
            </a:r>
            <a:endParaRPr lang="en-US" dirty="0"/>
          </a:p>
        </p:txBody>
      </p:sp>
      <p:sp>
        <p:nvSpPr>
          <p:cNvPr id="5" name="Shape 832"/>
          <p:cNvSpPr txBox="1"/>
          <p:nvPr/>
        </p:nvSpPr>
        <p:spPr>
          <a:xfrm>
            <a:off x="1872466" y="1113162"/>
            <a:ext cx="8445500" cy="5095816"/>
          </a:xfrm>
          <a:prstGeom prst="rect">
            <a:avLst/>
          </a:prstGeom>
          <a:noFill/>
          <a:ln w="9525" cap="flat" cmpd="sng">
            <a:solidFill>
              <a:schemeClr val="lt2"/>
            </a:solidFill>
            <a:prstDash val="solid"/>
            <a:miter lim="800000"/>
            <a:headEnd type="none" w="med" len="med"/>
            <a:tailEnd type="none" w="med" len="med"/>
          </a:ln>
        </p:spPr>
        <p:txBody>
          <a:bodyPr wrap="square" lIns="91425" tIns="45700" rIns="91425" bIns="45700" anchor="t" anchorCtr="0">
            <a:noAutofit/>
          </a:bodyPr>
          <a:lstStyle/>
          <a:p>
            <a:pPr marL="342900" indent="-342900"/>
            <a:r>
              <a:rPr lang="en-US" sz="1600" dirty="0" err="1">
                <a:solidFill>
                  <a:schemeClr val="dk1"/>
                </a:solidFill>
                <a:latin typeface="Courier New"/>
                <a:ea typeface="Courier New"/>
                <a:cs typeface="Courier New"/>
                <a:sym typeface="Courier New"/>
              </a:rPr>
              <a:t>Con’t</a:t>
            </a:r>
            <a:r>
              <a:rPr lang="en-US" sz="1600" dirty="0">
                <a:solidFill>
                  <a:schemeClr val="dk1"/>
                </a:solidFill>
                <a:latin typeface="Courier New"/>
                <a:ea typeface="Courier New"/>
                <a:cs typeface="Courier New"/>
                <a:sym typeface="Courier New"/>
              </a:rPr>
              <a:t>…</a:t>
            </a:r>
          </a:p>
          <a:p>
            <a:pPr marL="342900" indent="-342900"/>
            <a:endParaRPr lang="en-US" sz="1600" dirty="0">
              <a:solidFill>
                <a:schemeClr val="dk1"/>
              </a:solidFill>
              <a:latin typeface="Courier New"/>
              <a:ea typeface="Courier New"/>
              <a:cs typeface="Courier New"/>
              <a:sym typeface="Courier New"/>
            </a:endParaRPr>
          </a:p>
          <a:p>
            <a:pPr marL="342900" indent="-342900"/>
            <a:r>
              <a:rPr lang="en-US" sz="1600" dirty="0">
                <a:solidFill>
                  <a:schemeClr val="dk1"/>
                </a:solidFill>
                <a:latin typeface="Courier New"/>
                <a:ea typeface="Courier New"/>
                <a:cs typeface="Courier New"/>
                <a:sym typeface="Courier New"/>
              </a:rPr>
              <a:t>		</a:t>
            </a:r>
          </a:p>
          <a:p>
            <a:pPr marL="342900" indent="-342900"/>
            <a:r>
              <a:rPr lang="en-US" sz="1600" dirty="0">
                <a:solidFill>
                  <a:schemeClr val="dk1"/>
                </a:solidFill>
                <a:latin typeface="Courier New"/>
                <a:ea typeface="Courier New"/>
                <a:cs typeface="Courier New"/>
                <a:sym typeface="Courier New"/>
              </a:rPr>
              <a:t>		if(</a:t>
            </a:r>
            <a:r>
              <a:rPr lang="en-US" sz="1600" dirty="0" err="1">
                <a:solidFill>
                  <a:schemeClr val="dk1"/>
                </a:solidFill>
                <a:latin typeface="Courier New"/>
                <a:ea typeface="Courier New"/>
                <a:cs typeface="Courier New"/>
                <a:sym typeface="Courier New"/>
              </a:rPr>
              <a:t>requestDate</a:t>
            </a:r>
            <a:r>
              <a:rPr lang="en-US" sz="1600" dirty="0">
                <a:solidFill>
                  <a:schemeClr val="dk1"/>
                </a:solidFill>
                <a:latin typeface="Courier New"/>
                <a:ea typeface="Courier New"/>
                <a:cs typeface="Courier New"/>
                <a:sym typeface="Courier New"/>
              </a:rPr>
              <a:t> != null &amp;&amp; </a:t>
            </a:r>
            <a:r>
              <a:rPr lang="en-US" sz="1600" dirty="0" err="1">
                <a:solidFill>
                  <a:schemeClr val="dk1"/>
                </a:solidFill>
                <a:latin typeface="Courier New"/>
                <a:ea typeface="Courier New"/>
                <a:cs typeface="Courier New"/>
                <a:sym typeface="Courier New"/>
              </a:rPr>
              <a:t>responseDueDate</a:t>
            </a:r>
            <a:r>
              <a:rPr lang="en-US" sz="1600" dirty="0">
                <a:solidFill>
                  <a:schemeClr val="dk1"/>
                </a:solidFill>
                <a:latin typeface="Courier New"/>
                <a:ea typeface="Courier New"/>
                <a:cs typeface="Courier New"/>
                <a:sym typeface="Courier New"/>
              </a:rPr>
              <a:t> != null) {</a:t>
            </a:r>
          </a:p>
          <a:p>
            <a:pPr marL="342900" indent="-342900"/>
            <a:r>
              <a:rPr lang="en-US" sz="1600" dirty="0">
                <a:solidFill>
                  <a:schemeClr val="dk1"/>
                </a:solidFill>
                <a:latin typeface="Courier New"/>
                <a:ea typeface="Courier New"/>
                <a:cs typeface="Courier New"/>
                <a:sym typeface="Courier New"/>
              </a:rPr>
              <a:t>			</a:t>
            </a:r>
          </a:p>
          <a:p>
            <a:pPr marL="342900" indent="-342900"/>
            <a:r>
              <a:rPr lang="en-US" sz="1600" dirty="0">
                <a:solidFill>
                  <a:schemeClr val="dk1"/>
                </a:solidFill>
                <a:latin typeface="Courier New"/>
                <a:ea typeface="Courier New"/>
                <a:cs typeface="Courier New"/>
                <a:sym typeface="Courier New"/>
              </a:rPr>
              <a:t>			Calendar </a:t>
            </a:r>
            <a:r>
              <a:rPr lang="en-US" sz="1600" dirty="0" err="1">
                <a:solidFill>
                  <a:schemeClr val="dk1"/>
                </a:solidFill>
                <a:latin typeface="Courier New"/>
                <a:ea typeface="Courier New"/>
                <a:cs typeface="Courier New"/>
                <a:sym typeface="Courier New"/>
              </a:rPr>
              <a:t>requestCal</a:t>
            </a:r>
            <a:r>
              <a:rPr lang="en-US" sz="1600" dirty="0">
                <a:solidFill>
                  <a:schemeClr val="dk1"/>
                </a:solidFill>
                <a:latin typeface="Courier New"/>
                <a:ea typeface="Courier New"/>
                <a:cs typeface="Courier New"/>
                <a:sym typeface="Courier New"/>
              </a:rPr>
              <a:t> = </a:t>
            </a:r>
            <a:r>
              <a:rPr lang="en-US" sz="1600" dirty="0" err="1">
                <a:solidFill>
                  <a:schemeClr val="dk1"/>
                </a:solidFill>
                <a:latin typeface="Courier New"/>
                <a:ea typeface="Courier New"/>
                <a:cs typeface="Courier New"/>
                <a:sym typeface="Courier New"/>
              </a:rPr>
              <a:t>Calendar.getInstance</a:t>
            </a:r>
            <a:r>
              <a:rPr lang="en-US" sz="1600" dirty="0">
                <a:solidFill>
                  <a:schemeClr val="dk1"/>
                </a:solidFill>
                <a:latin typeface="Courier New"/>
                <a:ea typeface="Courier New"/>
                <a:cs typeface="Courier New"/>
                <a:sym typeface="Courier New"/>
              </a:rPr>
              <a:t>();</a:t>
            </a:r>
          </a:p>
          <a:p>
            <a:pPr marL="342900" indent="-342900"/>
            <a:r>
              <a:rPr lang="en-US" sz="1600" dirty="0">
                <a:solidFill>
                  <a:schemeClr val="dk1"/>
                </a:solidFill>
                <a:latin typeface="Courier New"/>
                <a:ea typeface="Courier New"/>
                <a:cs typeface="Courier New"/>
                <a:sym typeface="Courier New"/>
              </a:rPr>
              <a:t>			</a:t>
            </a:r>
            <a:r>
              <a:rPr lang="en-US" sz="1600" dirty="0" err="1">
                <a:solidFill>
                  <a:schemeClr val="dk1"/>
                </a:solidFill>
                <a:latin typeface="Courier New"/>
                <a:ea typeface="Courier New"/>
                <a:cs typeface="Courier New"/>
                <a:sym typeface="Courier New"/>
              </a:rPr>
              <a:t>requestCal.setTime</a:t>
            </a:r>
            <a:r>
              <a:rPr lang="en-US" sz="1600" dirty="0">
                <a:solidFill>
                  <a:schemeClr val="dk1"/>
                </a:solidFill>
                <a:latin typeface="Courier New"/>
                <a:ea typeface="Courier New"/>
                <a:cs typeface="Courier New"/>
                <a:sym typeface="Courier New"/>
              </a:rPr>
              <a:t>(</a:t>
            </a:r>
            <a:r>
              <a:rPr lang="en-US" sz="1600" dirty="0" err="1">
                <a:solidFill>
                  <a:schemeClr val="dk1"/>
                </a:solidFill>
                <a:latin typeface="Courier New"/>
                <a:ea typeface="Courier New"/>
                <a:cs typeface="Courier New"/>
                <a:sym typeface="Courier New"/>
              </a:rPr>
              <a:t>requestDate</a:t>
            </a:r>
            <a:r>
              <a:rPr lang="en-US" sz="1600" dirty="0">
                <a:solidFill>
                  <a:schemeClr val="dk1"/>
                </a:solidFill>
                <a:latin typeface="Courier New"/>
                <a:ea typeface="Courier New"/>
                <a:cs typeface="Courier New"/>
                <a:sym typeface="Courier New"/>
              </a:rPr>
              <a:t>);</a:t>
            </a:r>
          </a:p>
          <a:p>
            <a:pPr marL="342900" indent="-342900"/>
            <a:r>
              <a:rPr lang="en-US" sz="1600" dirty="0">
                <a:solidFill>
                  <a:schemeClr val="dk1"/>
                </a:solidFill>
                <a:latin typeface="Courier New"/>
                <a:ea typeface="Courier New"/>
                <a:cs typeface="Courier New"/>
                <a:sym typeface="Courier New"/>
              </a:rPr>
              <a:t>			</a:t>
            </a:r>
          </a:p>
          <a:p>
            <a:pPr marL="342900" indent="-342900"/>
            <a:r>
              <a:rPr lang="en-US" sz="1600" dirty="0">
                <a:solidFill>
                  <a:schemeClr val="dk1"/>
                </a:solidFill>
                <a:latin typeface="Courier New"/>
                <a:ea typeface="Courier New"/>
                <a:cs typeface="Courier New"/>
                <a:sym typeface="Courier New"/>
              </a:rPr>
              <a:t>			Calendar </a:t>
            </a:r>
            <a:r>
              <a:rPr lang="en-US" sz="1600" dirty="0" err="1">
                <a:solidFill>
                  <a:schemeClr val="dk1"/>
                </a:solidFill>
                <a:latin typeface="Courier New"/>
                <a:ea typeface="Courier New"/>
                <a:cs typeface="Courier New"/>
                <a:sym typeface="Courier New"/>
              </a:rPr>
              <a:t>responseCal</a:t>
            </a:r>
            <a:r>
              <a:rPr lang="en-US" sz="1600" dirty="0">
                <a:solidFill>
                  <a:schemeClr val="dk1"/>
                </a:solidFill>
                <a:latin typeface="Courier New"/>
                <a:ea typeface="Courier New"/>
                <a:cs typeface="Courier New"/>
                <a:sym typeface="Courier New"/>
              </a:rPr>
              <a:t> = </a:t>
            </a:r>
            <a:r>
              <a:rPr lang="en-US" sz="1600" dirty="0" err="1">
                <a:solidFill>
                  <a:schemeClr val="dk1"/>
                </a:solidFill>
                <a:latin typeface="Courier New"/>
                <a:ea typeface="Courier New"/>
                <a:cs typeface="Courier New"/>
                <a:sym typeface="Courier New"/>
              </a:rPr>
              <a:t>Calendar.getInstance</a:t>
            </a:r>
            <a:r>
              <a:rPr lang="en-US" sz="1600" dirty="0">
                <a:solidFill>
                  <a:schemeClr val="dk1"/>
                </a:solidFill>
                <a:latin typeface="Courier New"/>
                <a:ea typeface="Courier New"/>
                <a:cs typeface="Courier New"/>
                <a:sym typeface="Courier New"/>
              </a:rPr>
              <a:t>();</a:t>
            </a:r>
          </a:p>
          <a:p>
            <a:pPr marL="342900" indent="-342900"/>
            <a:r>
              <a:rPr lang="en-US" sz="1600" dirty="0">
                <a:solidFill>
                  <a:schemeClr val="dk1"/>
                </a:solidFill>
                <a:latin typeface="Courier New"/>
                <a:ea typeface="Courier New"/>
                <a:cs typeface="Courier New"/>
                <a:sym typeface="Courier New"/>
              </a:rPr>
              <a:t>			</a:t>
            </a:r>
            <a:r>
              <a:rPr lang="en-US" sz="1600" dirty="0" err="1">
                <a:solidFill>
                  <a:schemeClr val="dk1"/>
                </a:solidFill>
                <a:latin typeface="Courier New"/>
                <a:ea typeface="Courier New"/>
                <a:cs typeface="Courier New"/>
                <a:sym typeface="Courier New"/>
              </a:rPr>
              <a:t>responseCal.setTime</a:t>
            </a:r>
            <a:r>
              <a:rPr lang="en-US" sz="1600" dirty="0">
                <a:solidFill>
                  <a:schemeClr val="dk1"/>
                </a:solidFill>
                <a:latin typeface="Courier New"/>
                <a:ea typeface="Courier New"/>
                <a:cs typeface="Courier New"/>
                <a:sym typeface="Courier New"/>
              </a:rPr>
              <a:t>(</a:t>
            </a:r>
            <a:r>
              <a:rPr lang="en-US" sz="1600" dirty="0" err="1">
                <a:solidFill>
                  <a:schemeClr val="dk1"/>
                </a:solidFill>
                <a:latin typeface="Courier New"/>
                <a:ea typeface="Courier New"/>
                <a:cs typeface="Courier New"/>
                <a:sym typeface="Courier New"/>
              </a:rPr>
              <a:t>responseDueDate</a:t>
            </a:r>
            <a:r>
              <a:rPr lang="en-US" sz="1600" dirty="0">
                <a:solidFill>
                  <a:schemeClr val="dk1"/>
                </a:solidFill>
                <a:latin typeface="Courier New"/>
                <a:ea typeface="Courier New"/>
                <a:cs typeface="Courier New"/>
                <a:sym typeface="Courier New"/>
              </a:rPr>
              <a:t>);</a:t>
            </a:r>
          </a:p>
          <a:p>
            <a:pPr marL="342900" indent="-342900"/>
            <a:r>
              <a:rPr lang="en-US" sz="1600" dirty="0">
                <a:solidFill>
                  <a:schemeClr val="dk1"/>
                </a:solidFill>
                <a:latin typeface="Courier New"/>
                <a:ea typeface="Courier New"/>
                <a:cs typeface="Courier New"/>
                <a:sym typeface="Courier New"/>
              </a:rPr>
              <a:t>			</a:t>
            </a:r>
          </a:p>
          <a:p>
            <a:pPr marL="342900" indent="-342900"/>
            <a:r>
              <a:rPr lang="en-US" sz="1600" dirty="0">
                <a:solidFill>
                  <a:schemeClr val="dk1"/>
                </a:solidFill>
                <a:latin typeface="Courier New"/>
                <a:ea typeface="Courier New"/>
                <a:cs typeface="Courier New"/>
                <a:sym typeface="Courier New"/>
              </a:rPr>
              <a:t>			//add 7 days to </a:t>
            </a:r>
            <a:r>
              <a:rPr lang="en-US" sz="1600" dirty="0" err="1">
                <a:solidFill>
                  <a:schemeClr val="dk1"/>
                </a:solidFill>
                <a:latin typeface="Courier New"/>
                <a:ea typeface="Courier New"/>
                <a:cs typeface="Courier New"/>
                <a:sym typeface="Courier New"/>
              </a:rPr>
              <a:t>requestCal</a:t>
            </a:r>
            <a:endParaRPr lang="en-US" sz="1600" dirty="0">
              <a:solidFill>
                <a:schemeClr val="dk1"/>
              </a:solidFill>
              <a:latin typeface="Courier New"/>
              <a:ea typeface="Courier New"/>
              <a:cs typeface="Courier New"/>
              <a:sym typeface="Courier New"/>
            </a:endParaRPr>
          </a:p>
          <a:p>
            <a:pPr marL="342900" indent="-342900"/>
            <a:r>
              <a:rPr lang="en-US" sz="1600" dirty="0">
                <a:solidFill>
                  <a:schemeClr val="dk1"/>
                </a:solidFill>
                <a:latin typeface="Courier New"/>
                <a:ea typeface="Courier New"/>
                <a:cs typeface="Courier New"/>
                <a:sym typeface="Courier New"/>
              </a:rPr>
              <a:t>			</a:t>
            </a:r>
            <a:r>
              <a:rPr lang="en-US" sz="1600" dirty="0" err="1">
                <a:solidFill>
                  <a:schemeClr val="dk1"/>
                </a:solidFill>
                <a:latin typeface="Courier New"/>
                <a:ea typeface="Courier New"/>
                <a:cs typeface="Courier New"/>
                <a:sym typeface="Courier New"/>
              </a:rPr>
              <a:t>requestCal.add</a:t>
            </a:r>
            <a:r>
              <a:rPr lang="en-US" sz="1600" dirty="0">
                <a:solidFill>
                  <a:schemeClr val="dk1"/>
                </a:solidFill>
                <a:latin typeface="Courier New"/>
                <a:ea typeface="Courier New"/>
                <a:cs typeface="Courier New"/>
                <a:sym typeface="Courier New"/>
              </a:rPr>
              <a:t>(</a:t>
            </a:r>
            <a:r>
              <a:rPr lang="en-US" sz="1600" dirty="0" err="1">
                <a:solidFill>
                  <a:schemeClr val="dk1"/>
                </a:solidFill>
                <a:latin typeface="Courier New"/>
                <a:ea typeface="Courier New"/>
                <a:cs typeface="Courier New"/>
                <a:sym typeface="Courier New"/>
              </a:rPr>
              <a:t>Calendar.DAY_OF_YEAR</a:t>
            </a:r>
            <a:r>
              <a:rPr lang="en-US" sz="1600" dirty="0">
                <a:solidFill>
                  <a:schemeClr val="dk1"/>
                </a:solidFill>
                <a:latin typeface="Courier New"/>
                <a:ea typeface="Courier New"/>
                <a:cs typeface="Courier New"/>
                <a:sym typeface="Courier New"/>
              </a:rPr>
              <a:t>, 7);</a:t>
            </a:r>
          </a:p>
          <a:p>
            <a:pPr marL="342900" indent="-342900"/>
            <a:r>
              <a:rPr lang="en-US" sz="1600" dirty="0">
                <a:solidFill>
                  <a:schemeClr val="dk1"/>
                </a:solidFill>
                <a:latin typeface="Courier New"/>
                <a:ea typeface="Courier New"/>
                <a:cs typeface="Courier New"/>
                <a:sym typeface="Courier New"/>
              </a:rPr>
              <a:t>			</a:t>
            </a:r>
          </a:p>
          <a:p>
            <a:pPr marL="342900" indent="-342900"/>
            <a:r>
              <a:rPr lang="en-US" sz="1600" dirty="0">
                <a:solidFill>
                  <a:schemeClr val="dk1"/>
                </a:solidFill>
                <a:latin typeface="Courier New"/>
                <a:ea typeface="Courier New"/>
                <a:cs typeface="Courier New"/>
                <a:sym typeface="Courier New"/>
              </a:rPr>
              <a:t>			return </a:t>
            </a:r>
            <a:r>
              <a:rPr lang="en-US" sz="1600" dirty="0" err="1">
                <a:solidFill>
                  <a:schemeClr val="dk1"/>
                </a:solidFill>
                <a:latin typeface="Courier New"/>
                <a:ea typeface="Courier New"/>
                <a:cs typeface="Courier New"/>
                <a:sym typeface="Courier New"/>
              </a:rPr>
              <a:t>requestCal.compareTo</a:t>
            </a:r>
            <a:r>
              <a:rPr lang="en-US" sz="1600" dirty="0">
                <a:solidFill>
                  <a:schemeClr val="dk1"/>
                </a:solidFill>
                <a:latin typeface="Courier New"/>
                <a:ea typeface="Courier New"/>
                <a:cs typeface="Courier New"/>
                <a:sym typeface="Courier New"/>
              </a:rPr>
              <a:t>(</a:t>
            </a:r>
            <a:r>
              <a:rPr lang="en-US" sz="1600" dirty="0" err="1">
                <a:solidFill>
                  <a:schemeClr val="dk1"/>
                </a:solidFill>
                <a:latin typeface="Courier New"/>
                <a:ea typeface="Courier New"/>
                <a:cs typeface="Courier New"/>
                <a:sym typeface="Courier New"/>
              </a:rPr>
              <a:t>responseCal</a:t>
            </a:r>
            <a:r>
              <a:rPr lang="en-US" sz="1600" dirty="0">
                <a:solidFill>
                  <a:schemeClr val="dk1"/>
                </a:solidFill>
                <a:latin typeface="Courier New"/>
                <a:ea typeface="Courier New"/>
                <a:cs typeface="Courier New"/>
                <a:sym typeface="Courier New"/>
              </a:rPr>
              <a:t>) &gt; 0;</a:t>
            </a:r>
          </a:p>
          <a:p>
            <a:pPr marL="342900" indent="-342900"/>
            <a:r>
              <a:rPr lang="en-US" sz="1600" dirty="0">
                <a:solidFill>
                  <a:schemeClr val="dk1"/>
                </a:solidFill>
                <a:latin typeface="Courier New"/>
                <a:ea typeface="Courier New"/>
                <a:cs typeface="Courier New"/>
                <a:sym typeface="Courier New"/>
              </a:rPr>
              <a:t>		}</a:t>
            </a:r>
          </a:p>
          <a:p>
            <a:pPr marL="342900" indent="-342900"/>
            <a:r>
              <a:rPr lang="en-US" sz="1600" dirty="0">
                <a:solidFill>
                  <a:schemeClr val="dk1"/>
                </a:solidFill>
                <a:latin typeface="Courier New"/>
                <a:ea typeface="Courier New"/>
                <a:cs typeface="Courier New"/>
                <a:sym typeface="Courier New"/>
              </a:rPr>
              <a:t>		</a:t>
            </a:r>
          </a:p>
          <a:p>
            <a:pPr marL="342900" indent="-342900"/>
            <a:r>
              <a:rPr lang="en-US" sz="1600" dirty="0">
                <a:solidFill>
                  <a:schemeClr val="dk1"/>
                </a:solidFill>
                <a:latin typeface="Courier New"/>
                <a:ea typeface="Courier New"/>
                <a:cs typeface="Courier New"/>
                <a:sym typeface="Courier New"/>
              </a:rPr>
              <a:t>		return false;</a:t>
            </a:r>
          </a:p>
          <a:p>
            <a:pPr marL="342900" indent="-342900"/>
            <a:r>
              <a:rPr lang="en-US" sz="1600" dirty="0">
                <a:solidFill>
                  <a:schemeClr val="dk1"/>
                </a:solidFill>
                <a:latin typeface="Courier New"/>
                <a:ea typeface="Courier New"/>
                <a:cs typeface="Courier New"/>
                <a:sym typeface="Courier New"/>
              </a:rPr>
              <a:t>	}</a:t>
            </a:r>
          </a:p>
          <a:p>
            <a:pPr marL="342900" indent="-342900"/>
            <a:endParaRPr lang="en-US" sz="1600" dirty="0">
              <a:solidFill>
                <a:schemeClr val="dk1"/>
              </a:solidFill>
              <a:latin typeface="Courier New"/>
              <a:ea typeface="Courier New"/>
              <a:cs typeface="Courier New"/>
              <a:sym typeface="Courier New"/>
            </a:endParaRPr>
          </a:p>
          <a:p>
            <a:pPr marL="342900" indent="-342900"/>
            <a:r>
              <a:rPr lang="en-US" sz="1600" dirty="0">
                <a:solidFill>
                  <a:schemeClr val="dk1"/>
                </a:solidFill>
                <a:latin typeface="Courier New"/>
                <a:ea typeface="Courier New"/>
                <a:cs typeface="Courier New"/>
                <a:sym typeface="Courier New"/>
              </a:rPr>
              <a:t>}</a:t>
            </a:r>
          </a:p>
        </p:txBody>
      </p:sp>
    </p:spTree>
    <p:extLst>
      <p:ext uri="{BB962C8B-B14F-4D97-AF65-F5344CB8AC3E}">
        <p14:creationId xmlns:p14="http://schemas.microsoft.com/office/powerpoint/2010/main" val="25909834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Shape 799"/>
          <p:cNvSpPr txBox="1">
            <a:spLocks noGrp="1"/>
          </p:cNvSpPr>
          <p:nvPr>
            <p:ph type="body" idx="1"/>
          </p:nvPr>
        </p:nvSpPr>
        <p:spPr>
          <a:xfrm>
            <a:off x="1790700" y="1101096"/>
            <a:ext cx="8229600" cy="941908"/>
          </a:xfrm>
          <a:prstGeom prst="rect">
            <a:avLst/>
          </a:prstGeom>
          <a:noFill/>
          <a:ln>
            <a:noFill/>
          </a:ln>
        </p:spPr>
        <p:txBody>
          <a:bodyPr vert="horz" wrap="square" lIns="91425" tIns="45700" rIns="91425" bIns="45700" rtlCol="0" anchor="t" anchorCtr="0">
            <a:noAutofit/>
          </a:bodyPr>
          <a:lstStyle/>
          <a:p>
            <a:r>
              <a:rPr lang="en-US" dirty="0" smtClean="0"/>
              <a:t>How to get today’s date:</a:t>
            </a:r>
          </a:p>
          <a:p>
            <a:endParaRPr lang="en-US" dirty="0" smtClean="0"/>
          </a:p>
          <a:p>
            <a:r>
              <a:rPr lang="en-US" sz="1800" dirty="0" smtClean="0"/>
              <a:t>Date </a:t>
            </a:r>
            <a:r>
              <a:rPr lang="en-US" sz="1800" dirty="0" err="1"/>
              <a:t>currentDate</a:t>
            </a:r>
            <a:r>
              <a:rPr lang="en-US" sz="1800" dirty="0"/>
              <a:t> = </a:t>
            </a:r>
            <a:r>
              <a:rPr lang="en-US" sz="1800" dirty="0" err="1"/>
              <a:t>platform.getUtilityService</a:t>
            </a:r>
            <a:r>
              <a:rPr lang="en-US" sz="1800" dirty="0"/>
              <a:t>().</a:t>
            </a:r>
            <a:r>
              <a:rPr lang="en-US" sz="1800" dirty="0" err="1"/>
              <a:t>getBeginningOfToday</a:t>
            </a:r>
            <a:r>
              <a:rPr lang="en-US" sz="1800" dirty="0" smtClean="0"/>
              <a:t>();</a:t>
            </a:r>
          </a:p>
          <a:p>
            <a:endParaRPr lang="en-US" sz="1800" dirty="0"/>
          </a:p>
          <a:p>
            <a:r>
              <a:rPr lang="en-US" sz="1800" b="1" dirty="0" err="1"/>
              <a:t>CalendarDate</a:t>
            </a:r>
            <a:r>
              <a:rPr lang="en-US" sz="1800" b="1" dirty="0"/>
              <a:t> </a:t>
            </a:r>
            <a:r>
              <a:rPr lang="en-US" sz="1800" dirty="0"/>
              <a:t>is a date without any time component. A date represented by this class will always represent a date such that the time value in GMT will have 0 hours, 0 minutes, 0 seconds, and 0 milliseconds.</a:t>
            </a:r>
          </a:p>
          <a:p>
            <a:r>
              <a:rPr lang="en-US" sz="1800" dirty="0"/>
              <a:t> </a:t>
            </a:r>
          </a:p>
          <a:p>
            <a:r>
              <a:rPr lang="en-US" sz="1800" dirty="0"/>
              <a:t>The class </a:t>
            </a:r>
            <a:r>
              <a:rPr lang="en-US" sz="1800" b="1" dirty="0"/>
              <a:t>Date </a:t>
            </a:r>
            <a:r>
              <a:rPr lang="en-US" sz="1800" dirty="0"/>
              <a:t>represents a specific instant in time, with millisecond precision.</a:t>
            </a:r>
          </a:p>
          <a:p>
            <a:endParaRPr lang="en-US" sz="1800" dirty="0"/>
          </a:p>
        </p:txBody>
      </p:sp>
      <p:sp>
        <p:nvSpPr>
          <p:cNvPr id="800" name="Shape 800"/>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a:t>Custom Rules – Automated Qualifiers – Example</a:t>
            </a:r>
          </a:p>
        </p:txBody>
      </p:sp>
    </p:spTree>
    <p:extLst>
      <p:ext uri="{BB962C8B-B14F-4D97-AF65-F5344CB8AC3E}">
        <p14:creationId xmlns:p14="http://schemas.microsoft.com/office/powerpoint/2010/main" val="209201330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Shape 799"/>
          <p:cNvSpPr txBox="1">
            <a:spLocks noGrp="1"/>
          </p:cNvSpPr>
          <p:nvPr>
            <p:ph type="body" idx="1"/>
          </p:nvPr>
        </p:nvSpPr>
        <p:spPr>
          <a:xfrm>
            <a:off x="1790700" y="1101096"/>
            <a:ext cx="8229600" cy="941908"/>
          </a:xfrm>
          <a:prstGeom prst="rect">
            <a:avLst/>
          </a:prstGeom>
          <a:noFill/>
          <a:ln>
            <a:noFill/>
          </a:ln>
        </p:spPr>
        <p:txBody>
          <a:bodyPr vert="horz" wrap="square" lIns="91425" tIns="45700" rIns="91425" bIns="45700" rtlCol="0" anchor="t" anchorCtr="0">
            <a:noAutofit/>
          </a:bodyPr>
          <a:lstStyle/>
          <a:p>
            <a:pPr marL="0" lvl="1" indent="-114300">
              <a:spcBef>
                <a:spcPts val="0"/>
              </a:spcBef>
              <a:buSzPts val="1800"/>
              <a:buNone/>
            </a:pPr>
            <a:r>
              <a:rPr lang="en-US" sz="1800" b="1" i="1" dirty="0"/>
              <a:t>Example 3b: (parameterized version)</a:t>
            </a:r>
          </a:p>
          <a:p>
            <a:pPr marL="0" lvl="1" indent="-114300">
              <a:spcBef>
                <a:spcPts val="0"/>
              </a:spcBef>
              <a:buSzPts val="1800"/>
              <a:buNone/>
            </a:pPr>
            <a:endParaRPr lang="en-US" sz="1800" b="1" i="1" dirty="0"/>
          </a:p>
          <a:p>
            <a:pPr marL="0" lvl="1" indent="-114300">
              <a:spcBef>
                <a:spcPts val="360"/>
              </a:spcBef>
              <a:buSzPts val="1800"/>
              <a:buNone/>
            </a:pPr>
            <a:r>
              <a:rPr lang="en-US" sz="1800" b="1" i="1" dirty="0"/>
              <a:t>Difference between request date and response due date can not be less than a number of days specified by the user on the Setup screen for the Rule.</a:t>
            </a:r>
          </a:p>
        </p:txBody>
      </p:sp>
      <p:sp>
        <p:nvSpPr>
          <p:cNvPr id="800" name="Shape 800"/>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a:t>Custom Rules – Automated Qualifiers – Example</a:t>
            </a:r>
          </a:p>
        </p:txBody>
      </p:sp>
    </p:spTree>
    <p:extLst>
      <p:ext uri="{BB962C8B-B14F-4D97-AF65-F5344CB8AC3E}">
        <p14:creationId xmlns:p14="http://schemas.microsoft.com/office/powerpoint/2010/main" val="232759346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5" name="Shape 625"/>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smtClean="0"/>
              <a:t>Team Connect Development</a:t>
            </a:r>
            <a:endParaRPr lang="en-US" dirty="0"/>
          </a:p>
        </p:txBody>
      </p:sp>
      <p:sp>
        <p:nvSpPr>
          <p:cNvPr id="5" name="Shape 832"/>
          <p:cNvSpPr txBox="1"/>
          <p:nvPr/>
        </p:nvSpPr>
        <p:spPr>
          <a:xfrm>
            <a:off x="1872466" y="1113162"/>
            <a:ext cx="8445500" cy="5095816"/>
          </a:xfrm>
          <a:prstGeom prst="rect">
            <a:avLst/>
          </a:prstGeom>
          <a:noFill/>
          <a:ln w="9525" cap="flat" cmpd="sng">
            <a:solidFill>
              <a:schemeClr val="lt2"/>
            </a:solidFill>
            <a:prstDash val="solid"/>
            <a:miter lim="800000"/>
            <a:headEnd type="none" w="med" len="med"/>
            <a:tailEnd type="none" w="med" len="med"/>
          </a:ln>
        </p:spPr>
        <p:txBody>
          <a:bodyPr wrap="square" lIns="91425" tIns="45700" rIns="91425" bIns="45700" anchor="t" anchorCtr="0">
            <a:noAutofit/>
          </a:bodyPr>
          <a:lstStyle/>
          <a:p>
            <a:pPr marL="342900" indent="-342900"/>
            <a:r>
              <a:rPr lang="en-US" sz="1400" dirty="0">
                <a:solidFill>
                  <a:schemeClr val="dk1"/>
                </a:solidFill>
                <a:latin typeface="Courier New"/>
                <a:ea typeface="Courier New"/>
                <a:cs typeface="Courier New"/>
                <a:sym typeface="Courier New"/>
              </a:rPr>
              <a:t>import </a:t>
            </a:r>
            <a:r>
              <a:rPr lang="en-US" sz="1400" dirty="0" err="1">
                <a:solidFill>
                  <a:schemeClr val="dk1"/>
                </a:solidFill>
                <a:latin typeface="Courier New"/>
                <a:ea typeface="Courier New"/>
                <a:cs typeface="Courier New"/>
                <a:sym typeface="Courier New"/>
              </a:rPr>
              <a:t>java.util.Calendar</a:t>
            </a:r>
            <a:r>
              <a:rPr lang="en-US" sz="1400" dirty="0">
                <a:solidFill>
                  <a:schemeClr val="dk1"/>
                </a:solidFill>
                <a:latin typeface="Courier New"/>
                <a:ea typeface="Courier New"/>
                <a:cs typeface="Courier New"/>
                <a:sym typeface="Courier New"/>
              </a:rPr>
              <a:t>;</a:t>
            </a:r>
          </a:p>
          <a:p>
            <a:pPr marL="342900" indent="-342900"/>
            <a:r>
              <a:rPr lang="en-US" sz="1400" dirty="0">
                <a:solidFill>
                  <a:schemeClr val="dk1"/>
                </a:solidFill>
                <a:latin typeface="Courier New"/>
                <a:ea typeface="Courier New"/>
                <a:cs typeface="Courier New"/>
                <a:sym typeface="Courier New"/>
              </a:rPr>
              <a:t>import </a:t>
            </a:r>
            <a:r>
              <a:rPr lang="en-US" sz="1400" dirty="0" err="1">
                <a:solidFill>
                  <a:schemeClr val="dk1"/>
                </a:solidFill>
                <a:latin typeface="Courier New"/>
                <a:ea typeface="Courier New"/>
                <a:cs typeface="Courier New"/>
                <a:sym typeface="Courier New"/>
              </a:rPr>
              <a:t>java.util.Date</a:t>
            </a:r>
            <a:r>
              <a:rPr lang="en-US" sz="1400" dirty="0">
                <a:solidFill>
                  <a:schemeClr val="dk1"/>
                </a:solidFill>
                <a:latin typeface="Courier New"/>
                <a:ea typeface="Courier New"/>
                <a:cs typeface="Courier New"/>
                <a:sym typeface="Courier New"/>
              </a:rPr>
              <a:t>;</a:t>
            </a:r>
          </a:p>
          <a:p>
            <a:pPr marL="342900" indent="-342900"/>
            <a:endParaRPr lang="en-US" sz="1400" dirty="0">
              <a:solidFill>
                <a:schemeClr val="dk1"/>
              </a:solidFill>
              <a:latin typeface="Courier New"/>
              <a:ea typeface="Courier New"/>
              <a:cs typeface="Courier New"/>
              <a:sym typeface="Courier New"/>
            </a:endParaRPr>
          </a:p>
          <a:p>
            <a:pPr marL="342900" indent="-342900"/>
            <a:r>
              <a:rPr lang="en-US" sz="1400" dirty="0">
                <a:solidFill>
                  <a:schemeClr val="dk1"/>
                </a:solidFill>
                <a:latin typeface="Courier New"/>
                <a:ea typeface="Courier New"/>
                <a:cs typeface="Courier New"/>
                <a:sym typeface="Courier New"/>
              </a:rPr>
              <a:t>import com.mitratech.teamconnect.enterprise.api.custom.CustomCondition;</a:t>
            </a:r>
          </a:p>
          <a:p>
            <a:pPr marL="342900" indent="-342900"/>
            <a:r>
              <a:rPr lang="en-US" sz="1400" dirty="0">
                <a:solidFill>
                  <a:schemeClr val="dk1"/>
                </a:solidFill>
                <a:latin typeface="Courier New"/>
                <a:ea typeface="Courier New"/>
                <a:cs typeface="Courier New"/>
                <a:sym typeface="Courier New"/>
              </a:rPr>
              <a:t>import </a:t>
            </a:r>
            <a:r>
              <a:rPr lang="en-US" sz="1400" dirty="0" err="1">
                <a:solidFill>
                  <a:schemeClr val="dk1"/>
                </a:solidFill>
                <a:latin typeface="Courier New"/>
                <a:ea typeface="Courier New"/>
                <a:cs typeface="Courier New"/>
                <a:sym typeface="Courier New"/>
              </a:rPr>
              <a:t>com.mitratech.teamconnect.enterprise.api.model.Project</a:t>
            </a:r>
            <a:r>
              <a:rPr lang="en-US" sz="1400" dirty="0">
                <a:solidFill>
                  <a:schemeClr val="dk1"/>
                </a:solidFill>
                <a:latin typeface="Courier New"/>
                <a:ea typeface="Courier New"/>
                <a:cs typeface="Courier New"/>
                <a:sym typeface="Courier New"/>
              </a:rPr>
              <a:t>;</a:t>
            </a:r>
          </a:p>
          <a:p>
            <a:pPr marL="342900" indent="-342900"/>
            <a:endParaRPr lang="en-US" sz="1400" dirty="0">
              <a:solidFill>
                <a:schemeClr val="dk1"/>
              </a:solidFill>
              <a:latin typeface="Courier New"/>
              <a:ea typeface="Courier New"/>
              <a:cs typeface="Courier New"/>
              <a:sym typeface="Courier New"/>
            </a:endParaRPr>
          </a:p>
          <a:p>
            <a:pPr marL="342900" indent="-342900"/>
            <a:r>
              <a:rPr lang="en-US" sz="1400" dirty="0">
                <a:solidFill>
                  <a:schemeClr val="dk1"/>
                </a:solidFill>
                <a:latin typeface="Courier New"/>
                <a:ea typeface="Courier New"/>
                <a:cs typeface="Courier New"/>
                <a:sym typeface="Courier New"/>
              </a:rPr>
              <a:t>public class ZZZZ_3_2_ValidateDiffBtwnRqustDateAndRspnsDueDate_Qualifer_C extends </a:t>
            </a:r>
            <a:r>
              <a:rPr lang="en-US" sz="1400" dirty="0" err="1">
                <a:solidFill>
                  <a:schemeClr val="dk1"/>
                </a:solidFill>
                <a:latin typeface="Courier New"/>
                <a:ea typeface="Courier New"/>
                <a:cs typeface="Courier New"/>
                <a:sym typeface="Courier New"/>
              </a:rPr>
              <a:t>CustomCondition</a:t>
            </a:r>
            <a:r>
              <a:rPr lang="en-US" sz="1400" dirty="0">
                <a:solidFill>
                  <a:schemeClr val="dk1"/>
                </a:solidFill>
                <a:latin typeface="Courier New"/>
                <a:ea typeface="Courier New"/>
                <a:cs typeface="Courier New"/>
                <a:sym typeface="Courier New"/>
              </a:rPr>
              <a:t>&lt;Project&gt; {</a:t>
            </a:r>
          </a:p>
          <a:p>
            <a:pPr marL="342900" indent="-342900"/>
            <a:endParaRPr lang="en-US" sz="1400" dirty="0">
              <a:solidFill>
                <a:schemeClr val="dk1"/>
              </a:solidFill>
              <a:latin typeface="Courier New"/>
              <a:ea typeface="Courier New"/>
              <a:cs typeface="Courier New"/>
              <a:sym typeface="Courier New"/>
            </a:endParaRPr>
          </a:p>
          <a:p>
            <a:pPr marL="342900" indent="-342900"/>
            <a:r>
              <a:rPr lang="en-US" sz="1400" dirty="0">
                <a:solidFill>
                  <a:schemeClr val="dk1"/>
                </a:solidFill>
                <a:latin typeface="Courier New"/>
                <a:ea typeface="Courier New"/>
                <a:cs typeface="Courier New"/>
                <a:sym typeface="Courier New"/>
              </a:rPr>
              <a:t>	private static final String </a:t>
            </a:r>
            <a:r>
              <a:rPr lang="en-US" sz="1400" dirty="0" err="1">
                <a:solidFill>
                  <a:schemeClr val="dk1"/>
                </a:solidFill>
                <a:latin typeface="Courier New"/>
                <a:ea typeface="Courier New"/>
                <a:cs typeface="Courier New"/>
                <a:sym typeface="Courier New"/>
              </a:rPr>
              <a:t>CF_ZZZZ_RequestDate</a:t>
            </a:r>
            <a:r>
              <a:rPr lang="en-US" sz="1400" dirty="0">
                <a:solidFill>
                  <a:schemeClr val="dk1"/>
                </a:solidFill>
                <a:latin typeface="Courier New"/>
                <a:ea typeface="Courier New"/>
                <a:cs typeface="Courier New"/>
                <a:sym typeface="Courier New"/>
              </a:rPr>
              <a:t> = "</a:t>
            </a:r>
            <a:r>
              <a:rPr lang="en-US" sz="1400" dirty="0" err="1">
                <a:solidFill>
                  <a:schemeClr val="dk1"/>
                </a:solidFill>
                <a:latin typeface="Courier New"/>
                <a:ea typeface="Courier New"/>
                <a:cs typeface="Courier New"/>
                <a:sym typeface="Courier New"/>
              </a:rPr>
              <a:t>RequestDate</a:t>
            </a:r>
            <a:r>
              <a:rPr lang="en-US" sz="1400" dirty="0">
                <a:solidFill>
                  <a:schemeClr val="dk1"/>
                </a:solidFill>
                <a:latin typeface="Courier New"/>
                <a:ea typeface="Courier New"/>
                <a:cs typeface="Courier New"/>
                <a:sym typeface="Courier New"/>
              </a:rPr>
              <a:t>";</a:t>
            </a:r>
          </a:p>
          <a:p>
            <a:pPr marL="342900" indent="-342900"/>
            <a:r>
              <a:rPr lang="en-US" sz="1400" dirty="0">
                <a:solidFill>
                  <a:schemeClr val="dk1"/>
                </a:solidFill>
                <a:latin typeface="Courier New"/>
                <a:ea typeface="Courier New"/>
                <a:cs typeface="Courier New"/>
                <a:sym typeface="Courier New"/>
              </a:rPr>
              <a:t>	private static final String </a:t>
            </a:r>
            <a:r>
              <a:rPr lang="en-US" sz="1400" dirty="0" err="1">
                <a:solidFill>
                  <a:schemeClr val="dk1"/>
                </a:solidFill>
                <a:latin typeface="Courier New"/>
                <a:ea typeface="Courier New"/>
                <a:cs typeface="Courier New"/>
                <a:sym typeface="Courier New"/>
              </a:rPr>
              <a:t>CF_ZZZZ_ResponseDueDate</a:t>
            </a:r>
            <a:r>
              <a:rPr lang="en-US" sz="1400" dirty="0">
                <a:solidFill>
                  <a:schemeClr val="dk1"/>
                </a:solidFill>
                <a:latin typeface="Courier New"/>
                <a:ea typeface="Courier New"/>
                <a:cs typeface="Courier New"/>
                <a:sym typeface="Courier New"/>
              </a:rPr>
              <a:t> = "</a:t>
            </a:r>
            <a:r>
              <a:rPr lang="en-US" sz="1400" dirty="0" err="1">
                <a:solidFill>
                  <a:schemeClr val="dk1"/>
                </a:solidFill>
                <a:latin typeface="Courier New"/>
                <a:ea typeface="Courier New"/>
                <a:cs typeface="Courier New"/>
                <a:sym typeface="Courier New"/>
              </a:rPr>
              <a:t>ResponseDueDate</a:t>
            </a:r>
            <a:r>
              <a:rPr lang="en-US" sz="1400" dirty="0">
                <a:solidFill>
                  <a:schemeClr val="dk1"/>
                </a:solidFill>
                <a:latin typeface="Courier New"/>
                <a:ea typeface="Courier New"/>
                <a:cs typeface="Courier New"/>
                <a:sym typeface="Courier New"/>
              </a:rPr>
              <a:t>";</a:t>
            </a:r>
          </a:p>
          <a:p>
            <a:pPr marL="342900" indent="-342900"/>
            <a:r>
              <a:rPr lang="en-US" sz="1400" dirty="0">
                <a:solidFill>
                  <a:schemeClr val="dk1"/>
                </a:solidFill>
                <a:latin typeface="Courier New"/>
                <a:ea typeface="Courier New"/>
                <a:cs typeface="Courier New"/>
                <a:sym typeface="Courier New"/>
              </a:rPr>
              <a:t>	</a:t>
            </a:r>
          </a:p>
          <a:p>
            <a:pPr marL="342900" indent="-342900"/>
            <a:r>
              <a:rPr lang="en-US" sz="1400" dirty="0">
                <a:solidFill>
                  <a:schemeClr val="dk1"/>
                </a:solidFill>
                <a:latin typeface="Courier New"/>
                <a:ea typeface="Courier New"/>
                <a:cs typeface="Courier New"/>
                <a:sym typeface="Courier New"/>
              </a:rPr>
              <a:t>	@Override</a:t>
            </a:r>
          </a:p>
          <a:p>
            <a:pPr marL="342900" indent="-342900"/>
            <a:r>
              <a:rPr lang="en-US" sz="1400" dirty="0">
                <a:solidFill>
                  <a:schemeClr val="dk1"/>
                </a:solidFill>
                <a:latin typeface="Courier New"/>
                <a:ea typeface="Courier New"/>
                <a:cs typeface="Courier New"/>
                <a:sym typeface="Courier New"/>
              </a:rPr>
              <a:t>	public </a:t>
            </a:r>
            <a:r>
              <a:rPr lang="en-US" sz="1400" dirty="0" err="1">
                <a:solidFill>
                  <a:schemeClr val="dk1"/>
                </a:solidFill>
                <a:latin typeface="Courier New"/>
                <a:ea typeface="Courier New"/>
                <a:cs typeface="Courier New"/>
                <a:sym typeface="Courier New"/>
              </a:rPr>
              <a:t>boolean</a:t>
            </a:r>
            <a:r>
              <a:rPr lang="en-US" sz="1400" dirty="0">
                <a:solidFill>
                  <a:schemeClr val="dk1"/>
                </a:solidFill>
                <a:latin typeface="Courier New"/>
                <a:ea typeface="Courier New"/>
                <a:cs typeface="Courier New"/>
                <a:sym typeface="Courier New"/>
              </a:rPr>
              <a:t> condition(Project </a:t>
            </a:r>
            <a:r>
              <a:rPr lang="en-US" sz="1400" dirty="0" err="1">
                <a:solidFill>
                  <a:schemeClr val="dk1"/>
                </a:solidFill>
                <a:latin typeface="Courier New"/>
                <a:ea typeface="Courier New"/>
                <a:cs typeface="Courier New"/>
                <a:sym typeface="Courier New"/>
              </a:rPr>
              <a:t>currentRecord</a:t>
            </a:r>
            <a:r>
              <a:rPr lang="en-US" sz="1400" dirty="0">
                <a:solidFill>
                  <a:schemeClr val="dk1"/>
                </a:solidFill>
                <a:latin typeface="Courier New"/>
                <a:ea typeface="Courier New"/>
                <a:cs typeface="Courier New"/>
                <a:sym typeface="Courier New"/>
              </a:rPr>
              <a:t>) {</a:t>
            </a:r>
          </a:p>
          <a:p>
            <a:pPr marL="342900" indent="-342900"/>
            <a:r>
              <a:rPr lang="en-US" sz="1400" dirty="0">
                <a:solidFill>
                  <a:schemeClr val="dk1"/>
                </a:solidFill>
                <a:latin typeface="Courier New"/>
                <a:ea typeface="Courier New"/>
                <a:cs typeface="Courier New"/>
                <a:sym typeface="Courier New"/>
              </a:rPr>
              <a:t>		</a:t>
            </a:r>
          </a:p>
          <a:p>
            <a:pPr marL="342900" indent="-342900"/>
            <a:r>
              <a:rPr lang="en-US" sz="1400" dirty="0">
                <a:solidFill>
                  <a:schemeClr val="dk1"/>
                </a:solidFill>
                <a:latin typeface="Courier New"/>
                <a:ea typeface="Courier New"/>
                <a:cs typeface="Courier New"/>
                <a:sym typeface="Courier New"/>
              </a:rPr>
              <a:t>		Long </a:t>
            </a:r>
            <a:r>
              <a:rPr lang="en-US" sz="1400" dirty="0" err="1">
                <a:solidFill>
                  <a:schemeClr val="dk1"/>
                </a:solidFill>
                <a:latin typeface="Courier New"/>
                <a:ea typeface="Courier New"/>
                <a:cs typeface="Courier New"/>
                <a:sym typeface="Courier New"/>
              </a:rPr>
              <a:t>lengthLimit</a:t>
            </a:r>
            <a:r>
              <a:rPr lang="en-US" sz="1400" dirty="0">
                <a:solidFill>
                  <a:schemeClr val="dk1"/>
                </a:solidFill>
                <a:latin typeface="Courier New"/>
                <a:ea typeface="Courier New"/>
                <a:cs typeface="Courier New"/>
                <a:sym typeface="Courier New"/>
              </a:rPr>
              <a:t> = </a:t>
            </a:r>
            <a:r>
              <a:rPr lang="en-US" sz="1400" dirty="0" err="1">
                <a:solidFill>
                  <a:schemeClr val="dk1"/>
                </a:solidFill>
                <a:latin typeface="Courier New"/>
                <a:ea typeface="Courier New"/>
                <a:cs typeface="Courier New"/>
                <a:sym typeface="Courier New"/>
              </a:rPr>
              <a:t>parameters.getNumberParameterValue</a:t>
            </a:r>
            <a:r>
              <a:rPr lang="en-US" sz="1400" dirty="0">
                <a:solidFill>
                  <a:schemeClr val="dk1"/>
                </a:solidFill>
                <a:latin typeface="Courier New"/>
                <a:ea typeface="Courier New"/>
                <a:cs typeface="Courier New"/>
                <a:sym typeface="Courier New"/>
              </a:rPr>
              <a:t>("</a:t>
            </a:r>
            <a:r>
              <a:rPr lang="en-US" sz="1400" dirty="0" err="1">
                <a:solidFill>
                  <a:schemeClr val="dk1"/>
                </a:solidFill>
                <a:latin typeface="Courier New"/>
                <a:ea typeface="Courier New"/>
                <a:cs typeface="Courier New"/>
                <a:sym typeface="Courier New"/>
              </a:rPr>
              <a:t>lengthLimit</a:t>
            </a:r>
            <a:r>
              <a:rPr lang="en-US" sz="1400" dirty="0">
                <a:solidFill>
                  <a:schemeClr val="dk1"/>
                </a:solidFill>
                <a:latin typeface="Courier New"/>
                <a:ea typeface="Courier New"/>
                <a:cs typeface="Courier New"/>
                <a:sym typeface="Courier New"/>
              </a:rPr>
              <a:t>");</a:t>
            </a:r>
          </a:p>
          <a:p>
            <a:pPr marL="342900" indent="-342900"/>
            <a:r>
              <a:rPr lang="en-US" sz="1400" dirty="0">
                <a:solidFill>
                  <a:schemeClr val="dk1"/>
                </a:solidFill>
                <a:latin typeface="Courier New"/>
                <a:ea typeface="Courier New"/>
                <a:cs typeface="Courier New"/>
                <a:sym typeface="Courier New"/>
              </a:rPr>
              <a:t>		</a:t>
            </a:r>
          </a:p>
          <a:p>
            <a:pPr marL="342900" indent="-342900"/>
            <a:r>
              <a:rPr lang="en-US" sz="1400" dirty="0">
                <a:solidFill>
                  <a:schemeClr val="dk1"/>
                </a:solidFill>
                <a:latin typeface="Courier New"/>
                <a:ea typeface="Courier New"/>
                <a:cs typeface="Courier New"/>
                <a:sym typeface="Courier New"/>
              </a:rPr>
              <a:t>		Date </a:t>
            </a:r>
            <a:r>
              <a:rPr lang="en-US" sz="1400" dirty="0" err="1">
                <a:solidFill>
                  <a:schemeClr val="dk1"/>
                </a:solidFill>
                <a:latin typeface="Courier New"/>
                <a:ea typeface="Courier New"/>
                <a:cs typeface="Courier New"/>
                <a:sym typeface="Courier New"/>
              </a:rPr>
              <a:t>requestDate</a:t>
            </a:r>
            <a:r>
              <a:rPr lang="en-US" sz="1400" dirty="0">
                <a:solidFill>
                  <a:schemeClr val="dk1"/>
                </a:solidFill>
                <a:latin typeface="Courier New"/>
                <a:ea typeface="Courier New"/>
                <a:cs typeface="Courier New"/>
                <a:sym typeface="Courier New"/>
              </a:rPr>
              <a:t> = </a:t>
            </a:r>
            <a:r>
              <a:rPr lang="en-US" sz="1400" dirty="0" err="1">
                <a:solidFill>
                  <a:schemeClr val="dk1"/>
                </a:solidFill>
                <a:latin typeface="Courier New"/>
                <a:ea typeface="Courier New"/>
                <a:cs typeface="Courier New"/>
                <a:sym typeface="Courier New"/>
              </a:rPr>
              <a:t>currentRecord.getDateFieldValue</a:t>
            </a:r>
            <a:r>
              <a:rPr lang="en-US" sz="1400" dirty="0">
                <a:solidFill>
                  <a:schemeClr val="dk1"/>
                </a:solidFill>
                <a:latin typeface="Courier New"/>
                <a:ea typeface="Courier New"/>
                <a:cs typeface="Courier New"/>
                <a:sym typeface="Courier New"/>
              </a:rPr>
              <a:t>(</a:t>
            </a:r>
            <a:r>
              <a:rPr lang="en-US" sz="1400" dirty="0" err="1">
                <a:solidFill>
                  <a:schemeClr val="dk1"/>
                </a:solidFill>
                <a:latin typeface="Courier New"/>
                <a:ea typeface="Courier New"/>
                <a:cs typeface="Courier New"/>
                <a:sym typeface="Courier New"/>
              </a:rPr>
              <a:t>CF_ZZZZ_RequestDate</a:t>
            </a:r>
            <a:r>
              <a:rPr lang="en-US" sz="1400" dirty="0">
                <a:solidFill>
                  <a:schemeClr val="dk1"/>
                </a:solidFill>
                <a:latin typeface="Courier New"/>
                <a:ea typeface="Courier New"/>
                <a:cs typeface="Courier New"/>
                <a:sym typeface="Courier New"/>
              </a:rPr>
              <a:t>);</a:t>
            </a:r>
          </a:p>
          <a:p>
            <a:pPr marL="342900" indent="-342900"/>
            <a:r>
              <a:rPr lang="en-US" sz="1400" dirty="0">
                <a:solidFill>
                  <a:schemeClr val="dk1"/>
                </a:solidFill>
                <a:latin typeface="Courier New"/>
                <a:ea typeface="Courier New"/>
                <a:cs typeface="Courier New"/>
                <a:sym typeface="Courier New"/>
              </a:rPr>
              <a:t>		Date </a:t>
            </a:r>
            <a:r>
              <a:rPr lang="en-US" sz="1400" dirty="0" err="1">
                <a:solidFill>
                  <a:schemeClr val="dk1"/>
                </a:solidFill>
                <a:latin typeface="Courier New"/>
                <a:ea typeface="Courier New"/>
                <a:cs typeface="Courier New"/>
                <a:sym typeface="Courier New"/>
              </a:rPr>
              <a:t>responseDueDate</a:t>
            </a:r>
            <a:r>
              <a:rPr lang="en-US" sz="1400" dirty="0">
                <a:solidFill>
                  <a:schemeClr val="dk1"/>
                </a:solidFill>
                <a:latin typeface="Courier New"/>
                <a:ea typeface="Courier New"/>
                <a:cs typeface="Courier New"/>
                <a:sym typeface="Courier New"/>
              </a:rPr>
              <a:t> = </a:t>
            </a:r>
            <a:r>
              <a:rPr lang="en-US" sz="1400" dirty="0" err="1">
                <a:solidFill>
                  <a:schemeClr val="dk1"/>
                </a:solidFill>
                <a:latin typeface="Courier New"/>
                <a:ea typeface="Courier New"/>
                <a:cs typeface="Courier New"/>
                <a:sym typeface="Courier New"/>
              </a:rPr>
              <a:t>currentRecord.getDateFieldValue</a:t>
            </a:r>
            <a:r>
              <a:rPr lang="en-US" sz="1400" dirty="0">
                <a:solidFill>
                  <a:schemeClr val="dk1"/>
                </a:solidFill>
                <a:latin typeface="Courier New"/>
                <a:ea typeface="Courier New"/>
                <a:cs typeface="Courier New"/>
                <a:sym typeface="Courier New"/>
              </a:rPr>
              <a:t>(</a:t>
            </a:r>
            <a:r>
              <a:rPr lang="en-US" sz="1400" dirty="0" err="1">
                <a:solidFill>
                  <a:schemeClr val="dk1"/>
                </a:solidFill>
                <a:latin typeface="Courier New"/>
                <a:ea typeface="Courier New"/>
                <a:cs typeface="Courier New"/>
                <a:sym typeface="Courier New"/>
              </a:rPr>
              <a:t>CF_ZZZZ_ResponseDueDate</a:t>
            </a:r>
            <a:r>
              <a:rPr lang="en-US" sz="1400" dirty="0">
                <a:solidFill>
                  <a:schemeClr val="dk1"/>
                </a:solidFill>
                <a:latin typeface="Courier New"/>
                <a:ea typeface="Courier New"/>
                <a:cs typeface="Courier New"/>
                <a:sym typeface="Courier New"/>
              </a:rPr>
              <a:t>);</a:t>
            </a:r>
          </a:p>
          <a:p>
            <a:pPr marL="342900" indent="-342900"/>
            <a:r>
              <a:rPr lang="en-US" sz="1400" dirty="0">
                <a:solidFill>
                  <a:schemeClr val="dk1"/>
                </a:solidFill>
                <a:latin typeface="Courier New"/>
                <a:ea typeface="Courier New"/>
                <a:cs typeface="Courier New"/>
                <a:sym typeface="Courier New"/>
              </a:rPr>
              <a:t>		</a:t>
            </a:r>
          </a:p>
          <a:p>
            <a:pPr marL="342900" indent="-342900"/>
            <a:r>
              <a:rPr lang="en-US" sz="1400" dirty="0">
                <a:solidFill>
                  <a:schemeClr val="dk1"/>
                </a:solidFill>
                <a:latin typeface="Courier New"/>
                <a:ea typeface="Courier New"/>
                <a:cs typeface="Courier New"/>
                <a:sym typeface="Courier New"/>
              </a:rPr>
              <a:t>…</a:t>
            </a:r>
            <a:r>
              <a:rPr lang="en-US" sz="1400" dirty="0" err="1">
                <a:solidFill>
                  <a:schemeClr val="dk1"/>
                </a:solidFill>
                <a:latin typeface="Courier New"/>
                <a:ea typeface="Courier New"/>
                <a:cs typeface="Courier New"/>
                <a:sym typeface="Courier New"/>
              </a:rPr>
              <a:t>Con’t</a:t>
            </a:r>
            <a:endParaRPr lang="en-US" sz="1400"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399670125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5" name="Shape 625"/>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smtClean="0"/>
              <a:t>Team Connect Development</a:t>
            </a:r>
            <a:endParaRPr lang="en-US" dirty="0"/>
          </a:p>
        </p:txBody>
      </p:sp>
      <p:sp>
        <p:nvSpPr>
          <p:cNvPr id="5" name="Shape 832"/>
          <p:cNvSpPr txBox="1"/>
          <p:nvPr/>
        </p:nvSpPr>
        <p:spPr>
          <a:xfrm>
            <a:off x="1872466" y="1113162"/>
            <a:ext cx="8445500" cy="5095816"/>
          </a:xfrm>
          <a:prstGeom prst="rect">
            <a:avLst/>
          </a:prstGeom>
          <a:noFill/>
          <a:ln w="9525" cap="flat" cmpd="sng">
            <a:solidFill>
              <a:schemeClr val="lt2"/>
            </a:solidFill>
            <a:prstDash val="solid"/>
            <a:miter lim="800000"/>
            <a:headEnd type="none" w="med" len="med"/>
            <a:tailEnd type="none" w="med" len="med"/>
          </a:ln>
        </p:spPr>
        <p:txBody>
          <a:bodyPr wrap="square" lIns="91425" tIns="45700" rIns="91425" bIns="45700" anchor="t" anchorCtr="0">
            <a:noAutofit/>
          </a:bodyPr>
          <a:lstStyle/>
          <a:p>
            <a:pPr marL="342900" indent="-342900"/>
            <a:r>
              <a:rPr lang="en-US" sz="1600" dirty="0" err="1">
                <a:solidFill>
                  <a:schemeClr val="dk1"/>
                </a:solidFill>
                <a:latin typeface="Courier New"/>
                <a:ea typeface="Courier New"/>
                <a:cs typeface="Courier New"/>
                <a:sym typeface="Courier New"/>
              </a:rPr>
              <a:t>Con’t</a:t>
            </a:r>
            <a:r>
              <a:rPr lang="en-US" sz="1600" dirty="0">
                <a:solidFill>
                  <a:schemeClr val="dk1"/>
                </a:solidFill>
                <a:latin typeface="Courier New"/>
                <a:ea typeface="Courier New"/>
                <a:cs typeface="Courier New"/>
                <a:sym typeface="Courier New"/>
              </a:rPr>
              <a:t>…</a:t>
            </a:r>
          </a:p>
          <a:p>
            <a:pPr marL="342900" indent="-342900"/>
            <a:r>
              <a:rPr lang="en-US" sz="1600" dirty="0">
                <a:solidFill>
                  <a:schemeClr val="dk1"/>
                </a:solidFill>
                <a:latin typeface="Courier New"/>
                <a:ea typeface="Courier New"/>
                <a:cs typeface="Courier New"/>
                <a:sym typeface="Courier New"/>
              </a:rPr>
              <a:t>		if(</a:t>
            </a:r>
            <a:r>
              <a:rPr lang="en-US" sz="1600" dirty="0" err="1">
                <a:solidFill>
                  <a:schemeClr val="dk1"/>
                </a:solidFill>
                <a:latin typeface="Courier New"/>
                <a:ea typeface="Courier New"/>
                <a:cs typeface="Courier New"/>
                <a:sym typeface="Courier New"/>
              </a:rPr>
              <a:t>requestDate</a:t>
            </a:r>
            <a:r>
              <a:rPr lang="en-US" sz="1600" dirty="0">
                <a:solidFill>
                  <a:schemeClr val="dk1"/>
                </a:solidFill>
                <a:latin typeface="Courier New"/>
                <a:ea typeface="Courier New"/>
                <a:cs typeface="Courier New"/>
                <a:sym typeface="Courier New"/>
              </a:rPr>
              <a:t> != null &amp;&amp; </a:t>
            </a:r>
            <a:r>
              <a:rPr lang="en-US" sz="1600" dirty="0" err="1">
                <a:solidFill>
                  <a:schemeClr val="dk1"/>
                </a:solidFill>
                <a:latin typeface="Courier New"/>
                <a:ea typeface="Courier New"/>
                <a:cs typeface="Courier New"/>
                <a:sym typeface="Courier New"/>
              </a:rPr>
              <a:t>responseDueDate</a:t>
            </a:r>
            <a:r>
              <a:rPr lang="en-US" sz="1600" dirty="0">
                <a:solidFill>
                  <a:schemeClr val="dk1"/>
                </a:solidFill>
                <a:latin typeface="Courier New"/>
                <a:ea typeface="Courier New"/>
                <a:cs typeface="Courier New"/>
                <a:sym typeface="Courier New"/>
              </a:rPr>
              <a:t> != null) {</a:t>
            </a:r>
          </a:p>
          <a:p>
            <a:pPr marL="342900" indent="-342900"/>
            <a:r>
              <a:rPr lang="en-US" sz="1600" dirty="0">
                <a:solidFill>
                  <a:schemeClr val="dk1"/>
                </a:solidFill>
                <a:latin typeface="Courier New"/>
                <a:ea typeface="Courier New"/>
                <a:cs typeface="Courier New"/>
                <a:sym typeface="Courier New"/>
              </a:rPr>
              <a:t>			</a:t>
            </a:r>
          </a:p>
          <a:p>
            <a:pPr marL="342900" indent="-342900"/>
            <a:r>
              <a:rPr lang="en-US" sz="1600" dirty="0">
                <a:solidFill>
                  <a:schemeClr val="dk1"/>
                </a:solidFill>
                <a:latin typeface="Courier New"/>
                <a:ea typeface="Courier New"/>
                <a:cs typeface="Courier New"/>
                <a:sym typeface="Courier New"/>
              </a:rPr>
              <a:t>			Calendar </a:t>
            </a:r>
            <a:r>
              <a:rPr lang="en-US" sz="1600" dirty="0" err="1">
                <a:solidFill>
                  <a:schemeClr val="dk1"/>
                </a:solidFill>
                <a:latin typeface="Courier New"/>
                <a:ea typeface="Courier New"/>
                <a:cs typeface="Courier New"/>
                <a:sym typeface="Courier New"/>
              </a:rPr>
              <a:t>requestCal</a:t>
            </a:r>
            <a:r>
              <a:rPr lang="en-US" sz="1600" dirty="0">
                <a:solidFill>
                  <a:schemeClr val="dk1"/>
                </a:solidFill>
                <a:latin typeface="Courier New"/>
                <a:ea typeface="Courier New"/>
                <a:cs typeface="Courier New"/>
                <a:sym typeface="Courier New"/>
              </a:rPr>
              <a:t> = </a:t>
            </a:r>
            <a:r>
              <a:rPr lang="en-US" sz="1600" dirty="0" err="1">
                <a:solidFill>
                  <a:schemeClr val="dk1"/>
                </a:solidFill>
                <a:latin typeface="Courier New"/>
                <a:ea typeface="Courier New"/>
                <a:cs typeface="Courier New"/>
                <a:sym typeface="Courier New"/>
              </a:rPr>
              <a:t>Calendar.getInstance</a:t>
            </a:r>
            <a:r>
              <a:rPr lang="en-US" sz="1600" dirty="0">
                <a:solidFill>
                  <a:schemeClr val="dk1"/>
                </a:solidFill>
                <a:latin typeface="Courier New"/>
                <a:ea typeface="Courier New"/>
                <a:cs typeface="Courier New"/>
                <a:sym typeface="Courier New"/>
              </a:rPr>
              <a:t>();</a:t>
            </a:r>
          </a:p>
          <a:p>
            <a:pPr marL="342900" indent="-342900"/>
            <a:r>
              <a:rPr lang="en-US" sz="1600" dirty="0">
                <a:solidFill>
                  <a:schemeClr val="dk1"/>
                </a:solidFill>
                <a:latin typeface="Courier New"/>
                <a:ea typeface="Courier New"/>
                <a:cs typeface="Courier New"/>
                <a:sym typeface="Courier New"/>
              </a:rPr>
              <a:t>			</a:t>
            </a:r>
            <a:r>
              <a:rPr lang="en-US" sz="1600" dirty="0" err="1">
                <a:solidFill>
                  <a:schemeClr val="dk1"/>
                </a:solidFill>
                <a:latin typeface="Courier New"/>
                <a:ea typeface="Courier New"/>
                <a:cs typeface="Courier New"/>
                <a:sym typeface="Courier New"/>
              </a:rPr>
              <a:t>requestCal.setTime</a:t>
            </a:r>
            <a:r>
              <a:rPr lang="en-US" sz="1600" dirty="0">
                <a:solidFill>
                  <a:schemeClr val="dk1"/>
                </a:solidFill>
                <a:latin typeface="Courier New"/>
                <a:ea typeface="Courier New"/>
                <a:cs typeface="Courier New"/>
                <a:sym typeface="Courier New"/>
              </a:rPr>
              <a:t>(</a:t>
            </a:r>
            <a:r>
              <a:rPr lang="en-US" sz="1600" dirty="0" err="1">
                <a:solidFill>
                  <a:schemeClr val="dk1"/>
                </a:solidFill>
                <a:latin typeface="Courier New"/>
                <a:ea typeface="Courier New"/>
                <a:cs typeface="Courier New"/>
                <a:sym typeface="Courier New"/>
              </a:rPr>
              <a:t>requestDate</a:t>
            </a:r>
            <a:r>
              <a:rPr lang="en-US" sz="1600" dirty="0">
                <a:solidFill>
                  <a:schemeClr val="dk1"/>
                </a:solidFill>
                <a:latin typeface="Courier New"/>
                <a:ea typeface="Courier New"/>
                <a:cs typeface="Courier New"/>
                <a:sym typeface="Courier New"/>
              </a:rPr>
              <a:t>);</a:t>
            </a:r>
          </a:p>
          <a:p>
            <a:pPr marL="342900" indent="-342900"/>
            <a:r>
              <a:rPr lang="en-US" sz="1600" dirty="0">
                <a:solidFill>
                  <a:schemeClr val="dk1"/>
                </a:solidFill>
                <a:latin typeface="Courier New"/>
                <a:ea typeface="Courier New"/>
                <a:cs typeface="Courier New"/>
                <a:sym typeface="Courier New"/>
              </a:rPr>
              <a:t>			</a:t>
            </a:r>
          </a:p>
          <a:p>
            <a:pPr marL="342900" indent="-342900"/>
            <a:r>
              <a:rPr lang="en-US" sz="1600" dirty="0">
                <a:solidFill>
                  <a:schemeClr val="dk1"/>
                </a:solidFill>
                <a:latin typeface="Courier New"/>
                <a:ea typeface="Courier New"/>
                <a:cs typeface="Courier New"/>
                <a:sym typeface="Courier New"/>
              </a:rPr>
              <a:t>			Calendar </a:t>
            </a:r>
            <a:r>
              <a:rPr lang="en-US" sz="1600" dirty="0" err="1">
                <a:solidFill>
                  <a:schemeClr val="dk1"/>
                </a:solidFill>
                <a:latin typeface="Courier New"/>
                <a:ea typeface="Courier New"/>
                <a:cs typeface="Courier New"/>
                <a:sym typeface="Courier New"/>
              </a:rPr>
              <a:t>responseCal</a:t>
            </a:r>
            <a:r>
              <a:rPr lang="en-US" sz="1600" dirty="0">
                <a:solidFill>
                  <a:schemeClr val="dk1"/>
                </a:solidFill>
                <a:latin typeface="Courier New"/>
                <a:ea typeface="Courier New"/>
                <a:cs typeface="Courier New"/>
                <a:sym typeface="Courier New"/>
              </a:rPr>
              <a:t> = </a:t>
            </a:r>
            <a:r>
              <a:rPr lang="en-US" sz="1600" dirty="0" err="1">
                <a:solidFill>
                  <a:schemeClr val="dk1"/>
                </a:solidFill>
                <a:latin typeface="Courier New"/>
                <a:ea typeface="Courier New"/>
                <a:cs typeface="Courier New"/>
                <a:sym typeface="Courier New"/>
              </a:rPr>
              <a:t>Calendar.getInstance</a:t>
            </a:r>
            <a:r>
              <a:rPr lang="en-US" sz="1600" dirty="0">
                <a:solidFill>
                  <a:schemeClr val="dk1"/>
                </a:solidFill>
                <a:latin typeface="Courier New"/>
                <a:ea typeface="Courier New"/>
                <a:cs typeface="Courier New"/>
                <a:sym typeface="Courier New"/>
              </a:rPr>
              <a:t>();</a:t>
            </a:r>
          </a:p>
          <a:p>
            <a:pPr marL="342900" indent="-342900"/>
            <a:r>
              <a:rPr lang="en-US" sz="1600" dirty="0">
                <a:solidFill>
                  <a:schemeClr val="dk1"/>
                </a:solidFill>
                <a:latin typeface="Courier New"/>
                <a:ea typeface="Courier New"/>
                <a:cs typeface="Courier New"/>
                <a:sym typeface="Courier New"/>
              </a:rPr>
              <a:t>			</a:t>
            </a:r>
            <a:r>
              <a:rPr lang="en-US" sz="1600" dirty="0" err="1">
                <a:solidFill>
                  <a:schemeClr val="dk1"/>
                </a:solidFill>
                <a:latin typeface="Courier New"/>
                <a:ea typeface="Courier New"/>
                <a:cs typeface="Courier New"/>
                <a:sym typeface="Courier New"/>
              </a:rPr>
              <a:t>responseCal.setTime</a:t>
            </a:r>
            <a:r>
              <a:rPr lang="en-US" sz="1600" dirty="0">
                <a:solidFill>
                  <a:schemeClr val="dk1"/>
                </a:solidFill>
                <a:latin typeface="Courier New"/>
                <a:ea typeface="Courier New"/>
                <a:cs typeface="Courier New"/>
                <a:sym typeface="Courier New"/>
              </a:rPr>
              <a:t>(</a:t>
            </a:r>
            <a:r>
              <a:rPr lang="en-US" sz="1600" dirty="0" err="1">
                <a:solidFill>
                  <a:schemeClr val="dk1"/>
                </a:solidFill>
                <a:latin typeface="Courier New"/>
                <a:ea typeface="Courier New"/>
                <a:cs typeface="Courier New"/>
                <a:sym typeface="Courier New"/>
              </a:rPr>
              <a:t>responseDueDate</a:t>
            </a:r>
            <a:r>
              <a:rPr lang="en-US" sz="1600" dirty="0">
                <a:solidFill>
                  <a:schemeClr val="dk1"/>
                </a:solidFill>
                <a:latin typeface="Courier New"/>
                <a:ea typeface="Courier New"/>
                <a:cs typeface="Courier New"/>
                <a:sym typeface="Courier New"/>
              </a:rPr>
              <a:t>);</a:t>
            </a:r>
          </a:p>
          <a:p>
            <a:pPr marL="342900" indent="-342900"/>
            <a:r>
              <a:rPr lang="en-US" sz="1600" dirty="0">
                <a:solidFill>
                  <a:schemeClr val="dk1"/>
                </a:solidFill>
                <a:latin typeface="Courier New"/>
                <a:ea typeface="Courier New"/>
                <a:cs typeface="Courier New"/>
                <a:sym typeface="Courier New"/>
              </a:rPr>
              <a:t>			</a:t>
            </a:r>
          </a:p>
          <a:p>
            <a:pPr marL="342900" indent="-342900"/>
            <a:r>
              <a:rPr lang="en-US" sz="1600" dirty="0">
                <a:solidFill>
                  <a:schemeClr val="dk1"/>
                </a:solidFill>
                <a:latin typeface="Courier New"/>
                <a:ea typeface="Courier New"/>
                <a:cs typeface="Courier New"/>
                <a:sym typeface="Courier New"/>
              </a:rPr>
              <a:t>			//add 7 days to </a:t>
            </a:r>
            <a:r>
              <a:rPr lang="en-US" sz="1600" dirty="0" err="1">
                <a:solidFill>
                  <a:schemeClr val="dk1"/>
                </a:solidFill>
                <a:latin typeface="Courier New"/>
                <a:ea typeface="Courier New"/>
                <a:cs typeface="Courier New"/>
                <a:sym typeface="Courier New"/>
              </a:rPr>
              <a:t>requestCal</a:t>
            </a:r>
            <a:endParaRPr lang="en-US" sz="1600" dirty="0">
              <a:solidFill>
                <a:schemeClr val="dk1"/>
              </a:solidFill>
              <a:latin typeface="Courier New"/>
              <a:ea typeface="Courier New"/>
              <a:cs typeface="Courier New"/>
              <a:sym typeface="Courier New"/>
            </a:endParaRPr>
          </a:p>
          <a:p>
            <a:pPr marL="342900" indent="-342900"/>
            <a:r>
              <a:rPr lang="en-US" sz="1600" dirty="0">
                <a:solidFill>
                  <a:schemeClr val="dk1"/>
                </a:solidFill>
                <a:latin typeface="Courier New"/>
                <a:ea typeface="Courier New"/>
                <a:cs typeface="Courier New"/>
                <a:sym typeface="Courier New"/>
              </a:rPr>
              <a:t>			</a:t>
            </a:r>
            <a:r>
              <a:rPr lang="en-US" sz="1600" dirty="0" err="1">
                <a:solidFill>
                  <a:schemeClr val="dk1"/>
                </a:solidFill>
                <a:latin typeface="Courier New"/>
                <a:ea typeface="Courier New"/>
                <a:cs typeface="Courier New"/>
                <a:sym typeface="Courier New"/>
              </a:rPr>
              <a:t>requestCal.add</a:t>
            </a:r>
            <a:r>
              <a:rPr lang="en-US" sz="1600" dirty="0">
                <a:solidFill>
                  <a:schemeClr val="dk1"/>
                </a:solidFill>
                <a:latin typeface="Courier New"/>
                <a:ea typeface="Courier New"/>
                <a:cs typeface="Courier New"/>
                <a:sym typeface="Courier New"/>
              </a:rPr>
              <a:t>(</a:t>
            </a:r>
            <a:r>
              <a:rPr lang="en-US" sz="1600" dirty="0" err="1">
                <a:solidFill>
                  <a:schemeClr val="dk1"/>
                </a:solidFill>
                <a:latin typeface="Courier New"/>
                <a:ea typeface="Courier New"/>
                <a:cs typeface="Courier New"/>
                <a:sym typeface="Courier New"/>
              </a:rPr>
              <a:t>Calendar.DAY_OF_YEAR</a:t>
            </a:r>
            <a:r>
              <a:rPr lang="en-US" sz="1600" dirty="0">
                <a:solidFill>
                  <a:schemeClr val="dk1"/>
                </a:solidFill>
                <a:latin typeface="Courier New"/>
                <a:ea typeface="Courier New"/>
                <a:cs typeface="Courier New"/>
                <a:sym typeface="Courier New"/>
              </a:rPr>
              <a:t>, </a:t>
            </a:r>
            <a:r>
              <a:rPr lang="en-US" sz="1600" dirty="0" err="1">
                <a:solidFill>
                  <a:schemeClr val="dk1"/>
                </a:solidFill>
                <a:latin typeface="Courier New"/>
                <a:ea typeface="Courier New"/>
                <a:cs typeface="Courier New"/>
                <a:sym typeface="Courier New"/>
              </a:rPr>
              <a:t>lengthLimit.intValue</a:t>
            </a:r>
            <a:r>
              <a:rPr lang="en-US" sz="1600" dirty="0">
                <a:solidFill>
                  <a:schemeClr val="dk1"/>
                </a:solidFill>
                <a:latin typeface="Courier New"/>
                <a:ea typeface="Courier New"/>
                <a:cs typeface="Courier New"/>
                <a:sym typeface="Courier New"/>
              </a:rPr>
              <a:t>());</a:t>
            </a:r>
          </a:p>
          <a:p>
            <a:pPr marL="342900" indent="-342900"/>
            <a:r>
              <a:rPr lang="en-US" sz="1600" dirty="0">
                <a:solidFill>
                  <a:schemeClr val="dk1"/>
                </a:solidFill>
                <a:latin typeface="Courier New"/>
                <a:ea typeface="Courier New"/>
                <a:cs typeface="Courier New"/>
                <a:sym typeface="Courier New"/>
              </a:rPr>
              <a:t>			</a:t>
            </a:r>
          </a:p>
          <a:p>
            <a:pPr marL="342900" indent="-342900"/>
            <a:r>
              <a:rPr lang="en-US" sz="1600" dirty="0">
                <a:solidFill>
                  <a:schemeClr val="dk1"/>
                </a:solidFill>
                <a:latin typeface="Courier New"/>
                <a:ea typeface="Courier New"/>
                <a:cs typeface="Courier New"/>
                <a:sym typeface="Courier New"/>
              </a:rPr>
              <a:t>			return </a:t>
            </a:r>
            <a:r>
              <a:rPr lang="en-US" sz="1600" dirty="0" err="1">
                <a:solidFill>
                  <a:schemeClr val="dk1"/>
                </a:solidFill>
                <a:latin typeface="Courier New"/>
                <a:ea typeface="Courier New"/>
                <a:cs typeface="Courier New"/>
                <a:sym typeface="Courier New"/>
              </a:rPr>
              <a:t>requestCal.compareTo</a:t>
            </a:r>
            <a:r>
              <a:rPr lang="en-US" sz="1600" dirty="0">
                <a:solidFill>
                  <a:schemeClr val="dk1"/>
                </a:solidFill>
                <a:latin typeface="Courier New"/>
                <a:ea typeface="Courier New"/>
                <a:cs typeface="Courier New"/>
                <a:sym typeface="Courier New"/>
              </a:rPr>
              <a:t>(</a:t>
            </a:r>
            <a:r>
              <a:rPr lang="en-US" sz="1600" dirty="0" err="1">
                <a:solidFill>
                  <a:schemeClr val="dk1"/>
                </a:solidFill>
                <a:latin typeface="Courier New"/>
                <a:ea typeface="Courier New"/>
                <a:cs typeface="Courier New"/>
                <a:sym typeface="Courier New"/>
              </a:rPr>
              <a:t>responseCal</a:t>
            </a:r>
            <a:r>
              <a:rPr lang="en-US" sz="1600" dirty="0">
                <a:solidFill>
                  <a:schemeClr val="dk1"/>
                </a:solidFill>
                <a:latin typeface="Courier New"/>
                <a:ea typeface="Courier New"/>
                <a:cs typeface="Courier New"/>
                <a:sym typeface="Courier New"/>
              </a:rPr>
              <a:t>) &lt; 0; 		}</a:t>
            </a:r>
          </a:p>
          <a:p>
            <a:pPr marL="342900" indent="-342900"/>
            <a:r>
              <a:rPr lang="en-US" sz="1600" dirty="0">
                <a:solidFill>
                  <a:schemeClr val="dk1"/>
                </a:solidFill>
                <a:latin typeface="Courier New"/>
                <a:ea typeface="Courier New"/>
                <a:cs typeface="Courier New"/>
                <a:sym typeface="Courier New"/>
              </a:rPr>
              <a:t>		</a:t>
            </a:r>
          </a:p>
          <a:p>
            <a:pPr marL="342900" indent="-342900"/>
            <a:r>
              <a:rPr lang="en-US" sz="1600" dirty="0">
                <a:solidFill>
                  <a:schemeClr val="dk1"/>
                </a:solidFill>
                <a:latin typeface="Courier New"/>
                <a:ea typeface="Courier New"/>
                <a:cs typeface="Courier New"/>
                <a:sym typeface="Courier New"/>
              </a:rPr>
              <a:t>		return false;</a:t>
            </a:r>
          </a:p>
          <a:p>
            <a:pPr marL="342900" indent="-342900"/>
            <a:r>
              <a:rPr lang="en-US" sz="1600" dirty="0">
                <a:solidFill>
                  <a:schemeClr val="dk1"/>
                </a:solidFill>
                <a:latin typeface="Courier New"/>
                <a:ea typeface="Courier New"/>
                <a:cs typeface="Courier New"/>
                <a:sym typeface="Courier New"/>
              </a:rPr>
              <a:t>	}</a:t>
            </a:r>
          </a:p>
          <a:p>
            <a:pPr marL="342900" indent="-342900"/>
            <a:endParaRPr lang="en-US" sz="1600" dirty="0">
              <a:solidFill>
                <a:schemeClr val="dk1"/>
              </a:solidFill>
              <a:latin typeface="Courier New"/>
              <a:ea typeface="Courier New"/>
              <a:cs typeface="Courier New"/>
              <a:sym typeface="Courier New"/>
            </a:endParaRPr>
          </a:p>
          <a:p>
            <a:pPr marL="342900" indent="-342900"/>
            <a:r>
              <a:rPr lang="en-US" sz="1600" dirty="0">
                <a:solidFill>
                  <a:schemeClr val="dk1"/>
                </a:solidFill>
                <a:latin typeface="Courier New"/>
                <a:ea typeface="Courier New"/>
                <a:cs typeface="Courier New"/>
                <a:sym typeface="Courier New"/>
              </a:rPr>
              <a:t>…</a:t>
            </a:r>
            <a:r>
              <a:rPr lang="en-US" sz="1600" dirty="0" err="1">
                <a:solidFill>
                  <a:schemeClr val="dk1"/>
                </a:solidFill>
                <a:latin typeface="Courier New"/>
                <a:ea typeface="Courier New"/>
                <a:cs typeface="Courier New"/>
                <a:sym typeface="Courier New"/>
              </a:rPr>
              <a:t>Con’t</a:t>
            </a:r>
            <a:endParaRPr lang="en-US" sz="1600"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343382790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5" name="Shape 625"/>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smtClean="0"/>
              <a:t>Team Connect Development</a:t>
            </a:r>
            <a:endParaRPr lang="en-US" dirty="0"/>
          </a:p>
        </p:txBody>
      </p:sp>
      <p:sp>
        <p:nvSpPr>
          <p:cNvPr id="5" name="Shape 832"/>
          <p:cNvSpPr txBox="1"/>
          <p:nvPr/>
        </p:nvSpPr>
        <p:spPr>
          <a:xfrm>
            <a:off x="1872466" y="1113162"/>
            <a:ext cx="8445500" cy="5095816"/>
          </a:xfrm>
          <a:prstGeom prst="rect">
            <a:avLst/>
          </a:prstGeom>
          <a:noFill/>
          <a:ln w="9525" cap="flat" cmpd="sng">
            <a:solidFill>
              <a:schemeClr val="lt2"/>
            </a:solidFill>
            <a:prstDash val="solid"/>
            <a:miter lim="800000"/>
            <a:headEnd type="none" w="med" len="med"/>
            <a:tailEnd type="none" w="med" len="med"/>
          </a:ln>
        </p:spPr>
        <p:txBody>
          <a:bodyPr wrap="square" lIns="91425" tIns="45700" rIns="91425" bIns="45700" anchor="t" anchorCtr="0">
            <a:noAutofit/>
          </a:bodyPr>
          <a:lstStyle/>
          <a:p>
            <a:pPr marL="342900" indent="-342900"/>
            <a:r>
              <a:rPr lang="en-US" sz="1600" dirty="0" err="1">
                <a:solidFill>
                  <a:schemeClr val="dk1"/>
                </a:solidFill>
                <a:latin typeface="Courier New"/>
                <a:ea typeface="Courier New"/>
                <a:cs typeface="Courier New"/>
                <a:sym typeface="Courier New"/>
              </a:rPr>
              <a:t>Con’t</a:t>
            </a:r>
            <a:r>
              <a:rPr lang="en-US" sz="1600" dirty="0">
                <a:solidFill>
                  <a:schemeClr val="dk1"/>
                </a:solidFill>
                <a:latin typeface="Courier New"/>
                <a:ea typeface="Courier New"/>
                <a:cs typeface="Courier New"/>
                <a:sym typeface="Courier New"/>
              </a:rPr>
              <a:t>…</a:t>
            </a:r>
          </a:p>
          <a:p>
            <a:pPr marL="342900" indent="-342900"/>
            <a:endParaRPr lang="en-US" sz="1600" dirty="0">
              <a:solidFill>
                <a:schemeClr val="dk1"/>
              </a:solidFill>
              <a:latin typeface="Courier New"/>
              <a:ea typeface="Courier New"/>
              <a:cs typeface="Courier New"/>
              <a:sym typeface="Courier New"/>
            </a:endParaRPr>
          </a:p>
          <a:p>
            <a:pPr marL="342900" indent="-342900"/>
            <a:r>
              <a:rPr lang="en-US" sz="1600" dirty="0">
                <a:solidFill>
                  <a:schemeClr val="dk1"/>
                </a:solidFill>
                <a:latin typeface="Courier New"/>
                <a:ea typeface="Courier New"/>
                <a:cs typeface="Courier New"/>
                <a:sym typeface="Courier New"/>
              </a:rPr>
              <a:t>	</a:t>
            </a:r>
          </a:p>
          <a:p>
            <a:pPr marL="342900" indent="-342900"/>
            <a:r>
              <a:rPr lang="en-US" sz="1600" dirty="0">
                <a:solidFill>
                  <a:schemeClr val="dk1"/>
                </a:solidFill>
                <a:latin typeface="Courier New"/>
                <a:ea typeface="Courier New"/>
                <a:cs typeface="Courier New"/>
                <a:sym typeface="Courier New"/>
              </a:rPr>
              <a:t>	@Override</a:t>
            </a:r>
          </a:p>
          <a:p>
            <a:pPr marL="342900" indent="-342900"/>
            <a:r>
              <a:rPr lang="en-US" sz="1600" dirty="0">
                <a:solidFill>
                  <a:schemeClr val="dk1"/>
                </a:solidFill>
                <a:latin typeface="Courier New"/>
                <a:ea typeface="Courier New"/>
                <a:cs typeface="Courier New"/>
                <a:sym typeface="Courier New"/>
              </a:rPr>
              <a:t>	public void </a:t>
            </a:r>
            <a:r>
              <a:rPr lang="en-US" sz="1600" dirty="0" err="1">
                <a:solidFill>
                  <a:schemeClr val="dk1"/>
                </a:solidFill>
                <a:latin typeface="Courier New"/>
                <a:ea typeface="Courier New"/>
                <a:cs typeface="Courier New"/>
                <a:sym typeface="Courier New"/>
              </a:rPr>
              <a:t>declareParameters</a:t>
            </a:r>
            <a:r>
              <a:rPr lang="en-US" sz="1600" dirty="0">
                <a:solidFill>
                  <a:schemeClr val="dk1"/>
                </a:solidFill>
                <a:latin typeface="Courier New"/>
                <a:ea typeface="Courier New"/>
                <a:cs typeface="Courier New"/>
                <a:sym typeface="Courier New"/>
              </a:rPr>
              <a:t>() {</a:t>
            </a:r>
          </a:p>
          <a:p>
            <a:pPr marL="342900" indent="-342900"/>
            <a:r>
              <a:rPr lang="en-US" sz="1600" dirty="0">
                <a:solidFill>
                  <a:schemeClr val="dk1"/>
                </a:solidFill>
                <a:latin typeface="Courier New"/>
                <a:ea typeface="Courier New"/>
                <a:cs typeface="Courier New"/>
                <a:sym typeface="Courier New"/>
              </a:rPr>
              <a:t>		</a:t>
            </a:r>
            <a:r>
              <a:rPr lang="en-US" sz="1600" dirty="0" err="1">
                <a:solidFill>
                  <a:schemeClr val="dk1"/>
                </a:solidFill>
                <a:latin typeface="Courier New"/>
                <a:ea typeface="Courier New"/>
                <a:cs typeface="Courier New"/>
                <a:sym typeface="Courier New"/>
              </a:rPr>
              <a:t>parameters.addNumberParameter</a:t>
            </a:r>
            <a:r>
              <a:rPr lang="en-US" sz="1600" dirty="0">
                <a:solidFill>
                  <a:schemeClr val="dk1"/>
                </a:solidFill>
                <a:latin typeface="Courier New"/>
                <a:ea typeface="Courier New"/>
                <a:cs typeface="Courier New"/>
                <a:sym typeface="Courier New"/>
              </a:rPr>
              <a:t>("</a:t>
            </a:r>
            <a:r>
              <a:rPr lang="en-US" sz="1600" dirty="0" err="1">
                <a:solidFill>
                  <a:schemeClr val="dk1"/>
                </a:solidFill>
                <a:latin typeface="Courier New"/>
                <a:ea typeface="Courier New"/>
                <a:cs typeface="Courier New"/>
                <a:sym typeface="Courier New"/>
              </a:rPr>
              <a:t>lengthLimit</a:t>
            </a:r>
            <a:r>
              <a:rPr lang="en-US" sz="1600" dirty="0">
                <a:solidFill>
                  <a:schemeClr val="dk1"/>
                </a:solidFill>
                <a:latin typeface="Courier New"/>
                <a:ea typeface="Courier New"/>
                <a:cs typeface="Courier New"/>
                <a:sym typeface="Courier New"/>
              </a:rPr>
              <a:t>", "Enter the maximum number of days to allow:", 7L);</a:t>
            </a:r>
          </a:p>
          <a:p>
            <a:pPr marL="342900" indent="-342900"/>
            <a:r>
              <a:rPr lang="en-US" sz="1600" dirty="0">
                <a:solidFill>
                  <a:schemeClr val="dk1"/>
                </a:solidFill>
                <a:latin typeface="Courier New"/>
                <a:ea typeface="Courier New"/>
                <a:cs typeface="Courier New"/>
                <a:sym typeface="Courier New"/>
              </a:rPr>
              <a:t>		</a:t>
            </a:r>
            <a:r>
              <a:rPr lang="en-US" sz="1600" dirty="0" err="1">
                <a:solidFill>
                  <a:schemeClr val="dk1"/>
                </a:solidFill>
                <a:latin typeface="Courier New"/>
                <a:ea typeface="Courier New"/>
                <a:cs typeface="Courier New"/>
                <a:sym typeface="Courier New"/>
              </a:rPr>
              <a:t>super.declareParameters</a:t>
            </a:r>
            <a:r>
              <a:rPr lang="en-US" sz="1600" dirty="0">
                <a:solidFill>
                  <a:schemeClr val="dk1"/>
                </a:solidFill>
                <a:latin typeface="Courier New"/>
                <a:ea typeface="Courier New"/>
                <a:cs typeface="Courier New"/>
                <a:sym typeface="Courier New"/>
              </a:rPr>
              <a:t>();</a:t>
            </a:r>
          </a:p>
          <a:p>
            <a:pPr marL="342900" indent="-342900"/>
            <a:r>
              <a:rPr lang="en-US" sz="1600" dirty="0">
                <a:solidFill>
                  <a:schemeClr val="dk1"/>
                </a:solidFill>
                <a:latin typeface="Courier New"/>
                <a:ea typeface="Courier New"/>
                <a:cs typeface="Courier New"/>
                <a:sym typeface="Courier New"/>
              </a:rPr>
              <a:t>	}</a:t>
            </a:r>
          </a:p>
          <a:p>
            <a:pPr marL="342900" indent="-342900"/>
            <a:endParaRPr lang="en-US" sz="1600" dirty="0">
              <a:solidFill>
                <a:schemeClr val="dk1"/>
              </a:solidFill>
              <a:latin typeface="Courier New"/>
              <a:ea typeface="Courier New"/>
              <a:cs typeface="Courier New"/>
              <a:sym typeface="Courier New"/>
            </a:endParaRPr>
          </a:p>
          <a:p>
            <a:pPr marL="342900" indent="-342900"/>
            <a:r>
              <a:rPr lang="en-US" sz="1600" dirty="0">
                <a:solidFill>
                  <a:schemeClr val="dk1"/>
                </a:solidFill>
                <a:latin typeface="Courier New"/>
                <a:ea typeface="Courier New"/>
                <a:cs typeface="Courier New"/>
                <a:sym typeface="Courier New"/>
              </a:rPr>
              <a:t>}</a:t>
            </a:r>
          </a:p>
          <a:p>
            <a:pPr marL="342900" indent="-342900"/>
            <a:endParaRPr lang="en-US" sz="1600"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3340451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8626" y="1150045"/>
            <a:ext cx="8229600" cy="4572225"/>
          </a:xfrm>
        </p:spPr>
        <p:txBody>
          <a:bodyPr>
            <a:normAutofit lnSpcReduction="10000"/>
          </a:bodyPr>
          <a:lstStyle/>
          <a:p>
            <a:pPr marL="0" indent="0">
              <a:buNone/>
            </a:pPr>
            <a:r>
              <a:rPr lang="en-US" dirty="0">
                <a:latin typeface="Arial" charset="0"/>
              </a:rPr>
              <a:t>The following rules are </a:t>
            </a:r>
            <a:r>
              <a:rPr lang="en-US" u="sng" dirty="0">
                <a:latin typeface="Arial" charset="0"/>
              </a:rPr>
              <a:t>usually</a:t>
            </a:r>
            <a:r>
              <a:rPr lang="en-US" dirty="0">
                <a:latin typeface="Arial" charset="0"/>
              </a:rPr>
              <a:t> defined in the </a:t>
            </a:r>
            <a:r>
              <a:rPr lang="en-US" b="1" dirty="0">
                <a:latin typeface="Arial" charset="0"/>
              </a:rPr>
              <a:t>GUI</a:t>
            </a:r>
            <a:r>
              <a:rPr lang="en-US" dirty="0">
                <a:latin typeface="Arial" charset="0"/>
              </a:rPr>
              <a:t> </a:t>
            </a:r>
            <a:r>
              <a:rPr lang="en-US" b="1" dirty="0">
                <a:latin typeface="Arial" charset="0"/>
              </a:rPr>
              <a:t>by Business Analysts</a:t>
            </a:r>
            <a:r>
              <a:rPr lang="en-US" b="1" dirty="0" smtClean="0">
                <a:latin typeface="Arial" charset="0"/>
              </a:rPr>
              <a:t>:</a:t>
            </a:r>
          </a:p>
          <a:p>
            <a:pPr marL="0" indent="0">
              <a:buNone/>
            </a:pPr>
            <a:endParaRPr lang="en-US" sz="1800" dirty="0">
              <a:latin typeface="Arial" charset="0"/>
            </a:endParaRPr>
          </a:p>
          <a:p>
            <a:pPr lvl="1">
              <a:buFont typeface="Wingdings" pitchFamily="2" charset="2"/>
              <a:buChar char="§"/>
            </a:pPr>
            <a:r>
              <a:rPr lang="en-US" b="1" dirty="0" smtClean="0">
                <a:latin typeface="Arial" charset="0"/>
              </a:rPr>
              <a:t>Security</a:t>
            </a:r>
            <a:endParaRPr lang="en-US" b="1" dirty="0">
              <a:latin typeface="Arial" charset="0"/>
            </a:endParaRPr>
          </a:p>
          <a:p>
            <a:pPr lvl="1">
              <a:buFont typeface="Wingdings" pitchFamily="2" charset="2"/>
              <a:buChar char="§"/>
            </a:pPr>
            <a:endParaRPr lang="en-US" b="1" dirty="0">
              <a:latin typeface="Arial" charset="0"/>
            </a:endParaRPr>
          </a:p>
          <a:p>
            <a:pPr lvl="1">
              <a:buFont typeface="Wingdings" pitchFamily="2" charset="2"/>
              <a:buChar char="§"/>
            </a:pPr>
            <a:r>
              <a:rPr lang="en-US" b="1" dirty="0" smtClean="0">
                <a:latin typeface="Arial" charset="0"/>
              </a:rPr>
              <a:t>Pre-Population</a:t>
            </a:r>
            <a:endParaRPr lang="en-US" b="1" dirty="0">
              <a:latin typeface="Arial" charset="0"/>
            </a:endParaRPr>
          </a:p>
          <a:p>
            <a:pPr lvl="1">
              <a:buFont typeface="Wingdings" pitchFamily="2" charset="2"/>
              <a:buChar char="§"/>
            </a:pPr>
            <a:endParaRPr lang="en-US" b="1" dirty="0">
              <a:latin typeface="Arial" charset="0"/>
            </a:endParaRPr>
          </a:p>
          <a:p>
            <a:pPr lvl="1">
              <a:buFont typeface="Wingdings" pitchFamily="2" charset="2"/>
              <a:buChar char="§"/>
            </a:pPr>
            <a:r>
              <a:rPr lang="en-US" b="1" dirty="0" smtClean="0">
                <a:latin typeface="Arial" charset="0"/>
              </a:rPr>
              <a:t>Validation</a:t>
            </a:r>
            <a:endParaRPr lang="en-US" b="1" dirty="0">
              <a:latin typeface="Arial" charset="0"/>
            </a:endParaRPr>
          </a:p>
          <a:p>
            <a:pPr lvl="1">
              <a:buFont typeface="Wingdings" pitchFamily="2" charset="2"/>
              <a:buChar char="§"/>
            </a:pPr>
            <a:endParaRPr lang="en-US" b="1" dirty="0">
              <a:latin typeface="Arial" charset="0"/>
            </a:endParaRPr>
          </a:p>
          <a:p>
            <a:pPr lvl="1">
              <a:buFont typeface="Wingdings" pitchFamily="2" charset="2"/>
              <a:buChar char="§"/>
            </a:pPr>
            <a:r>
              <a:rPr lang="en-US" b="1" dirty="0" smtClean="0">
                <a:latin typeface="Arial" charset="0"/>
              </a:rPr>
              <a:t>Approval</a:t>
            </a:r>
            <a:endParaRPr lang="en-US" b="1" dirty="0">
              <a:latin typeface="Arial" charset="0"/>
            </a:endParaRPr>
          </a:p>
          <a:p>
            <a:pPr lvl="1">
              <a:buFont typeface="Wingdings" pitchFamily="2" charset="2"/>
              <a:buChar char="§"/>
            </a:pPr>
            <a:endParaRPr lang="en-US" b="1" dirty="0">
              <a:latin typeface="Arial" charset="0"/>
            </a:endParaRPr>
          </a:p>
          <a:p>
            <a:pPr lvl="1">
              <a:buFont typeface="Wingdings" pitchFamily="2" charset="2"/>
              <a:buChar char="§"/>
            </a:pPr>
            <a:r>
              <a:rPr lang="en-US" b="1" dirty="0" smtClean="0">
                <a:latin typeface="Arial" charset="0"/>
              </a:rPr>
              <a:t>Audit</a:t>
            </a:r>
            <a:br>
              <a:rPr lang="en-US" b="1" dirty="0" smtClean="0">
                <a:latin typeface="Arial" charset="0"/>
              </a:rPr>
            </a:br>
            <a:endParaRPr lang="en-US" b="1" dirty="0" smtClean="0">
              <a:latin typeface="Arial" charset="0"/>
            </a:endParaRPr>
          </a:p>
          <a:p>
            <a:pPr lvl="1">
              <a:buFont typeface="Wingdings" pitchFamily="2" charset="2"/>
              <a:buChar char="§"/>
            </a:pPr>
            <a:r>
              <a:rPr lang="en-US" b="1" dirty="0" smtClean="0">
                <a:latin typeface="Arial" charset="0"/>
              </a:rPr>
              <a:t>Post Commit</a:t>
            </a:r>
            <a:endParaRPr lang="en-US" b="1" dirty="0">
              <a:latin typeface="Arial" charset="0"/>
            </a:endParaRPr>
          </a:p>
        </p:txBody>
      </p:sp>
      <p:sp>
        <p:nvSpPr>
          <p:cNvPr id="3" name="Title 2"/>
          <p:cNvSpPr>
            <a:spLocks noGrp="1"/>
          </p:cNvSpPr>
          <p:nvPr>
            <p:ph type="title"/>
          </p:nvPr>
        </p:nvSpPr>
        <p:spPr/>
        <p:txBody>
          <a:bodyPr/>
          <a:lstStyle/>
          <a:p>
            <a:r>
              <a:rPr lang="en-US" dirty="0"/>
              <a:t>Rule </a:t>
            </a:r>
            <a:r>
              <a:rPr lang="en-US" dirty="0" smtClean="0"/>
              <a:t>Types</a:t>
            </a:r>
            <a:endParaRPr lang="en-US" dirty="0"/>
          </a:p>
        </p:txBody>
      </p:sp>
    </p:spTree>
    <p:extLst>
      <p:ext uri="{BB962C8B-B14F-4D97-AF65-F5344CB8AC3E}">
        <p14:creationId xmlns:p14="http://schemas.microsoft.com/office/powerpoint/2010/main" val="97561048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marL="0" lvl="1" indent="-127000">
              <a:spcBef>
                <a:spcPts val="0"/>
              </a:spcBef>
              <a:buClr>
                <a:srgbClr val="A50021"/>
              </a:buClr>
              <a:buNone/>
            </a:pPr>
            <a:r>
              <a:rPr lang="en-US" b="1" i="1" dirty="0"/>
              <a:t>Example 4: </a:t>
            </a:r>
          </a:p>
          <a:p>
            <a:pPr marL="0" lvl="1" indent="-127000">
              <a:buClr>
                <a:srgbClr val="A50021"/>
              </a:buClr>
              <a:buNone/>
            </a:pPr>
            <a:r>
              <a:rPr lang="en-US" b="1" i="1" dirty="0"/>
              <a:t>Checking whether the Project name has changed</a:t>
            </a:r>
          </a:p>
          <a:p>
            <a:pPr marL="0" lvl="1" indent="-127000">
              <a:buClr>
                <a:srgbClr val="A50021"/>
              </a:buClr>
              <a:buNone/>
            </a:pPr>
            <a:endParaRPr b="1" i="1" dirty="0"/>
          </a:p>
          <a:p>
            <a:pPr marL="0" lvl="1" indent="-127000">
              <a:buClr>
                <a:srgbClr val="A50021"/>
              </a:buClr>
              <a:buNone/>
            </a:pPr>
            <a:r>
              <a:rPr lang="en-US" b="1" dirty="0"/>
              <a:t>Rule Type:</a:t>
            </a:r>
            <a:r>
              <a:rPr lang="en-US" dirty="0"/>
              <a:t> Validation</a:t>
            </a:r>
          </a:p>
          <a:p>
            <a:pPr marL="0" lvl="1" indent="-127000">
              <a:buClr>
                <a:srgbClr val="A50021"/>
              </a:buClr>
              <a:buNone/>
            </a:pPr>
            <a:r>
              <a:rPr lang="en-US" b="1" dirty="0"/>
              <a:t>Rule Trigger:</a:t>
            </a:r>
            <a:r>
              <a:rPr lang="en-US" dirty="0"/>
              <a:t> Update</a:t>
            </a:r>
          </a:p>
          <a:p>
            <a:pPr marL="0" lvl="1" indent="-127000">
              <a:buClr>
                <a:srgbClr val="A50021"/>
              </a:buClr>
              <a:buNone/>
            </a:pPr>
            <a:r>
              <a:rPr lang="en-US" b="1" dirty="0"/>
              <a:t>Actions: </a:t>
            </a:r>
            <a:r>
              <a:rPr lang="en-US" dirty="0"/>
              <a:t>When a user edits a record, check if </a:t>
            </a:r>
            <a:r>
              <a:rPr lang="en-US" dirty="0" smtClean="0"/>
              <a:t>the name</a:t>
            </a:r>
            <a:r>
              <a:rPr lang="en-US" dirty="0"/>
              <a:t> has changed.</a:t>
            </a:r>
          </a:p>
        </p:txBody>
      </p:sp>
      <p:sp>
        <p:nvSpPr>
          <p:cNvPr id="897" name="Shape 897"/>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a:t>Custom Rules – Automated Condition– Example</a:t>
            </a:r>
          </a:p>
        </p:txBody>
      </p:sp>
    </p:spTree>
    <p:extLst>
      <p:ext uri="{BB962C8B-B14F-4D97-AF65-F5344CB8AC3E}">
        <p14:creationId xmlns:p14="http://schemas.microsoft.com/office/powerpoint/2010/main" val="231202200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5" name="Shape 625"/>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smtClean="0"/>
              <a:t>Team Connect Development</a:t>
            </a:r>
            <a:endParaRPr lang="en-US" dirty="0"/>
          </a:p>
        </p:txBody>
      </p:sp>
      <p:sp>
        <p:nvSpPr>
          <p:cNvPr id="5" name="Shape 832"/>
          <p:cNvSpPr txBox="1"/>
          <p:nvPr/>
        </p:nvSpPr>
        <p:spPr>
          <a:xfrm>
            <a:off x="1872466" y="1113162"/>
            <a:ext cx="8445500" cy="5095816"/>
          </a:xfrm>
          <a:prstGeom prst="rect">
            <a:avLst/>
          </a:prstGeom>
          <a:noFill/>
          <a:ln w="9525" cap="flat" cmpd="sng">
            <a:solidFill>
              <a:schemeClr val="lt2"/>
            </a:solidFill>
            <a:prstDash val="solid"/>
            <a:miter lim="800000"/>
            <a:headEnd type="none" w="med" len="med"/>
            <a:tailEnd type="none" w="med" len="med"/>
          </a:ln>
        </p:spPr>
        <p:txBody>
          <a:bodyPr wrap="square" lIns="91425" tIns="45700" rIns="91425" bIns="45700" anchor="t" anchorCtr="0">
            <a:noAutofit/>
          </a:bodyPr>
          <a:lstStyle/>
          <a:p>
            <a:pPr marL="342900" indent="-342900"/>
            <a:r>
              <a:rPr lang="en-US" sz="1200" dirty="0">
                <a:solidFill>
                  <a:schemeClr val="dk1"/>
                </a:solidFill>
                <a:latin typeface="Courier New"/>
                <a:ea typeface="Courier New"/>
                <a:cs typeface="Courier New"/>
                <a:sym typeface="Courier New"/>
              </a:rPr>
              <a:t>import </a:t>
            </a:r>
            <a:r>
              <a:rPr lang="en-US" sz="1200" dirty="0" err="1">
                <a:solidFill>
                  <a:schemeClr val="dk1"/>
                </a:solidFill>
                <a:latin typeface="Courier New"/>
                <a:ea typeface="Courier New"/>
                <a:cs typeface="Courier New"/>
                <a:sym typeface="Courier New"/>
              </a:rPr>
              <a:t>org.apache.commons.lang.StringUtils</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import com.mitratech.teamconnect.enterprise.api.custom.CustomCondition;</a:t>
            </a:r>
          </a:p>
          <a:p>
            <a:pPr marL="342900" indent="-342900"/>
            <a:r>
              <a:rPr lang="en-US" sz="1200" dirty="0">
                <a:solidFill>
                  <a:schemeClr val="dk1"/>
                </a:solidFill>
                <a:latin typeface="Courier New"/>
                <a:ea typeface="Courier New"/>
                <a:cs typeface="Courier New"/>
                <a:sym typeface="Courier New"/>
              </a:rPr>
              <a:t>import </a:t>
            </a:r>
            <a:r>
              <a:rPr lang="en-US" sz="1200" dirty="0" err="1">
                <a:solidFill>
                  <a:schemeClr val="dk1"/>
                </a:solidFill>
                <a:latin typeface="Courier New"/>
                <a:ea typeface="Courier New"/>
                <a:cs typeface="Courier New"/>
                <a:sym typeface="Courier New"/>
              </a:rPr>
              <a:t>com.mitratech.teamconnect.enterprise.api.model.Project</a:t>
            </a:r>
            <a:r>
              <a:rPr lang="en-US" sz="1200" dirty="0">
                <a:solidFill>
                  <a:schemeClr val="dk1"/>
                </a:solidFill>
                <a:latin typeface="Courier New"/>
                <a:ea typeface="Courier New"/>
                <a:cs typeface="Courier New"/>
                <a:sym typeface="Courier New"/>
              </a:rPr>
              <a:t>;</a:t>
            </a:r>
          </a:p>
          <a:p>
            <a:pPr marL="342900" indent="-342900"/>
            <a:endParaRPr lang="en-US" sz="1200" dirty="0">
              <a:solidFill>
                <a:schemeClr val="dk1"/>
              </a:solidFill>
              <a:latin typeface="Courier New"/>
              <a:ea typeface="Courier New"/>
              <a:cs typeface="Courier New"/>
              <a:sym typeface="Courier New"/>
            </a:endParaRPr>
          </a:p>
          <a:p>
            <a:pPr marL="342900" indent="-342900"/>
            <a:r>
              <a:rPr lang="en-US" sz="1200" dirty="0">
                <a:solidFill>
                  <a:schemeClr val="dk1"/>
                </a:solidFill>
                <a:latin typeface="Courier New"/>
                <a:ea typeface="Courier New"/>
                <a:cs typeface="Courier New"/>
                <a:sym typeface="Courier New"/>
              </a:rPr>
              <a:t>public class </a:t>
            </a:r>
            <a:r>
              <a:rPr lang="en-US" sz="1200" dirty="0" smtClean="0">
                <a:solidFill>
                  <a:schemeClr val="dk1"/>
                </a:solidFill>
                <a:latin typeface="Courier New"/>
                <a:ea typeface="Courier New"/>
                <a:cs typeface="Courier New"/>
                <a:sym typeface="Courier New"/>
              </a:rPr>
              <a:t>ZZZZ_3_6_CheckIfNameChanged </a:t>
            </a:r>
            <a:r>
              <a:rPr lang="en-US" sz="1200" dirty="0">
                <a:solidFill>
                  <a:schemeClr val="dk1"/>
                </a:solidFill>
                <a:latin typeface="Courier New"/>
                <a:ea typeface="Courier New"/>
                <a:cs typeface="Courier New"/>
                <a:sym typeface="Courier New"/>
              </a:rPr>
              <a:t>extends </a:t>
            </a:r>
            <a:r>
              <a:rPr lang="en-US" sz="1200" dirty="0" err="1">
                <a:solidFill>
                  <a:schemeClr val="dk1"/>
                </a:solidFill>
                <a:latin typeface="Courier New"/>
                <a:ea typeface="Courier New"/>
                <a:cs typeface="Courier New"/>
                <a:sym typeface="Courier New"/>
              </a:rPr>
              <a:t>CustomCondition</a:t>
            </a:r>
            <a:r>
              <a:rPr lang="en-US" sz="1200" dirty="0">
                <a:solidFill>
                  <a:schemeClr val="dk1"/>
                </a:solidFill>
                <a:latin typeface="Courier New"/>
                <a:ea typeface="Courier New"/>
                <a:cs typeface="Courier New"/>
                <a:sym typeface="Courier New"/>
              </a:rPr>
              <a:t>&lt;Project&gt;</a:t>
            </a:r>
          </a:p>
          <a:p>
            <a:pPr marL="342900" indent="-342900"/>
            <a:r>
              <a:rPr lang="en-US" sz="1200" dirty="0">
                <a:solidFill>
                  <a:schemeClr val="dk1"/>
                </a:solidFill>
                <a:latin typeface="Courier New"/>
                <a:ea typeface="Courier New"/>
                <a:cs typeface="Courier New"/>
                <a:sym typeface="Courier New"/>
              </a:rPr>
              <a:t>{</a:t>
            </a:r>
          </a:p>
          <a:p>
            <a:pPr marL="342900" indent="-342900"/>
            <a:endParaRPr lang="en-US" sz="1200" dirty="0">
              <a:solidFill>
                <a:schemeClr val="dk1"/>
              </a:solidFill>
              <a:latin typeface="Courier New"/>
              <a:ea typeface="Courier New"/>
              <a:cs typeface="Courier New"/>
              <a:sym typeface="Courier New"/>
            </a:endParaRPr>
          </a:p>
          <a:p>
            <a:pPr marL="342900" indent="-342900"/>
            <a:r>
              <a:rPr lang="en-US" sz="1200" dirty="0">
                <a:solidFill>
                  <a:schemeClr val="dk1"/>
                </a:solidFill>
                <a:latin typeface="Courier New"/>
                <a:ea typeface="Courier New"/>
                <a:cs typeface="Courier New"/>
                <a:sym typeface="Courier New"/>
              </a:rPr>
              <a:t>	@Override</a:t>
            </a:r>
          </a:p>
          <a:p>
            <a:pPr marL="342900" indent="-342900"/>
            <a:r>
              <a:rPr lang="en-US" sz="1200" dirty="0">
                <a:solidFill>
                  <a:schemeClr val="dk1"/>
                </a:solidFill>
                <a:latin typeface="Courier New"/>
                <a:ea typeface="Courier New"/>
                <a:cs typeface="Courier New"/>
                <a:sym typeface="Courier New"/>
              </a:rPr>
              <a:t>	public </a:t>
            </a:r>
            <a:r>
              <a:rPr lang="en-US" sz="1200" dirty="0" err="1">
                <a:solidFill>
                  <a:schemeClr val="dk1"/>
                </a:solidFill>
                <a:latin typeface="Courier New"/>
                <a:ea typeface="Courier New"/>
                <a:cs typeface="Courier New"/>
                <a:sym typeface="Courier New"/>
              </a:rPr>
              <a:t>boolean</a:t>
            </a:r>
            <a:r>
              <a:rPr lang="en-US" sz="1200" dirty="0">
                <a:solidFill>
                  <a:schemeClr val="dk1"/>
                </a:solidFill>
                <a:latin typeface="Courier New"/>
                <a:ea typeface="Courier New"/>
                <a:cs typeface="Courier New"/>
                <a:sym typeface="Courier New"/>
              </a:rPr>
              <a:t> condition(final Project record) {</a:t>
            </a:r>
          </a:p>
          <a:p>
            <a:pPr marL="342900" indent="-342900"/>
            <a:endParaRPr lang="en-US" sz="1200" dirty="0">
              <a:solidFill>
                <a:schemeClr val="dk1"/>
              </a:solidFill>
              <a:latin typeface="Courier New"/>
              <a:ea typeface="Courier New"/>
              <a:cs typeface="Courier New"/>
              <a:sym typeface="Courier New"/>
            </a:endParaRPr>
          </a:p>
          <a:p>
            <a:pPr marL="342900" indent="-342900"/>
            <a:endParaRPr lang="en-US" sz="1200" dirty="0">
              <a:solidFill>
                <a:schemeClr val="dk1"/>
              </a:solidFill>
              <a:latin typeface="Courier New"/>
              <a:ea typeface="Courier New"/>
              <a:cs typeface="Courier New"/>
              <a:sym typeface="Courier New"/>
            </a:endParaRPr>
          </a:p>
          <a:p>
            <a:pPr marL="342900" indent="-342900"/>
            <a:r>
              <a:rPr lang="en-US" sz="1200" dirty="0">
                <a:solidFill>
                  <a:schemeClr val="dk1"/>
                </a:solidFill>
                <a:latin typeface="Courier New"/>
                <a:ea typeface="Courier New"/>
                <a:cs typeface="Courier New"/>
                <a:sym typeface="Courier New"/>
              </a:rPr>
              <a:t>		</a:t>
            </a:r>
            <a:r>
              <a:rPr lang="en-US" sz="1200" u="sng" dirty="0">
                <a:solidFill>
                  <a:schemeClr val="dk1"/>
                </a:solidFill>
                <a:latin typeface="Courier New"/>
                <a:ea typeface="Courier New"/>
                <a:cs typeface="Courier New"/>
                <a:sym typeface="Courier New"/>
              </a:rPr>
              <a:t>Project </a:t>
            </a:r>
            <a:r>
              <a:rPr lang="en-US" sz="1200" u="sng" dirty="0" err="1">
                <a:solidFill>
                  <a:schemeClr val="dk1"/>
                </a:solidFill>
                <a:latin typeface="Courier New"/>
                <a:ea typeface="Courier New"/>
                <a:cs typeface="Courier New"/>
                <a:sym typeface="Courier New"/>
              </a:rPr>
              <a:t>initialProject</a:t>
            </a:r>
            <a:r>
              <a:rPr lang="en-US" sz="1200" u="sng" dirty="0">
                <a:solidFill>
                  <a:schemeClr val="dk1"/>
                </a:solidFill>
                <a:latin typeface="Courier New"/>
                <a:ea typeface="Courier New"/>
                <a:cs typeface="Courier New"/>
                <a:sym typeface="Courier New"/>
              </a:rPr>
              <a:t> = </a:t>
            </a:r>
            <a:r>
              <a:rPr lang="en-US" sz="1200" u="sng" dirty="0" err="1">
                <a:solidFill>
                  <a:schemeClr val="dk1"/>
                </a:solidFill>
                <a:latin typeface="Courier New"/>
                <a:ea typeface="Courier New"/>
                <a:cs typeface="Courier New"/>
                <a:sym typeface="Courier New"/>
              </a:rPr>
              <a:t>platform.getProjectService</a:t>
            </a:r>
            <a:r>
              <a:rPr lang="en-US" sz="1200" u="sng" dirty="0">
                <a:solidFill>
                  <a:schemeClr val="dk1"/>
                </a:solidFill>
                <a:latin typeface="Courier New"/>
                <a:ea typeface="Courier New"/>
                <a:cs typeface="Courier New"/>
                <a:sym typeface="Courier New"/>
              </a:rPr>
              <a:t>().</a:t>
            </a:r>
            <a:r>
              <a:rPr lang="en-US" sz="1200" u="sng" dirty="0" err="1">
                <a:solidFill>
                  <a:schemeClr val="dk1"/>
                </a:solidFill>
                <a:latin typeface="Courier New"/>
                <a:ea typeface="Courier New"/>
                <a:cs typeface="Courier New"/>
                <a:sym typeface="Courier New"/>
              </a:rPr>
              <a:t>readLastSaved</a:t>
            </a:r>
            <a:r>
              <a:rPr lang="en-US" sz="1200" u="sng" dirty="0">
                <a:solidFill>
                  <a:schemeClr val="dk1"/>
                </a:solidFill>
                <a:latin typeface="Courier New"/>
                <a:ea typeface="Courier New"/>
                <a:cs typeface="Courier New"/>
                <a:sym typeface="Courier New"/>
              </a:rPr>
              <a:t>(record);</a:t>
            </a:r>
          </a:p>
          <a:p>
            <a:pPr marL="342900" indent="-342900"/>
            <a:endParaRPr lang="en-US" sz="1200" dirty="0">
              <a:solidFill>
                <a:schemeClr val="dk1"/>
              </a:solidFill>
              <a:latin typeface="Courier New"/>
              <a:ea typeface="Courier New"/>
              <a:cs typeface="Courier New"/>
              <a:sym typeface="Courier New"/>
            </a:endParaRPr>
          </a:p>
          <a:p>
            <a:pPr marL="342900" indent="-342900"/>
            <a:r>
              <a:rPr lang="en-US" sz="1200" dirty="0">
                <a:solidFill>
                  <a:schemeClr val="dk1"/>
                </a:solidFill>
                <a:latin typeface="Courier New"/>
                <a:ea typeface="Courier New"/>
                <a:cs typeface="Courier New"/>
                <a:sym typeface="Courier New"/>
              </a:rPr>
              <a:t>		if (</a:t>
            </a:r>
            <a:r>
              <a:rPr lang="en-US" sz="1200" dirty="0" err="1">
                <a:solidFill>
                  <a:schemeClr val="dk1"/>
                </a:solidFill>
                <a:latin typeface="Courier New"/>
                <a:ea typeface="Courier New"/>
                <a:cs typeface="Courier New"/>
                <a:sym typeface="Courier New"/>
              </a:rPr>
              <a:t>StringUtils.isBlank</a:t>
            </a:r>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initialProject.getName</a:t>
            </a:r>
            <a:r>
              <a:rPr lang="en-US" sz="1200" dirty="0" smtClean="0">
                <a:solidFill>
                  <a:schemeClr val="dk1"/>
                </a:solidFill>
                <a:latin typeface="Courier New"/>
                <a:ea typeface="Courier New"/>
                <a:cs typeface="Courier New"/>
                <a:sym typeface="Courier New"/>
              </a:rPr>
              <a:t>())) </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			return !</a:t>
            </a:r>
            <a:r>
              <a:rPr lang="en-US" sz="1200" dirty="0" err="1">
                <a:solidFill>
                  <a:schemeClr val="dk1"/>
                </a:solidFill>
                <a:latin typeface="Courier New"/>
                <a:ea typeface="Courier New"/>
                <a:cs typeface="Courier New"/>
                <a:sym typeface="Courier New"/>
              </a:rPr>
              <a:t>StringUtils.isBlank</a:t>
            </a:r>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record.getName</a:t>
            </a:r>
            <a:r>
              <a:rPr lang="en-US" sz="1200" dirty="0" smtClean="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	</a:t>
            </a:r>
            <a:r>
              <a:rPr lang="en-US" sz="1200" dirty="0" smtClean="0">
                <a:solidFill>
                  <a:schemeClr val="dk1"/>
                </a:solidFill>
                <a:latin typeface="Courier New"/>
                <a:ea typeface="Courier New"/>
                <a:cs typeface="Courier New"/>
                <a:sym typeface="Courier New"/>
              </a:rPr>
              <a:t>		</a:t>
            </a:r>
            <a:endParaRPr lang="en-US" sz="1200" dirty="0">
              <a:solidFill>
                <a:schemeClr val="dk1"/>
              </a:solidFill>
              <a:latin typeface="Courier New"/>
              <a:ea typeface="Courier New"/>
              <a:cs typeface="Courier New"/>
              <a:sym typeface="Courier New"/>
            </a:endParaRPr>
          </a:p>
          <a:p>
            <a:pPr marL="342900" indent="-342900"/>
            <a:r>
              <a:rPr lang="en-US" sz="1200" dirty="0">
                <a:solidFill>
                  <a:schemeClr val="dk1"/>
                </a:solidFill>
                <a:latin typeface="Courier New"/>
                <a:ea typeface="Courier New"/>
                <a:cs typeface="Courier New"/>
                <a:sym typeface="Courier New"/>
              </a:rPr>
              <a:t>		} else {</a:t>
            </a:r>
          </a:p>
          <a:p>
            <a:pPr marL="342900" indent="-342900"/>
            <a:r>
              <a:rPr lang="en-US" sz="1200" dirty="0">
                <a:solidFill>
                  <a:schemeClr val="dk1"/>
                </a:solidFill>
                <a:latin typeface="Courier New"/>
                <a:ea typeface="Courier New"/>
                <a:cs typeface="Courier New"/>
                <a:sym typeface="Courier New"/>
              </a:rPr>
              <a:t>			return !</a:t>
            </a:r>
            <a:r>
              <a:rPr lang="en-US" sz="1200" dirty="0" err="1">
                <a:solidFill>
                  <a:schemeClr val="dk1"/>
                </a:solidFill>
                <a:latin typeface="Courier New"/>
                <a:ea typeface="Courier New"/>
                <a:cs typeface="Courier New"/>
                <a:sym typeface="Courier New"/>
              </a:rPr>
              <a:t>initialProject.getName</a:t>
            </a:r>
            <a:r>
              <a:rPr lang="en-US" sz="1200" dirty="0">
                <a:solidFill>
                  <a:schemeClr val="dk1"/>
                </a:solidFill>
                <a:latin typeface="Courier New"/>
                <a:ea typeface="Courier New"/>
                <a:cs typeface="Courier New"/>
                <a:sym typeface="Courier New"/>
              </a:rPr>
              <a:t>().equals(</a:t>
            </a:r>
            <a:r>
              <a:rPr lang="en-US" sz="1200" dirty="0" err="1">
                <a:solidFill>
                  <a:schemeClr val="dk1"/>
                </a:solidFill>
                <a:latin typeface="Courier New"/>
                <a:ea typeface="Courier New"/>
                <a:cs typeface="Courier New"/>
                <a:sym typeface="Courier New"/>
              </a:rPr>
              <a:t>record.getName</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		}</a:t>
            </a:r>
          </a:p>
          <a:p>
            <a:pPr marL="342900" indent="-342900"/>
            <a:r>
              <a:rPr lang="en-US" sz="1200" dirty="0">
                <a:solidFill>
                  <a:schemeClr val="dk1"/>
                </a:solidFill>
                <a:latin typeface="Courier New"/>
                <a:ea typeface="Courier New"/>
                <a:cs typeface="Courier New"/>
                <a:sym typeface="Courier New"/>
              </a:rPr>
              <a:t>	}</a:t>
            </a:r>
          </a:p>
          <a:p>
            <a:pPr marL="342900" indent="-342900"/>
            <a:r>
              <a:rPr lang="en-US" sz="1200" dirty="0">
                <a:solidFill>
                  <a:schemeClr val="dk1"/>
                </a:solidFill>
                <a:latin typeface="Courier New"/>
                <a:ea typeface="Courier New"/>
                <a:cs typeface="Courier New"/>
                <a:sym typeface="Courier New"/>
              </a:rPr>
              <a:t>}	</a:t>
            </a:r>
          </a:p>
          <a:p>
            <a:pPr marL="342900" indent="-342900"/>
            <a:endParaRPr lang="en-US" dirty="0">
              <a:solidFill>
                <a:schemeClr val="dk1"/>
              </a:solidFill>
              <a:latin typeface="Courier New"/>
              <a:ea typeface="Courier New"/>
              <a:cs typeface="Courier New"/>
              <a:sym typeface="Courier New"/>
            </a:endParaRPr>
          </a:p>
          <a:p>
            <a:pPr marL="342900" indent="-342900"/>
            <a:endParaRPr lang="en-US" dirty="0">
              <a:solidFill>
                <a:schemeClr val="dk1"/>
              </a:solidFill>
              <a:latin typeface="Courier New"/>
              <a:ea typeface="Courier New"/>
              <a:cs typeface="Courier New"/>
              <a:sym typeface="Courier New"/>
            </a:endParaRPr>
          </a:p>
          <a:p>
            <a:pPr marL="342900" indent="-342900"/>
            <a:r>
              <a:rPr lang="en-US" dirty="0">
                <a:solidFill>
                  <a:schemeClr val="dk1"/>
                </a:solidFill>
                <a:latin typeface="Courier New"/>
                <a:ea typeface="Courier New"/>
                <a:cs typeface="Courier New"/>
                <a:sym typeface="Courier New"/>
              </a:rPr>
              <a:t>--Instead of </a:t>
            </a:r>
            <a:r>
              <a:rPr lang="en-US" dirty="0" err="1">
                <a:solidFill>
                  <a:schemeClr val="dk1"/>
                </a:solidFill>
                <a:latin typeface="Courier New"/>
                <a:ea typeface="Courier New"/>
                <a:cs typeface="Courier New"/>
                <a:sym typeface="Courier New"/>
              </a:rPr>
              <a:t>StringUtils</a:t>
            </a:r>
            <a:r>
              <a:rPr lang="en-US" dirty="0">
                <a:solidFill>
                  <a:schemeClr val="dk1"/>
                </a:solidFill>
                <a:latin typeface="Courier New"/>
                <a:ea typeface="Courier New"/>
                <a:cs typeface="Courier New"/>
                <a:sym typeface="Courier New"/>
              </a:rPr>
              <a:t>(), could also use </a:t>
            </a:r>
            <a:r>
              <a:rPr lang="en-US" dirty="0" err="1">
                <a:solidFill>
                  <a:schemeClr val="dk1"/>
                </a:solidFill>
                <a:latin typeface="Courier New"/>
                <a:ea typeface="Courier New"/>
                <a:cs typeface="Courier New"/>
                <a:sym typeface="Courier New"/>
              </a:rPr>
              <a:t>String.IsEmpty</a:t>
            </a:r>
            <a:r>
              <a:rPr lang="en-US" dirty="0">
                <a:solidFill>
                  <a:schemeClr val="dk1"/>
                </a:solidFill>
                <a:latin typeface="Courier New"/>
                <a:ea typeface="Courier New"/>
                <a:cs typeface="Courier New"/>
                <a:sym typeface="Courier New"/>
              </a:rPr>
              <a:t>()</a:t>
            </a:r>
          </a:p>
        </p:txBody>
      </p:sp>
    </p:spTree>
    <p:extLst>
      <p:ext uri="{BB962C8B-B14F-4D97-AF65-F5344CB8AC3E}">
        <p14:creationId xmlns:p14="http://schemas.microsoft.com/office/powerpoint/2010/main" val="126778248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5" name="Shape 625"/>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smtClean="0"/>
              <a:t>Team Connect Development</a:t>
            </a:r>
            <a:endParaRPr lang="en-US" dirty="0"/>
          </a:p>
        </p:txBody>
      </p:sp>
      <p:sp>
        <p:nvSpPr>
          <p:cNvPr id="5" name="Shape 832"/>
          <p:cNvSpPr txBox="1"/>
          <p:nvPr/>
        </p:nvSpPr>
        <p:spPr>
          <a:xfrm>
            <a:off x="1872466" y="1113162"/>
            <a:ext cx="8445500" cy="5095816"/>
          </a:xfrm>
          <a:prstGeom prst="rect">
            <a:avLst/>
          </a:prstGeom>
          <a:noFill/>
          <a:ln w="9525" cap="flat" cmpd="sng">
            <a:solidFill>
              <a:schemeClr val="lt2"/>
            </a:solidFill>
            <a:prstDash val="solid"/>
            <a:miter lim="800000"/>
            <a:headEnd type="none" w="med" len="med"/>
            <a:tailEnd type="none" w="med" len="med"/>
          </a:ln>
        </p:spPr>
        <p:txBody>
          <a:bodyPr wrap="square" lIns="91425" tIns="45700" rIns="91425" bIns="45700" anchor="t" anchorCtr="0">
            <a:noAutofit/>
          </a:bodyPr>
          <a:lstStyle/>
          <a:p>
            <a:pPr marL="342900" indent="-342900"/>
            <a:r>
              <a:rPr lang="en-US" sz="1200" dirty="0" smtClean="0">
                <a:solidFill>
                  <a:schemeClr val="dk1"/>
                </a:solidFill>
                <a:latin typeface="Courier New"/>
                <a:ea typeface="Courier New"/>
                <a:cs typeface="Courier New"/>
                <a:sym typeface="Courier New"/>
              </a:rPr>
              <a:t>import </a:t>
            </a:r>
            <a:r>
              <a:rPr lang="en-US" sz="1200" dirty="0">
                <a:solidFill>
                  <a:schemeClr val="dk1"/>
                </a:solidFill>
                <a:latin typeface="Courier New"/>
                <a:ea typeface="Courier New"/>
                <a:cs typeface="Courier New"/>
                <a:sym typeface="Courier New"/>
              </a:rPr>
              <a:t>com.mitratech.teamconnect.enterprise.api.custom.CustomCondition;</a:t>
            </a:r>
          </a:p>
          <a:p>
            <a:pPr marL="342900" indent="-342900"/>
            <a:r>
              <a:rPr lang="en-US" sz="1200" dirty="0">
                <a:solidFill>
                  <a:schemeClr val="dk1"/>
                </a:solidFill>
                <a:latin typeface="Courier New"/>
                <a:ea typeface="Courier New"/>
                <a:cs typeface="Courier New"/>
                <a:sym typeface="Courier New"/>
              </a:rPr>
              <a:t>import </a:t>
            </a:r>
            <a:r>
              <a:rPr lang="en-US" sz="1200" dirty="0" err="1">
                <a:solidFill>
                  <a:schemeClr val="dk1"/>
                </a:solidFill>
                <a:latin typeface="Courier New"/>
                <a:ea typeface="Courier New"/>
                <a:cs typeface="Courier New"/>
                <a:sym typeface="Courier New"/>
              </a:rPr>
              <a:t>com.mitratech.teamconnect.enterprise.api.model.Project</a:t>
            </a:r>
            <a:r>
              <a:rPr lang="en-US" sz="1200" dirty="0">
                <a:solidFill>
                  <a:schemeClr val="dk1"/>
                </a:solidFill>
                <a:latin typeface="Courier New"/>
                <a:ea typeface="Courier New"/>
                <a:cs typeface="Courier New"/>
                <a:sym typeface="Courier New"/>
              </a:rPr>
              <a:t>;</a:t>
            </a:r>
          </a:p>
          <a:p>
            <a:pPr marL="342900" indent="-342900"/>
            <a:endParaRPr lang="en-US" sz="1200" dirty="0">
              <a:solidFill>
                <a:schemeClr val="dk1"/>
              </a:solidFill>
              <a:latin typeface="Courier New"/>
              <a:ea typeface="Courier New"/>
              <a:cs typeface="Courier New"/>
              <a:sym typeface="Courier New"/>
            </a:endParaRPr>
          </a:p>
          <a:p>
            <a:pPr marL="342900" indent="-342900"/>
            <a:r>
              <a:rPr lang="en-US" sz="1200" dirty="0">
                <a:solidFill>
                  <a:schemeClr val="dk1"/>
                </a:solidFill>
                <a:latin typeface="Courier New"/>
                <a:ea typeface="Courier New"/>
                <a:cs typeface="Courier New"/>
                <a:sym typeface="Courier New"/>
              </a:rPr>
              <a:t>public class ZZZZ_3_3_CheckIfNameChanged extends </a:t>
            </a:r>
            <a:r>
              <a:rPr lang="en-US" sz="1200" dirty="0" err="1">
                <a:solidFill>
                  <a:schemeClr val="dk1"/>
                </a:solidFill>
                <a:latin typeface="Courier New"/>
                <a:ea typeface="Courier New"/>
                <a:cs typeface="Courier New"/>
                <a:sym typeface="Courier New"/>
              </a:rPr>
              <a:t>CustomCondition</a:t>
            </a:r>
            <a:r>
              <a:rPr lang="en-US" sz="1200" dirty="0">
                <a:solidFill>
                  <a:schemeClr val="dk1"/>
                </a:solidFill>
                <a:latin typeface="Courier New"/>
                <a:ea typeface="Courier New"/>
                <a:cs typeface="Courier New"/>
                <a:sym typeface="Courier New"/>
              </a:rPr>
              <a:t>&lt;Project&gt;</a:t>
            </a:r>
          </a:p>
          <a:p>
            <a:pPr marL="342900" indent="-342900"/>
            <a:r>
              <a:rPr lang="en-US" sz="1200" dirty="0">
                <a:solidFill>
                  <a:schemeClr val="dk1"/>
                </a:solidFill>
                <a:latin typeface="Courier New"/>
                <a:ea typeface="Courier New"/>
                <a:cs typeface="Courier New"/>
                <a:sym typeface="Courier New"/>
              </a:rPr>
              <a:t>{</a:t>
            </a:r>
          </a:p>
          <a:p>
            <a:pPr marL="342900" indent="-342900"/>
            <a:endParaRPr lang="en-US" sz="1200" dirty="0">
              <a:solidFill>
                <a:schemeClr val="dk1"/>
              </a:solidFill>
              <a:latin typeface="Courier New"/>
              <a:ea typeface="Courier New"/>
              <a:cs typeface="Courier New"/>
              <a:sym typeface="Courier New"/>
            </a:endParaRPr>
          </a:p>
          <a:p>
            <a:pPr marL="342900" indent="-342900"/>
            <a:r>
              <a:rPr lang="en-US" sz="1200" dirty="0">
                <a:solidFill>
                  <a:schemeClr val="dk1"/>
                </a:solidFill>
                <a:latin typeface="Courier New"/>
                <a:ea typeface="Courier New"/>
                <a:cs typeface="Courier New"/>
                <a:sym typeface="Courier New"/>
              </a:rPr>
              <a:t>	@Override</a:t>
            </a:r>
          </a:p>
          <a:p>
            <a:pPr marL="342900" indent="-342900"/>
            <a:r>
              <a:rPr lang="en-US" sz="1200" dirty="0">
                <a:solidFill>
                  <a:schemeClr val="dk1"/>
                </a:solidFill>
                <a:latin typeface="Courier New"/>
                <a:ea typeface="Courier New"/>
                <a:cs typeface="Courier New"/>
                <a:sym typeface="Courier New"/>
              </a:rPr>
              <a:t>	public </a:t>
            </a:r>
            <a:r>
              <a:rPr lang="en-US" sz="1200" dirty="0" err="1">
                <a:solidFill>
                  <a:schemeClr val="dk1"/>
                </a:solidFill>
                <a:latin typeface="Courier New"/>
                <a:ea typeface="Courier New"/>
                <a:cs typeface="Courier New"/>
                <a:sym typeface="Courier New"/>
              </a:rPr>
              <a:t>boolean</a:t>
            </a:r>
            <a:r>
              <a:rPr lang="en-US" sz="1200" dirty="0">
                <a:solidFill>
                  <a:schemeClr val="dk1"/>
                </a:solidFill>
                <a:latin typeface="Courier New"/>
                <a:ea typeface="Courier New"/>
                <a:cs typeface="Courier New"/>
                <a:sym typeface="Courier New"/>
              </a:rPr>
              <a:t> condition(final Project record) {</a:t>
            </a:r>
          </a:p>
          <a:p>
            <a:pPr marL="342900" indent="-342900"/>
            <a:endParaRPr lang="en-US" sz="1200" dirty="0">
              <a:solidFill>
                <a:schemeClr val="dk1"/>
              </a:solidFill>
              <a:latin typeface="Courier New"/>
              <a:ea typeface="Courier New"/>
              <a:cs typeface="Courier New"/>
              <a:sym typeface="Courier New"/>
            </a:endParaRPr>
          </a:p>
          <a:p>
            <a:pPr marL="342900" indent="-342900"/>
            <a:endParaRPr lang="en-US" sz="1200" dirty="0">
              <a:solidFill>
                <a:schemeClr val="dk1"/>
              </a:solidFill>
              <a:latin typeface="Courier New"/>
              <a:ea typeface="Courier New"/>
              <a:cs typeface="Courier New"/>
              <a:sym typeface="Courier New"/>
            </a:endParaRPr>
          </a:p>
          <a:p>
            <a:pPr marL="342900" indent="-342900"/>
            <a:r>
              <a:rPr lang="en-US" sz="1200" dirty="0">
                <a:solidFill>
                  <a:schemeClr val="dk1"/>
                </a:solidFill>
                <a:latin typeface="Courier New"/>
                <a:ea typeface="Courier New"/>
                <a:cs typeface="Courier New"/>
                <a:sym typeface="Courier New"/>
              </a:rPr>
              <a:t>		Project </a:t>
            </a:r>
            <a:r>
              <a:rPr lang="en-US" sz="1200" dirty="0" err="1">
                <a:solidFill>
                  <a:schemeClr val="dk1"/>
                </a:solidFill>
                <a:latin typeface="Courier New"/>
                <a:ea typeface="Courier New"/>
                <a:cs typeface="Courier New"/>
                <a:sym typeface="Courier New"/>
              </a:rPr>
              <a:t>initialProject</a:t>
            </a:r>
            <a:r>
              <a:rPr lang="en-US" sz="1200" dirty="0">
                <a:solidFill>
                  <a:schemeClr val="dk1"/>
                </a:solidFill>
                <a:latin typeface="Courier New"/>
                <a:ea typeface="Courier New"/>
                <a:cs typeface="Courier New"/>
                <a:sym typeface="Courier New"/>
              </a:rPr>
              <a:t> = </a:t>
            </a:r>
            <a:r>
              <a:rPr lang="en-US" sz="1200" dirty="0" err="1">
                <a:solidFill>
                  <a:schemeClr val="dk1"/>
                </a:solidFill>
                <a:latin typeface="Courier New"/>
                <a:ea typeface="Courier New"/>
                <a:cs typeface="Courier New"/>
                <a:sym typeface="Courier New"/>
              </a:rPr>
              <a:t>platform.getProjectService</a:t>
            </a:r>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readLastSaved</a:t>
            </a:r>
            <a:r>
              <a:rPr lang="en-US" sz="1200" dirty="0">
                <a:solidFill>
                  <a:schemeClr val="dk1"/>
                </a:solidFill>
                <a:latin typeface="Courier New"/>
                <a:ea typeface="Courier New"/>
                <a:cs typeface="Courier New"/>
                <a:sym typeface="Courier New"/>
              </a:rPr>
              <a:t>(record);</a:t>
            </a:r>
          </a:p>
          <a:p>
            <a:pPr marL="342900" indent="-342900"/>
            <a:endParaRPr lang="en-US" sz="1200" dirty="0">
              <a:solidFill>
                <a:schemeClr val="dk1"/>
              </a:solidFill>
              <a:latin typeface="Courier New" panose="02070309020205020404" pitchFamily="49" charset="0"/>
              <a:ea typeface="Courier New"/>
              <a:cs typeface="Courier New" panose="02070309020205020404" pitchFamily="49" charset="0"/>
              <a:sym typeface="Courier New"/>
            </a:endParaRPr>
          </a:p>
          <a:p>
            <a:r>
              <a:rPr lang="en-US" sz="1200" b="1" dirty="0" smtClean="0">
                <a:latin typeface="Courier New" panose="02070309020205020404" pitchFamily="49" charset="0"/>
                <a:cs typeface="Courier New" panose="02070309020205020404" pitchFamily="49" charset="0"/>
              </a:rPr>
              <a:t>	if </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initialProject.getName</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isEmpty</a:t>
            </a:r>
            <a:r>
              <a:rPr lang="en-US" sz="1200" b="1" dirty="0">
                <a:latin typeface="Courier New" panose="02070309020205020404" pitchFamily="49" charset="0"/>
                <a:cs typeface="Courier New" panose="02070309020205020404" pitchFamily="49" charset="0"/>
              </a:rPr>
              <a:t>()) {</a:t>
            </a:r>
          </a:p>
          <a:p>
            <a:r>
              <a:rPr lang="en-US" sz="1200" b="1" dirty="0" smtClean="0">
                <a:latin typeface="Courier New" panose="02070309020205020404" pitchFamily="49" charset="0"/>
                <a:cs typeface="Courier New" panose="02070309020205020404" pitchFamily="49" charset="0"/>
              </a:rPr>
              <a:t>		return </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record.getName</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isEmpty</a:t>
            </a:r>
            <a:r>
              <a:rPr lang="en-US" sz="1200" b="1" dirty="0">
                <a:latin typeface="Courier New" panose="02070309020205020404" pitchFamily="49" charset="0"/>
                <a:cs typeface="Courier New" panose="02070309020205020404" pitchFamily="49" charset="0"/>
              </a:rPr>
              <a:t>();</a:t>
            </a:r>
            <a:r>
              <a:rPr lang="en-US" sz="1200" dirty="0">
                <a:solidFill>
                  <a:schemeClr val="dk1"/>
                </a:solidFill>
                <a:latin typeface="Courier New" panose="02070309020205020404" pitchFamily="49" charset="0"/>
                <a:ea typeface="Courier New"/>
                <a:cs typeface="Courier New" panose="02070309020205020404" pitchFamily="49" charset="0"/>
                <a:sym typeface="Courier New"/>
              </a:rPr>
              <a:t>	</a:t>
            </a:r>
            <a:r>
              <a:rPr lang="en-US" sz="1200" dirty="0">
                <a:solidFill>
                  <a:schemeClr val="dk1"/>
                </a:solidFill>
                <a:latin typeface="Courier New"/>
                <a:ea typeface="Courier New"/>
                <a:cs typeface="Courier New"/>
                <a:sym typeface="Courier New"/>
              </a:rPr>
              <a:t>	</a:t>
            </a:r>
            <a:endParaRPr lang="en-US" sz="1200" dirty="0" smtClean="0">
              <a:solidFill>
                <a:schemeClr val="dk1"/>
              </a:solidFill>
              <a:latin typeface="Courier New"/>
              <a:ea typeface="Courier New"/>
              <a:cs typeface="Courier New"/>
              <a:sym typeface="Courier New"/>
            </a:endParaRPr>
          </a:p>
          <a:p>
            <a:r>
              <a:rPr lang="en-US" sz="1200" dirty="0">
                <a:solidFill>
                  <a:schemeClr val="dk1"/>
                </a:solidFill>
                <a:latin typeface="Courier New"/>
                <a:ea typeface="Courier New"/>
                <a:cs typeface="Courier New"/>
                <a:sym typeface="Courier New"/>
              </a:rPr>
              <a:t>	</a:t>
            </a:r>
            <a:r>
              <a:rPr lang="en-US" sz="1200" dirty="0" smtClean="0">
                <a:solidFill>
                  <a:schemeClr val="dk1"/>
                </a:solidFill>
                <a:latin typeface="Courier New"/>
                <a:ea typeface="Courier New"/>
                <a:cs typeface="Courier New"/>
                <a:sym typeface="Courier New"/>
              </a:rPr>
              <a:t>} </a:t>
            </a:r>
            <a:r>
              <a:rPr lang="en-US" sz="1200" dirty="0">
                <a:solidFill>
                  <a:schemeClr val="dk1"/>
                </a:solidFill>
                <a:latin typeface="Courier New"/>
                <a:ea typeface="Courier New"/>
                <a:cs typeface="Courier New"/>
                <a:sym typeface="Courier New"/>
              </a:rPr>
              <a:t>else {</a:t>
            </a:r>
          </a:p>
          <a:p>
            <a:pPr marL="342900" indent="-342900"/>
            <a:r>
              <a:rPr lang="en-US" sz="1200" dirty="0">
                <a:solidFill>
                  <a:schemeClr val="dk1"/>
                </a:solidFill>
                <a:latin typeface="Courier New"/>
                <a:ea typeface="Courier New"/>
                <a:cs typeface="Courier New"/>
                <a:sym typeface="Courier New"/>
              </a:rPr>
              <a:t>			return !</a:t>
            </a:r>
            <a:r>
              <a:rPr lang="en-US" sz="1200" dirty="0" err="1" smtClean="0">
                <a:solidFill>
                  <a:schemeClr val="dk1"/>
                </a:solidFill>
                <a:latin typeface="Courier New"/>
                <a:ea typeface="Courier New"/>
                <a:cs typeface="Courier New"/>
                <a:sym typeface="Courier New"/>
              </a:rPr>
              <a:t>initialProject.getName</a:t>
            </a:r>
            <a:r>
              <a:rPr lang="en-US" sz="1200" dirty="0">
                <a:solidFill>
                  <a:schemeClr val="dk1"/>
                </a:solidFill>
                <a:latin typeface="Courier New"/>
                <a:ea typeface="Courier New"/>
                <a:cs typeface="Courier New"/>
                <a:sym typeface="Courier New"/>
              </a:rPr>
              <a:t>().equals(</a:t>
            </a:r>
            <a:r>
              <a:rPr lang="en-US" sz="1200" dirty="0" err="1">
                <a:solidFill>
                  <a:schemeClr val="dk1"/>
                </a:solidFill>
                <a:latin typeface="Courier New"/>
                <a:ea typeface="Courier New"/>
                <a:cs typeface="Courier New"/>
                <a:sym typeface="Courier New"/>
              </a:rPr>
              <a:t>record.getName</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		}</a:t>
            </a:r>
          </a:p>
          <a:p>
            <a:pPr marL="342900" indent="-342900"/>
            <a:r>
              <a:rPr lang="en-US" sz="1200" dirty="0">
                <a:solidFill>
                  <a:schemeClr val="dk1"/>
                </a:solidFill>
                <a:latin typeface="Courier New"/>
                <a:ea typeface="Courier New"/>
                <a:cs typeface="Courier New"/>
                <a:sym typeface="Courier New"/>
              </a:rPr>
              <a:t>	}</a:t>
            </a:r>
          </a:p>
          <a:p>
            <a:pPr marL="342900" indent="-342900"/>
            <a:r>
              <a:rPr lang="en-US" sz="1200" dirty="0">
                <a:solidFill>
                  <a:schemeClr val="dk1"/>
                </a:solidFill>
                <a:latin typeface="Courier New"/>
                <a:ea typeface="Courier New"/>
                <a:cs typeface="Courier New"/>
                <a:sym typeface="Courier New"/>
              </a:rPr>
              <a:t>}	</a:t>
            </a:r>
          </a:p>
          <a:p>
            <a:pPr marL="342900" indent="-342900"/>
            <a:endParaRPr lang="en-US" dirty="0">
              <a:solidFill>
                <a:schemeClr val="dk1"/>
              </a:solidFill>
              <a:latin typeface="Courier New"/>
              <a:ea typeface="Courier New"/>
              <a:cs typeface="Courier New"/>
              <a:sym typeface="Courier New"/>
            </a:endParaRPr>
          </a:p>
          <a:p>
            <a:pPr marL="342900" indent="-342900"/>
            <a:endParaRPr lang="en-US" dirty="0">
              <a:solidFill>
                <a:schemeClr val="dk1"/>
              </a:solidFill>
              <a:latin typeface="Courier New"/>
              <a:ea typeface="Courier New"/>
              <a:cs typeface="Courier New"/>
              <a:sym typeface="Courier New"/>
            </a:endParaRPr>
          </a:p>
          <a:p>
            <a:pPr marL="342900" indent="-342900"/>
            <a:r>
              <a:rPr lang="en-US" dirty="0">
                <a:solidFill>
                  <a:schemeClr val="dk1"/>
                </a:solidFill>
                <a:latin typeface="Courier New"/>
                <a:ea typeface="Courier New"/>
                <a:cs typeface="Courier New"/>
                <a:sym typeface="Courier New"/>
              </a:rPr>
              <a:t>--Instead of </a:t>
            </a:r>
            <a:r>
              <a:rPr lang="en-US" dirty="0" err="1">
                <a:solidFill>
                  <a:schemeClr val="dk1"/>
                </a:solidFill>
                <a:latin typeface="Courier New"/>
                <a:ea typeface="Courier New"/>
                <a:cs typeface="Courier New"/>
                <a:sym typeface="Courier New"/>
              </a:rPr>
              <a:t>StringUtils</a:t>
            </a:r>
            <a:r>
              <a:rPr lang="en-US" dirty="0">
                <a:solidFill>
                  <a:schemeClr val="dk1"/>
                </a:solidFill>
                <a:latin typeface="Courier New"/>
                <a:ea typeface="Courier New"/>
                <a:cs typeface="Courier New"/>
                <a:sym typeface="Courier New"/>
              </a:rPr>
              <a:t>(), could also use </a:t>
            </a:r>
            <a:r>
              <a:rPr lang="en-US" dirty="0" err="1">
                <a:solidFill>
                  <a:schemeClr val="dk1"/>
                </a:solidFill>
                <a:latin typeface="Courier New"/>
                <a:ea typeface="Courier New"/>
                <a:cs typeface="Courier New"/>
                <a:sym typeface="Courier New"/>
              </a:rPr>
              <a:t>String.IsEmpty</a:t>
            </a:r>
            <a:r>
              <a:rPr lang="en-US" dirty="0" smtClean="0">
                <a:solidFill>
                  <a:schemeClr val="dk1"/>
                </a:solidFill>
                <a:latin typeface="Courier New"/>
                <a:ea typeface="Courier New"/>
                <a:cs typeface="Courier New"/>
                <a:sym typeface="Courier New"/>
              </a:rPr>
              <a:t>()in Java 8 and above</a:t>
            </a:r>
            <a:endParaRPr lang="en-US"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406178431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Shape 807"/>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indent="-342900">
              <a:spcBef>
                <a:spcPts val="0"/>
              </a:spcBef>
              <a:buFont typeface="Noto Sans Symbols"/>
              <a:buChar char="▪"/>
            </a:pPr>
            <a:r>
              <a:rPr lang="en-US" dirty="0" smtClean="0"/>
              <a:t>Actions are what </a:t>
            </a:r>
            <a:r>
              <a:rPr lang="en-US" dirty="0"/>
              <a:t>a rule does if the conditions specified in its qualifier are met.</a:t>
            </a:r>
          </a:p>
          <a:p>
            <a:pPr indent="-342900">
              <a:buNone/>
            </a:pPr>
            <a:endParaRPr dirty="0"/>
          </a:p>
          <a:p>
            <a:pPr indent="-342900">
              <a:buFont typeface="Noto Sans Symbols"/>
              <a:buChar char="▪"/>
            </a:pPr>
            <a:r>
              <a:rPr lang="en-US" dirty="0"/>
              <a:t>Are executed when qualifiers return </a:t>
            </a:r>
            <a:r>
              <a:rPr lang="en-US" dirty="0">
                <a:latin typeface="Courier New"/>
                <a:ea typeface="Courier New"/>
                <a:cs typeface="Courier New"/>
                <a:sym typeface="Courier New"/>
              </a:rPr>
              <a:t>true</a:t>
            </a:r>
            <a:r>
              <a:rPr lang="en-US" dirty="0"/>
              <a:t>.</a:t>
            </a:r>
          </a:p>
          <a:p>
            <a:pPr indent="-342900">
              <a:buNone/>
            </a:pPr>
            <a:endParaRPr dirty="0"/>
          </a:p>
          <a:p>
            <a:pPr indent="-342900">
              <a:buFont typeface="Noto Sans Symbols"/>
              <a:buChar char="▪"/>
            </a:pPr>
            <a:r>
              <a:rPr lang="en-US" dirty="0"/>
              <a:t>Can be a simple error message (Validation that uses either GUI or Automated Qualifiers):</a:t>
            </a:r>
          </a:p>
        </p:txBody>
      </p:sp>
      <p:sp>
        <p:nvSpPr>
          <p:cNvPr id="808" name="Shape 808"/>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a:t>Custom Rules – Rules</a:t>
            </a:r>
          </a:p>
        </p:txBody>
      </p:sp>
      <p:pic>
        <p:nvPicPr>
          <p:cNvPr id="810" name="Shape 810"/>
          <p:cNvPicPr preferRelativeResize="0"/>
          <p:nvPr/>
        </p:nvPicPr>
        <p:blipFill rotWithShape="1">
          <a:blip r:embed="rId3">
            <a:alphaModFix/>
          </a:blip>
          <a:srcRect/>
          <a:stretch/>
        </p:blipFill>
        <p:spPr>
          <a:xfrm>
            <a:off x="3248025" y="4438650"/>
            <a:ext cx="5676964" cy="1313596"/>
          </a:xfrm>
          <a:prstGeom prst="rect">
            <a:avLst/>
          </a:prstGeom>
          <a:noFill/>
          <a:ln w="9525" cap="flat" cmpd="sng">
            <a:solidFill>
              <a:schemeClr val="dk1"/>
            </a:solidFill>
            <a:prstDash val="solid"/>
            <a:miter lim="800000"/>
            <a:headEnd type="none" w="med" len="med"/>
            <a:tailEnd type="none" w="med" len="med"/>
          </a:ln>
        </p:spPr>
      </p:pic>
    </p:spTree>
    <p:extLst>
      <p:ext uri="{BB962C8B-B14F-4D97-AF65-F5344CB8AC3E}">
        <p14:creationId xmlns:p14="http://schemas.microsoft.com/office/powerpoint/2010/main" val="343810186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Shape 815"/>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indent="-342900">
              <a:spcBef>
                <a:spcPts val="0"/>
              </a:spcBef>
              <a:buFont typeface="Noto Sans Symbols"/>
              <a:buChar char="▪"/>
            </a:pPr>
            <a:r>
              <a:rPr lang="en-US" dirty="0"/>
              <a:t>Or a Java class – called Automated Actions:</a:t>
            </a:r>
          </a:p>
          <a:p>
            <a:pPr indent="-342900">
              <a:buNone/>
            </a:pPr>
            <a:endParaRPr b="1" dirty="0"/>
          </a:p>
          <a:p>
            <a:pPr lvl="1" indent="-285750">
              <a:buFont typeface="Noto Sans Symbols"/>
              <a:buChar char="▪"/>
            </a:pPr>
            <a:r>
              <a:rPr lang="en-US" dirty="0"/>
              <a:t>Creating/deleting/updating other records</a:t>
            </a:r>
          </a:p>
          <a:p>
            <a:pPr lvl="1" indent="-285750">
              <a:buNone/>
            </a:pPr>
            <a:endParaRPr dirty="0"/>
          </a:p>
          <a:p>
            <a:pPr lvl="1" indent="-285750">
              <a:buFont typeface="Noto Sans Symbols"/>
              <a:buChar char="▪"/>
            </a:pPr>
            <a:r>
              <a:rPr lang="en-US" dirty="0"/>
              <a:t>Sending emails</a:t>
            </a:r>
          </a:p>
          <a:p>
            <a:pPr lvl="1" indent="-285750">
              <a:buNone/>
            </a:pPr>
            <a:endParaRPr dirty="0"/>
          </a:p>
          <a:p>
            <a:pPr lvl="1" indent="-285750">
              <a:buFont typeface="Noto Sans Symbols"/>
              <a:buChar char="▪"/>
            </a:pPr>
            <a:r>
              <a:rPr lang="en-US" dirty="0"/>
              <a:t>Modifying other fields in the record</a:t>
            </a:r>
          </a:p>
          <a:p>
            <a:pPr lvl="1" indent="-285750">
              <a:buNone/>
            </a:pPr>
            <a:endParaRPr dirty="0"/>
          </a:p>
        </p:txBody>
      </p:sp>
      <p:sp>
        <p:nvSpPr>
          <p:cNvPr id="816" name="Shape 816"/>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a:t>Custom Rules – Actions</a:t>
            </a:r>
          </a:p>
        </p:txBody>
      </p:sp>
    </p:spTree>
    <p:extLst>
      <p:ext uri="{BB962C8B-B14F-4D97-AF65-F5344CB8AC3E}">
        <p14:creationId xmlns:p14="http://schemas.microsoft.com/office/powerpoint/2010/main" val="257374470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Shape 822"/>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indent="-342900">
              <a:lnSpc>
                <a:spcPct val="80000"/>
              </a:lnSpc>
              <a:spcBef>
                <a:spcPts val="0"/>
              </a:spcBef>
              <a:buSzPts val="2040"/>
              <a:buFont typeface="Noto Sans Symbols"/>
              <a:buChar char="▪"/>
            </a:pPr>
            <a:r>
              <a:rPr lang="en-US" sz="2040" dirty="0"/>
              <a:t>Automated Actions Java classes</a:t>
            </a:r>
          </a:p>
          <a:p>
            <a:pPr lvl="1" indent="-285750">
              <a:lnSpc>
                <a:spcPct val="80000"/>
              </a:lnSpc>
              <a:spcBef>
                <a:spcPts val="340"/>
              </a:spcBef>
              <a:buSzPts val="1700"/>
              <a:buFont typeface="Noto Sans Symbols"/>
              <a:buChar char="▪"/>
            </a:pPr>
            <a:r>
              <a:rPr lang="en-US" sz="1700" dirty="0"/>
              <a:t>   extend </a:t>
            </a:r>
            <a:r>
              <a:rPr lang="en-US" sz="1700" dirty="0" err="1">
                <a:latin typeface="Courier New"/>
                <a:ea typeface="Courier New"/>
                <a:cs typeface="Courier New"/>
                <a:sym typeface="Courier New"/>
              </a:rPr>
              <a:t>CustomAction</a:t>
            </a:r>
            <a:endParaRPr lang="en-US" sz="1700" dirty="0">
              <a:latin typeface="Courier New"/>
              <a:ea typeface="Courier New"/>
              <a:cs typeface="Courier New"/>
              <a:sym typeface="Courier New"/>
            </a:endParaRPr>
          </a:p>
          <a:p>
            <a:pPr lvl="1" indent="-285750">
              <a:lnSpc>
                <a:spcPct val="80000"/>
              </a:lnSpc>
              <a:spcBef>
                <a:spcPts val="340"/>
              </a:spcBef>
              <a:buSzPts val="1700"/>
              <a:buFont typeface="Noto Sans Symbols"/>
              <a:buChar char="▪"/>
            </a:pPr>
            <a:r>
              <a:rPr lang="en-US" sz="1700" dirty="0"/>
              <a:t>   implement </a:t>
            </a:r>
            <a:r>
              <a:rPr lang="en-US" sz="1700" dirty="0">
                <a:latin typeface="Courier New"/>
                <a:ea typeface="Courier New"/>
                <a:cs typeface="Courier New"/>
                <a:sym typeface="Courier New"/>
              </a:rPr>
              <a:t>action()</a:t>
            </a:r>
            <a:r>
              <a:rPr lang="en-US" sz="1700" dirty="0"/>
              <a:t> method</a:t>
            </a:r>
          </a:p>
          <a:p>
            <a:pPr indent="-342900">
              <a:lnSpc>
                <a:spcPct val="80000"/>
              </a:lnSpc>
              <a:spcBef>
                <a:spcPts val="408"/>
              </a:spcBef>
              <a:buSzPts val="2040"/>
              <a:buNone/>
            </a:pPr>
            <a:endParaRPr sz="2040" dirty="0"/>
          </a:p>
          <a:p>
            <a:pPr indent="-342900">
              <a:lnSpc>
                <a:spcPct val="80000"/>
              </a:lnSpc>
              <a:spcBef>
                <a:spcPts val="408"/>
              </a:spcBef>
              <a:buSzPts val="2040"/>
              <a:buFont typeface="Noto Sans Symbols"/>
              <a:buChar char="▪"/>
            </a:pPr>
            <a:r>
              <a:rPr lang="en-US" sz="2040" dirty="0"/>
              <a:t>Upload under</a:t>
            </a:r>
          </a:p>
          <a:p>
            <a:pPr lvl="1" indent="-404495">
              <a:lnSpc>
                <a:spcPct val="80000"/>
              </a:lnSpc>
              <a:spcBef>
                <a:spcPts val="374"/>
              </a:spcBef>
              <a:buClr>
                <a:srgbClr val="A50021"/>
              </a:buClr>
              <a:buSzPts val="1870"/>
              <a:buNone/>
            </a:pPr>
            <a:r>
              <a:rPr lang="en-US" sz="1870" dirty="0">
                <a:latin typeface="Courier New"/>
                <a:ea typeface="Courier New"/>
                <a:cs typeface="Courier New"/>
                <a:sym typeface="Courier New"/>
              </a:rPr>
              <a:t>Root\System\Object Definitions\&lt;Object Name&gt;\Rules\Automated Actions</a:t>
            </a:r>
            <a:r>
              <a:rPr lang="en-US" sz="1870" dirty="0"/>
              <a:t/>
            </a:r>
            <a:br>
              <a:rPr lang="en-US" sz="1870" dirty="0"/>
            </a:br>
            <a:endParaRPr lang="en-US" sz="1870" dirty="0"/>
          </a:p>
          <a:p>
            <a:pPr indent="-342900">
              <a:lnSpc>
                <a:spcPct val="80000"/>
              </a:lnSpc>
              <a:spcBef>
                <a:spcPts val="408"/>
              </a:spcBef>
              <a:buSzPts val="2040"/>
              <a:buFont typeface="Noto Sans Symbols"/>
              <a:buChar char="▪"/>
            </a:pPr>
            <a:r>
              <a:rPr lang="en-US" sz="2040" dirty="0"/>
              <a:t>Unlike automated qualifiers that must return a </a:t>
            </a:r>
            <a:r>
              <a:rPr lang="en-US" sz="2040" dirty="0" err="1"/>
              <a:t>boolean</a:t>
            </a:r>
            <a:r>
              <a:rPr lang="en-US" sz="2040" dirty="0"/>
              <a:t> value, actions do </a:t>
            </a:r>
            <a:r>
              <a:rPr lang="en-US" sz="2040" b="1" dirty="0"/>
              <a:t>NOT</a:t>
            </a:r>
            <a:r>
              <a:rPr lang="en-US" sz="2040" dirty="0"/>
              <a:t> return values – return type of Void</a:t>
            </a:r>
          </a:p>
          <a:p>
            <a:pPr indent="-342900">
              <a:lnSpc>
                <a:spcPct val="80000"/>
              </a:lnSpc>
              <a:spcBef>
                <a:spcPts val="408"/>
              </a:spcBef>
              <a:buSzPts val="2040"/>
              <a:buNone/>
            </a:pPr>
            <a:endParaRPr sz="2040" dirty="0"/>
          </a:p>
          <a:p>
            <a:pPr indent="-342900">
              <a:lnSpc>
                <a:spcPct val="80000"/>
              </a:lnSpc>
              <a:spcBef>
                <a:spcPts val="408"/>
              </a:spcBef>
              <a:buSzPts val="2040"/>
              <a:buFont typeface="Noto Sans Symbols"/>
              <a:buChar char="▪"/>
            </a:pPr>
            <a:r>
              <a:rPr lang="en-US" sz="2040" dirty="0"/>
              <a:t>Only Custom and Scheduled Action rules can have automated actions</a:t>
            </a:r>
          </a:p>
          <a:p>
            <a:pPr indent="-342900">
              <a:lnSpc>
                <a:spcPct val="80000"/>
              </a:lnSpc>
              <a:spcBef>
                <a:spcPts val="408"/>
              </a:spcBef>
              <a:buSzPts val="2040"/>
              <a:buNone/>
            </a:pPr>
            <a:endParaRPr sz="2040" dirty="0"/>
          </a:p>
          <a:p>
            <a:pPr indent="-342900">
              <a:lnSpc>
                <a:spcPct val="80000"/>
              </a:lnSpc>
              <a:spcBef>
                <a:spcPts val="408"/>
              </a:spcBef>
              <a:buSzPts val="2040"/>
              <a:buFont typeface="Noto Sans Symbols"/>
              <a:buChar char="▪"/>
            </a:pPr>
            <a:r>
              <a:rPr lang="en-US" sz="2040" dirty="0"/>
              <a:t>Automated actions can have parameters</a:t>
            </a:r>
          </a:p>
        </p:txBody>
      </p:sp>
      <p:sp>
        <p:nvSpPr>
          <p:cNvPr id="823" name="Shape 823"/>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a:t>Custom Rules – Automated Actions</a:t>
            </a:r>
          </a:p>
        </p:txBody>
      </p:sp>
    </p:spTree>
    <p:extLst>
      <p:ext uri="{BB962C8B-B14F-4D97-AF65-F5344CB8AC3E}">
        <p14:creationId xmlns:p14="http://schemas.microsoft.com/office/powerpoint/2010/main" val="13106724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Shape 844"/>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indent="-342900">
              <a:spcBef>
                <a:spcPts val="0"/>
              </a:spcBef>
            </a:pPr>
            <a:r>
              <a:rPr lang="en-US"/>
              <a:t>Retrieving parameters in action or condition method</a:t>
            </a:r>
          </a:p>
          <a:p>
            <a:pPr marL="0" indent="-152400">
              <a:buNone/>
            </a:pPr>
            <a:endParaRPr/>
          </a:p>
        </p:txBody>
      </p:sp>
      <p:sp>
        <p:nvSpPr>
          <p:cNvPr id="845" name="Shape 845"/>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a:t>Custom Rules – Parameters</a:t>
            </a:r>
          </a:p>
        </p:txBody>
      </p:sp>
      <p:sp>
        <p:nvSpPr>
          <p:cNvPr id="847" name="Shape 847"/>
          <p:cNvSpPr/>
          <p:nvPr/>
        </p:nvSpPr>
        <p:spPr>
          <a:xfrm>
            <a:off x="2138854" y="1918512"/>
            <a:ext cx="7598980" cy="1749973"/>
          </a:xfrm>
          <a:prstGeom prst="rect">
            <a:avLst/>
          </a:prstGeom>
          <a:noFill/>
          <a:ln w="9525"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r>
              <a:rPr lang="en-US" sz="1400" dirty="0">
                <a:solidFill>
                  <a:schemeClr val="dk1"/>
                </a:solidFill>
                <a:latin typeface="Courier New"/>
                <a:ea typeface="Courier New"/>
                <a:cs typeface="Courier New"/>
                <a:sym typeface="Courier New"/>
              </a:rPr>
              <a:t>@Override</a:t>
            </a:r>
          </a:p>
          <a:p>
            <a:r>
              <a:rPr lang="en-US" sz="1400" dirty="0">
                <a:solidFill>
                  <a:schemeClr val="dk1"/>
                </a:solidFill>
                <a:latin typeface="Courier New"/>
                <a:ea typeface="Courier New"/>
                <a:cs typeface="Courier New"/>
                <a:sym typeface="Courier New"/>
              </a:rPr>
              <a:t>public void action(final Project dispute) {</a:t>
            </a:r>
          </a:p>
          <a:p>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dispute.setName</a:t>
            </a:r>
            <a:r>
              <a:rPr lang="en-US" sz="1400" dirty="0">
                <a:solidFill>
                  <a:schemeClr val="dk1"/>
                </a:solidFill>
                <a:latin typeface="Courier New"/>
                <a:ea typeface="Courier New"/>
                <a:cs typeface="Courier New"/>
                <a:sym typeface="Courier New"/>
              </a:rPr>
              <a:t>(</a:t>
            </a:r>
            <a:r>
              <a:rPr lang="en-US" sz="1400" dirty="0" err="1">
                <a:solidFill>
                  <a:schemeClr val="dk1"/>
                </a:solidFill>
                <a:latin typeface="Courier New"/>
                <a:ea typeface="Courier New"/>
                <a:cs typeface="Courier New"/>
                <a:sym typeface="Courier New"/>
              </a:rPr>
              <a:t>parameters.getTextParameterValue</a:t>
            </a:r>
            <a:r>
              <a:rPr lang="en-US" sz="1400" dirty="0">
                <a:solidFill>
                  <a:schemeClr val="dk1"/>
                </a:solidFill>
                <a:latin typeface="Courier New"/>
                <a:ea typeface="Courier New"/>
                <a:cs typeface="Courier New"/>
                <a:sym typeface="Courier New"/>
              </a:rPr>
              <a:t>("text"));</a:t>
            </a:r>
          </a:p>
          <a:p>
            <a:r>
              <a:rPr lang="en-US" sz="1400" dirty="0">
                <a:solidFill>
                  <a:schemeClr val="dk1"/>
                </a:solidFill>
                <a:latin typeface="Courier New"/>
                <a:ea typeface="Courier New"/>
                <a:cs typeface="Courier New"/>
                <a:sym typeface="Courier New"/>
              </a:rPr>
              <a:t>    String </a:t>
            </a:r>
            <a:r>
              <a:rPr lang="en-US" sz="1400" dirty="0" err="1">
                <a:solidFill>
                  <a:schemeClr val="dk1"/>
                </a:solidFill>
                <a:latin typeface="Courier New"/>
                <a:ea typeface="Courier New"/>
                <a:cs typeface="Courier New"/>
                <a:sym typeface="Courier New"/>
              </a:rPr>
              <a:t>myPassword</a:t>
            </a:r>
            <a:r>
              <a:rPr lang="en-US" sz="1400" dirty="0">
                <a:solidFill>
                  <a:schemeClr val="dk1"/>
                </a:solidFill>
                <a:latin typeface="Courier New"/>
                <a:ea typeface="Courier New"/>
                <a:cs typeface="Courier New"/>
                <a:sym typeface="Courier New"/>
              </a:rPr>
              <a:t> = </a:t>
            </a:r>
            <a:r>
              <a:rPr lang="en-US" sz="1400" dirty="0" err="1">
                <a:solidFill>
                  <a:schemeClr val="dk1"/>
                </a:solidFill>
                <a:latin typeface="Courier New"/>
                <a:ea typeface="Courier New"/>
                <a:cs typeface="Courier New"/>
                <a:sym typeface="Courier New"/>
              </a:rPr>
              <a:t>parameters.getTextParameterValue</a:t>
            </a:r>
            <a:r>
              <a:rPr lang="en-US" sz="1400" dirty="0">
                <a:solidFill>
                  <a:schemeClr val="dk1"/>
                </a:solidFill>
                <a:latin typeface="Courier New"/>
                <a:ea typeface="Courier New"/>
                <a:cs typeface="Courier New"/>
                <a:sym typeface="Courier New"/>
              </a:rPr>
              <a:t>(“password”);</a:t>
            </a:r>
          </a:p>
          <a:p>
            <a:r>
              <a:rPr lang="en-US" sz="1400" dirty="0">
                <a:solidFill>
                  <a:schemeClr val="dk1"/>
                </a:solidFill>
                <a:latin typeface="Courier New"/>
                <a:ea typeface="Courier New"/>
                <a:cs typeface="Courier New"/>
                <a:sym typeface="Courier New"/>
              </a:rPr>
              <a:t>}</a:t>
            </a:r>
          </a:p>
        </p:txBody>
      </p:sp>
    </p:spTree>
    <p:extLst>
      <p:ext uri="{BB962C8B-B14F-4D97-AF65-F5344CB8AC3E}">
        <p14:creationId xmlns:p14="http://schemas.microsoft.com/office/powerpoint/2010/main" val="306205533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marL="0" lvl="1" indent="-127000">
              <a:spcBef>
                <a:spcPts val="0"/>
              </a:spcBef>
              <a:buClr>
                <a:srgbClr val="A50021"/>
              </a:buClr>
              <a:buNone/>
            </a:pPr>
            <a:r>
              <a:rPr lang="en-US" b="1" i="1" dirty="0"/>
              <a:t>Example 1: </a:t>
            </a:r>
          </a:p>
          <a:p>
            <a:pPr marL="0" lvl="1" indent="-127000">
              <a:buClr>
                <a:srgbClr val="A50021"/>
              </a:buClr>
              <a:buNone/>
            </a:pPr>
            <a:r>
              <a:rPr lang="en-US" b="1" i="1" dirty="0"/>
              <a:t>Remove Sensitive Text from a Matter Name</a:t>
            </a:r>
          </a:p>
          <a:p>
            <a:pPr marL="0" lvl="1" indent="-127000">
              <a:buClr>
                <a:srgbClr val="A50021"/>
              </a:buClr>
              <a:buNone/>
            </a:pPr>
            <a:endParaRPr b="1" i="1" dirty="0"/>
          </a:p>
          <a:p>
            <a:pPr marL="0" lvl="1" indent="-127000">
              <a:buClr>
                <a:srgbClr val="A50021"/>
              </a:buClr>
              <a:buNone/>
            </a:pPr>
            <a:r>
              <a:rPr lang="en-US" b="1" dirty="0"/>
              <a:t>Object:</a:t>
            </a:r>
            <a:r>
              <a:rPr lang="en-US" dirty="0"/>
              <a:t> Project</a:t>
            </a:r>
          </a:p>
          <a:p>
            <a:pPr marL="0" lvl="1" indent="-127000">
              <a:buClr>
                <a:srgbClr val="A50021"/>
              </a:buClr>
              <a:buNone/>
            </a:pPr>
            <a:r>
              <a:rPr lang="en-US" b="1" dirty="0"/>
              <a:t>Rule Type:</a:t>
            </a:r>
            <a:r>
              <a:rPr lang="en-US" dirty="0"/>
              <a:t> Custom Action</a:t>
            </a:r>
          </a:p>
          <a:p>
            <a:pPr marL="0" lvl="1" indent="-127000">
              <a:buClr>
                <a:srgbClr val="A50021"/>
              </a:buClr>
              <a:buNone/>
            </a:pPr>
            <a:r>
              <a:rPr lang="en-US" b="1" dirty="0"/>
              <a:t>Rule Trigger:</a:t>
            </a:r>
            <a:r>
              <a:rPr lang="en-US" dirty="0"/>
              <a:t> Create</a:t>
            </a:r>
          </a:p>
          <a:p>
            <a:pPr marL="0" lvl="1" indent="-127000">
              <a:buClr>
                <a:srgbClr val="A50021"/>
              </a:buClr>
              <a:buNone/>
            </a:pPr>
            <a:r>
              <a:rPr lang="en-US" b="1" dirty="0"/>
              <a:t>Action: </a:t>
            </a:r>
            <a:r>
              <a:rPr lang="en-US" dirty="0"/>
              <a:t>When a project is created, </a:t>
            </a:r>
            <a:r>
              <a:rPr lang="en-US" dirty="0" smtClean="0"/>
              <a:t>remove sensitive words from the name.</a:t>
            </a:r>
            <a:endParaRPr lang="en-US" dirty="0"/>
          </a:p>
          <a:p>
            <a:pPr marL="0" lvl="1" indent="-127000">
              <a:buClr>
                <a:srgbClr val="A50021"/>
              </a:buClr>
              <a:buNone/>
            </a:pPr>
            <a:endParaRPr lang="en-US" dirty="0"/>
          </a:p>
          <a:p>
            <a:pPr marL="0" lvl="1" indent="-127000">
              <a:buClr>
                <a:srgbClr val="A50021"/>
              </a:buClr>
              <a:buNone/>
            </a:pPr>
            <a:r>
              <a:rPr lang="en-US" dirty="0"/>
              <a:t>Key Points:</a:t>
            </a:r>
          </a:p>
          <a:p>
            <a:pPr marL="0" lvl="1" indent="-127000">
              <a:buClr>
                <a:srgbClr val="A50021"/>
              </a:buClr>
              <a:buNone/>
            </a:pPr>
            <a:r>
              <a:rPr lang="en-US" dirty="0"/>
              <a:t>	</a:t>
            </a:r>
            <a:r>
              <a:rPr lang="en-US" dirty="0" smtClean="0"/>
              <a:t>-Method to use:</a:t>
            </a:r>
          </a:p>
          <a:p>
            <a:pPr marL="0" lvl="1" indent="-127000">
              <a:buClr>
                <a:srgbClr val="A50021"/>
              </a:buClr>
              <a:buNone/>
            </a:pPr>
            <a:r>
              <a:rPr lang="en-US" dirty="0"/>
              <a:t>	 </a:t>
            </a:r>
            <a:r>
              <a:rPr lang="en-US" dirty="0" smtClean="0"/>
              <a:t>   - </a:t>
            </a:r>
            <a:r>
              <a:rPr lang="en-US" dirty="0" err="1">
                <a:solidFill>
                  <a:schemeClr val="bg2"/>
                </a:solidFill>
                <a:latin typeface="+mj-lt"/>
                <a:ea typeface="Courier New"/>
                <a:cs typeface="Courier New"/>
                <a:sym typeface="Courier New"/>
              </a:rPr>
              <a:t>currentRecord.setTextFieldValue</a:t>
            </a:r>
            <a:r>
              <a:rPr lang="en-US" dirty="0">
                <a:solidFill>
                  <a:schemeClr val="bg2"/>
                </a:solidFill>
                <a:latin typeface="+mj-lt"/>
                <a:ea typeface="Courier New"/>
                <a:cs typeface="Courier New"/>
                <a:sym typeface="Courier New"/>
              </a:rPr>
              <a:t> </a:t>
            </a:r>
            <a:endParaRPr lang="en-US" dirty="0" smtClean="0">
              <a:solidFill>
                <a:schemeClr val="bg2"/>
              </a:solidFill>
              <a:latin typeface="+mj-lt"/>
              <a:ea typeface="Courier New"/>
              <a:cs typeface="Courier New"/>
              <a:sym typeface="Courier New"/>
            </a:endParaRPr>
          </a:p>
          <a:p>
            <a:pPr marL="0" lvl="1" indent="-127000">
              <a:buClr>
                <a:srgbClr val="A50021"/>
              </a:buClr>
              <a:buNone/>
            </a:pPr>
            <a:r>
              <a:rPr lang="en-US" dirty="0"/>
              <a:t>	-Create custom field:</a:t>
            </a:r>
          </a:p>
          <a:p>
            <a:pPr marL="0" lvl="1" indent="-127000">
              <a:buClr>
                <a:srgbClr val="A50021"/>
              </a:buClr>
              <a:buNone/>
            </a:pPr>
            <a:r>
              <a:rPr lang="en-US" dirty="0"/>
              <a:t>	 </a:t>
            </a:r>
            <a:r>
              <a:rPr lang="en-US" dirty="0" smtClean="0"/>
              <a:t>   - Public Name</a:t>
            </a:r>
            <a:endParaRPr dirty="0"/>
          </a:p>
        </p:txBody>
      </p:sp>
      <p:sp>
        <p:nvSpPr>
          <p:cNvPr id="876" name="Shape 876"/>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a:t>Custom Rules – Automated Action – Example</a:t>
            </a:r>
          </a:p>
        </p:txBody>
      </p:sp>
    </p:spTree>
    <p:extLst>
      <p:ext uri="{BB962C8B-B14F-4D97-AF65-F5344CB8AC3E}">
        <p14:creationId xmlns:p14="http://schemas.microsoft.com/office/powerpoint/2010/main" val="35683240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5" name="Shape 625"/>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smtClean="0"/>
              <a:t>Team Connect Development</a:t>
            </a:r>
            <a:endParaRPr lang="en-US" dirty="0"/>
          </a:p>
        </p:txBody>
      </p:sp>
      <p:sp>
        <p:nvSpPr>
          <p:cNvPr id="5" name="Shape 832"/>
          <p:cNvSpPr txBox="1"/>
          <p:nvPr/>
        </p:nvSpPr>
        <p:spPr>
          <a:xfrm>
            <a:off x="1872466" y="1113162"/>
            <a:ext cx="8445500" cy="5095816"/>
          </a:xfrm>
          <a:prstGeom prst="rect">
            <a:avLst/>
          </a:prstGeom>
          <a:noFill/>
          <a:ln w="9525" cap="flat" cmpd="sng">
            <a:solidFill>
              <a:schemeClr val="lt2"/>
            </a:solidFill>
            <a:prstDash val="solid"/>
            <a:miter lim="800000"/>
            <a:headEnd type="none" w="med" len="med"/>
            <a:tailEnd type="none" w="med" len="med"/>
          </a:ln>
        </p:spPr>
        <p:txBody>
          <a:bodyPr wrap="square" lIns="91425" tIns="45700" rIns="91425" bIns="45700" anchor="t" anchorCtr="0">
            <a:noAutofit/>
          </a:bodyPr>
          <a:lstStyle/>
          <a:p>
            <a:pPr marL="342900" indent="-342900"/>
            <a:r>
              <a:rPr lang="en-US" dirty="0">
                <a:solidFill>
                  <a:schemeClr val="dk1"/>
                </a:solidFill>
                <a:latin typeface="Courier New"/>
                <a:ea typeface="Courier New"/>
                <a:cs typeface="Courier New"/>
                <a:sym typeface="Courier New"/>
              </a:rPr>
              <a:t>import </a:t>
            </a:r>
            <a:r>
              <a:rPr lang="en-US" dirty="0" err="1">
                <a:solidFill>
                  <a:schemeClr val="dk1"/>
                </a:solidFill>
                <a:latin typeface="Courier New"/>
                <a:ea typeface="Courier New"/>
                <a:cs typeface="Courier New"/>
                <a:sym typeface="Courier New"/>
              </a:rPr>
              <a:t>com.mitratech.teamconnect.enterprise.api.custom.CustomAction</a:t>
            </a:r>
            <a:r>
              <a:rPr lang="en-US" dirty="0">
                <a:solidFill>
                  <a:schemeClr val="dk1"/>
                </a:solidFill>
                <a:latin typeface="Courier New"/>
                <a:ea typeface="Courier New"/>
                <a:cs typeface="Courier New"/>
                <a:sym typeface="Courier New"/>
              </a:rPr>
              <a:t>;</a:t>
            </a:r>
          </a:p>
          <a:p>
            <a:pPr marL="342900" indent="-342900"/>
            <a:r>
              <a:rPr lang="en-US" dirty="0">
                <a:solidFill>
                  <a:schemeClr val="dk1"/>
                </a:solidFill>
                <a:latin typeface="Courier New"/>
                <a:ea typeface="Courier New"/>
                <a:cs typeface="Courier New"/>
                <a:sym typeface="Courier New"/>
              </a:rPr>
              <a:t>import </a:t>
            </a:r>
            <a:r>
              <a:rPr lang="en-US" dirty="0" err="1">
                <a:solidFill>
                  <a:schemeClr val="dk1"/>
                </a:solidFill>
                <a:latin typeface="Courier New"/>
                <a:ea typeface="Courier New"/>
                <a:cs typeface="Courier New"/>
                <a:sym typeface="Courier New"/>
              </a:rPr>
              <a:t>com.mitratech.teamconnect.enterprise.api.model.Project</a:t>
            </a:r>
            <a:r>
              <a:rPr lang="en-US" dirty="0">
                <a:solidFill>
                  <a:schemeClr val="dk1"/>
                </a:solidFill>
                <a:latin typeface="Courier New"/>
                <a:ea typeface="Courier New"/>
                <a:cs typeface="Courier New"/>
                <a:sym typeface="Courier New"/>
              </a:rPr>
              <a:t>;</a:t>
            </a:r>
          </a:p>
          <a:p>
            <a:pPr marL="342900" indent="-342900"/>
            <a:endParaRPr lang="en-US" dirty="0">
              <a:solidFill>
                <a:schemeClr val="dk1"/>
              </a:solidFill>
              <a:latin typeface="Courier New"/>
              <a:ea typeface="Courier New"/>
              <a:cs typeface="Courier New"/>
              <a:sym typeface="Courier New"/>
            </a:endParaRPr>
          </a:p>
          <a:p>
            <a:pPr marL="342900" indent="-342900"/>
            <a:r>
              <a:rPr lang="en-US" dirty="0">
                <a:solidFill>
                  <a:schemeClr val="dk1"/>
                </a:solidFill>
                <a:latin typeface="Courier New"/>
                <a:ea typeface="Courier New"/>
                <a:cs typeface="Courier New"/>
                <a:sym typeface="Courier New"/>
              </a:rPr>
              <a:t>public class ZZZZ_5_1_MaskName_Action_CU extends </a:t>
            </a:r>
            <a:r>
              <a:rPr lang="en-US" dirty="0" err="1">
                <a:solidFill>
                  <a:schemeClr val="dk1"/>
                </a:solidFill>
                <a:latin typeface="Courier New"/>
                <a:ea typeface="Courier New"/>
                <a:cs typeface="Courier New"/>
                <a:sym typeface="Courier New"/>
              </a:rPr>
              <a:t>CustomAction</a:t>
            </a:r>
            <a:r>
              <a:rPr lang="en-US" dirty="0">
                <a:solidFill>
                  <a:schemeClr val="dk1"/>
                </a:solidFill>
                <a:latin typeface="Courier New"/>
                <a:ea typeface="Courier New"/>
                <a:cs typeface="Courier New"/>
                <a:sym typeface="Courier New"/>
              </a:rPr>
              <a:t>&lt;Project&gt; {</a:t>
            </a:r>
          </a:p>
          <a:p>
            <a:pPr marL="342900" indent="-342900"/>
            <a:endParaRPr lang="en-US" dirty="0">
              <a:solidFill>
                <a:schemeClr val="dk1"/>
              </a:solidFill>
              <a:latin typeface="Courier New"/>
              <a:ea typeface="Courier New"/>
              <a:cs typeface="Courier New"/>
              <a:sym typeface="Courier New"/>
            </a:endParaRPr>
          </a:p>
          <a:p>
            <a:pPr marL="342900" indent="-342900"/>
            <a:r>
              <a:rPr lang="en-US" dirty="0">
                <a:solidFill>
                  <a:schemeClr val="dk1"/>
                </a:solidFill>
                <a:latin typeface="Courier New"/>
                <a:ea typeface="Courier New"/>
                <a:cs typeface="Courier New"/>
                <a:sym typeface="Courier New"/>
              </a:rPr>
              <a:t>	@Override</a:t>
            </a:r>
          </a:p>
          <a:p>
            <a:pPr marL="342900" indent="-342900"/>
            <a:r>
              <a:rPr lang="en-US" dirty="0">
                <a:solidFill>
                  <a:schemeClr val="dk1"/>
                </a:solidFill>
                <a:latin typeface="Courier New"/>
                <a:ea typeface="Courier New"/>
                <a:cs typeface="Courier New"/>
                <a:sym typeface="Courier New"/>
              </a:rPr>
              <a:t>	public void action(final Project </a:t>
            </a:r>
            <a:r>
              <a:rPr lang="en-US" dirty="0" err="1">
                <a:solidFill>
                  <a:schemeClr val="dk1"/>
                </a:solidFill>
                <a:latin typeface="Courier New"/>
                <a:ea typeface="Courier New"/>
                <a:cs typeface="Courier New"/>
                <a:sym typeface="Courier New"/>
              </a:rPr>
              <a:t>currentRecord</a:t>
            </a:r>
            <a:r>
              <a:rPr lang="en-US" dirty="0">
                <a:solidFill>
                  <a:schemeClr val="dk1"/>
                </a:solidFill>
                <a:latin typeface="Courier New"/>
                <a:ea typeface="Courier New"/>
                <a:cs typeface="Courier New"/>
                <a:sym typeface="Courier New"/>
              </a:rPr>
              <a:t>) {</a:t>
            </a:r>
          </a:p>
          <a:p>
            <a:pPr marL="342900" indent="-342900"/>
            <a:r>
              <a:rPr lang="en-US" dirty="0">
                <a:solidFill>
                  <a:schemeClr val="dk1"/>
                </a:solidFill>
                <a:latin typeface="Courier New"/>
                <a:ea typeface="Courier New"/>
                <a:cs typeface="Courier New"/>
                <a:sym typeface="Courier New"/>
              </a:rPr>
              <a:t>		</a:t>
            </a:r>
          </a:p>
          <a:p>
            <a:pPr marL="342900" indent="-342900"/>
            <a:r>
              <a:rPr lang="en-US" dirty="0">
                <a:solidFill>
                  <a:schemeClr val="dk1"/>
                </a:solidFill>
                <a:latin typeface="Courier New"/>
                <a:ea typeface="Courier New"/>
                <a:cs typeface="Courier New"/>
                <a:sym typeface="Courier New"/>
              </a:rPr>
              <a:t>		String name = </a:t>
            </a:r>
            <a:r>
              <a:rPr lang="en-US" dirty="0" err="1">
                <a:solidFill>
                  <a:schemeClr val="dk1"/>
                </a:solidFill>
                <a:latin typeface="Courier New"/>
                <a:ea typeface="Courier New"/>
                <a:cs typeface="Courier New"/>
                <a:sym typeface="Courier New"/>
              </a:rPr>
              <a:t>currentRecord.getName</a:t>
            </a:r>
            <a:r>
              <a:rPr lang="en-US" dirty="0">
                <a:solidFill>
                  <a:schemeClr val="dk1"/>
                </a:solidFill>
                <a:latin typeface="Courier New"/>
                <a:ea typeface="Courier New"/>
                <a:cs typeface="Courier New"/>
                <a:sym typeface="Courier New"/>
              </a:rPr>
              <a:t>();</a:t>
            </a:r>
          </a:p>
          <a:p>
            <a:pPr marL="342900" indent="-342900"/>
            <a:r>
              <a:rPr lang="en-US" dirty="0">
                <a:solidFill>
                  <a:schemeClr val="dk1"/>
                </a:solidFill>
                <a:latin typeface="Courier New"/>
                <a:ea typeface="Courier New"/>
                <a:cs typeface="Courier New"/>
                <a:sym typeface="Courier New"/>
              </a:rPr>
              <a:t>		String </a:t>
            </a:r>
            <a:r>
              <a:rPr lang="en-US" dirty="0" err="1">
                <a:solidFill>
                  <a:schemeClr val="dk1"/>
                </a:solidFill>
                <a:latin typeface="Courier New"/>
                <a:ea typeface="Courier New"/>
                <a:cs typeface="Courier New"/>
                <a:sym typeface="Courier New"/>
              </a:rPr>
              <a:t>maskedName</a:t>
            </a:r>
            <a:r>
              <a:rPr lang="en-US" dirty="0">
                <a:solidFill>
                  <a:schemeClr val="dk1"/>
                </a:solidFill>
                <a:latin typeface="Courier New"/>
                <a:ea typeface="Courier New"/>
                <a:cs typeface="Courier New"/>
                <a:sym typeface="Courier New"/>
              </a:rPr>
              <a:t> = </a:t>
            </a:r>
            <a:r>
              <a:rPr lang="en-US" dirty="0" err="1">
                <a:solidFill>
                  <a:schemeClr val="dk1"/>
                </a:solidFill>
                <a:latin typeface="Courier New"/>
                <a:ea typeface="Courier New"/>
                <a:cs typeface="Courier New"/>
                <a:sym typeface="Courier New"/>
              </a:rPr>
              <a:t>name.replace</a:t>
            </a:r>
            <a:r>
              <a:rPr lang="en-US" dirty="0">
                <a:solidFill>
                  <a:schemeClr val="dk1"/>
                </a:solidFill>
                <a:latin typeface="Courier New"/>
                <a:ea typeface="Courier New"/>
                <a:cs typeface="Courier New"/>
                <a:sym typeface="Courier New"/>
              </a:rPr>
              <a:t>("</a:t>
            </a:r>
            <a:r>
              <a:rPr lang="en-US" dirty="0" err="1">
                <a:solidFill>
                  <a:schemeClr val="dk1"/>
                </a:solidFill>
                <a:latin typeface="Courier New"/>
                <a:ea typeface="Courier New"/>
                <a:cs typeface="Courier New"/>
                <a:sym typeface="Courier New"/>
              </a:rPr>
              <a:t>FileNo</a:t>
            </a:r>
            <a:r>
              <a:rPr lang="en-US" dirty="0">
                <a:solidFill>
                  <a:schemeClr val="dk1"/>
                </a:solidFill>
                <a:latin typeface="Courier New"/>
                <a:ea typeface="Courier New"/>
                <a:cs typeface="Courier New"/>
                <a:sym typeface="Courier New"/>
              </a:rPr>
              <a:t>", "");</a:t>
            </a:r>
          </a:p>
          <a:p>
            <a:pPr marL="342900" indent="-342900"/>
            <a:r>
              <a:rPr lang="en-US" dirty="0">
                <a:solidFill>
                  <a:schemeClr val="dk1"/>
                </a:solidFill>
                <a:latin typeface="Courier New"/>
                <a:ea typeface="Courier New"/>
                <a:cs typeface="Courier New"/>
                <a:sym typeface="Courier New"/>
              </a:rPr>
              <a:t>		//alternate case-insensitive </a:t>
            </a:r>
            <a:r>
              <a:rPr lang="en-US" dirty="0" err="1">
                <a:solidFill>
                  <a:schemeClr val="dk1"/>
                </a:solidFill>
                <a:latin typeface="Courier New"/>
                <a:ea typeface="Courier New"/>
                <a:cs typeface="Courier New"/>
                <a:sym typeface="Courier New"/>
              </a:rPr>
              <a:t>name.replaceAll</a:t>
            </a:r>
            <a:r>
              <a:rPr lang="en-US" dirty="0">
                <a:solidFill>
                  <a:schemeClr val="dk1"/>
                </a:solidFill>
                <a:latin typeface="Courier New"/>
                <a:ea typeface="Courier New"/>
                <a:cs typeface="Courier New"/>
                <a:sym typeface="Courier New"/>
              </a:rPr>
              <a:t>(“(?</a:t>
            </a:r>
            <a:r>
              <a:rPr lang="en-US" dirty="0" err="1">
                <a:solidFill>
                  <a:schemeClr val="dk1"/>
                </a:solidFill>
                <a:latin typeface="Courier New"/>
                <a:ea typeface="Courier New"/>
                <a:cs typeface="Courier New"/>
                <a:sym typeface="Courier New"/>
              </a:rPr>
              <a:t>i</a:t>
            </a:r>
            <a:r>
              <a:rPr lang="en-US" dirty="0">
                <a:solidFill>
                  <a:schemeClr val="dk1"/>
                </a:solidFill>
                <a:latin typeface="Courier New"/>
                <a:ea typeface="Courier New"/>
                <a:cs typeface="Courier New"/>
                <a:sym typeface="Courier New"/>
              </a:rPr>
              <a:t>)</a:t>
            </a:r>
            <a:r>
              <a:rPr lang="en-US" dirty="0" err="1">
                <a:solidFill>
                  <a:schemeClr val="dk1"/>
                </a:solidFill>
                <a:latin typeface="Courier New"/>
                <a:ea typeface="Courier New"/>
                <a:cs typeface="Courier New"/>
                <a:sym typeface="Courier New"/>
              </a:rPr>
              <a:t>FileNo</a:t>
            </a:r>
            <a:r>
              <a:rPr lang="en-US" dirty="0">
                <a:solidFill>
                  <a:schemeClr val="dk1"/>
                </a:solidFill>
                <a:latin typeface="Courier New"/>
                <a:ea typeface="Courier New"/>
                <a:cs typeface="Courier New"/>
                <a:sym typeface="Courier New"/>
              </a:rPr>
              <a:t>", "");</a:t>
            </a:r>
          </a:p>
          <a:p>
            <a:pPr marL="342900" indent="-342900"/>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currentRecord.setTextFieldValue</a:t>
            </a:r>
            <a:r>
              <a:rPr lang="en-US" dirty="0">
                <a:solidFill>
                  <a:schemeClr val="dk1"/>
                </a:solidFill>
                <a:latin typeface="Courier New"/>
                <a:ea typeface="Courier New"/>
                <a:cs typeface="Courier New"/>
                <a:sym typeface="Courier New"/>
              </a:rPr>
              <a:t>("</a:t>
            </a:r>
            <a:r>
              <a:rPr lang="en-US" dirty="0" err="1">
                <a:solidFill>
                  <a:schemeClr val="dk1"/>
                </a:solidFill>
                <a:latin typeface="Courier New"/>
                <a:ea typeface="Courier New"/>
                <a:cs typeface="Courier New"/>
                <a:sym typeface="Courier New"/>
              </a:rPr>
              <a:t>PublicName</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maskedName</a:t>
            </a:r>
            <a:r>
              <a:rPr lang="en-US" dirty="0">
                <a:solidFill>
                  <a:schemeClr val="dk1"/>
                </a:solidFill>
                <a:latin typeface="Courier New"/>
                <a:ea typeface="Courier New"/>
                <a:cs typeface="Courier New"/>
                <a:sym typeface="Courier New"/>
              </a:rPr>
              <a:t>);	</a:t>
            </a:r>
          </a:p>
          <a:p>
            <a:pPr marL="342900" indent="-342900"/>
            <a:r>
              <a:rPr lang="en-US" dirty="0">
                <a:solidFill>
                  <a:schemeClr val="dk1"/>
                </a:solidFill>
                <a:latin typeface="Courier New"/>
                <a:ea typeface="Courier New"/>
                <a:cs typeface="Courier New"/>
                <a:sym typeface="Courier New"/>
              </a:rPr>
              <a:t>	}</a:t>
            </a:r>
          </a:p>
          <a:p>
            <a:pPr marL="342900" indent="-342900"/>
            <a:r>
              <a:rPr lang="en-US" dirty="0">
                <a:solidFill>
                  <a:schemeClr val="dk1"/>
                </a:solidFill>
                <a:latin typeface="Courier New"/>
                <a:ea typeface="Courier New"/>
                <a:cs typeface="Courier New"/>
                <a:sym typeface="Courier New"/>
              </a:rPr>
              <a:t>}</a:t>
            </a:r>
          </a:p>
        </p:txBody>
      </p:sp>
    </p:spTree>
    <p:extLst>
      <p:ext uri="{BB962C8B-B14F-4D97-AF65-F5344CB8AC3E}">
        <p14:creationId xmlns:p14="http://schemas.microsoft.com/office/powerpoint/2010/main" val="280075678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marL="0" lvl="1" indent="-127000">
              <a:spcBef>
                <a:spcPts val="0"/>
              </a:spcBef>
              <a:buClr>
                <a:srgbClr val="A50021"/>
              </a:buClr>
              <a:buNone/>
            </a:pPr>
            <a:r>
              <a:rPr lang="en-US" b="1" i="1" dirty="0"/>
              <a:t>Example 1a: </a:t>
            </a:r>
          </a:p>
          <a:p>
            <a:pPr marL="0" lvl="1" indent="-127000">
              <a:buClr>
                <a:srgbClr val="A50021"/>
              </a:buClr>
              <a:buNone/>
            </a:pPr>
            <a:r>
              <a:rPr lang="en-US" b="1" i="1" dirty="0"/>
              <a:t>Remove Sensitive Text from a Matter Name, even if the user can’t write to the target field</a:t>
            </a:r>
          </a:p>
          <a:p>
            <a:pPr marL="0" lvl="1" indent="-127000">
              <a:buClr>
                <a:srgbClr val="A50021"/>
              </a:buClr>
              <a:buNone/>
            </a:pPr>
            <a:endParaRPr lang="en-US" dirty="0"/>
          </a:p>
        </p:txBody>
      </p:sp>
      <p:sp>
        <p:nvSpPr>
          <p:cNvPr id="876" name="Shape 876"/>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a:t>Custom Rules – Automated Action – Example</a:t>
            </a:r>
          </a:p>
        </p:txBody>
      </p:sp>
    </p:spTree>
    <p:extLst>
      <p:ext uri="{BB962C8B-B14F-4D97-AF65-F5344CB8AC3E}">
        <p14:creationId xmlns:p14="http://schemas.microsoft.com/office/powerpoint/2010/main" val="3041821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a:latin typeface="Arial" charset="0"/>
              </a:rPr>
              <a:t>The following rules are </a:t>
            </a:r>
            <a:r>
              <a:rPr lang="en-US" b="1" dirty="0">
                <a:latin typeface="Arial" charset="0"/>
              </a:rPr>
              <a:t>written by Developers </a:t>
            </a:r>
            <a:r>
              <a:rPr lang="en-US" dirty="0">
                <a:latin typeface="Arial" charset="0"/>
              </a:rPr>
              <a:t>:</a:t>
            </a:r>
          </a:p>
          <a:p>
            <a:pPr lvl="1">
              <a:buFont typeface="Wingdings" pitchFamily="2" charset="2"/>
              <a:buChar char="Ø"/>
            </a:pPr>
            <a:endParaRPr lang="en-US" dirty="0">
              <a:latin typeface="Arial" charset="0"/>
            </a:endParaRPr>
          </a:p>
          <a:p>
            <a:pPr lvl="1">
              <a:buFont typeface="Wingdings" pitchFamily="2" charset="2"/>
              <a:buChar char="§"/>
            </a:pPr>
            <a:r>
              <a:rPr lang="en-US" b="1" dirty="0" smtClean="0">
                <a:latin typeface="Arial" charset="0"/>
              </a:rPr>
              <a:t>Custom rules</a:t>
            </a:r>
          </a:p>
          <a:p>
            <a:pPr lvl="1">
              <a:buFont typeface="Wingdings" pitchFamily="2" charset="2"/>
              <a:buChar char="§"/>
            </a:pPr>
            <a:endParaRPr lang="en-US" dirty="0">
              <a:latin typeface="Arial" charset="0"/>
            </a:endParaRPr>
          </a:p>
          <a:p>
            <a:pPr lvl="1">
              <a:buFont typeface="Wingdings" pitchFamily="2" charset="2"/>
              <a:buChar char="§"/>
            </a:pPr>
            <a:r>
              <a:rPr lang="en-US" b="1" dirty="0" smtClean="0">
                <a:latin typeface="Arial" charset="0"/>
              </a:rPr>
              <a:t>Scheduled Actions</a:t>
            </a:r>
            <a:endParaRPr lang="en-US" b="1" dirty="0">
              <a:latin typeface="Arial" charset="0"/>
            </a:endParaRPr>
          </a:p>
          <a:p>
            <a:pPr marL="457200" lvl="1" indent="0">
              <a:buNone/>
            </a:pPr>
            <a:endParaRPr lang="en-US" dirty="0">
              <a:latin typeface="Arial" charset="0"/>
            </a:endParaRPr>
          </a:p>
          <a:p>
            <a:pPr marL="457200" lvl="1" indent="0">
              <a:buNone/>
            </a:pPr>
            <a:r>
              <a:rPr lang="en-US" b="1" dirty="0">
                <a:latin typeface="Arial" charset="0"/>
              </a:rPr>
              <a:t>Note: </a:t>
            </a:r>
            <a:r>
              <a:rPr lang="en-US" dirty="0">
                <a:latin typeface="Arial" charset="0"/>
              </a:rPr>
              <a:t>These rules are written using Java or JavaScript.  This presentation will focus only on Java development</a:t>
            </a:r>
            <a:r>
              <a:rPr lang="en-US" dirty="0" smtClean="0">
                <a:latin typeface="Arial" charset="0"/>
              </a:rPr>
              <a:t>.</a:t>
            </a:r>
            <a:endParaRPr lang="en-US" dirty="0">
              <a:latin typeface="Arial" charset="0"/>
            </a:endParaRPr>
          </a:p>
        </p:txBody>
      </p:sp>
      <p:sp>
        <p:nvSpPr>
          <p:cNvPr id="3" name="Title 2"/>
          <p:cNvSpPr>
            <a:spLocks noGrp="1"/>
          </p:cNvSpPr>
          <p:nvPr>
            <p:ph type="title"/>
          </p:nvPr>
        </p:nvSpPr>
        <p:spPr/>
        <p:txBody>
          <a:bodyPr/>
          <a:lstStyle/>
          <a:p>
            <a:r>
              <a:rPr lang="en-US" dirty="0"/>
              <a:t>Rule </a:t>
            </a:r>
            <a:r>
              <a:rPr lang="en-US" dirty="0" smtClean="0"/>
              <a:t>Types</a:t>
            </a:r>
            <a:endParaRPr lang="en-US" dirty="0"/>
          </a:p>
        </p:txBody>
      </p:sp>
    </p:spTree>
    <p:extLst>
      <p:ext uri="{BB962C8B-B14F-4D97-AF65-F5344CB8AC3E}">
        <p14:creationId xmlns:p14="http://schemas.microsoft.com/office/powerpoint/2010/main" val="230176693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Shape 999"/>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indent="-342900">
              <a:spcBef>
                <a:spcPts val="0"/>
              </a:spcBef>
              <a:buSzPts val="2800"/>
              <a:buFont typeface="Noto Sans Symbols"/>
              <a:buChar char="▪"/>
            </a:pPr>
            <a:r>
              <a:rPr lang="en-US" sz="2800" dirty="0"/>
              <a:t>Running a rule as the system user</a:t>
            </a:r>
          </a:p>
          <a:p>
            <a:pPr lvl="1" indent="-285750">
              <a:spcBef>
                <a:spcPts val="480"/>
              </a:spcBef>
              <a:buSzPts val="2400"/>
              <a:buFont typeface="Noto Sans Symbols"/>
              <a:buChar char="▪"/>
            </a:pPr>
            <a:r>
              <a:rPr lang="en-US" sz="2400" dirty="0"/>
              <a:t>Method to change to the system user for rule execution in scenarios requiring a lot of </a:t>
            </a:r>
            <a:r>
              <a:rPr lang="en-US" sz="2400" dirty="0" err="1"/>
              <a:t>TeamConnect</a:t>
            </a:r>
            <a:r>
              <a:rPr lang="en-US" sz="2400" dirty="0"/>
              <a:t> permissions (rights to create/update  records)</a:t>
            </a:r>
          </a:p>
          <a:p>
            <a:pPr lvl="1" indent="-285750">
              <a:spcBef>
                <a:spcPts val="480"/>
              </a:spcBef>
              <a:buSzPts val="2400"/>
              <a:buNone/>
            </a:pPr>
            <a:endParaRPr sz="2400" dirty="0"/>
          </a:p>
          <a:p>
            <a:pPr marL="457200" lvl="1" indent="-127000">
              <a:buClr>
                <a:srgbClr val="A50021"/>
              </a:buClr>
              <a:buNone/>
            </a:pPr>
            <a:r>
              <a:rPr lang="en-US" dirty="0" err="1"/>
              <a:t>platform.getUtilityService</a:t>
            </a:r>
            <a:r>
              <a:rPr lang="en-US" dirty="0"/>
              <a:t>().</a:t>
            </a:r>
            <a:r>
              <a:rPr lang="en-US" dirty="0" err="1"/>
              <a:t>runAsSystemUser</a:t>
            </a:r>
            <a:r>
              <a:rPr lang="en-US" dirty="0"/>
              <a:t>(</a:t>
            </a:r>
            <a:r>
              <a:rPr lang="en-US" b="1" dirty="0"/>
              <a:t>new Callable() {</a:t>
            </a:r>
          </a:p>
          <a:p>
            <a:pPr marL="457200" lvl="1" indent="-127000">
              <a:buClr>
                <a:srgbClr val="A50021"/>
              </a:buClr>
              <a:buNone/>
            </a:pPr>
            <a:r>
              <a:rPr lang="en-US" b="1" dirty="0"/>
              <a:t>	public void call() {</a:t>
            </a:r>
          </a:p>
          <a:p>
            <a:pPr marL="457200" lvl="1" indent="-127000">
              <a:buClr>
                <a:srgbClr val="A50021"/>
              </a:buClr>
              <a:buNone/>
            </a:pPr>
            <a:r>
              <a:rPr lang="en-US" b="1" dirty="0"/>
              <a:t>		// do something</a:t>
            </a:r>
          </a:p>
          <a:p>
            <a:pPr marL="457200" lvl="1" indent="-127000">
              <a:buClr>
                <a:srgbClr val="A50021"/>
              </a:buClr>
              <a:buNone/>
            </a:pPr>
            <a:r>
              <a:rPr lang="en-US" b="1" dirty="0"/>
              <a:t>	}</a:t>
            </a:r>
          </a:p>
          <a:p>
            <a:pPr marL="457200" lvl="1" indent="-127000">
              <a:buClr>
                <a:srgbClr val="A50021"/>
              </a:buClr>
              <a:buNone/>
            </a:pPr>
            <a:r>
              <a:rPr lang="en-US" dirty="0"/>
              <a:t>});</a:t>
            </a:r>
          </a:p>
        </p:txBody>
      </p:sp>
      <p:sp>
        <p:nvSpPr>
          <p:cNvPr id="1000" name="Shape 1000"/>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a:t>Custom Rules – Automated Action – Example</a:t>
            </a:r>
          </a:p>
        </p:txBody>
      </p:sp>
    </p:spTree>
    <p:extLst>
      <p:ext uri="{BB962C8B-B14F-4D97-AF65-F5344CB8AC3E}">
        <p14:creationId xmlns:p14="http://schemas.microsoft.com/office/powerpoint/2010/main" val="422410933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5" name="Shape 625"/>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sz="1800" dirty="0" smtClean="0"/>
              <a:t>Team Connect Development</a:t>
            </a:r>
            <a:endParaRPr lang="en-US" sz="1800" dirty="0"/>
          </a:p>
        </p:txBody>
      </p:sp>
      <p:sp>
        <p:nvSpPr>
          <p:cNvPr id="5" name="Shape 832"/>
          <p:cNvSpPr txBox="1"/>
          <p:nvPr/>
        </p:nvSpPr>
        <p:spPr>
          <a:xfrm>
            <a:off x="1872466" y="1113162"/>
            <a:ext cx="8445500" cy="5095816"/>
          </a:xfrm>
          <a:prstGeom prst="rect">
            <a:avLst/>
          </a:prstGeom>
          <a:noFill/>
          <a:ln w="9525" cap="flat" cmpd="sng">
            <a:solidFill>
              <a:schemeClr val="lt2"/>
            </a:solidFill>
            <a:prstDash val="solid"/>
            <a:miter lim="800000"/>
            <a:headEnd type="none" w="med" len="med"/>
            <a:tailEnd type="none" w="med" len="med"/>
          </a:ln>
        </p:spPr>
        <p:txBody>
          <a:bodyPr wrap="square" lIns="91425" tIns="45700" rIns="91425" bIns="45700" anchor="t" anchorCtr="0">
            <a:noAutofit/>
          </a:bodyPr>
          <a:lstStyle/>
          <a:p>
            <a:pPr marL="342900" indent="-342900"/>
            <a:r>
              <a:rPr lang="en-US" sz="1400" dirty="0">
                <a:solidFill>
                  <a:schemeClr val="dk1"/>
                </a:solidFill>
                <a:latin typeface="Courier New"/>
                <a:ea typeface="Courier New"/>
                <a:cs typeface="Courier New"/>
                <a:sym typeface="Courier New"/>
              </a:rPr>
              <a:t>import </a:t>
            </a:r>
            <a:r>
              <a:rPr lang="en-US" sz="1400" dirty="0" err="1">
                <a:solidFill>
                  <a:schemeClr val="dk1"/>
                </a:solidFill>
                <a:latin typeface="Courier New"/>
                <a:ea typeface="Courier New"/>
                <a:cs typeface="Courier New"/>
                <a:sym typeface="Courier New"/>
              </a:rPr>
              <a:t>com.mitratech.teamconnect.enterprise.api.callable.Callable</a:t>
            </a:r>
            <a:r>
              <a:rPr lang="en-US" sz="1400" dirty="0">
                <a:solidFill>
                  <a:schemeClr val="dk1"/>
                </a:solidFill>
                <a:latin typeface="Courier New"/>
                <a:ea typeface="Courier New"/>
                <a:cs typeface="Courier New"/>
                <a:sym typeface="Courier New"/>
              </a:rPr>
              <a:t>;</a:t>
            </a:r>
          </a:p>
          <a:p>
            <a:pPr marL="342900" indent="-342900"/>
            <a:r>
              <a:rPr lang="en-US" sz="1400" dirty="0">
                <a:solidFill>
                  <a:schemeClr val="dk1"/>
                </a:solidFill>
                <a:latin typeface="Courier New"/>
                <a:ea typeface="Courier New"/>
                <a:cs typeface="Courier New"/>
                <a:sym typeface="Courier New"/>
              </a:rPr>
              <a:t>import </a:t>
            </a:r>
            <a:r>
              <a:rPr lang="en-US" sz="1400" dirty="0" err="1">
                <a:solidFill>
                  <a:schemeClr val="dk1"/>
                </a:solidFill>
                <a:latin typeface="Courier New"/>
                <a:ea typeface="Courier New"/>
                <a:cs typeface="Courier New"/>
                <a:sym typeface="Courier New"/>
              </a:rPr>
              <a:t>com.mitratech.teamconnect.enterprise.api.custom.CustomAction</a:t>
            </a:r>
            <a:r>
              <a:rPr lang="en-US" sz="1400" dirty="0">
                <a:solidFill>
                  <a:schemeClr val="dk1"/>
                </a:solidFill>
                <a:latin typeface="Courier New"/>
                <a:ea typeface="Courier New"/>
                <a:cs typeface="Courier New"/>
                <a:sym typeface="Courier New"/>
              </a:rPr>
              <a:t>;</a:t>
            </a:r>
          </a:p>
          <a:p>
            <a:pPr marL="342900" indent="-342900"/>
            <a:r>
              <a:rPr lang="en-US" sz="1400" dirty="0">
                <a:solidFill>
                  <a:schemeClr val="dk1"/>
                </a:solidFill>
                <a:latin typeface="Courier New"/>
                <a:ea typeface="Courier New"/>
                <a:cs typeface="Courier New"/>
                <a:sym typeface="Courier New"/>
              </a:rPr>
              <a:t>import </a:t>
            </a:r>
            <a:r>
              <a:rPr lang="en-US" sz="1400" dirty="0" err="1">
                <a:solidFill>
                  <a:schemeClr val="dk1"/>
                </a:solidFill>
                <a:latin typeface="Courier New"/>
                <a:ea typeface="Courier New"/>
                <a:cs typeface="Courier New"/>
                <a:sym typeface="Courier New"/>
              </a:rPr>
              <a:t>com.mitratech.teamconnect.enterprise.api.model.Project</a:t>
            </a:r>
            <a:r>
              <a:rPr lang="en-US" sz="1400" dirty="0">
                <a:solidFill>
                  <a:schemeClr val="dk1"/>
                </a:solidFill>
                <a:latin typeface="Courier New"/>
                <a:ea typeface="Courier New"/>
                <a:cs typeface="Courier New"/>
                <a:sym typeface="Courier New"/>
              </a:rPr>
              <a:t>;</a:t>
            </a:r>
          </a:p>
          <a:p>
            <a:pPr marL="342900" indent="-342900"/>
            <a:endParaRPr lang="en-US" sz="1400" dirty="0">
              <a:solidFill>
                <a:schemeClr val="dk1"/>
              </a:solidFill>
              <a:latin typeface="Courier New"/>
              <a:ea typeface="Courier New"/>
              <a:cs typeface="Courier New"/>
              <a:sym typeface="Courier New"/>
            </a:endParaRPr>
          </a:p>
          <a:p>
            <a:pPr marL="342900" indent="-342900"/>
            <a:r>
              <a:rPr lang="en-US" sz="1400" dirty="0">
                <a:solidFill>
                  <a:schemeClr val="dk1"/>
                </a:solidFill>
                <a:latin typeface="Courier New"/>
                <a:ea typeface="Courier New"/>
                <a:cs typeface="Courier New"/>
                <a:sym typeface="Courier New"/>
              </a:rPr>
              <a:t>public class ZZZZ_5_4_MaskName_Action_C extends </a:t>
            </a:r>
            <a:r>
              <a:rPr lang="en-US" sz="1400" dirty="0" err="1">
                <a:solidFill>
                  <a:schemeClr val="dk1"/>
                </a:solidFill>
                <a:latin typeface="Courier New"/>
                <a:ea typeface="Courier New"/>
                <a:cs typeface="Courier New"/>
                <a:sym typeface="Courier New"/>
              </a:rPr>
              <a:t>CustomAction</a:t>
            </a:r>
            <a:r>
              <a:rPr lang="en-US" sz="1400" dirty="0">
                <a:solidFill>
                  <a:schemeClr val="dk1"/>
                </a:solidFill>
                <a:latin typeface="Courier New"/>
                <a:ea typeface="Courier New"/>
                <a:cs typeface="Courier New"/>
                <a:sym typeface="Courier New"/>
              </a:rPr>
              <a:t>&lt;Project&gt; {</a:t>
            </a:r>
          </a:p>
          <a:p>
            <a:pPr marL="342900" indent="-342900"/>
            <a:endParaRPr lang="en-US" sz="1400" dirty="0">
              <a:solidFill>
                <a:schemeClr val="dk1"/>
              </a:solidFill>
              <a:latin typeface="Courier New"/>
              <a:ea typeface="Courier New"/>
              <a:cs typeface="Courier New"/>
              <a:sym typeface="Courier New"/>
            </a:endParaRPr>
          </a:p>
          <a:p>
            <a:pPr marL="342900" indent="-342900"/>
            <a:r>
              <a:rPr lang="en-US" sz="1400" dirty="0">
                <a:solidFill>
                  <a:schemeClr val="dk1"/>
                </a:solidFill>
                <a:latin typeface="Courier New"/>
                <a:ea typeface="Courier New"/>
                <a:cs typeface="Courier New"/>
                <a:sym typeface="Courier New"/>
              </a:rPr>
              <a:t>	@Override</a:t>
            </a:r>
          </a:p>
          <a:p>
            <a:pPr marL="342900" indent="-342900"/>
            <a:r>
              <a:rPr lang="en-US" sz="1400" dirty="0">
                <a:solidFill>
                  <a:schemeClr val="dk1"/>
                </a:solidFill>
                <a:latin typeface="Courier New"/>
                <a:ea typeface="Courier New"/>
                <a:cs typeface="Courier New"/>
                <a:sym typeface="Courier New"/>
              </a:rPr>
              <a:t>	public void action(final Project </a:t>
            </a:r>
            <a:r>
              <a:rPr lang="en-US" sz="1400" dirty="0" err="1">
                <a:solidFill>
                  <a:schemeClr val="dk1"/>
                </a:solidFill>
                <a:latin typeface="Courier New"/>
                <a:ea typeface="Courier New"/>
                <a:cs typeface="Courier New"/>
                <a:sym typeface="Courier New"/>
              </a:rPr>
              <a:t>currentRecord</a:t>
            </a:r>
            <a:r>
              <a:rPr lang="en-US" sz="1400" dirty="0">
                <a:solidFill>
                  <a:schemeClr val="dk1"/>
                </a:solidFill>
                <a:latin typeface="Courier New"/>
                <a:ea typeface="Courier New"/>
                <a:cs typeface="Courier New"/>
                <a:sym typeface="Courier New"/>
              </a:rPr>
              <a:t>) {</a:t>
            </a:r>
          </a:p>
          <a:p>
            <a:pPr marL="342900" indent="-342900"/>
            <a:r>
              <a:rPr lang="en-US" sz="1400" dirty="0">
                <a:solidFill>
                  <a:schemeClr val="dk1"/>
                </a:solidFill>
                <a:latin typeface="Courier New"/>
                <a:ea typeface="Courier New"/>
                <a:cs typeface="Courier New"/>
                <a:sym typeface="Courier New"/>
              </a:rPr>
              <a:t>		</a:t>
            </a:r>
          </a:p>
          <a:p>
            <a:pPr marL="342900" indent="-342900"/>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logDebug</a:t>
            </a:r>
            <a:r>
              <a:rPr lang="en-US" sz="1400" dirty="0">
                <a:solidFill>
                  <a:schemeClr val="dk1"/>
                </a:solidFill>
                <a:latin typeface="Courier New"/>
                <a:ea typeface="Courier New"/>
                <a:cs typeface="Courier New"/>
                <a:sym typeface="Courier New"/>
              </a:rPr>
              <a:t>("Current User 1:" + </a:t>
            </a:r>
            <a:r>
              <a:rPr lang="en-US" sz="1400" dirty="0" err="1">
                <a:solidFill>
                  <a:schemeClr val="dk1"/>
                </a:solidFill>
                <a:latin typeface="Courier New"/>
                <a:ea typeface="Courier New"/>
                <a:cs typeface="Courier New"/>
                <a:sym typeface="Courier New"/>
              </a:rPr>
              <a:t>platform.getUtilityService</a:t>
            </a:r>
            <a:r>
              <a:rPr lang="en-US" sz="1400" dirty="0">
                <a:solidFill>
                  <a:schemeClr val="dk1"/>
                </a:solidFill>
                <a:latin typeface="Courier New"/>
                <a:ea typeface="Courier New"/>
                <a:cs typeface="Courier New"/>
                <a:sym typeface="Courier New"/>
              </a:rPr>
              <a:t>().</a:t>
            </a:r>
            <a:r>
              <a:rPr lang="en-US" sz="1400" dirty="0" err="1">
                <a:solidFill>
                  <a:schemeClr val="dk1"/>
                </a:solidFill>
                <a:latin typeface="Courier New"/>
                <a:ea typeface="Courier New"/>
                <a:cs typeface="Courier New"/>
                <a:sym typeface="Courier New"/>
              </a:rPr>
              <a:t>getCurrentUser</a:t>
            </a:r>
            <a:r>
              <a:rPr lang="en-US" sz="1400" dirty="0">
                <a:solidFill>
                  <a:schemeClr val="dk1"/>
                </a:solidFill>
                <a:latin typeface="Courier New"/>
                <a:ea typeface="Courier New"/>
                <a:cs typeface="Courier New"/>
                <a:sym typeface="Courier New"/>
              </a:rPr>
              <a:t>());</a:t>
            </a:r>
          </a:p>
          <a:p>
            <a:pPr marL="342900" indent="-342900"/>
            <a:r>
              <a:rPr lang="en-US" sz="1400" dirty="0">
                <a:solidFill>
                  <a:schemeClr val="dk1"/>
                </a:solidFill>
                <a:latin typeface="Courier New"/>
                <a:ea typeface="Courier New"/>
                <a:cs typeface="Courier New"/>
                <a:sym typeface="Courier New"/>
              </a:rPr>
              <a:t>		</a:t>
            </a:r>
          </a:p>
          <a:p>
            <a:pPr marL="342900" indent="-342900"/>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platform.getUtilityService</a:t>
            </a:r>
            <a:r>
              <a:rPr lang="en-US" sz="1400" dirty="0">
                <a:solidFill>
                  <a:schemeClr val="dk1"/>
                </a:solidFill>
                <a:latin typeface="Courier New"/>
                <a:ea typeface="Courier New"/>
                <a:cs typeface="Courier New"/>
                <a:sym typeface="Courier New"/>
              </a:rPr>
              <a:t>().</a:t>
            </a:r>
            <a:r>
              <a:rPr lang="en-US" sz="1400" dirty="0" err="1">
                <a:solidFill>
                  <a:schemeClr val="dk1"/>
                </a:solidFill>
                <a:latin typeface="Courier New"/>
                <a:ea typeface="Courier New"/>
                <a:cs typeface="Courier New"/>
                <a:sym typeface="Courier New"/>
              </a:rPr>
              <a:t>runAsSystemUser</a:t>
            </a:r>
            <a:r>
              <a:rPr lang="en-US" sz="1400" dirty="0">
                <a:solidFill>
                  <a:schemeClr val="dk1"/>
                </a:solidFill>
                <a:latin typeface="Courier New"/>
                <a:ea typeface="Courier New"/>
                <a:cs typeface="Courier New"/>
                <a:sym typeface="Courier New"/>
              </a:rPr>
              <a:t>(new Callable() {</a:t>
            </a:r>
          </a:p>
          <a:p>
            <a:pPr marL="342900" indent="-342900"/>
            <a:r>
              <a:rPr lang="en-US" sz="1400" dirty="0">
                <a:solidFill>
                  <a:schemeClr val="dk1"/>
                </a:solidFill>
                <a:latin typeface="Courier New"/>
                <a:ea typeface="Courier New"/>
                <a:cs typeface="Courier New"/>
                <a:sym typeface="Courier New"/>
              </a:rPr>
              <a:t>			</a:t>
            </a:r>
          </a:p>
          <a:p>
            <a:pPr marL="342900" indent="-342900"/>
            <a:r>
              <a:rPr lang="en-US" sz="1400" dirty="0">
                <a:solidFill>
                  <a:schemeClr val="dk1"/>
                </a:solidFill>
                <a:latin typeface="Courier New"/>
                <a:ea typeface="Courier New"/>
                <a:cs typeface="Courier New"/>
                <a:sym typeface="Courier New"/>
              </a:rPr>
              <a:t>			@Override</a:t>
            </a:r>
          </a:p>
          <a:p>
            <a:pPr marL="342900" indent="-342900"/>
            <a:r>
              <a:rPr lang="en-US" sz="1400" dirty="0">
                <a:solidFill>
                  <a:schemeClr val="dk1"/>
                </a:solidFill>
                <a:latin typeface="Courier New"/>
                <a:ea typeface="Courier New"/>
                <a:cs typeface="Courier New"/>
                <a:sym typeface="Courier New"/>
              </a:rPr>
              <a:t>			public void call() {</a:t>
            </a:r>
          </a:p>
          <a:p>
            <a:pPr marL="342900" indent="-342900"/>
            <a:r>
              <a:rPr lang="en-US" sz="1400" dirty="0">
                <a:solidFill>
                  <a:schemeClr val="dk1"/>
                </a:solidFill>
                <a:latin typeface="Courier New"/>
                <a:ea typeface="Courier New"/>
                <a:cs typeface="Courier New"/>
                <a:sym typeface="Courier New"/>
              </a:rPr>
              <a:t>				String name = </a:t>
            </a:r>
            <a:r>
              <a:rPr lang="en-US" sz="1400" dirty="0" err="1">
                <a:solidFill>
                  <a:schemeClr val="dk1"/>
                </a:solidFill>
                <a:latin typeface="Courier New"/>
                <a:ea typeface="Courier New"/>
                <a:cs typeface="Courier New"/>
                <a:sym typeface="Courier New"/>
              </a:rPr>
              <a:t>currentRecord.getName</a:t>
            </a:r>
            <a:r>
              <a:rPr lang="en-US" sz="1400" dirty="0">
                <a:solidFill>
                  <a:schemeClr val="dk1"/>
                </a:solidFill>
                <a:latin typeface="Courier New"/>
                <a:ea typeface="Courier New"/>
                <a:cs typeface="Courier New"/>
                <a:sym typeface="Courier New"/>
              </a:rPr>
              <a:t>();</a:t>
            </a:r>
          </a:p>
          <a:p>
            <a:pPr marL="342900" indent="-342900"/>
            <a:r>
              <a:rPr lang="en-US" sz="1400" dirty="0">
                <a:solidFill>
                  <a:schemeClr val="dk1"/>
                </a:solidFill>
                <a:latin typeface="Courier New"/>
                <a:ea typeface="Courier New"/>
                <a:cs typeface="Courier New"/>
                <a:sym typeface="Courier New"/>
              </a:rPr>
              <a:t>				String </a:t>
            </a:r>
            <a:r>
              <a:rPr lang="en-US" sz="1400" dirty="0" err="1">
                <a:solidFill>
                  <a:schemeClr val="dk1"/>
                </a:solidFill>
                <a:latin typeface="Courier New"/>
                <a:ea typeface="Courier New"/>
                <a:cs typeface="Courier New"/>
                <a:sym typeface="Courier New"/>
              </a:rPr>
              <a:t>maskedName</a:t>
            </a:r>
            <a:r>
              <a:rPr lang="en-US" sz="1400" dirty="0">
                <a:solidFill>
                  <a:schemeClr val="dk1"/>
                </a:solidFill>
                <a:latin typeface="Courier New"/>
                <a:ea typeface="Courier New"/>
                <a:cs typeface="Courier New"/>
                <a:sym typeface="Courier New"/>
              </a:rPr>
              <a:t> = </a:t>
            </a:r>
            <a:r>
              <a:rPr lang="en-US" sz="1400" dirty="0" err="1">
                <a:solidFill>
                  <a:schemeClr val="dk1"/>
                </a:solidFill>
                <a:latin typeface="Courier New"/>
                <a:ea typeface="Courier New"/>
                <a:cs typeface="Courier New"/>
                <a:sym typeface="Courier New"/>
              </a:rPr>
              <a:t>name.replace</a:t>
            </a:r>
            <a:r>
              <a:rPr lang="en-US" sz="1400" dirty="0">
                <a:solidFill>
                  <a:schemeClr val="dk1"/>
                </a:solidFill>
                <a:latin typeface="Courier New"/>
                <a:ea typeface="Courier New"/>
                <a:cs typeface="Courier New"/>
                <a:sym typeface="Courier New"/>
              </a:rPr>
              <a:t>("</a:t>
            </a:r>
            <a:r>
              <a:rPr lang="en-US" sz="1400" dirty="0" err="1">
                <a:solidFill>
                  <a:schemeClr val="dk1"/>
                </a:solidFill>
                <a:latin typeface="Courier New"/>
                <a:ea typeface="Courier New"/>
                <a:cs typeface="Courier New"/>
                <a:sym typeface="Courier New"/>
              </a:rPr>
              <a:t>FileNo</a:t>
            </a:r>
            <a:r>
              <a:rPr lang="en-US" sz="1400" dirty="0">
                <a:solidFill>
                  <a:schemeClr val="dk1"/>
                </a:solidFill>
                <a:latin typeface="Courier New"/>
                <a:ea typeface="Courier New"/>
                <a:cs typeface="Courier New"/>
                <a:sym typeface="Courier New"/>
              </a:rPr>
              <a:t>", "");</a:t>
            </a:r>
          </a:p>
          <a:p>
            <a:pPr marL="342900" indent="-342900"/>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currentRecord.setTextFieldValue</a:t>
            </a:r>
            <a:r>
              <a:rPr lang="en-US" sz="1400" dirty="0">
                <a:solidFill>
                  <a:schemeClr val="dk1"/>
                </a:solidFill>
                <a:latin typeface="Courier New"/>
                <a:ea typeface="Courier New"/>
                <a:cs typeface="Courier New"/>
                <a:sym typeface="Courier New"/>
              </a:rPr>
              <a:t>("</a:t>
            </a:r>
            <a:r>
              <a:rPr lang="en-US" sz="1400" dirty="0" err="1">
                <a:solidFill>
                  <a:schemeClr val="dk1"/>
                </a:solidFill>
                <a:latin typeface="Courier New"/>
                <a:ea typeface="Courier New"/>
                <a:cs typeface="Courier New"/>
                <a:sym typeface="Courier New"/>
              </a:rPr>
              <a:t>PublicName</a:t>
            </a:r>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maskedName</a:t>
            </a:r>
            <a:r>
              <a:rPr lang="en-US" sz="1400" dirty="0">
                <a:solidFill>
                  <a:schemeClr val="dk1"/>
                </a:solidFill>
                <a:latin typeface="Courier New"/>
                <a:ea typeface="Courier New"/>
                <a:cs typeface="Courier New"/>
                <a:sym typeface="Courier New"/>
              </a:rPr>
              <a:t>);	</a:t>
            </a:r>
          </a:p>
          <a:p>
            <a:pPr marL="342900" indent="-342900"/>
            <a:endParaRPr lang="en-US" sz="1400" dirty="0">
              <a:solidFill>
                <a:schemeClr val="dk1"/>
              </a:solidFill>
              <a:latin typeface="Courier New"/>
              <a:ea typeface="Courier New"/>
              <a:cs typeface="Courier New"/>
              <a:sym typeface="Courier New"/>
            </a:endParaRPr>
          </a:p>
          <a:p>
            <a:pPr marL="342900" indent="-342900"/>
            <a:r>
              <a:rPr lang="en-US" sz="1400" dirty="0" err="1">
                <a:solidFill>
                  <a:schemeClr val="dk1"/>
                </a:solidFill>
                <a:latin typeface="Courier New"/>
                <a:ea typeface="Courier New"/>
                <a:cs typeface="Courier New"/>
                <a:sym typeface="Courier New"/>
              </a:rPr>
              <a:t>Con’t</a:t>
            </a:r>
            <a:r>
              <a:rPr lang="en-US" sz="1400" dirty="0">
                <a:solidFill>
                  <a:schemeClr val="dk1"/>
                </a:solidFill>
                <a:latin typeface="Courier New"/>
                <a:ea typeface="Courier New"/>
                <a:cs typeface="Courier New"/>
                <a:sym typeface="Courier New"/>
              </a:rPr>
              <a:t>…</a:t>
            </a:r>
          </a:p>
        </p:txBody>
      </p:sp>
    </p:spTree>
    <p:extLst>
      <p:ext uri="{BB962C8B-B14F-4D97-AF65-F5344CB8AC3E}">
        <p14:creationId xmlns:p14="http://schemas.microsoft.com/office/powerpoint/2010/main" val="349936580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5" name="Shape 625"/>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smtClean="0"/>
              <a:t>Team Connect Development</a:t>
            </a:r>
            <a:endParaRPr lang="en-US" dirty="0"/>
          </a:p>
        </p:txBody>
      </p:sp>
      <p:sp>
        <p:nvSpPr>
          <p:cNvPr id="5" name="Shape 832"/>
          <p:cNvSpPr txBox="1"/>
          <p:nvPr/>
        </p:nvSpPr>
        <p:spPr>
          <a:xfrm>
            <a:off x="1872466" y="1113162"/>
            <a:ext cx="8445500" cy="5095816"/>
          </a:xfrm>
          <a:prstGeom prst="rect">
            <a:avLst/>
          </a:prstGeom>
          <a:noFill/>
          <a:ln w="9525" cap="flat" cmpd="sng">
            <a:solidFill>
              <a:schemeClr val="lt2"/>
            </a:solidFill>
            <a:prstDash val="solid"/>
            <a:miter lim="800000"/>
            <a:headEnd type="none" w="med" len="med"/>
            <a:tailEnd type="none" w="med" len="med"/>
          </a:ln>
        </p:spPr>
        <p:txBody>
          <a:bodyPr wrap="square" lIns="91425" tIns="45700" rIns="91425" bIns="45700" anchor="t" anchorCtr="0">
            <a:noAutofit/>
          </a:bodyPr>
          <a:lstStyle/>
          <a:p>
            <a:pPr marL="342900" indent="-342900"/>
            <a:r>
              <a:rPr lang="en-US" dirty="0">
                <a:solidFill>
                  <a:schemeClr val="dk1"/>
                </a:solidFill>
                <a:latin typeface="Courier New"/>
                <a:ea typeface="Courier New"/>
                <a:cs typeface="Courier New"/>
                <a:sym typeface="Courier New"/>
              </a:rPr>
              <a:t>…</a:t>
            </a:r>
            <a:r>
              <a:rPr lang="en-US" dirty="0" err="1">
                <a:solidFill>
                  <a:schemeClr val="dk1"/>
                </a:solidFill>
                <a:latin typeface="Courier New"/>
                <a:ea typeface="Courier New"/>
                <a:cs typeface="Courier New"/>
                <a:sym typeface="Courier New"/>
              </a:rPr>
              <a:t>Con’t</a:t>
            </a:r>
            <a:endParaRPr lang="en-US" dirty="0">
              <a:solidFill>
                <a:schemeClr val="dk1"/>
              </a:solidFill>
              <a:latin typeface="Courier New"/>
              <a:ea typeface="Courier New"/>
              <a:cs typeface="Courier New"/>
              <a:sym typeface="Courier New"/>
            </a:endParaRPr>
          </a:p>
          <a:p>
            <a:pPr marL="342900" indent="-342900"/>
            <a:endParaRPr lang="en-US" dirty="0">
              <a:solidFill>
                <a:schemeClr val="dk1"/>
              </a:solidFill>
              <a:latin typeface="Courier New"/>
              <a:ea typeface="Courier New"/>
              <a:cs typeface="Courier New"/>
              <a:sym typeface="Courier New"/>
            </a:endParaRPr>
          </a:p>
          <a:p>
            <a:pPr marL="342900" indent="-342900"/>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logDebug</a:t>
            </a:r>
            <a:r>
              <a:rPr lang="en-US" dirty="0">
                <a:solidFill>
                  <a:schemeClr val="dk1"/>
                </a:solidFill>
                <a:latin typeface="Courier New"/>
                <a:ea typeface="Courier New"/>
                <a:cs typeface="Courier New"/>
                <a:sym typeface="Courier New"/>
              </a:rPr>
              <a:t>("Current User 2:" + </a:t>
            </a:r>
            <a:r>
              <a:rPr lang="en-US" dirty="0" err="1">
                <a:solidFill>
                  <a:schemeClr val="dk1"/>
                </a:solidFill>
                <a:latin typeface="Courier New"/>
                <a:ea typeface="Courier New"/>
                <a:cs typeface="Courier New"/>
                <a:sym typeface="Courier New"/>
              </a:rPr>
              <a:t>platform.getUtilityService</a:t>
            </a:r>
            <a:r>
              <a:rPr lang="en-US" dirty="0">
                <a:solidFill>
                  <a:schemeClr val="dk1"/>
                </a:solidFill>
                <a:latin typeface="Courier New"/>
                <a:ea typeface="Courier New"/>
                <a:cs typeface="Courier New"/>
                <a:sym typeface="Courier New"/>
              </a:rPr>
              <a:t>().</a:t>
            </a:r>
            <a:r>
              <a:rPr lang="en-US" dirty="0" err="1">
                <a:solidFill>
                  <a:schemeClr val="dk1"/>
                </a:solidFill>
                <a:latin typeface="Courier New"/>
                <a:ea typeface="Courier New"/>
                <a:cs typeface="Courier New"/>
                <a:sym typeface="Courier New"/>
              </a:rPr>
              <a:t>getCurrentUser</a:t>
            </a:r>
            <a:r>
              <a:rPr lang="en-US" dirty="0">
                <a:solidFill>
                  <a:schemeClr val="dk1"/>
                </a:solidFill>
                <a:latin typeface="Courier New"/>
                <a:ea typeface="Courier New"/>
                <a:cs typeface="Courier New"/>
                <a:sym typeface="Courier New"/>
              </a:rPr>
              <a:t>());</a:t>
            </a:r>
          </a:p>
          <a:p>
            <a:pPr marL="342900" indent="-342900"/>
            <a:r>
              <a:rPr lang="en-US" dirty="0">
                <a:solidFill>
                  <a:schemeClr val="dk1"/>
                </a:solidFill>
                <a:latin typeface="Courier New"/>
                <a:ea typeface="Courier New"/>
                <a:cs typeface="Courier New"/>
                <a:sym typeface="Courier New"/>
              </a:rPr>
              <a:t>			}  //this ends the public void call()</a:t>
            </a:r>
          </a:p>
          <a:p>
            <a:pPr marL="342900" indent="-342900"/>
            <a:r>
              <a:rPr lang="en-US" dirty="0">
                <a:solidFill>
                  <a:schemeClr val="dk1"/>
                </a:solidFill>
                <a:latin typeface="Courier New"/>
                <a:ea typeface="Courier New"/>
                <a:cs typeface="Courier New"/>
                <a:sym typeface="Courier New"/>
              </a:rPr>
              <a:t>		});   //this ends the run as system user</a:t>
            </a:r>
          </a:p>
          <a:p>
            <a:pPr marL="342900" indent="-342900"/>
            <a:r>
              <a:rPr lang="en-US" dirty="0">
                <a:solidFill>
                  <a:schemeClr val="dk1"/>
                </a:solidFill>
                <a:latin typeface="Courier New"/>
                <a:ea typeface="Courier New"/>
                <a:cs typeface="Courier New"/>
                <a:sym typeface="Courier New"/>
              </a:rPr>
              <a:t>		</a:t>
            </a:r>
          </a:p>
          <a:p>
            <a:pPr marL="342900" indent="-342900"/>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logDebug</a:t>
            </a:r>
            <a:r>
              <a:rPr lang="en-US" dirty="0">
                <a:solidFill>
                  <a:schemeClr val="dk1"/>
                </a:solidFill>
                <a:latin typeface="Courier New"/>
                <a:ea typeface="Courier New"/>
                <a:cs typeface="Courier New"/>
                <a:sym typeface="Courier New"/>
              </a:rPr>
              <a:t>("Current User 3:" + </a:t>
            </a:r>
            <a:r>
              <a:rPr lang="en-US" dirty="0" err="1">
                <a:solidFill>
                  <a:schemeClr val="dk1"/>
                </a:solidFill>
                <a:latin typeface="Courier New"/>
                <a:ea typeface="Courier New"/>
                <a:cs typeface="Courier New"/>
                <a:sym typeface="Courier New"/>
              </a:rPr>
              <a:t>platform.getUtilityService</a:t>
            </a:r>
            <a:r>
              <a:rPr lang="en-US" dirty="0">
                <a:solidFill>
                  <a:schemeClr val="dk1"/>
                </a:solidFill>
                <a:latin typeface="Courier New"/>
                <a:ea typeface="Courier New"/>
                <a:cs typeface="Courier New"/>
                <a:sym typeface="Courier New"/>
              </a:rPr>
              <a:t>().</a:t>
            </a:r>
            <a:r>
              <a:rPr lang="en-US" dirty="0" err="1">
                <a:solidFill>
                  <a:schemeClr val="dk1"/>
                </a:solidFill>
                <a:latin typeface="Courier New"/>
                <a:ea typeface="Courier New"/>
                <a:cs typeface="Courier New"/>
                <a:sym typeface="Courier New"/>
              </a:rPr>
              <a:t>getCurrentUser</a:t>
            </a:r>
            <a:r>
              <a:rPr lang="en-US" dirty="0">
                <a:solidFill>
                  <a:schemeClr val="dk1"/>
                </a:solidFill>
                <a:latin typeface="Courier New"/>
                <a:ea typeface="Courier New"/>
                <a:cs typeface="Courier New"/>
                <a:sym typeface="Courier New"/>
              </a:rPr>
              <a:t>());</a:t>
            </a:r>
          </a:p>
          <a:p>
            <a:pPr marL="342900" indent="-342900"/>
            <a:r>
              <a:rPr lang="en-US" dirty="0">
                <a:solidFill>
                  <a:schemeClr val="dk1"/>
                </a:solidFill>
                <a:latin typeface="Courier New"/>
                <a:ea typeface="Courier New"/>
                <a:cs typeface="Courier New"/>
                <a:sym typeface="Courier New"/>
              </a:rPr>
              <a:t>	}</a:t>
            </a:r>
          </a:p>
          <a:p>
            <a:pPr marL="342900" indent="-342900"/>
            <a:endParaRPr lang="en-US" dirty="0">
              <a:solidFill>
                <a:schemeClr val="dk1"/>
              </a:solidFill>
              <a:latin typeface="Courier New"/>
              <a:ea typeface="Courier New"/>
              <a:cs typeface="Courier New"/>
              <a:sym typeface="Courier New"/>
            </a:endParaRPr>
          </a:p>
          <a:p>
            <a:pPr marL="342900" indent="-342900"/>
            <a:r>
              <a:rPr lang="en-US" dirty="0" smtClean="0">
                <a:solidFill>
                  <a:schemeClr val="dk1"/>
                </a:solidFill>
                <a:latin typeface="Courier New"/>
                <a:ea typeface="Courier New"/>
                <a:cs typeface="Courier New"/>
                <a:sym typeface="Courier New"/>
              </a:rPr>
              <a:t>}</a:t>
            </a:r>
          </a:p>
          <a:p>
            <a:pPr marL="342900" indent="-342900"/>
            <a:endParaRPr lang="en-US" dirty="0">
              <a:solidFill>
                <a:schemeClr val="dk1"/>
              </a:solidFill>
              <a:latin typeface="Courier New"/>
              <a:ea typeface="Courier New"/>
              <a:cs typeface="Courier New"/>
              <a:sym typeface="Courier New"/>
            </a:endParaRPr>
          </a:p>
          <a:p>
            <a:pPr marL="342900" indent="-342900"/>
            <a:endParaRPr lang="en-US" dirty="0" smtClean="0">
              <a:solidFill>
                <a:schemeClr val="dk1"/>
              </a:solidFill>
              <a:latin typeface="Courier New"/>
              <a:ea typeface="Courier New"/>
              <a:cs typeface="Courier New"/>
              <a:sym typeface="Courier New"/>
            </a:endParaRPr>
          </a:p>
          <a:p>
            <a:pPr marL="342900" indent="-342900"/>
            <a:r>
              <a:rPr lang="en-US" dirty="0" smtClean="0">
                <a:solidFill>
                  <a:schemeClr val="dk1"/>
                </a:solidFill>
                <a:latin typeface="Courier New"/>
                <a:ea typeface="Courier New"/>
                <a:cs typeface="Courier New"/>
                <a:sym typeface="Courier New"/>
              </a:rPr>
              <a:t>New code: lambda:  </a:t>
            </a:r>
            <a:endParaRPr lang="en-US" dirty="0">
              <a:solidFill>
                <a:schemeClr val="dk1"/>
              </a:solidFill>
              <a:latin typeface="Courier New"/>
              <a:ea typeface="Courier New"/>
              <a:cs typeface="Courier New"/>
              <a:sym typeface="Courier New"/>
            </a:endParaRPr>
          </a:p>
          <a:p>
            <a:pPr marL="342900" indent="-342900"/>
            <a:endParaRPr lang="en-US" dirty="0">
              <a:solidFill>
                <a:schemeClr val="dk1"/>
              </a:solidFill>
              <a:latin typeface="Courier New"/>
              <a:ea typeface="Courier New"/>
              <a:cs typeface="Courier New"/>
              <a:sym typeface="Courier New"/>
            </a:endParaRPr>
          </a:p>
        </p:txBody>
      </p:sp>
      <p:sp>
        <p:nvSpPr>
          <p:cNvPr id="6" name="Rectangle 4"/>
          <p:cNvSpPr>
            <a:spLocks noChangeArrowheads="1"/>
          </p:cNvSpPr>
          <p:nvPr/>
        </p:nvSpPr>
        <p:spPr bwMode="auto">
          <a:xfrm>
            <a:off x="2275599" y="5378148"/>
            <a:ext cx="804236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F7F5F"/>
                </a:solidFill>
                <a:effectLst/>
                <a:latin typeface="Consolas" panose="020B0609020204030204" pitchFamily="49" charset="0"/>
                <a:cs typeface="Arial" panose="020B0604020202020204" pitchFamily="34" charset="0"/>
              </a:rPr>
              <a:t>// Run as system user using Lambda Expression. This will not create the extra inner class file.</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0000C0"/>
                </a:solidFill>
                <a:effectLst/>
                <a:latin typeface="Consolas" panose="020B0609020204030204" pitchFamily="49" charset="0"/>
                <a:cs typeface="Arial" panose="020B0604020202020204" pitchFamily="34" charset="0"/>
              </a:rPr>
              <a:t>platform</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Arial" panose="020B0604020202020204" pitchFamily="34" charset="0"/>
              </a:rPr>
              <a:t>.getUtilityService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Arial" panose="020B0604020202020204" pitchFamily="34" charset="0"/>
              </a:rPr>
              <a:t>().</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Arial" panose="020B0604020202020204" pitchFamily="34" charset="0"/>
              </a:rPr>
              <a:t>runAsSystemUser</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Arial" panose="020B0604020202020204" pitchFamily="34" charset="0"/>
              </a:rPr>
              <a:t>((Callable)() -&gt;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Arial" panose="020B0604020202020204" pitchFamily="34" charset="0"/>
              </a:rPr>
              <a:t>       </a:t>
            </a:r>
            <a:r>
              <a:rPr kumimoji="0" lang="en-US" altLang="en-US" sz="1000" b="0" i="0" u="none" strike="noStrike" cap="none" normalizeH="0" baseline="0" dirty="0" smtClean="0">
                <a:ln>
                  <a:noFill/>
                </a:ln>
                <a:solidFill>
                  <a:srgbClr val="3F7F5F"/>
                </a:solidFill>
                <a:effectLst/>
                <a:latin typeface="Consolas" panose="020B0609020204030204" pitchFamily="49" charset="0"/>
                <a:cs typeface="Arial" panose="020B0604020202020204" pitchFamily="34" charset="0"/>
              </a:rPr>
              <a:t>// Business Logic</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84233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marL="0" lvl="1" indent="-127000">
              <a:spcBef>
                <a:spcPts val="0"/>
              </a:spcBef>
              <a:buClr>
                <a:srgbClr val="A50021"/>
              </a:buClr>
              <a:buNone/>
            </a:pPr>
            <a:r>
              <a:rPr lang="en-US" b="1" i="1" dirty="0"/>
              <a:t>Example 2: </a:t>
            </a:r>
          </a:p>
          <a:p>
            <a:pPr marL="0" lvl="1" indent="-127000">
              <a:buClr>
                <a:srgbClr val="A50021"/>
              </a:buClr>
              <a:buNone/>
            </a:pPr>
            <a:r>
              <a:rPr lang="en-US" b="1" i="1" dirty="0"/>
              <a:t>Count the number of times the record has been saved.</a:t>
            </a:r>
          </a:p>
          <a:p>
            <a:pPr marL="0" lvl="1" indent="-127000">
              <a:buClr>
                <a:srgbClr val="A50021"/>
              </a:buClr>
              <a:buNone/>
            </a:pPr>
            <a:endParaRPr b="1" i="1" dirty="0"/>
          </a:p>
          <a:p>
            <a:pPr marL="0" lvl="1" indent="-127000">
              <a:buClr>
                <a:srgbClr val="A50021"/>
              </a:buClr>
              <a:buNone/>
            </a:pPr>
            <a:r>
              <a:rPr lang="en-US" b="1" dirty="0"/>
              <a:t>Object:</a:t>
            </a:r>
            <a:r>
              <a:rPr lang="en-US" dirty="0"/>
              <a:t> Project</a:t>
            </a:r>
          </a:p>
          <a:p>
            <a:pPr marL="0" lvl="1" indent="-127000">
              <a:buClr>
                <a:srgbClr val="A50021"/>
              </a:buClr>
              <a:buNone/>
            </a:pPr>
            <a:r>
              <a:rPr lang="en-US" b="1" dirty="0"/>
              <a:t>Rule Type:</a:t>
            </a:r>
            <a:r>
              <a:rPr lang="en-US" dirty="0"/>
              <a:t> Custom Action</a:t>
            </a:r>
          </a:p>
          <a:p>
            <a:pPr marL="0" lvl="1" indent="-127000">
              <a:buClr>
                <a:srgbClr val="A50021"/>
              </a:buClr>
              <a:buNone/>
            </a:pPr>
            <a:r>
              <a:rPr lang="en-US" b="1" dirty="0"/>
              <a:t>Rule Trigger:</a:t>
            </a:r>
            <a:r>
              <a:rPr lang="en-US" dirty="0"/>
              <a:t> </a:t>
            </a:r>
            <a:r>
              <a:rPr lang="en-US" dirty="0" smtClean="0"/>
              <a:t>Create and Update</a:t>
            </a:r>
            <a:endParaRPr lang="en-US" dirty="0"/>
          </a:p>
          <a:p>
            <a:pPr marL="0" lvl="1" indent="-127000">
              <a:buClr>
                <a:srgbClr val="A50021"/>
              </a:buClr>
              <a:buNone/>
            </a:pPr>
            <a:r>
              <a:rPr lang="en-US" b="1" dirty="0"/>
              <a:t>Action: </a:t>
            </a:r>
            <a:r>
              <a:rPr lang="en-US" dirty="0"/>
              <a:t>When a project is saved, increase a counter.</a:t>
            </a:r>
          </a:p>
          <a:p>
            <a:pPr marL="0" lvl="1" indent="-127000">
              <a:buClr>
                <a:srgbClr val="A50021"/>
              </a:buClr>
              <a:buNone/>
            </a:pPr>
            <a:endParaRPr lang="en-US" dirty="0"/>
          </a:p>
          <a:p>
            <a:pPr marL="0" lvl="1" indent="-127000">
              <a:buClr>
                <a:srgbClr val="A50021"/>
              </a:buClr>
              <a:buNone/>
            </a:pPr>
            <a:r>
              <a:rPr lang="en-US" dirty="0"/>
              <a:t>Key Points:</a:t>
            </a:r>
          </a:p>
          <a:p>
            <a:pPr marL="0" lvl="1" indent="-127000">
              <a:buClr>
                <a:srgbClr val="A50021"/>
              </a:buClr>
              <a:buNone/>
            </a:pPr>
            <a:r>
              <a:rPr lang="en-US" dirty="0"/>
              <a:t>	-Method to use:</a:t>
            </a:r>
          </a:p>
          <a:p>
            <a:pPr marL="0" lvl="1" indent="-127000">
              <a:buClr>
                <a:srgbClr val="A50021"/>
              </a:buClr>
              <a:buNone/>
            </a:pPr>
            <a:r>
              <a:rPr lang="en-US" dirty="0"/>
              <a:t>	    - </a:t>
            </a:r>
            <a:r>
              <a:rPr lang="en-US" dirty="0" err="1" smtClean="0">
                <a:solidFill>
                  <a:schemeClr val="accent6">
                    <a:lumMod val="50000"/>
                  </a:schemeClr>
                </a:solidFill>
                <a:ea typeface="Courier New"/>
                <a:cs typeface="Courier New"/>
                <a:sym typeface="Courier New"/>
              </a:rPr>
              <a:t>currentRecord.setNumberFieldValue</a:t>
            </a:r>
            <a:r>
              <a:rPr lang="en-US" dirty="0" smtClean="0">
                <a:solidFill>
                  <a:schemeClr val="accent6">
                    <a:lumMod val="50000"/>
                  </a:schemeClr>
                </a:solidFill>
                <a:ea typeface="Courier New"/>
                <a:cs typeface="Courier New"/>
                <a:sym typeface="Courier New"/>
              </a:rPr>
              <a:t> </a:t>
            </a:r>
            <a:endParaRPr lang="en-US" dirty="0">
              <a:solidFill>
                <a:schemeClr val="accent6">
                  <a:lumMod val="50000"/>
                </a:schemeClr>
              </a:solidFill>
              <a:ea typeface="Courier New"/>
              <a:cs typeface="Courier New"/>
              <a:sym typeface="Courier New"/>
            </a:endParaRPr>
          </a:p>
          <a:p>
            <a:pPr marL="0" lvl="1" indent="-127000">
              <a:buClr>
                <a:srgbClr val="A50021"/>
              </a:buClr>
              <a:buNone/>
            </a:pPr>
            <a:r>
              <a:rPr lang="en-US" dirty="0"/>
              <a:t>	-Create custom field:</a:t>
            </a:r>
          </a:p>
          <a:p>
            <a:pPr marL="0" lvl="1" indent="-127000">
              <a:buClr>
                <a:srgbClr val="A50021"/>
              </a:buClr>
              <a:buNone/>
            </a:pPr>
            <a:r>
              <a:rPr lang="en-US" dirty="0"/>
              <a:t>	    - </a:t>
            </a:r>
            <a:r>
              <a:rPr lang="en-US" dirty="0" err="1" smtClean="0">
                <a:solidFill>
                  <a:schemeClr val="accent6">
                    <a:lumMod val="50000"/>
                  </a:schemeClr>
                </a:solidFill>
                <a:latin typeface="+mj-lt"/>
                <a:ea typeface="Courier New"/>
                <a:cs typeface="Courier New"/>
                <a:sym typeface="Courier New"/>
              </a:rPr>
              <a:t>numberOfSaves</a:t>
            </a:r>
            <a:endParaRPr lang="en-US" dirty="0">
              <a:solidFill>
                <a:schemeClr val="accent6">
                  <a:lumMod val="50000"/>
                </a:schemeClr>
              </a:solidFill>
              <a:latin typeface="+mj-lt"/>
            </a:endParaRPr>
          </a:p>
          <a:p>
            <a:pPr marL="0" lvl="1" indent="-127000">
              <a:buClr>
                <a:srgbClr val="A50021"/>
              </a:buClr>
              <a:buNone/>
            </a:pPr>
            <a:endParaRPr lang="en-US" dirty="0"/>
          </a:p>
          <a:p>
            <a:pPr marL="0" lvl="1" indent="-127000">
              <a:buClr>
                <a:srgbClr val="A50021"/>
              </a:buClr>
              <a:buNone/>
            </a:pPr>
            <a:endParaRPr dirty="0"/>
          </a:p>
        </p:txBody>
      </p:sp>
      <p:sp>
        <p:nvSpPr>
          <p:cNvPr id="876" name="Shape 876"/>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a:t>Custom Rules – Automated Action – Example</a:t>
            </a:r>
          </a:p>
        </p:txBody>
      </p:sp>
    </p:spTree>
    <p:extLst>
      <p:ext uri="{BB962C8B-B14F-4D97-AF65-F5344CB8AC3E}">
        <p14:creationId xmlns:p14="http://schemas.microsoft.com/office/powerpoint/2010/main" val="44884099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5" name="Shape 625"/>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smtClean="0"/>
              <a:t>Team Connect Development</a:t>
            </a:r>
            <a:endParaRPr lang="en-US" dirty="0"/>
          </a:p>
        </p:txBody>
      </p:sp>
      <p:sp>
        <p:nvSpPr>
          <p:cNvPr id="5" name="Shape 832"/>
          <p:cNvSpPr txBox="1"/>
          <p:nvPr/>
        </p:nvSpPr>
        <p:spPr>
          <a:xfrm>
            <a:off x="887104" y="973893"/>
            <a:ext cx="10631605" cy="5095816"/>
          </a:xfrm>
          <a:prstGeom prst="rect">
            <a:avLst/>
          </a:prstGeom>
          <a:noFill/>
          <a:ln w="9525" cap="flat" cmpd="sng">
            <a:solidFill>
              <a:schemeClr val="lt2"/>
            </a:solidFill>
            <a:prstDash val="solid"/>
            <a:miter lim="800000"/>
            <a:headEnd type="none" w="med" len="med"/>
            <a:tailEnd type="none" w="med" len="med"/>
          </a:ln>
        </p:spPr>
        <p:txBody>
          <a:bodyPr wrap="square" lIns="91425" tIns="45700" rIns="91425" bIns="45700" anchor="t" anchorCtr="0">
            <a:noAutofit/>
          </a:bodyPr>
          <a:lstStyle/>
          <a:p>
            <a:pPr marL="342900" indent="-342900"/>
            <a:r>
              <a:rPr lang="en-US" sz="1600" dirty="0">
                <a:solidFill>
                  <a:schemeClr val="dk1"/>
                </a:solidFill>
                <a:latin typeface="Courier New"/>
                <a:ea typeface="Courier New"/>
                <a:cs typeface="Courier New"/>
                <a:sym typeface="Courier New"/>
              </a:rPr>
              <a:t>import </a:t>
            </a:r>
            <a:r>
              <a:rPr lang="en-US" sz="1600" dirty="0" err="1">
                <a:solidFill>
                  <a:schemeClr val="dk1"/>
                </a:solidFill>
                <a:latin typeface="Courier New"/>
                <a:ea typeface="Courier New"/>
                <a:cs typeface="Courier New"/>
                <a:sym typeface="Courier New"/>
              </a:rPr>
              <a:t>java.math.BigDecimal</a:t>
            </a:r>
            <a:r>
              <a:rPr lang="en-US" sz="1600" dirty="0">
                <a:solidFill>
                  <a:schemeClr val="dk1"/>
                </a:solidFill>
                <a:latin typeface="Courier New"/>
                <a:ea typeface="Courier New"/>
                <a:cs typeface="Courier New"/>
                <a:sym typeface="Courier New"/>
              </a:rPr>
              <a:t>;</a:t>
            </a:r>
          </a:p>
          <a:p>
            <a:pPr marL="342900" indent="-342900"/>
            <a:r>
              <a:rPr lang="en-US" sz="1600" dirty="0">
                <a:solidFill>
                  <a:schemeClr val="dk1"/>
                </a:solidFill>
                <a:latin typeface="Courier New"/>
                <a:ea typeface="Courier New"/>
                <a:cs typeface="Courier New"/>
                <a:sym typeface="Courier New"/>
              </a:rPr>
              <a:t>import </a:t>
            </a:r>
            <a:r>
              <a:rPr lang="en-US" sz="1600" dirty="0" err="1">
                <a:solidFill>
                  <a:schemeClr val="dk1"/>
                </a:solidFill>
                <a:latin typeface="Courier New"/>
                <a:ea typeface="Courier New"/>
                <a:cs typeface="Courier New"/>
                <a:sym typeface="Courier New"/>
              </a:rPr>
              <a:t>com.mitratech.teamconnect.enterprise.api.custom.CustomAction</a:t>
            </a:r>
            <a:r>
              <a:rPr lang="en-US" sz="1600" dirty="0">
                <a:solidFill>
                  <a:schemeClr val="dk1"/>
                </a:solidFill>
                <a:latin typeface="Courier New"/>
                <a:ea typeface="Courier New"/>
                <a:cs typeface="Courier New"/>
                <a:sym typeface="Courier New"/>
              </a:rPr>
              <a:t>;</a:t>
            </a:r>
          </a:p>
          <a:p>
            <a:pPr marL="342900" indent="-342900"/>
            <a:r>
              <a:rPr lang="en-US" sz="1600" dirty="0">
                <a:solidFill>
                  <a:schemeClr val="dk1"/>
                </a:solidFill>
                <a:latin typeface="Courier New"/>
                <a:ea typeface="Courier New"/>
                <a:cs typeface="Courier New"/>
                <a:sym typeface="Courier New"/>
              </a:rPr>
              <a:t>import </a:t>
            </a:r>
            <a:r>
              <a:rPr lang="en-US" sz="1600" dirty="0" err="1">
                <a:solidFill>
                  <a:schemeClr val="dk1"/>
                </a:solidFill>
                <a:latin typeface="Courier New"/>
                <a:ea typeface="Courier New"/>
                <a:cs typeface="Courier New"/>
                <a:sym typeface="Courier New"/>
              </a:rPr>
              <a:t>com.mitratech.teamconnect.enterprise.api.model.Project</a:t>
            </a:r>
            <a:r>
              <a:rPr lang="en-US" sz="1600" dirty="0">
                <a:solidFill>
                  <a:schemeClr val="dk1"/>
                </a:solidFill>
                <a:latin typeface="Courier New"/>
                <a:ea typeface="Courier New"/>
                <a:cs typeface="Courier New"/>
                <a:sym typeface="Courier New"/>
              </a:rPr>
              <a:t>;</a:t>
            </a:r>
          </a:p>
          <a:p>
            <a:pPr marL="342900" indent="-342900"/>
            <a:endParaRPr lang="en-US" sz="1600" dirty="0">
              <a:solidFill>
                <a:schemeClr val="dk1"/>
              </a:solidFill>
              <a:latin typeface="Courier New"/>
              <a:ea typeface="Courier New"/>
              <a:cs typeface="Courier New"/>
              <a:sym typeface="Courier New"/>
            </a:endParaRPr>
          </a:p>
          <a:p>
            <a:pPr marL="342900" indent="-342900"/>
            <a:r>
              <a:rPr lang="en-US" sz="1600" dirty="0">
                <a:solidFill>
                  <a:schemeClr val="dk1"/>
                </a:solidFill>
                <a:latin typeface="Courier New"/>
                <a:ea typeface="Courier New"/>
                <a:cs typeface="Courier New"/>
                <a:sym typeface="Courier New"/>
              </a:rPr>
              <a:t>public class </a:t>
            </a:r>
            <a:r>
              <a:rPr lang="en-US" sz="1600" dirty="0" smtClean="0">
                <a:solidFill>
                  <a:schemeClr val="dk1"/>
                </a:solidFill>
                <a:latin typeface="Courier New"/>
                <a:ea typeface="Courier New"/>
                <a:cs typeface="Courier New"/>
                <a:sym typeface="Courier New"/>
              </a:rPr>
              <a:t>ZZZZ_5_2_CountSaves_CU </a:t>
            </a:r>
            <a:r>
              <a:rPr lang="en-US" sz="1600" dirty="0">
                <a:solidFill>
                  <a:schemeClr val="dk1"/>
                </a:solidFill>
                <a:latin typeface="Courier New"/>
                <a:ea typeface="Courier New"/>
                <a:cs typeface="Courier New"/>
                <a:sym typeface="Courier New"/>
              </a:rPr>
              <a:t>extends </a:t>
            </a:r>
            <a:r>
              <a:rPr lang="en-US" sz="1600" dirty="0" err="1">
                <a:solidFill>
                  <a:schemeClr val="dk1"/>
                </a:solidFill>
                <a:latin typeface="Courier New"/>
                <a:ea typeface="Courier New"/>
                <a:cs typeface="Courier New"/>
                <a:sym typeface="Courier New"/>
              </a:rPr>
              <a:t>CustomAction</a:t>
            </a:r>
            <a:r>
              <a:rPr lang="en-US" sz="1600" dirty="0">
                <a:solidFill>
                  <a:schemeClr val="dk1"/>
                </a:solidFill>
                <a:latin typeface="Courier New"/>
                <a:ea typeface="Courier New"/>
                <a:cs typeface="Courier New"/>
                <a:sym typeface="Courier New"/>
              </a:rPr>
              <a:t>&lt;Project&gt;</a:t>
            </a:r>
          </a:p>
          <a:p>
            <a:pPr marL="342900" indent="-342900"/>
            <a:r>
              <a:rPr lang="en-US" sz="1600" dirty="0">
                <a:solidFill>
                  <a:schemeClr val="dk1"/>
                </a:solidFill>
                <a:latin typeface="Courier New"/>
                <a:ea typeface="Courier New"/>
                <a:cs typeface="Courier New"/>
                <a:sym typeface="Courier New"/>
              </a:rPr>
              <a:t>{</a:t>
            </a:r>
          </a:p>
          <a:p>
            <a:pPr marL="342900" indent="-342900"/>
            <a:endParaRPr lang="en-US" sz="1600" dirty="0">
              <a:solidFill>
                <a:schemeClr val="dk1"/>
              </a:solidFill>
              <a:latin typeface="Courier New"/>
              <a:ea typeface="Courier New"/>
              <a:cs typeface="Courier New"/>
              <a:sym typeface="Courier New"/>
            </a:endParaRPr>
          </a:p>
          <a:p>
            <a:pPr marL="342900" indent="-342900"/>
            <a:r>
              <a:rPr lang="en-US" sz="1600" dirty="0">
                <a:solidFill>
                  <a:schemeClr val="dk1"/>
                </a:solidFill>
                <a:latin typeface="Courier New"/>
                <a:ea typeface="Courier New"/>
                <a:cs typeface="Courier New"/>
                <a:sym typeface="Courier New"/>
              </a:rPr>
              <a:t>	private final String NUMBER_OF_SAVES = "</a:t>
            </a:r>
            <a:r>
              <a:rPr lang="en-US" sz="1600" dirty="0" err="1">
                <a:solidFill>
                  <a:schemeClr val="dk1"/>
                </a:solidFill>
                <a:latin typeface="Courier New"/>
                <a:ea typeface="Courier New"/>
                <a:cs typeface="Courier New"/>
                <a:sym typeface="Courier New"/>
              </a:rPr>
              <a:t>numberOfSaves</a:t>
            </a:r>
            <a:r>
              <a:rPr lang="en-US" sz="1600" dirty="0">
                <a:solidFill>
                  <a:schemeClr val="dk1"/>
                </a:solidFill>
                <a:latin typeface="Courier New"/>
                <a:ea typeface="Courier New"/>
                <a:cs typeface="Courier New"/>
                <a:sym typeface="Courier New"/>
              </a:rPr>
              <a:t>";</a:t>
            </a:r>
          </a:p>
          <a:p>
            <a:pPr marL="342900" indent="-342900"/>
            <a:endParaRPr lang="en-US" sz="1600" dirty="0">
              <a:solidFill>
                <a:schemeClr val="dk1"/>
              </a:solidFill>
              <a:latin typeface="Courier New"/>
              <a:ea typeface="Courier New"/>
              <a:cs typeface="Courier New"/>
              <a:sym typeface="Courier New"/>
            </a:endParaRPr>
          </a:p>
          <a:p>
            <a:pPr marL="342900" indent="-342900"/>
            <a:r>
              <a:rPr lang="en-US" sz="1600" dirty="0">
                <a:solidFill>
                  <a:schemeClr val="dk1"/>
                </a:solidFill>
                <a:latin typeface="Courier New"/>
                <a:ea typeface="Courier New"/>
                <a:cs typeface="Courier New"/>
                <a:sym typeface="Courier New"/>
              </a:rPr>
              <a:t>	@Override</a:t>
            </a:r>
          </a:p>
          <a:p>
            <a:pPr marL="342900" indent="-342900"/>
            <a:r>
              <a:rPr lang="en-US" sz="1600" dirty="0">
                <a:solidFill>
                  <a:schemeClr val="dk1"/>
                </a:solidFill>
                <a:latin typeface="Courier New"/>
                <a:ea typeface="Courier New"/>
                <a:cs typeface="Courier New"/>
                <a:sym typeface="Courier New"/>
              </a:rPr>
              <a:t>	public void action(final Project record) {</a:t>
            </a:r>
          </a:p>
          <a:p>
            <a:pPr marL="342900" indent="-342900"/>
            <a:r>
              <a:rPr lang="en-US" sz="1600" dirty="0">
                <a:solidFill>
                  <a:schemeClr val="dk1"/>
                </a:solidFill>
                <a:latin typeface="Courier New"/>
                <a:ea typeface="Courier New"/>
                <a:cs typeface="Courier New"/>
                <a:sym typeface="Courier New"/>
              </a:rPr>
              <a:t>		</a:t>
            </a:r>
            <a:r>
              <a:rPr lang="en-US" sz="1600" dirty="0" err="1">
                <a:solidFill>
                  <a:schemeClr val="dk1"/>
                </a:solidFill>
                <a:latin typeface="Courier New"/>
                <a:ea typeface="Courier New"/>
                <a:cs typeface="Courier New"/>
                <a:sym typeface="Courier New"/>
              </a:rPr>
              <a:t>BigDecimal</a:t>
            </a:r>
            <a:r>
              <a:rPr lang="en-US" sz="1600" dirty="0">
                <a:solidFill>
                  <a:schemeClr val="dk1"/>
                </a:solidFill>
                <a:latin typeface="Courier New"/>
                <a:ea typeface="Courier New"/>
                <a:cs typeface="Courier New"/>
                <a:sym typeface="Courier New"/>
              </a:rPr>
              <a:t> </a:t>
            </a:r>
            <a:r>
              <a:rPr lang="en-US" sz="1600" dirty="0" err="1">
                <a:solidFill>
                  <a:schemeClr val="dk1"/>
                </a:solidFill>
                <a:latin typeface="Courier New"/>
                <a:ea typeface="Courier New"/>
                <a:cs typeface="Courier New"/>
                <a:sym typeface="Courier New"/>
              </a:rPr>
              <a:t>numberOfSaves</a:t>
            </a:r>
            <a:r>
              <a:rPr lang="en-US" sz="1600" dirty="0">
                <a:solidFill>
                  <a:schemeClr val="dk1"/>
                </a:solidFill>
                <a:latin typeface="Courier New"/>
                <a:ea typeface="Courier New"/>
                <a:cs typeface="Courier New"/>
                <a:sym typeface="Courier New"/>
              </a:rPr>
              <a:t> = </a:t>
            </a:r>
            <a:r>
              <a:rPr lang="en-US" sz="1600" dirty="0" err="1">
                <a:solidFill>
                  <a:schemeClr val="dk1"/>
                </a:solidFill>
                <a:latin typeface="Courier New"/>
                <a:ea typeface="Courier New"/>
                <a:cs typeface="Courier New"/>
                <a:sym typeface="Courier New"/>
              </a:rPr>
              <a:t>record.getNumberFieldValue</a:t>
            </a:r>
            <a:r>
              <a:rPr lang="en-US" sz="1600" dirty="0">
                <a:solidFill>
                  <a:schemeClr val="dk1"/>
                </a:solidFill>
                <a:latin typeface="Courier New"/>
                <a:ea typeface="Courier New"/>
                <a:cs typeface="Courier New"/>
                <a:sym typeface="Courier New"/>
              </a:rPr>
              <a:t>(NUMBER_OF_SAVES);</a:t>
            </a:r>
          </a:p>
          <a:p>
            <a:pPr marL="342900" indent="-342900"/>
            <a:r>
              <a:rPr lang="en-US" sz="1600" dirty="0">
                <a:solidFill>
                  <a:schemeClr val="dk1"/>
                </a:solidFill>
                <a:latin typeface="Courier New"/>
                <a:ea typeface="Courier New"/>
                <a:cs typeface="Courier New"/>
                <a:sym typeface="Courier New"/>
              </a:rPr>
              <a:t>		if (</a:t>
            </a:r>
            <a:r>
              <a:rPr lang="en-US" sz="1600" dirty="0" err="1">
                <a:solidFill>
                  <a:schemeClr val="dk1"/>
                </a:solidFill>
                <a:latin typeface="Courier New"/>
                <a:ea typeface="Courier New"/>
                <a:cs typeface="Courier New"/>
                <a:sym typeface="Courier New"/>
              </a:rPr>
              <a:t>numberOfSaves</a:t>
            </a:r>
            <a:r>
              <a:rPr lang="en-US" sz="1600" dirty="0">
                <a:solidFill>
                  <a:schemeClr val="dk1"/>
                </a:solidFill>
                <a:latin typeface="Courier New"/>
                <a:ea typeface="Courier New"/>
                <a:cs typeface="Courier New"/>
                <a:sym typeface="Courier New"/>
              </a:rPr>
              <a:t> == null) {</a:t>
            </a:r>
          </a:p>
          <a:p>
            <a:pPr marL="342900" indent="-342900"/>
            <a:r>
              <a:rPr lang="en-US" sz="1600" dirty="0">
                <a:solidFill>
                  <a:schemeClr val="dk1"/>
                </a:solidFill>
                <a:latin typeface="Courier New"/>
                <a:ea typeface="Courier New"/>
                <a:cs typeface="Courier New"/>
                <a:sym typeface="Courier New"/>
              </a:rPr>
              <a:t>			</a:t>
            </a:r>
            <a:r>
              <a:rPr lang="en-US" sz="1600" dirty="0" err="1">
                <a:solidFill>
                  <a:schemeClr val="dk1"/>
                </a:solidFill>
                <a:latin typeface="Courier New"/>
                <a:ea typeface="Courier New"/>
                <a:cs typeface="Courier New"/>
                <a:sym typeface="Courier New"/>
              </a:rPr>
              <a:t>numberOfSaves</a:t>
            </a:r>
            <a:r>
              <a:rPr lang="en-US" sz="1600" dirty="0">
                <a:solidFill>
                  <a:schemeClr val="dk1"/>
                </a:solidFill>
                <a:latin typeface="Courier New"/>
                <a:ea typeface="Courier New"/>
                <a:cs typeface="Courier New"/>
                <a:sym typeface="Courier New"/>
              </a:rPr>
              <a:t> = </a:t>
            </a:r>
            <a:r>
              <a:rPr lang="en-US" sz="1600" dirty="0" err="1">
                <a:solidFill>
                  <a:schemeClr val="dk1"/>
                </a:solidFill>
                <a:latin typeface="Courier New"/>
                <a:ea typeface="Courier New"/>
                <a:cs typeface="Courier New"/>
                <a:sym typeface="Courier New"/>
              </a:rPr>
              <a:t>BigDecimal.ZERO</a:t>
            </a:r>
            <a:r>
              <a:rPr lang="en-US" sz="1600" dirty="0">
                <a:solidFill>
                  <a:schemeClr val="dk1"/>
                </a:solidFill>
                <a:latin typeface="Courier New"/>
                <a:ea typeface="Courier New"/>
                <a:cs typeface="Courier New"/>
                <a:sym typeface="Courier New"/>
              </a:rPr>
              <a:t>;</a:t>
            </a:r>
          </a:p>
          <a:p>
            <a:pPr marL="342900" indent="-342900"/>
            <a:r>
              <a:rPr lang="en-US" sz="1600" dirty="0">
                <a:solidFill>
                  <a:schemeClr val="dk1"/>
                </a:solidFill>
                <a:latin typeface="Courier New"/>
                <a:ea typeface="Courier New"/>
                <a:cs typeface="Courier New"/>
                <a:sym typeface="Courier New"/>
              </a:rPr>
              <a:t>		}</a:t>
            </a:r>
          </a:p>
          <a:p>
            <a:pPr marL="342900" indent="-342900"/>
            <a:r>
              <a:rPr lang="en-US" sz="1600" dirty="0">
                <a:solidFill>
                  <a:schemeClr val="dk1"/>
                </a:solidFill>
                <a:latin typeface="Courier New"/>
                <a:ea typeface="Courier New"/>
                <a:cs typeface="Courier New"/>
                <a:sym typeface="Courier New"/>
              </a:rPr>
              <a:t>		</a:t>
            </a:r>
            <a:r>
              <a:rPr lang="en-US" sz="1600" dirty="0" err="1">
                <a:solidFill>
                  <a:schemeClr val="dk1"/>
                </a:solidFill>
                <a:latin typeface="Courier New"/>
                <a:ea typeface="Courier New"/>
                <a:cs typeface="Courier New"/>
                <a:sym typeface="Courier New"/>
              </a:rPr>
              <a:t>record.setNumberFieldValue</a:t>
            </a:r>
            <a:r>
              <a:rPr lang="en-US" sz="1600" dirty="0">
                <a:solidFill>
                  <a:schemeClr val="dk1"/>
                </a:solidFill>
                <a:latin typeface="Courier New"/>
                <a:ea typeface="Courier New"/>
                <a:cs typeface="Courier New"/>
                <a:sym typeface="Courier New"/>
              </a:rPr>
              <a:t>(NUMBER_OF_SAVES, </a:t>
            </a:r>
            <a:r>
              <a:rPr lang="en-US" sz="1600" dirty="0" err="1">
                <a:solidFill>
                  <a:schemeClr val="dk1"/>
                </a:solidFill>
                <a:latin typeface="Courier New"/>
                <a:ea typeface="Courier New"/>
                <a:cs typeface="Courier New"/>
                <a:sym typeface="Courier New"/>
              </a:rPr>
              <a:t>numberOfSaves.add</a:t>
            </a:r>
            <a:r>
              <a:rPr lang="en-US" sz="1600" dirty="0">
                <a:solidFill>
                  <a:schemeClr val="dk1"/>
                </a:solidFill>
                <a:latin typeface="Courier New"/>
                <a:ea typeface="Courier New"/>
                <a:cs typeface="Courier New"/>
                <a:sym typeface="Courier New"/>
              </a:rPr>
              <a:t>(new </a:t>
            </a:r>
            <a:r>
              <a:rPr lang="en-US" sz="1600" dirty="0" err="1">
                <a:solidFill>
                  <a:schemeClr val="dk1"/>
                </a:solidFill>
                <a:latin typeface="Courier New"/>
                <a:ea typeface="Courier New"/>
                <a:cs typeface="Courier New"/>
                <a:sym typeface="Courier New"/>
              </a:rPr>
              <a:t>BigDecimal</a:t>
            </a:r>
            <a:r>
              <a:rPr lang="en-US" sz="1600" dirty="0">
                <a:solidFill>
                  <a:schemeClr val="dk1"/>
                </a:solidFill>
                <a:latin typeface="Courier New"/>
                <a:ea typeface="Courier New"/>
                <a:cs typeface="Courier New"/>
                <a:sym typeface="Courier New"/>
              </a:rPr>
              <a:t>("1")));</a:t>
            </a:r>
          </a:p>
          <a:p>
            <a:pPr marL="342900" indent="-342900"/>
            <a:r>
              <a:rPr lang="en-US" sz="1600" dirty="0">
                <a:solidFill>
                  <a:schemeClr val="dk1"/>
                </a:solidFill>
                <a:latin typeface="Courier New"/>
                <a:ea typeface="Courier New"/>
                <a:cs typeface="Courier New"/>
                <a:sym typeface="Courier New"/>
              </a:rPr>
              <a:t>	}</a:t>
            </a:r>
          </a:p>
          <a:p>
            <a:pPr marL="342900" indent="-342900"/>
            <a:r>
              <a:rPr lang="en-US" sz="1600" dirty="0">
                <a:solidFill>
                  <a:schemeClr val="dk1"/>
                </a:solidFill>
                <a:latin typeface="Courier New"/>
                <a:ea typeface="Courier New"/>
                <a:cs typeface="Courier New"/>
                <a:sym typeface="Courier New"/>
              </a:rPr>
              <a:t>}</a:t>
            </a:r>
          </a:p>
        </p:txBody>
      </p:sp>
    </p:spTree>
    <p:extLst>
      <p:ext uri="{BB962C8B-B14F-4D97-AF65-F5344CB8AC3E}">
        <p14:creationId xmlns:p14="http://schemas.microsoft.com/office/powerpoint/2010/main" val="173040574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5" name="Shape 625"/>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smtClean="0"/>
              <a:t>Team Connect Development</a:t>
            </a:r>
            <a:endParaRPr lang="en-US" dirty="0"/>
          </a:p>
        </p:txBody>
      </p:sp>
      <p:sp>
        <p:nvSpPr>
          <p:cNvPr id="5" name="Shape 832"/>
          <p:cNvSpPr txBox="1"/>
          <p:nvPr/>
        </p:nvSpPr>
        <p:spPr>
          <a:xfrm>
            <a:off x="1845171" y="973893"/>
            <a:ext cx="8445500" cy="5095816"/>
          </a:xfrm>
          <a:prstGeom prst="rect">
            <a:avLst/>
          </a:prstGeom>
          <a:noFill/>
          <a:ln w="9525" cap="flat" cmpd="sng">
            <a:solidFill>
              <a:schemeClr val="lt2"/>
            </a:solidFill>
            <a:prstDash val="solid"/>
            <a:miter lim="800000"/>
            <a:headEnd type="none" w="med" len="med"/>
            <a:tailEnd type="none" w="med" len="med"/>
          </a:ln>
        </p:spPr>
        <p:txBody>
          <a:bodyPr wrap="square" lIns="91425" tIns="45700" rIns="91425" bIns="45700" anchor="t" anchorCtr="0">
            <a:noAutofit/>
          </a:bodyPr>
          <a:lstStyle/>
          <a:p>
            <a:r>
              <a:rPr lang="en-US" sz="1600" dirty="0" smtClean="0"/>
              <a:t>Big Decimals in Team Connect</a:t>
            </a:r>
          </a:p>
          <a:p>
            <a:r>
              <a:rPr lang="en-US" sz="1600" dirty="0"/>
              <a:t> </a:t>
            </a:r>
          </a:p>
          <a:p>
            <a:r>
              <a:rPr lang="en-US" sz="1600" dirty="0" err="1">
                <a:solidFill>
                  <a:schemeClr val="accent6">
                    <a:lumMod val="50000"/>
                  </a:schemeClr>
                </a:solidFill>
              </a:rPr>
              <a:t>TeamConnect</a:t>
            </a:r>
            <a:r>
              <a:rPr lang="en-US" sz="1600" dirty="0">
                <a:solidFill>
                  <a:schemeClr val="accent6">
                    <a:lumMod val="50000"/>
                  </a:schemeClr>
                </a:solidFill>
              </a:rPr>
              <a:t> uses HALF_EVEN rounding mode:</a:t>
            </a:r>
          </a:p>
          <a:p>
            <a:r>
              <a:rPr lang="en-US" sz="1600" dirty="0" err="1"/>
              <a:t>netTotal</a:t>
            </a:r>
            <a:r>
              <a:rPr lang="en-US" sz="1600" dirty="0"/>
              <a:t> = </a:t>
            </a:r>
            <a:r>
              <a:rPr lang="en-US" sz="1600" dirty="0" err="1"/>
              <a:t>netTotal.setScale</a:t>
            </a:r>
            <a:r>
              <a:rPr lang="en-US" sz="1600" dirty="0"/>
              <a:t>(2, </a:t>
            </a:r>
            <a:r>
              <a:rPr lang="en-US" sz="1600" dirty="0" err="1"/>
              <a:t>RoundingMode.HALF_EVEN</a:t>
            </a:r>
            <a:r>
              <a:rPr lang="en-US" sz="1600" dirty="0" smtClean="0"/>
              <a:t>);</a:t>
            </a:r>
          </a:p>
          <a:p>
            <a:endParaRPr lang="en-US" sz="1600" dirty="0" smtClean="0"/>
          </a:p>
          <a:p>
            <a:r>
              <a:rPr lang="en-US" sz="1600" dirty="0" smtClean="0">
                <a:solidFill>
                  <a:schemeClr val="accent6">
                    <a:lumMod val="50000"/>
                  </a:schemeClr>
                </a:solidFill>
              </a:rPr>
              <a:t>Setting initial values with defaults:</a:t>
            </a:r>
            <a:endParaRPr lang="en-US" sz="1600" dirty="0">
              <a:solidFill>
                <a:schemeClr val="accent6">
                  <a:lumMod val="50000"/>
                </a:schemeClr>
              </a:solidFill>
            </a:endParaRPr>
          </a:p>
          <a:p>
            <a:r>
              <a:rPr lang="en-US" sz="1600" dirty="0" err="1"/>
              <a:t>BigDecimal</a:t>
            </a:r>
            <a:r>
              <a:rPr lang="en-US" sz="1600" dirty="0"/>
              <a:t> number1 = </a:t>
            </a:r>
            <a:r>
              <a:rPr lang="en-US" sz="1600" dirty="0" err="1"/>
              <a:t>BigDecimal.ZERO</a:t>
            </a:r>
            <a:r>
              <a:rPr lang="en-US" sz="1600" dirty="0"/>
              <a:t>;</a:t>
            </a:r>
          </a:p>
          <a:p>
            <a:r>
              <a:rPr lang="en-US" sz="1600" dirty="0" err="1"/>
              <a:t>BigDecimal</a:t>
            </a:r>
            <a:r>
              <a:rPr lang="en-US" sz="1600" dirty="0"/>
              <a:t> number1 = BigDecimal.ONE;</a:t>
            </a:r>
          </a:p>
          <a:p>
            <a:r>
              <a:rPr lang="en-US" sz="1600" dirty="0" err="1"/>
              <a:t>BigDecimal</a:t>
            </a:r>
            <a:r>
              <a:rPr lang="en-US" sz="1600" dirty="0"/>
              <a:t> number1 = </a:t>
            </a:r>
            <a:r>
              <a:rPr lang="en-US" sz="1600" dirty="0" err="1"/>
              <a:t>BigDecimal.TEN</a:t>
            </a:r>
            <a:r>
              <a:rPr lang="en-US" sz="1600" dirty="0" smtClean="0"/>
              <a:t>;</a:t>
            </a:r>
            <a:endParaRPr lang="en-US" sz="1600" dirty="0"/>
          </a:p>
          <a:p>
            <a:r>
              <a:rPr lang="en-US" sz="1600" dirty="0"/>
              <a:t> </a:t>
            </a:r>
          </a:p>
          <a:p>
            <a:r>
              <a:rPr lang="en-US" sz="1600" dirty="0">
                <a:solidFill>
                  <a:schemeClr val="accent6">
                    <a:lumMod val="50000"/>
                  </a:schemeClr>
                </a:solidFill>
              </a:rPr>
              <a:t>Compare two </a:t>
            </a:r>
            <a:r>
              <a:rPr lang="en-US" sz="1600" dirty="0" err="1">
                <a:solidFill>
                  <a:schemeClr val="accent6">
                    <a:lumMod val="50000"/>
                  </a:schemeClr>
                </a:solidFill>
              </a:rPr>
              <a:t>BigDecimal</a:t>
            </a:r>
            <a:r>
              <a:rPr lang="en-US" sz="1600" dirty="0">
                <a:solidFill>
                  <a:schemeClr val="accent6">
                    <a:lumMod val="50000"/>
                  </a:schemeClr>
                </a:solidFill>
              </a:rPr>
              <a:t> numbers</a:t>
            </a:r>
            <a:r>
              <a:rPr lang="en-US" sz="1600" dirty="0" smtClean="0">
                <a:solidFill>
                  <a:schemeClr val="accent6">
                    <a:lumMod val="50000"/>
                  </a:schemeClr>
                </a:solidFill>
              </a:rPr>
              <a:t>:</a:t>
            </a:r>
            <a:endParaRPr lang="en-US" sz="1600" dirty="0"/>
          </a:p>
          <a:p>
            <a:r>
              <a:rPr lang="en-US" sz="1600" dirty="0" err="1"/>
              <a:t>x.compareTo</a:t>
            </a:r>
            <a:r>
              <a:rPr lang="en-US" sz="1600" dirty="0"/>
              <a:t>(y) &lt;op&gt; 0</a:t>
            </a:r>
          </a:p>
          <a:p>
            <a:r>
              <a:rPr lang="en-US" sz="1600" dirty="0"/>
              <a:t> </a:t>
            </a:r>
          </a:p>
          <a:p>
            <a:r>
              <a:rPr lang="en-US" sz="1600" dirty="0" smtClean="0"/>
              <a:t>Where &lt;op&gt; </a:t>
            </a:r>
            <a:r>
              <a:rPr lang="en-US" sz="1600" dirty="0"/>
              <a:t>is one of these six comparison operators: [ &lt;, ==, &gt;, &gt;=, !=, &lt;= ]. </a:t>
            </a:r>
            <a:r>
              <a:rPr lang="en-US" sz="1600" dirty="0" err="1"/>
              <a:t>x.compareTo</a:t>
            </a:r>
            <a:r>
              <a:rPr lang="en-US" sz="1600" dirty="0"/>
              <a:t>(y) returns:</a:t>
            </a:r>
          </a:p>
          <a:p>
            <a:pPr lvl="0"/>
            <a:r>
              <a:rPr lang="en-US" sz="1600" dirty="0"/>
              <a:t>0 if x and y are equal</a:t>
            </a:r>
          </a:p>
          <a:p>
            <a:pPr lvl="0"/>
            <a:r>
              <a:rPr lang="en-US" sz="1600" dirty="0"/>
              <a:t>1 if x is greater than y</a:t>
            </a:r>
          </a:p>
          <a:p>
            <a:pPr lvl="0"/>
            <a:r>
              <a:rPr lang="en-US" sz="1600" dirty="0"/>
              <a:t>-1 if x is smaller than y</a:t>
            </a:r>
          </a:p>
        </p:txBody>
      </p:sp>
    </p:spTree>
    <p:extLst>
      <p:ext uri="{BB962C8B-B14F-4D97-AF65-F5344CB8AC3E}">
        <p14:creationId xmlns:p14="http://schemas.microsoft.com/office/powerpoint/2010/main" val="335992158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marL="0" lvl="1" indent="-127000">
              <a:spcBef>
                <a:spcPts val="0"/>
              </a:spcBef>
              <a:buClr>
                <a:srgbClr val="A50021"/>
              </a:buClr>
              <a:buNone/>
            </a:pPr>
            <a:r>
              <a:rPr lang="en-US" b="1" i="1" dirty="0"/>
              <a:t>Example 3: </a:t>
            </a:r>
          </a:p>
          <a:p>
            <a:pPr marL="0" lvl="1" indent="-127000">
              <a:buClr>
                <a:srgbClr val="A50021"/>
              </a:buClr>
              <a:buNone/>
            </a:pPr>
            <a:r>
              <a:rPr lang="en-US" b="1" i="1" dirty="0"/>
              <a:t>Throw an exception if the record is closed and someone tries to edit it</a:t>
            </a:r>
          </a:p>
          <a:p>
            <a:pPr marL="0" lvl="1" indent="-127000">
              <a:buClr>
                <a:srgbClr val="A50021"/>
              </a:buClr>
              <a:buNone/>
            </a:pPr>
            <a:endParaRPr b="1" i="1" dirty="0"/>
          </a:p>
          <a:p>
            <a:pPr marL="0" lvl="1" indent="-127000">
              <a:buClr>
                <a:srgbClr val="A50021"/>
              </a:buClr>
              <a:buNone/>
            </a:pPr>
            <a:r>
              <a:rPr lang="en-US" b="1" dirty="0"/>
              <a:t>Object:</a:t>
            </a:r>
            <a:r>
              <a:rPr lang="en-US" dirty="0"/>
              <a:t> Project</a:t>
            </a:r>
          </a:p>
          <a:p>
            <a:pPr marL="0" lvl="1" indent="-127000">
              <a:buClr>
                <a:srgbClr val="A50021"/>
              </a:buClr>
              <a:buNone/>
            </a:pPr>
            <a:r>
              <a:rPr lang="en-US" b="1" dirty="0"/>
              <a:t>Rule Type:</a:t>
            </a:r>
            <a:r>
              <a:rPr lang="en-US" dirty="0"/>
              <a:t> Custom Action</a:t>
            </a:r>
          </a:p>
          <a:p>
            <a:pPr marL="0" lvl="1" indent="-127000">
              <a:buClr>
                <a:srgbClr val="A50021"/>
              </a:buClr>
              <a:buNone/>
            </a:pPr>
            <a:r>
              <a:rPr lang="en-US" b="1" dirty="0"/>
              <a:t>Rule Trigger:</a:t>
            </a:r>
            <a:r>
              <a:rPr lang="en-US" dirty="0"/>
              <a:t> Update</a:t>
            </a:r>
          </a:p>
          <a:p>
            <a:pPr marL="0" lvl="1" indent="-127000">
              <a:buClr>
                <a:srgbClr val="A50021"/>
              </a:buClr>
              <a:buNone/>
            </a:pPr>
            <a:r>
              <a:rPr lang="en-US" b="1" dirty="0"/>
              <a:t>Action: </a:t>
            </a:r>
            <a:r>
              <a:rPr lang="en-US" dirty="0"/>
              <a:t>When a closed project is changed, throw an error</a:t>
            </a:r>
          </a:p>
          <a:p>
            <a:pPr marL="0" lvl="1" indent="-127000">
              <a:buClr>
                <a:srgbClr val="A50021"/>
              </a:buClr>
              <a:buNone/>
            </a:pPr>
            <a:endParaRPr lang="en-US" dirty="0"/>
          </a:p>
          <a:p>
            <a:pPr marL="0" lvl="1" indent="-127000">
              <a:buClr>
                <a:srgbClr val="A50021"/>
              </a:buClr>
              <a:buNone/>
            </a:pPr>
            <a:r>
              <a:rPr lang="en-US" dirty="0"/>
              <a:t>Key Points:</a:t>
            </a:r>
          </a:p>
          <a:p>
            <a:pPr marL="0" lvl="1" indent="-127000">
              <a:buClr>
                <a:srgbClr val="A50021"/>
              </a:buClr>
              <a:buNone/>
            </a:pPr>
            <a:r>
              <a:rPr lang="en-US" dirty="0"/>
              <a:t>	-Method to use:</a:t>
            </a:r>
          </a:p>
          <a:p>
            <a:pPr marL="0" lvl="1" indent="-127000">
              <a:buClr>
                <a:srgbClr val="A50021"/>
              </a:buClr>
              <a:buNone/>
            </a:pPr>
            <a:r>
              <a:rPr lang="en-US" dirty="0"/>
              <a:t>	    - </a:t>
            </a:r>
            <a:r>
              <a:rPr lang="en-US" dirty="0">
                <a:solidFill>
                  <a:schemeClr val="dk1"/>
                </a:solidFill>
                <a:latin typeface="+mj-lt"/>
                <a:ea typeface="Courier New"/>
                <a:cs typeface="Courier New"/>
                <a:sym typeface="Courier New"/>
              </a:rPr>
              <a:t>throw new </a:t>
            </a:r>
            <a:r>
              <a:rPr lang="en-US" dirty="0" err="1">
                <a:solidFill>
                  <a:schemeClr val="dk1"/>
                </a:solidFill>
                <a:latin typeface="+mj-lt"/>
                <a:ea typeface="Courier New"/>
                <a:cs typeface="Courier New"/>
                <a:sym typeface="Courier New"/>
              </a:rPr>
              <a:t>APICustomException</a:t>
            </a:r>
            <a:endParaRPr lang="en-US" dirty="0">
              <a:latin typeface="+mj-lt"/>
            </a:endParaRPr>
          </a:p>
          <a:p>
            <a:pPr marL="0" lvl="1" indent="-127000">
              <a:buClr>
                <a:srgbClr val="A50021"/>
              </a:buClr>
              <a:buNone/>
            </a:pPr>
            <a:endParaRPr dirty="0"/>
          </a:p>
        </p:txBody>
      </p:sp>
      <p:sp>
        <p:nvSpPr>
          <p:cNvPr id="876" name="Shape 876"/>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a:t>Custom Rules – Automated Action – Example</a:t>
            </a:r>
          </a:p>
        </p:txBody>
      </p:sp>
    </p:spTree>
    <p:extLst>
      <p:ext uri="{BB962C8B-B14F-4D97-AF65-F5344CB8AC3E}">
        <p14:creationId xmlns:p14="http://schemas.microsoft.com/office/powerpoint/2010/main" val="322242791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5" name="Shape 625"/>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smtClean="0"/>
              <a:t>Team Connect Development</a:t>
            </a:r>
            <a:endParaRPr lang="en-US" dirty="0"/>
          </a:p>
        </p:txBody>
      </p:sp>
      <p:sp>
        <p:nvSpPr>
          <p:cNvPr id="5" name="Shape 832"/>
          <p:cNvSpPr txBox="1"/>
          <p:nvPr/>
        </p:nvSpPr>
        <p:spPr>
          <a:xfrm>
            <a:off x="1872465" y="1113162"/>
            <a:ext cx="9932847" cy="5095816"/>
          </a:xfrm>
          <a:prstGeom prst="rect">
            <a:avLst/>
          </a:prstGeom>
          <a:noFill/>
          <a:ln w="9525" cap="flat" cmpd="sng">
            <a:solidFill>
              <a:schemeClr val="lt2"/>
            </a:solidFill>
            <a:prstDash val="solid"/>
            <a:miter lim="800000"/>
            <a:headEnd type="none" w="med" len="med"/>
            <a:tailEnd type="none" w="med" len="med"/>
          </a:ln>
        </p:spPr>
        <p:txBody>
          <a:bodyPr wrap="square" lIns="91425" tIns="45700" rIns="91425" bIns="45700" anchor="t" anchorCtr="0">
            <a:noAutofit/>
          </a:bodyPr>
          <a:lstStyle/>
          <a:p>
            <a:pPr marL="342900" indent="-342900"/>
            <a:r>
              <a:rPr lang="en-US" sz="1050" dirty="0">
                <a:solidFill>
                  <a:schemeClr val="dk1"/>
                </a:solidFill>
                <a:latin typeface="Courier New"/>
                <a:ea typeface="Courier New"/>
                <a:cs typeface="Courier New"/>
                <a:sym typeface="Courier New"/>
              </a:rPr>
              <a:t>import </a:t>
            </a:r>
            <a:r>
              <a:rPr lang="en-US" sz="1050" dirty="0" err="1">
                <a:solidFill>
                  <a:schemeClr val="dk1"/>
                </a:solidFill>
                <a:latin typeface="Courier New"/>
                <a:ea typeface="Courier New"/>
                <a:cs typeface="Courier New"/>
                <a:sym typeface="Courier New"/>
              </a:rPr>
              <a:t>com.mitratech.teamconnect.enterprise.api.custom.CustomAction</a:t>
            </a:r>
            <a:r>
              <a:rPr lang="en-US" sz="1050" dirty="0">
                <a:solidFill>
                  <a:schemeClr val="dk1"/>
                </a:solidFill>
                <a:latin typeface="Courier New"/>
                <a:ea typeface="Courier New"/>
                <a:cs typeface="Courier New"/>
                <a:sym typeface="Courier New"/>
              </a:rPr>
              <a:t>;</a:t>
            </a:r>
          </a:p>
          <a:p>
            <a:pPr marL="342900" indent="-342900"/>
            <a:r>
              <a:rPr lang="en-US" sz="1050" dirty="0">
                <a:solidFill>
                  <a:schemeClr val="dk1"/>
                </a:solidFill>
                <a:latin typeface="Courier New"/>
                <a:ea typeface="Courier New"/>
                <a:cs typeface="Courier New"/>
                <a:sym typeface="Courier New"/>
              </a:rPr>
              <a:t>import </a:t>
            </a:r>
            <a:r>
              <a:rPr lang="en-US" sz="1050" dirty="0" err="1">
                <a:solidFill>
                  <a:schemeClr val="dk1"/>
                </a:solidFill>
                <a:latin typeface="Courier New"/>
                <a:ea typeface="Courier New"/>
                <a:cs typeface="Courier New"/>
                <a:sym typeface="Courier New"/>
              </a:rPr>
              <a:t>com.mitratech.teamconnect.enterprise.api.model.Project</a:t>
            </a:r>
            <a:r>
              <a:rPr lang="en-US" sz="1050" dirty="0">
                <a:solidFill>
                  <a:schemeClr val="dk1"/>
                </a:solidFill>
                <a:latin typeface="Courier New"/>
                <a:ea typeface="Courier New"/>
                <a:cs typeface="Courier New"/>
                <a:sym typeface="Courier New"/>
              </a:rPr>
              <a:t>;</a:t>
            </a:r>
          </a:p>
          <a:p>
            <a:pPr marL="342900" indent="-342900"/>
            <a:r>
              <a:rPr lang="en-US" sz="1050" dirty="0">
                <a:solidFill>
                  <a:schemeClr val="dk1"/>
                </a:solidFill>
                <a:latin typeface="Courier New"/>
                <a:ea typeface="Courier New"/>
                <a:cs typeface="Courier New"/>
                <a:sym typeface="Courier New"/>
              </a:rPr>
              <a:t>import com.mitratech.teamconnect.enterprise.api.model.exceptions.APICustomException;</a:t>
            </a:r>
          </a:p>
          <a:p>
            <a:pPr marL="342900" indent="-342900"/>
            <a:endParaRPr lang="en-US" sz="1400" dirty="0">
              <a:solidFill>
                <a:schemeClr val="dk1"/>
              </a:solidFill>
              <a:latin typeface="Courier New"/>
              <a:ea typeface="Courier New"/>
              <a:cs typeface="Courier New"/>
              <a:sym typeface="Courier New"/>
            </a:endParaRPr>
          </a:p>
          <a:p>
            <a:pPr marL="342900" indent="-342900"/>
            <a:r>
              <a:rPr lang="en-US" sz="1400" dirty="0">
                <a:solidFill>
                  <a:schemeClr val="dk1"/>
                </a:solidFill>
                <a:latin typeface="Courier New"/>
                <a:ea typeface="Courier New"/>
                <a:cs typeface="Courier New"/>
                <a:sym typeface="Courier New"/>
              </a:rPr>
              <a:t>public class ZZZZ_5_3_Exception_Action_U extends </a:t>
            </a:r>
            <a:r>
              <a:rPr lang="en-US" sz="1400" dirty="0" err="1">
                <a:solidFill>
                  <a:schemeClr val="dk1"/>
                </a:solidFill>
                <a:latin typeface="Courier New"/>
                <a:ea typeface="Courier New"/>
                <a:cs typeface="Courier New"/>
                <a:sym typeface="Courier New"/>
              </a:rPr>
              <a:t>CustomAction</a:t>
            </a:r>
            <a:r>
              <a:rPr lang="en-US" sz="1400" dirty="0">
                <a:solidFill>
                  <a:schemeClr val="dk1"/>
                </a:solidFill>
                <a:latin typeface="Courier New"/>
                <a:ea typeface="Courier New"/>
                <a:cs typeface="Courier New"/>
                <a:sym typeface="Courier New"/>
              </a:rPr>
              <a:t>&lt;Project&gt;</a:t>
            </a:r>
          </a:p>
          <a:p>
            <a:pPr marL="342900" indent="-342900"/>
            <a:r>
              <a:rPr lang="en-US" sz="1400" dirty="0">
                <a:solidFill>
                  <a:schemeClr val="dk1"/>
                </a:solidFill>
                <a:latin typeface="Courier New"/>
                <a:ea typeface="Courier New"/>
                <a:cs typeface="Courier New"/>
                <a:sym typeface="Courier New"/>
              </a:rPr>
              <a:t>{</a:t>
            </a:r>
          </a:p>
          <a:p>
            <a:pPr marL="342900" indent="-342900"/>
            <a:r>
              <a:rPr lang="en-US" sz="1400" dirty="0">
                <a:solidFill>
                  <a:schemeClr val="dk1"/>
                </a:solidFill>
                <a:latin typeface="Courier New"/>
                <a:ea typeface="Courier New"/>
                <a:cs typeface="Courier New"/>
                <a:sym typeface="Courier New"/>
              </a:rPr>
              <a:t>	private static final String ZZZZ_CLOSED_PHASE_TREE_POSITION = "CLOS";</a:t>
            </a:r>
          </a:p>
          <a:p>
            <a:pPr marL="342900" indent="-342900"/>
            <a:r>
              <a:rPr lang="en-US" sz="1400" dirty="0">
                <a:solidFill>
                  <a:schemeClr val="dk1"/>
                </a:solidFill>
                <a:latin typeface="Courier New"/>
                <a:ea typeface="Courier New"/>
                <a:cs typeface="Courier New"/>
                <a:sym typeface="Courier New"/>
              </a:rPr>
              <a:t>	private static final String ZZZZ_NOT_ALLOWED_MESSAGE = "custom.ZZZZ.rule.internationalizedExcpetion.notAllowedToChangeAClosedMatter";</a:t>
            </a:r>
          </a:p>
          <a:p>
            <a:pPr marL="342900" indent="-342900"/>
            <a:endParaRPr lang="en-US" sz="1400" dirty="0">
              <a:solidFill>
                <a:schemeClr val="dk1"/>
              </a:solidFill>
              <a:latin typeface="Courier New"/>
              <a:ea typeface="Courier New"/>
              <a:cs typeface="Courier New"/>
              <a:sym typeface="Courier New"/>
            </a:endParaRPr>
          </a:p>
          <a:p>
            <a:pPr marL="342900" indent="-342900"/>
            <a:r>
              <a:rPr lang="en-US" sz="1400" dirty="0">
                <a:solidFill>
                  <a:schemeClr val="dk1"/>
                </a:solidFill>
                <a:latin typeface="Courier New"/>
                <a:ea typeface="Courier New"/>
                <a:cs typeface="Courier New"/>
                <a:sym typeface="Courier New"/>
              </a:rPr>
              <a:t>	@Override</a:t>
            </a:r>
          </a:p>
          <a:p>
            <a:pPr marL="342900" indent="-342900"/>
            <a:r>
              <a:rPr lang="en-US" sz="1400" dirty="0">
                <a:solidFill>
                  <a:schemeClr val="dk1"/>
                </a:solidFill>
                <a:latin typeface="Courier New"/>
                <a:ea typeface="Courier New"/>
                <a:cs typeface="Courier New"/>
                <a:sym typeface="Courier New"/>
              </a:rPr>
              <a:t>	public void action(final Project record) {</a:t>
            </a:r>
          </a:p>
          <a:p>
            <a:pPr marL="342900" indent="-342900"/>
            <a:r>
              <a:rPr lang="en-US" sz="1400" dirty="0">
                <a:solidFill>
                  <a:schemeClr val="dk1"/>
                </a:solidFill>
                <a:latin typeface="Courier New"/>
                <a:ea typeface="Courier New"/>
                <a:cs typeface="Courier New"/>
                <a:sym typeface="Courier New"/>
              </a:rPr>
              <a:t>		Project </a:t>
            </a:r>
            <a:r>
              <a:rPr lang="en-US" sz="1400" dirty="0" err="1">
                <a:solidFill>
                  <a:schemeClr val="dk1"/>
                </a:solidFill>
                <a:latin typeface="Courier New"/>
                <a:ea typeface="Courier New"/>
                <a:cs typeface="Courier New"/>
                <a:sym typeface="Courier New"/>
              </a:rPr>
              <a:t>initialRecord</a:t>
            </a:r>
            <a:r>
              <a:rPr lang="en-US" sz="1400" dirty="0">
                <a:solidFill>
                  <a:schemeClr val="dk1"/>
                </a:solidFill>
                <a:latin typeface="Courier New"/>
                <a:ea typeface="Courier New"/>
                <a:cs typeface="Courier New"/>
                <a:sym typeface="Courier New"/>
              </a:rPr>
              <a:t> = </a:t>
            </a:r>
            <a:r>
              <a:rPr lang="en-US" sz="1400" dirty="0" err="1">
                <a:solidFill>
                  <a:schemeClr val="dk1"/>
                </a:solidFill>
                <a:latin typeface="Courier New"/>
                <a:ea typeface="Courier New"/>
                <a:cs typeface="Courier New"/>
                <a:sym typeface="Courier New"/>
              </a:rPr>
              <a:t>platform.getProjectService</a:t>
            </a:r>
            <a:r>
              <a:rPr lang="en-US" sz="1400" dirty="0">
                <a:solidFill>
                  <a:schemeClr val="dk1"/>
                </a:solidFill>
                <a:latin typeface="Courier New"/>
                <a:ea typeface="Courier New"/>
                <a:cs typeface="Courier New"/>
                <a:sym typeface="Courier New"/>
              </a:rPr>
              <a:t>().</a:t>
            </a:r>
            <a:r>
              <a:rPr lang="en-US" sz="1400" dirty="0" err="1">
                <a:solidFill>
                  <a:schemeClr val="dk1"/>
                </a:solidFill>
                <a:latin typeface="Courier New"/>
                <a:ea typeface="Courier New"/>
                <a:cs typeface="Courier New"/>
                <a:sym typeface="Courier New"/>
              </a:rPr>
              <a:t>readLastSaved</a:t>
            </a:r>
            <a:r>
              <a:rPr lang="en-US" sz="1400" dirty="0">
                <a:solidFill>
                  <a:schemeClr val="dk1"/>
                </a:solidFill>
                <a:latin typeface="Courier New"/>
                <a:ea typeface="Courier New"/>
                <a:cs typeface="Courier New"/>
                <a:sym typeface="Courier New"/>
              </a:rPr>
              <a:t>(record);</a:t>
            </a:r>
          </a:p>
          <a:p>
            <a:pPr marL="342900" indent="-342900"/>
            <a:r>
              <a:rPr lang="en-US" sz="1400" dirty="0">
                <a:solidFill>
                  <a:schemeClr val="dk1"/>
                </a:solidFill>
                <a:latin typeface="Courier New"/>
                <a:ea typeface="Courier New"/>
                <a:cs typeface="Courier New"/>
                <a:sym typeface="Courier New"/>
              </a:rPr>
              <a:t>		if (</a:t>
            </a:r>
            <a:r>
              <a:rPr lang="en-US" sz="1400" dirty="0" err="1">
                <a:solidFill>
                  <a:schemeClr val="dk1"/>
                </a:solidFill>
                <a:latin typeface="Courier New"/>
                <a:ea typeface="Courier New"/>
                <a:cs typeface="Courier New"/>
                <a:sym typeface="Courier New"/>
              </a:rPr>
              <a:t>initialRecord.getCurrentPhase</a:t>
            </a:r>
            <a:r>
              <a:rPr lang="en-US" sz="1400" dirty="0">
                <a:solidFill>
                  <a:schemeClr val="dk1"/>
                </a:solidFill>
                <a:latin typeface="Courier New"/>
                <a:ea typeface="Courier New"/>
                <a:cs typeface="Courier New"/>
                <a:sym typeface="Courier New"/>
              </a:rPr>
              <a:t>().equals(ZZZZ_CLOSED_PHASE_TREE_POSITION))</a:t>
            </a:r>
          </a:p>
          <a:p>
            <a:pPr marL="342900" indent="-342900"/>
            <a:r>
              <a:rPr lang="en-US" sz="1400" dirty="0">
                <a:solidFill>
                  <a:schemeClr val="dk1"/>
                </a:solidFill>
                <a:latin typeface="Courier New"/>
                <a:ea typeface="Courier New"/>
                <a:cs typeface="Courier New"/>
                <a:sym typeface="Courier New"/>
              </a:rPr>
              <a:t>	{</a:t>
            </a:r>
          </a:p>
          <a:p>
            <a:pPr marL="342900" indent="-342900"/>
            <a:r>
              <a:rPr lang="en-US" sz="1400" dirty="0">
                <a:solidFill>
                  <a:schemeClr val="dk1"/>
                </a:solidFill>
                <a:latin typeface="Courier New"/>
                <a:ea typeface="Courier New"/>
                <a:cs typeface="Courier New"/>
                <a:sym typeface="Courier New"/>
              </a:rPr>
              <a:t>		throw new </a:t>
            </a:r>
            <a:r>
              <a:rPr lang="en-US" sz="1400" dirty="0" err="1">
                <a:solidFill>
                  <a:schemeClr val="dk1"/>
                </a:solidFill>
                <a:latin typeface="Courier New"/>
                <a:ea typeface="Courier New"/>
                <a:cs typeface="Courier New"/>
                <a:sym typeface="Courier New"/>
              </a:rPr>
              <a:t>APICustomException</a:t>
            </a:r>
            <a:r>
              <a:rPr lang="en-US" sz="1400" dirty="0">
                <a:solidFill>
                  <a:schemeClr val="dk1"/>
                </a:solidFill>
                <a:latin typeface="Courier New"/>
                <a:ea typeface="Courier New"/>
                <a:cs typeface="Courier New"/>
                <a:sym typeface="Courier New"/>
              </a:rPr>
              <a:t>("You're not allowed to change a closed matter“, ZZZZ_NOT_ALLOWED_MESSAGE, null);</a:t>
            </a:r>
          </a:p>
          <a:p>
            <a:pPr marL="342900" indent="-342900"/>
            <a:r>
              <a:rPr lang="en-US" sz="1400" dirty="0">
                <a:solidFill>
                  <a:schemeClr val="dk1"/>
                </a:solidFill>
                <a:latin typeface="Courier New"/>
                <a:ea typeface="Courier New"/>
                <a:cs typeface="Courier New"/>
                <a:sym typeface="Courier New"/>
              </a:rPr>
              <a:t>		}</a:t>
            </a:r>
          </a:p>
          <a:p>
            <a:pPr marL="342900" indent="-342900"/>
            <a:r>
              <a:rPr lang="en-US" sz="1400" dirty="0">
                <a:solidFill>
                  <a:schemeClr val="dk1"/>
                </a:solidFill>
                <a:latin typeface="Courier New"/>
                <a:ea typeface="Courier New"/>
                <a:cs typeface="Courier New"/>
                <a:sym typeface="Courier New"/>
              </a:rPr>
              <a:t>	}</a:t>
            </a:r>
          </a:p>
          <a:p>
            <a:pPr marL="342900" indent="-342900"/>
            <a:r>
              <a:rPr lang="en-US" sz="1400" dirty="0">
                <a:solidFill>
                  <a:schemeClr val="dk1"/>
                </a:solidFill>
                <a:latin typeface="Courier New"/>
                <a:ea typeface="Courier New"/>
                <a:cs typeface="Courier New"/>
                <a:sym typeface="Courier New"/>
              </a:rPr>
              <a:t>}</a:t>
            </a:r>
          </a:p>
        </p:txBody>
      </p:sp>
    </p:spTree>
    <p:extLst>
      <p:ext uri="{BB962C8B-B14F-4D97-AF65-F5344CB8AC3E}">
        <p14:creationId xmlns:p14="http://schemas.microsoft.com/office/powerpoint/2010/main" val="318565120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Shape 910"/>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indent="-342900">
              <a:spcBef>
                <a:spcPts val="0"/>
              </a:spcBef>
              <a:buFont typeface="Noto Sans Symbols"/>
              <a:buChar char="▪"/>
            </a:pPr>
            <a:r>
              <a:rPr lang="en-US" dirty="0"/>
              <a:t>Custom rules can also be defined as user-invoked.</a:t>
            </a:r>
          </a:p>
          <a:p>
            <a:pPr indent="-342900">
              <a:buNone/>
            </a:pPr>
            <a:endParaRPr dirty="0"/>
          </a:p>
          <a:p>
            <a:pPr indent="-342900">
              <a:buFont typeface="Noto Sans Symbols"/>
              <a:buChar char="▪"/>
            </a:pPr>
            <a:r>
              <a:rPr lang="en-US" dirty="0"/>
              <a:t>Rather than being triggered passively by an action such as the creation or deletion of a record, the </a:t>
            </a:r>
            <a:r>
              <a:rPr lang="en-US" b="1" dirty="0"/>
              <a:t>user intentionally invokes it </a:t>
            </a:r>
            <a:r>
              <a:rPr lang="en-US" dirty="0"/>
              <a:t>by selecting it from a </a:t>
            </a:r>
            <a:r>
              <a:rPr lang="en-US" b="1" dirty="0"/>
              <a:t>drop-down list</a:t>
            </a:r>
            <a:r>
              <a:rPr lang="en-US" dirty="0"/>
              <a:t> (from a record’s Actions button).</a:t>
            </a:r>
          </a:p>
          <a:p>
            <a:pPr indent="-342900">
              <a:buNone/>
            </a:pPr>
            <a:endParaRPr dirty="0"/>
          </a:p>
        </p:txBody>
      </p:sp>
      <p:sp>
        <p:nvSpPr>
          <p:cNvPr id="911" name="Shape 911"/>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a:t>Custom Rules – User-Invoked</a:t>
            </a:r>
          </a:p>
        </p:txBody>
      </p:sp>
    </p:spTree>
    <p:extLst>
      <p:ext uri="{BB962C8B-B14F-4D97-AF65-F5344CB8AC3E}">
        <p14:creationId xmlns:p14="http://schemas.microsoft.com/office/powerpoint/2010/main" val="295937600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marL="0" indent="-152400">
              <a:spcBef>
                <a:spcPts val="0"/>
              </a:spcBef>
              <a:buClr>
                <a:srgbClr val="A50021"/>
              </a:buClr>
              <a:buNone/>
            </a:pPr>
            <a:r>
              <a:rPr lang="en-US" b="1" i="1" dirty="0"/>
              <a:t>Example 4: </a:t>
            </a:r>
          </a:p>
          <a:p>
            <a:pPr marL="0" indent="-152400">
              <a:buClr>
                <a:srgbClr val="A50021"/>
              </a:buClr>
              <a:buNone/>
            </a:pPr>
            <a:r>
              <a:rPr lang="en-US" b="1" i="1" dirty="0"/>
              <a:t>Allow users to trigger an email to be sent at the discretion of the user, containing certain information from records in the database populated in the body of the email.</a:t>
            </a:r>
          </a:p>
        </p:txBody>
      </p:sp>
      <p:sp>
        <p:nvSpPr>
          <p:cNvPr id="918" name="Shape 918"/>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a:t>Custom Rules – User-Invoked</a:t>
            </a:r>
          </a:p>
        </p:txBody>
      </p:sp>
      <p:sp>
        <p:nvSpPr>
          <p:cNvPr id="920" name="Shape 920"/>
          <p:cNvSpPr/>
          <p:nvPr/>
        </p:nvSpPr>
        <p:spPr>
          <a:xfrm>
            <a:off x="4762501" y="4572000"/>
            <a:ext cx="4172937" cy="369332"/>
          </a:xfrm>
          <a:prstGeom prst="rect">
            <a:avLst/>
          </a:prstGeom>
          <a:noFill/>
          <a:ln>
            <a:noFill/>
          </a:ln>
        </p:spPr>
        <p:txBody>
          <a:bodyPr wrap="square" lIns="91425" tIns="45700" rIns="91425" bIns="45700" anchor="t" anchorCtr="0">
            <a:noAutofit/>
          </a:bodyPr>
          <a:lstStyle/>
          <a:p>
            <a:r>
              <a:rPr lang="en-US" b="1">
                <a:solidFill>
                  <a:schemeClr val="dk2"/>
                </a:solidFill>
                <a:latin typeface="Arial"/>
                <a:ea typeface="Arial"/>
                <a:cs typeface="Arial"/>
                <a:sym typeface="Arial"/>
              </a:rPr>
              <a:t>User-invoked actions drop-down list</a:t>
            </a:r>
          </a:p>
        </p:txBody>
      </p:sp>
      <p:pic>
        <p:nvPicPr>
          <p:cNvPr id="921" name="Shape 921"/>
          <p:cNvPicPr preferRelativeResize="0"/>
          <p:nvPr/>
        </p:nvPicPr>
        <p:blipFill rotWithShape="1">
          <a:blip r:embed="rId3">
            <a:alphaModFix/>
          </a:blip>
          <a:srcRect/>
          <a:stretch/>
        </p:blipFill>
        <p:spPr>
          <a:xfrm>
            <a:off x="2195514" y="3866078"/>
            <a:ext cx="1836073" cy="1779201"/>
          </a:xfrm>
          <a:prstGeom prst="rect">
            <a:avLst/>
          </a:prstGeom>
          <a:noFill/>
          <a:ln w="9525" cap="flat" cmpd="sng">
            <a:solidFill>
              <a:schemeClr val="dk1"/>
            </a:solidFill>
            <a:prstDash val="solid"/>
            <a:miter lim="800000"/>
            <a:headEnd type="none" w="med" len="med"/>
            <a:tailEnd type="none" w="med" len="med"/>
          </a:ln>
        </p:spPr>
      </p:pic>
      <p:cxnSp>
        <p:nvCxnSpPr>
          <p:cNvPr id="922" name="Shape 922"/>
          <p:cNvCxnSpPr/>
          <p:nvPr/>
        </p:nvCxnSpPr>
        <p:spPr>
          <a:xfrm rot="10800000">
            <a:off x="3781426" y="4257675"/>
            <a:ext cx="981075" cy="498990"/>
          </a:xfrm>
          <a:prstGeom prst="straightConnector1">
            <a:avLst/>
          </a:prstGeom>
          <a:noFill/>
          <a:ln w="38100" cap="flat" cmpd="sng">
            <a:solidFill>
              <a:schemeClr val="accent2"/>
            </a:solidFill>
            <a:prstDash val="solid"/>
            <a:round/>
            <a:headEnd type="none" w="med" len="med"/>
            <a:tailEnd type="triangle" w="lg" len="lg"/>
          </a:ln>
        </p:spPr>
      </p:cxnSp>
    </p:spTree>
    <p:extLst>
      <p:ext uri="{BB962C8B-B14F-4D97-AF65-F5344CB8AC3E}">
        <p14:creationId xmlns:p14="http://schemas.microsoft.com/office/powerpoint/2010/main" val="2348080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0" y="1023938"/>
            <a:ext cx="9144000" cy="661988"/>
          </a:xfrm>
          <a:noFill/>
        </p:spPr>
        <p:txBody>
          <a:bodyPr/>
          <a:lstStyle/>
          <a:p>
            <a:r>
              <a:rPr lang="en-US" dirty="0" smtClean="0"/>
              <a:t>General Information: Description, Type, Trigger, Unique Key</a:t>
            </a:r>
            <a:endParaRPr lang="en-US" dirty="0"/>
          </a:p>
        </p:txBody>
      </p:sp>
      <p:sp>
        <p:nvSpPr>
          <p:cNvPr id="3" name="Title 2"/>
          <p:cNvSpPr>
            <a:spLocks noGrp="1"/>
          </p:cNvSpPr>
          <p:nvPr>
            <p:ph type="title"/>
          </p:nvPr>
        </p:nvSpPr>
        <p:spPr/>
        <p:txBody>
          <a:bodyPr/>
          <a:lstStyle/>
          <a:p>
            <a:r>
              <a:rPr lang="en-US" dirty="0"/>
              <a:t>Rules – How is a rule defined?</a:t>
            </a:r>
          </a:p>
        </p:txBody>
      </p:sp>
      <p:sp>
        <p:nvSpPr>
          <p:cNvPr id="5" name="Content Placeholder 1"/>
          <p:cNvSpPr txBox="1">
            <a:spLocks/>
          </p:cNvSpPr>
          <p:nvPr/>
        </p:nvSpPr>
        <p:spPr>
          <a:xfrm>
            <a:off x="8277225" y="2305051"/>
            <a:ext cx="2390774" cy="2562224"/>
          </a:xfrm>
          <a:prstGeom prst="rect">
            <a:avLst/>
          </a:prstGeom>
          <a:noFill/>
        </p:spPr>
        <p:txBody>
          <a:bodyPr vert="horz" lIns="91440" tIns="45720" rIns="91440" bIns="45720" rtlCol="0">
            <a:normAutofit fontScale="92500"/>
          </a:bodyPr>
          <a:lstStyle>
            <a:lvl1pPr marL="342900" indent="-342900" algn="l" defTabSz="914400" rtl="0" eaLnBrk="1" latinLnBrk="0" hangingPunct="1">
              <a:spcBef>
                <a:spcPct val="20000"/>
              </a:spcBef>
              <a:buClr>
                <a:schemeClr val="bg2"/>
              </a:buClr>
              <a:buFont typeface="Arial" pitchFamily="34" charset="0"/>
              <a:buChar char="•"/>
              <a:defRPr sz="2400" kern="1200">
                <a:solidFill>
                  <a:schemeClr val="tx2"/>
                </a:solidFill>
                <a:latin typeface="+mj-lt"/>
                <a:ea typeface="+mn-ea"/>
                <a:cs typeface="+mn-cs"/>
              </a:defRPr>
            </a:lvl1pPr>
            <a:lvl2pPr marL="742950" indent="-285750" algn="l" defTabSz="914400" rtl="0" eaLnBrk="1" latinLnBrk="0" hangingPunct="1">
              <a:spcBef>
                <a:spcPct val="20000"/>
              </a:spcBef>
              <a:buClr>
                <a:schemeClr val="bg2"/>
              </a:buClr>
              <a:buFont typeface="Calibri" pitchFamily="34" charset="0"/>
              <a:buChar char="−"/>
              <a:defRPr sz="2000" kern="1200">
                <a:solidFill>
                  <a:schemeClr val="tx2"/>
                </a:solidFill>
                <a:latin typeface="+mj-lt"/>
                <a:ea typeface="+mn-ea"/>
                <a:cs typeface="+mn-cs"/>
              </a:defRPr>
            </a:lvl2pPr>
            <a:lvl3pPr marL="1143000" indent="-228600" algn="l" defTabSz="914400" rtl="0" eaLnBrk="1" latinLnBrk="0" hangingPunct="1">
              <a:spcBef>
                <a:spcPct val="20000"/>
              </a:spcBef>
              <a:buClr>
                <a:schemeClr val="bg2"/>
              </a:buClr>
              <a:buFont typeface="Wingdings" pitchFamily="2" charset="2"/>
              <a:buChar char="§"/>
              <a:defRPr sz="1800" kern="1200">
                <a:solidFill>
                  <a:schemeClr val="tx2"/>
                </a:solidFill>
                <a:latin typeface="+mj-lt"/>
                <a:ea typeface="+mn-ea"/>
                <a:cs typeface="+mn-cs"/>
              </a:defRPr>
            </a:lvl3pPr>
            <a:lvl4pPr marL="1600200" indent="-228600" algn="l" defTabSz="914400" rtl="0" eaLnBrk="1" latinLnBrk="0" hangingPunct="1">
              <a:spcBef>
                <a:spcPct val="20000"/>
              </a:spcBef>
              <a:buClr>
                <a:schemeClr val="bg2"/>
              </a:buClr>
              <a:buFont typeface="Wingdings" pitchFamily="2" charset="2"/>
              <a:buChar char="ü"/>
              <a:defRPr sz="1600" kern="1200">
                <a:solidFill>
                  <a:schemeClr val="tx2"/>
                </a:solidFill>
                <a:latin typeface="+mj-lt"/>
                <a:ea typeface="+mn-ea"/>
                <a:cs typeface="+mn-cs"/>
              </a:defRPr>
            </a:lvl4pPr>
            <a:lvl5pPr marL="2114550" indent="-285750" algn="l" defTabSz="914400" rtl="0" eaLnBrk="1" latinLnBrk="0" hangingPunct="1">
              <a:spcBef>
                <a:spcPct val="20000"/>
              </a:spcBef>
              <a:buClr>
                <a:schemeClr val="bg2"/>
              </a:buClr>
              <a:buFont typeface="Courier New" pitchFamily="49" charset="0"/>
              <a:buChar char="o"/>
              <a:defRPr sz="1600" kern="1200">
                <a:solidFill>
                  <a:schemeClr val="tx2"/>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Arial" charset="0"/>
              </a:rPr>
              <a:t>Qualifier and Action cannot be set until you save the rule definition with a Type, Trigger and</a:t>
            </a:r>
          </a:p>
          <a:p>
            <a:pPr marL="0" indent="0">
              <a:buNone/>
            </a:pPr>
            <a:r>
              <a:rPr lang="en-US" dirty="0">
                <a:latin typeface="Arial" charset="0"/>
              </a:rPr>
              <a:t>required fields</a:t>
            </a:r>
          </a:p>
        </p:txBody>
      </p:sp>
      <p:cxnSp>
        <p:nvCxnSpPr>
          <p:cNvPr id="7" name="Straight Arrow Connector 6"/>
          <p:cNvCxnSpPr/>
          <p:nvPr/>
        </p:nvCxnSpPr>
        <p:spPr>
          <a:xfrm flipH="1">
            <a:off x="6229351" y="2743200"/>
            <a:ext cx="204787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895850" y="2495550"/>
            <a:ext cx="952500" cy="438150"/>
          </a:xfrm>
          <a:prstGeom prst="ellipse">
            <a:avLst/>
          </a:prstGeom>
          <a:noFill/>
          <a:ln>
            <a:solidFill>
              <a:srgbClr val="F27B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795" y="1488116"/>
            <a:ext cx="4191000" cy="483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1759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marL="0" lvl="1" indent="-127000">
              <a:spcBef>
                <a:spcPts val="0"/>
              </a:spcBef>
              <a:buClr>
                <a:srgbClr val="A50021"/>
              </a:buClr>
              <a:buNone/>
            </a:pPr>
            <a:r>
              <a:rPr lang="en-US" sz="2400" b="1" i="1" dirty="0"/>
              <a:t>Example 4: </a:t>
            </a:r>
          </a:p>
          <a:p>
            <a:pPr marL="0" lvl="1" indent="-127000">
              <a:buClr>
                <a:srgbClr val="A50021"/>
              </a:buClr>
              <a:buNone/>
            </a:pPr>
            <a:r>
              <a:rPr lang="en-US" sz="2400" b="1" i="1" dirty="0"/>
              <a:t>User Invoked record status email send</a:t>
            </a:r>
          </a:p>
          <a:p>
            <a:pPr marL="0" lvl="1" indent="-127000">
              <a:buClr>
                <a:srgbClr val="A50021"/>
              </a:buClr>
              <a:buNone/>
            </a:pPr>
            <a:endParaRPr sz="2400" b="1" i="1" dirty="0"/>
          </a:p>
          <a:p>
            <a:pPr marL="0" lvl="1" indent="-127000">
              <a:buClr>
                <a:srgbClr val="A50021"/>
              </a:buClr>
              <a:buNone/>
            </a:pPr>
            <a:r>
              <a:rPr lang="en-US" sz="2400" b="1" dirty="0"/>
              <a:t>Object:</a:t>
            </a:r>
            <a:r>
              <a:rPr lang="en-US" sz="2400" dirty="0"/>
              <a:t> Custom Object</a:t>
            </a:r>
          </a:p>
          <a:p>
            <a:pPr marL="0" lvl="1" indent="-127000">
              <a:buClr>
                <a:srgbClr val="A50021"/>
              </a:buClr>
              <a:buNone/>
            </a:pPr>
            <a:r>
              <a:rPr lang="en-US" sz="2400" b="1" dirty="0"/>
              <a:t>Rule Type:</a:t>
            </a:r>
            <a:r>
              <a:rPr lang="en-US" sz="2400" dirty="0"/>
              <a:t> Custom Action</a:t>
            </a:r>
          </a:p>
          <a:p>
            <a:pPr marL="0" lvl="1" indent="-127000">
              <a:buClr>
                <a:srgbClr val="A50021"/>
              </a:buClr>
              <a:buNone/>
            </a:pPr>
            <a:r>
              <a:rPr lang="en-US" sz="2400" b="1" dirty="0"/>
              <a:t>Rule Trigger:</a:t>
            </a:r>
            <a:r>
              <a:rPr lang="en-US" sz="2400" dirty="0"/>
              <a:t> User Invoke</a:t>
            </a:r>
          </a:p>
          <a:p>
            <a:pPr marL="0" lvl="1" indent="-127000">
              <a:buClr>
                <a:srgbClr val="A50021"/>
              </a:buClr>
              <a:buNone/>
            </a:pPr>
            <a:r>
              <a:rPr lang="en-US" sz="2400" b="1" dirty="0"/>
              <a:t>Actions: </a:t>
            </a:r>
            <a:r>
              <a:rPr lang="en-US" sz="2400" dirty="0"/>
              <a:t>email is sent.</a:t>
            </a:r>
          </a:p>
        </p:txBody>
      </p:sp>
      <p:sp>
        <p:nvSpPr>
          <p:cNvPr id="897" name="Shape 897"/>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a:t>Custom Rules – User-Invoked</a:t>
            </a:r>
          </a:p>
        </p:txBody>
      </p:sp>
    </p:spTree>
    <p:extLst>
      <p:ext uri="{BB962C8B-B14F-4D97-AF65-F5344CB8AC3E}">
        <p14:creationId xmlns:p14="http://schemas.microsoft.com/office/powerpoint/2010/main" val="80350479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5" name="Shape 625"/>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smtClean="0"/>
              <a:t>Team Connect Development</a:t>
            </a:r>
            <a:endParaRPr lang="en-US" dirty="0"/>
          </a:p>
        </p:txBody>
      </p:sp>
      <p:sp>
        <p:nvSpPr>
          <p:cNvPr id="5" name="Shape 832"/>
          <p:cNvSpPr txBox="1"/>
          <p:nvPr/>
        </p:nvSpPr>
        <p:spPr>
          <a:xfrm>
            <a:off x="1872466" y="1113162"/>
            <a:ext cx="8445500" cy="5095816"/>
          </a:xfrm>
          <a:prstGeom prst="rect">
            <a:avLst/>
          </a:prstGeom>
          <a:noFill/>
          <a:ln w="9525" cap="flat" cmpd="sng">
            <a:solidFill>
              <a:schemeClr val="lt2"/>
            </a:solidFill>
            <a:prstDash val="solid"/>
            <a:miter lim="800000"/>
            <a:headEnd type="none" w="med" len="med"/>
            <a:tailEnd type="none" w="med" len="med"/>
          </a:ln>
        </p:spPr>
        <p:txBody>
          <a:bodyPr wrap="square" lIns="91425" tIns="45700" rIns="91425" bIns="45700" anchor="t" anchorCtr="0">
            <a:noAutofit/>
          </a:bodyPr>
          <a:lstStyle/>
          <a:p>
            <a:pPr marL="342900" indent="-342900"/>
            <a:r>
              <a:rPr lang="en-US" sz="1200" dirty="0">
                <a:solidFill>
                  <a:schemeClr val="dk1"/>
                </a:solidFill>
                <a:latin typeface="Courier New"/>
                <a:ea typeface="Courier New"/>
                <a:cs typeface="Courier New"/>
                <a:sym typeface="Courier New"/>
              </a:rPr>
              <a:t>import </a:t>
            </a:r>
            <a:r>
              <a:rPr lang="en-US" sz="1200" dirty="0" err="1">
                <a:solidFill>
                  <a:schemeClr val="dk1"/>
                </a:solidFill>
                <a:latin typeface="Courier New"/>
                <a:ea typeface="Courier New"/>
                <a:cs typeface="Courier New"/>
                <a:sym typeface="Courier New"/>
              </a:rPr>
              <a:t>com.mitratech.teamconnect.enterprise.api.custom.CustomAction</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import </a:t>
            </a:r>
            <a:r>
              <a:rPr lang="en-US" sz="1200" dirty="0" err="1">
                <a:solidFill>
                  <a:schemeClr val="dk1"/>
                </a:solidFill>
                <a:latin typeface="Courier New"/>
                <a:ea typeface="Courier New"/>
                <a:cs typeface="Courier New"/>
                <a:sym typeface="Courier New"/>
              </a:rPr>
              <a:t>com.mitratech.teamconnect.enterprise.api.model.Contact</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import </a:t>
            </a:r>
            <a:r>
              <a:rPr lang="en-US" sz="1200" dirty="0" err="1">
                <a:solidFill>
                  <a:schemeClr val="dk1"/>
                </a:solidFill>
                <a:latin typeface="Courier New"/>
                <a:ea typeface="Courier New"/>
                <a:cs typeface="Courier New"/>
                <a:sym typeface="Courier New"/>
              </a:rPr>
              <a:t>com.mitratech.teamconnect.enterprise.api.model.Email</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import </a:t>
            </a:r>
            <a:r>
              <a:rPr lang="en-US" sz="1200" dirty="0" err="1">
                <a:solidFill>
                  <a:schemeClr val="dk1"/>
                </a:solidFill>
                <a:latin typeface="Courier New"/>
                <a:ea typeface="Courier New"/>
                <a:cs typeface="Courier New"/>
                <a:sym typeface="Courier New"/>
              </a:rPr>
              <a:t>com.mitratech.teamconnect.enterprise.api.model.EmailMessage</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import </a:t>
            </a:r>
            <a:r>
              <a:rPr lang="en-US" sz="1200" dirty="0" err="1">
                <a:solidFill>
                  <a:schemeClr val="dk1"/>
                </a:solidFill>
                <a:latin typeface="Courier New"/>
                <a:ea typeface="Courier New"/>
                <a:cs typeface="Courier New"/>
                <a:sym typeface="Courier New"/>
              </a:rPr>
              <a:t>com.mitratech.teamconnect.enterprise.api.model.Project</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import </a:t>
            </a:r>
            <a:r>
              <a:rPr lang="en-US" sz="1200" dirty="0" err="1">
                <a:solidFill>
                  <a:schemeClr val="dk1"/>
                </a:solidFill>
                <a:latin typeface="Courier New"/>
                <a:ea typeface="Courier New"/>
                <a:cs typeface="Courier New"/>
                <a:sym typeface="Courier New"/>
              </a:rPr>
              <a:t>com.mitratech.teamconnect.enterprise.api.model.ProjectAssignee</a:t>
            </a:r>
            <a:r>
              <a:rPr lang="en-US" sz="1200" dirty="0">
                <a:solidFill>
                  <a:schemeClr val="dk1"/>
                </a:solidFill>
                <a:latin typeface="Courier New"/>
                <a:ea typeface="Courier New"/>
                <a:cs typeface="Courier New"/>
                <a:sym typeface="Courier New"/>
              </a:rPr>
              <a:t>;</a:t>
            </a:r>
          </a:p>
          <a:p>
            <a:pPr marL="342900" indent="-342900"/>
            <a:endParaRPr lang="en-US" sz="1200" dirty="0">
              <a:solidFill>
                <a:schemeClr val="dk1"/>
              </a:solidFill>
              <a:latin typeface="Courier New"/>
              <a:ea typeface="Courier New"/>
              <a:cs typeface="Courier New"/>
              <a:sym typeface="Courier New"/>
            </a:endParaRPr>
          </a:p>
          <a:p>
            <a:pPr marL="342900" indent="-342900"/>
            <a:r>
              <a:rPr lang="en-US" sz="1200" dirty="0">
                <a:solidFill>
                  <a:schemeClr val="dk1"/>
                </a:solidFill>
                <a:latin typeface="Courier New"/>
                <a:ea typeface="Courier New"/>
                <a:cs typeface="Courier New"/>
                <a:sym typeface="Courier New"/>
              </a:rPr>
              <a:t>public class CAM1_5_6_SendEmailToMainAssignee extends </a:t>
            </a:r>
            <a:r>
              <a:rPr lang="en-US" sz="1200" dirty="0" err="1">
                <a:solidFill>
                  <a:schemeClr val="dk1"/>
                </a:solidFill>
                <a:latin typeface="Courier New"/>
                <a:ea typeface="Courier New"/>
                <a:cs typeface="Courier New"/>
                <a:sym typeface="Courier New"/>
              </a:rPr>
              <a:t>CustomAction</a:t>
            </a:r>
            <a:r>
              <a:rPr lang="en-US" sz="1200" dirty="0">
                <a:solidFill>
                  <a:schemeClr val="dk1"/>
                </a:solidFill>
                <a:latin typeface="Courier New"/>
                <a:ea typeface="Courier New"/>
                <a:cs typeface="Courier New"/>
                <a:sym typeface="Courier New"/>
              </a:rPr>
              <a:t>&lt;Project&gt; {</a:t>
            </a:r>
          </a:p>
          <a:p>
            <a:pPr marL="342900" indent="-342900"/>
            <a:endParaRPr lang="en-US" sz="1200" dirty="0">
              <a:solidFill>
                <a:schemeClr val="dk1"/>
              </a:solidFill>
              <a:latin typeface="Courier New"/>
              <a:ea typeface="Courier New"/>
              <a:cs typeface="Courier New"/>
              <a:sym typeface="Courier New"/>
            </a:endParaRPr>
          </a:p>
          <a:p>
            <a:pPr marL="342900" indent="-342900"/>
            <a:r>
              <a:rPr lang="en-US" sz="1200" dirty="0">
                <a:solidFill>
                  <a:schemeClr val="dk1"/>
                </a:solidFill>
                <a:latin typeface="Courier New"/>
                <a:ea typeface="Courier New"/>
                <a:cs typeface="Courier New"/>
                <a:sym typeface="Courier New"/>
              </a:rPr>
              <a:t>	@Override</a:t>
            </a:r>
          </a:p>
          <a:p>
            <a:pPr marL="342900" indent="-342900"/>
            <a:r>
              <a:rPr lang="en-US" sz="1200" dirty="0">
                <a:solidFill>
                  <a:schemeClr val="dk1"/>
                </a:solidFill>
                <a:latin typeface="Courier New"/>
                <a:ea typeface="Courier New"/>
                <a:cs typeface="Courier New"/>
                <a:sym typeface="Courier New"/>
              </a:rPr>
              <a:t>	public void action(Project </a:t>
            </a:r>
            <a:r>
              <a:rPr lang="en-US" sz="1200" dirty="0" err="1">
                <a:solidFill>
                  <a:schemeClr val="dk1"/>
                </a:solidFill>
                <a:latin typeface="Courier New"/>
                <a:ea typeface="Courier New"/>
                <a:cs typeface="Courier New"/>
                <a:sym typeface="Courier New"/>
              </a:rPr>
              <a:t>currentRecord</a:t>
            </a:r>
            <a:r>
              <a:rPr lang="en-US" sz="1200" dirty="0">
                <a:solidFill>
                  <a:schemeClr val="dk1"/>
                </a:solidFill>
                <a:latin typeface="Courier New"/>
                <a:ea typeface="Courier New"/>
                <a:cs typeface="Courier New"/>
                <a:sym typeface="Courier New"/>
              </a:rPr>
              <a:t>) {</a:t>
            </a:r>
          </a:p>
          <a:p>
            <a:pPr marL="342900" indent="-342900"/>
            <a:r>
              <a:rPr lang="en-US" sz="1200" dirty="0">
                <a:solidFill>
                  <a:schemeClr val="dk1"/>
                </a:solidFill>
                <a:latin typeface="Courier New"/>
                <a:ea typeface="Courier New"/>
                <a:cs typeface="Courier New"/>
                <a:sym typeface="Courier New"/>
              </a:rPr>
              <a:t>		</a:t>
            </a:r>
          </a:p>
          <a:p>
            <a:pPr marL="342900" indent="-342900"/>
            <a:r>
              <a:rPr lang="en-US" sz="1200" dirty="0">
                <a:solidFill>
                  <a:schemeClr val="dk1"/>
                </a:solidFill>
                <a:latin typeface="Courier New"/>
                <a:ea typeface="Courier New"/>
                <a:cs typeface="Courier New"/>
                <a:sym typeface="Courier New"/>
              </a:rPr>
              <a:t>		//V2 HTML</a:t>
            </a:r>
          </a:p>
          <a:p>
            <a:pPr marL="342900" indent="-342900"/>
            <a:r>
              <a:rPr lang="en-US" sz="1200" dirty="0">
                <a:solidFill>
                  <a:schemeClr val="dk1"/>
                </a:solidFill>
                <a:latin typeface="Courier New"/>
                <a:ea typeface="Courier New"/>
                <a:cs typeface="Courier New"/>
                <a:sym typeface="Courier New"/>
              </a:rPr>
              <a:t>		//String subject = "Reminder Email: " + </a:t>
            </a:r>
            <a:r>
              <a:rPr lang="en-US" sz="1200" dirty="0" err="1">
                <a:solidFill>
                  <a:schemeClr val="dk1"/>
                </a:solidFill>
                <a:latin typeface="Courier New"/>
                <a:ea typeface="Courier New"/>
                <a:cs typeface="Courier New"/>
                <a:sym typeface="Courier New"/>
              </a:rPr>
              <a:t>currentRecord.getName</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		//String body = "&lt;b&gt;This record is pending your response: " + </a:t>
            </a:r>
            <a:r>
              <a:rPr lang="en-US" sz="1200" dirty="0" err="1">
                <a:solidFill>
                  <a:schemeClr val="dk1"/>
                </a:solidFill>
                <a:latin typeface="Courier New"/>
                <a:ea typeface="Courier New"/>
                <a:cs typeface="Courier New"/>
                <a:sym typeface="Courier New"/>
              </a:rPr>
              <a:t>currentRecord.getName</a:t>
            </a:r>
            <a:r>
              <a:rPr lang="en-US" sz="1200" dirty="0">
                <a:solidFill>
                  <a:schemeClr val="dk1"/>
                </a:solidFill>
                <a:latin typeface="Courier New"/>
                <a:ea typeface="Courier New"/>
                <a:cs typeface="Courier New"/>
                <a:sym typeface="Courier New"/>
              </a:rPr>
              <a:t>()+"&lt;/b&gt;&lt;</a:t>
            </a:r>
            <a:r>
              <a:rPr lang="en-US" sz="1200" dirty="0" err="1">
                <a:solidFill>
                  <a:schemeClr val="dk1"/>
                </a:solidFill>
                <a:latin typeface="Courier New"/>
                <a:ea typeface="Courier New"/>
                <a:cs typeface="Courier New"/>
                <a:sym typeface="Courier New"/>
              </a:rPr>
              <a:t>br</a:t>
            </a:r>
            <a:r>
              <a:rPr lang="en-US" sz="1200" dirty="0">
                <a:solidFill>
                  <a:schemeClr val="dk1"/>
                </a:solidFill>
                <a:latin typeface="Courier New"/>
                <a:ea typeface="Courier New"/>
                <a:cs typeface="Courier New"/>
                <a:sym typeface="Courier New"/>
              </a:rPr>
              <a:t>&gt;"+</a:t>
            </a:r>
            <a:r>
              <a:rPr lang="en-US" sz="1200" dirty="0" err="1">
                <a:solidFill>
                  <a:schemeClr val="dk1"/>
                </a:solidFill>
                <a:latin typeface="Courier New"/>
                <a:ea typeface="Courier New"/>
                <a:cs typeface="Courier New"/>
                <a:sym typeface="Courier New"/>
              </a:rPr>
              <a:t>platform.getProjectService</a:t>
            </a:r>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getRecordUrl</a:t>
            </a:r>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currentRecord</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		//end v2 html</a:t>
            </a:r>
          </a:p>
          <a:p>
            <a:pPr marL="342900" indent="-342900"/>
            <a:r>
              <a:rPr lang="en-US" sz="1200" dirty="0">
                <a:solidFill>
                  <a:schemeClr val="dk1"/>
                </a:solidFill>
                <a:latin typeface="Courier New"/>
                <a:ea typeface="Courier New"/>
                <a:cs typeface="Courier New"/>
                <a:sym typeface="Courier New"/>
              </a:rPr>
              <a:t>		</a:t>
            </a:r>
          </a:p>
          <a:p>
            <a:pPr marL="342900" indent="-342900"/>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ProjectAssignee</a:t>
            </a:r>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mainAssignee</a:t>
            </a:r>
            <a:r>
              <a:rPr lang="en-US" sz="1200" dirty="0">
                <a:solidFill>
                  <a:schemeClr val="dk1"/>
                </a:solidFill>
                <a:latin typeface="Courier New"/>
                <a:ea typeface="Courier New"/>
                <a:cs typeface="Courier New"/>
                <a:sym typeface="Courier New"/>
              </a:rPr>
              <a:t> = </a:t>
            </a:r>
            <a:r>
              <a:rPr lang="en-US" sz="1200" dirty="0" err="1">
                <a:solidFill>
                  <a:schemeClr val="dk1"/>
                </a:solidFill>
                <a:latin typeface="Courier New"/>
                <a:ea typeface="Courier New"/>
                <a:cs typeface="Courier New"/>
                <a:sym typeface="Courier New"/>
              </a:rPr>
              <a:t>currentRecord.getMainAssignee</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		if(</a:t>
            </a:r>
            <a:r>
              <a:rPr lang="en-US" sz="1200" dirty="0" err="1">
                <a:solidFill>
                  <a:schemeClr val="dk1"/>
                </a:solidFill>
                <a:latin typeface="Courier New"/>
                <a:ea typeface="Courier New"/>
                <a:cs typeface="Courier New"/>
                <a:sym typeface="Courier New"/>
              </a:rPr>
              <a:t>mainAssignee</a:t>
            </a:r>
            <a:r>
              <a:rPr lang="en-US" sz="1200" dirty="0">
                <a:solidFill>
                  <a:schemeClr val="dk1"/>
                </a:solidFill>
                <a:latin typeface="Courier New"/>
                <a:ea typeface="Courier New"/>
                <a:cs typeface="Courier New"/>
                <a:sym typeface="Courier New"/>
              </a:rPr>
              <a:t> == null) {</a:t>
            </a:r>
          </a:p>
          <a:p>
            <a:pPr marL="342900" indent="-342900"/>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logDebug</a:t>
            </a:r>
            <a:r>
              <a:rPr lang="en-US" sz="1200" dirty="0">
                <a:solidFill>
                  <a:schemeClr val="dk1"/>
                </a:solidFill>
                <a:latin typeface="Courier New"/>
                <a:ea typeface="Courier New"/>
                <a:cs typeface="Courier New"/>
                <a:sym typeface="Courier New"/>
              </a:rPr>
              <a:t>("Main assignee is null, therefore email is not being sent.");</a:t>
            </a:r>
          </a:p>
          <a:p>
            <a:pPr marL="342900" indent="-342900"/>
            <a:r>
              <a:rPr lang="en-US" sz="1200" dirty="0">
                <a:solidFill>
                  <a:schemeClr val="dk1"/>
                </a:solidFill>
                <a:latin typeface="Courier New"/>
                <a:ea typeface="Courier New"/>
                <a:cs typeface="Courier New"/>
                <a:sym typeface="Courier New"/>
              </a:rPr>
              <a:t>			return;</a:t>
            </a:r>
          </a:p>
          <a:p>
            <a:pPr marL="342900" indent="-342900"/>
            <a:r>
              <a:rPr lang="en-US" sz="1200" dirty="0">
                <a:solidFill>
                  <a:schemeClr val="dk1"/>
                </a:solidFill>
                <a:latin typeface="Courier New"/>
                <a:ea typeface="Courier New"/>
                <a:cs typeface="Courier New"/>
                <a:sym typeface="Courier New"/>
              </a:rPr>
              <a:t>		}</a:t>
            </a:r>
          </a:p>
          <a:p>
            <a:pPr marL="342900" indent="-342900"/>
            <a:r>
              <a:rPr lang="en-US" sz="1200" dirty="0">
                <a:solidFill>
                  <a:schemeClr val="dk1"/>
                </a:solidFill>
                <a:latin typeface="Courier New"/>
                <a:ea typeface="Courier New"/>
                <a:cs typeface="Courier New"/>
                <a:sym typeface="Courier New"/>
              </a:rPr>
              <a:t>		</a:t>
            </a:r>
          </a:p>
          <a:p>
            <a:pPr marL="342900" indent="-342900"/>
            <a:r>
              <a:rPr lang="en-US" sz="1200" dirty="0" err="1">
                <a:solidFill>
                  <a:schemeClr val="dk1"/>
                </a:solidFill>
                <a:latin typeface="Courier New"/>
                <a:ea typeface="Courier New"/>
                <a:cs typeface="Courier New"/>
                <a:sym typeface="Courier New"/>
              </a:rPr>
              <a:t>Con’t</a:t>
            </a:r>
            <a:r>
              <a:rPr lang="en-US" sz="1200" dirty="0">
                <a:solidFill>
                  <a:schemeClr val="dk1"/>
                </a:solidFill>
                <a:latin typeface="Courier New"/>
                <a:ea typeface="Courier New"/>
                <a:cs typeface="Courier New"/>
                <a:sym typeface="Courier New"/>
              </a:rPr>
              <a:t>…</a:t>
            </a:r>
          </a:p>
        </p:txBody>
      </p:sp>
    </p:spTree>
    <p:extLst>
      <p:ext uri="{BB962C8B-B14F-4D97-AF65-F5344CB8AC3E}">
        <p14:creationId xmlns:p14="http://schemas.microsoft.com/office/powerpoint/2010/main" val="187349647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5" name="Shape 625"/>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smtClean="0"/>
              <a:t>Team Connect Development</a:t>
            </a:r>
            <a:endParaRPr lang="en-US" dirty="0"/>
          </a:p>
        </p:txBody>
      </p:sp>
      <p:sp>
        <p:nvSpPr>
          <p:cNvPr id="5" name="Shape 832"/>
          <p:cNvSpPr txBox="1"/>
          <p:nvPr/>
        </p:nvSpPr>
        <p:spPr>
          <a:xfrm>
            <a:off x="1872466" y="1113162"/>
            <a:ext cx="8445500" cy="5095816"/>
          </a:xfrm>
          <a:prstGeom prst="rect">
            <a:avLst/>
          </a:prstGeom>
          <a:noFill/>
          <a:ln w="9525" cap="flat" cmpd="sng">
            <a:solidFill>
              <a:schemeClr val="lt2"/>
            </a:solidFill>
            <a:prstDash val="solid"/>
            <a:miter lim="800000"/>
            <a:headEnd type="none" w="med" len="med"/>
            <a:tailEnd type="none" w="med" len="med"/>
          </a:ln>
        </p:spPr>
        <p:txBody>
          <a:bodyPr wrap="square" lIns="91425" tIns="45700" rIns="91425" bIns="45700" anchor="t" anchorCtr="0">
            <a:noAutofit/>
          </a:bodyPr>
          <a:lstStyle/>
          <a:p>
            <a:pPr marL="342900" indent="-342900"/>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Con’t</a:t>
            </a:r>
            <a:endParaRPr lang="en-US" sz="1200" dirty="0">
              <a:solidFill>
                <a:schemeClr val="dk1"/>
              </a:solidFill>
              <a:latin typeface="Courier New"/>
              <a:ea typeface="Courier New"/>
              <a:cs typeface="Courier New"/>
              <a:sym typeface="Courier New"/>
            </a:endParaRPr>
          </a:p>
          <a:p>
            <a:pPr marL="342900" indent="-342900"/>
            <a:endParaRPr lang="en-US" sz="1200" dirty="0">
              <a:solidFill>
                <a:schemeClr val="dk1"/>
              </a:solidFill>
              <a:latin typeface="Courier New"/>
              <a:ea typeface="Courier New"/>
              <a:cs typeface="Courier New"/>
              <a:sym typeface="Courier New"/>
            </a:endParaRPr>
          </a:p>
          <a:p>
            <a:pPr marL="342900" indent="-342900"/>
            <a:r>
              <a:rPr lang="en-US" sz="1200" dirty="0">
                <a:solidFill>
                  <a:schemeClr val="dk1"/>
                </a:solidFill>
                <a:latin typeface="Courier New"/>
                <a:ea typeface="Courier New"/>
                <a:cs typeface="Courier New"/>
                <a:sym typeface="Courier New"/>
              </a:rPr>
              <a:t>		Contact </a:t>
            </a:r>
            <a:r>
              <a:rPr lang="en-US" sz="1200" dirty="0" err="1">
                <a:solidFill>
                  <a:schemeClr val="dk1"/>
                </a:solidFill>
                <a:latin typeface="Courier New"/>
                <a:ea typeface="Courier New"/>
                <a:cs typeface="Courier New"/>
                <a:sym typeface="Courier New"/>
              </a:rPr>
              <a:t>mainAssigneContact</a:t>
            </a:r>
            <a:r>
              <a:rPr lang="en-US" sz="1200" dirty="0">
                <a:solidFill>
                  <a:schemeClr val="dk1"/>
                </a:solidFill>
                <a:latin typeface="Courier New"/>
                <a:ea typeface="Courier New"/>
                <a:cs typeface="Courier New"/>
                <a:sym typeface="Courier New"/>
              </a:rPr>
              <a:t> = </a:t>
            </a:r>
            <a:r>
              <a:rPr lang="en-US" sz="1200" dirty="0" err="1">
                <a:solidFill>
                  <a:schemeClr val="dk1"/>
                </a:solidFill>
                <a:latin typeface="Courier New"/>
                <a:ea typeface="Courier New"/>
                <a:cs typeface="Courier New"/>
                <a:sym typeface="Courier New"/>
              </a:rPr>
              <a:t>mainAssignee.getUser</a:t>
            </a:r>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getContact</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		Email </a:t>
            </a:r>
            <a:r>
              <a:rPr lang="en-US" sz="1200" dirty="0" err="1">
                <a:solidFill>
                  <a:schemeClr val="dk1"/>
                </a:solidFill>
                <a:latin typeface="Courier New"/>
                <a:ea typeface="Courier New"/>
                <a:cs typeface="Courier New"/>
                <a:sym typeface="Courier New"/>
              </a:rPr>
              <a:t>email</a:t>
            </a:r>
            <a:r>
              <a:rPr lang="en-US" sz="1200" dirty="0">
                <a:solidFill>
                  <a:schemeClr val="dk1"/>
                </a:solidFill>
                <a:latin typeface="Courier New"/>
                <a:ea typeface="Courier New"/>
                <a:cs typeface="Courier New"/>
                <a:sym typeface="Courier New"/>
              </a:rPr>
              <a:t> = </a:t>
            </a:r>
            <a:r>
              <a:rPr lang="en-US" sz="1200" dirty="0" err="1">
                <a:solidFill>
                  <a:schemeClr val="dk1"/>
                </a:solidFill>
                <a:latin typeface="Courier New"/>
                <a:ea typeface="Courier New"/>
                <a:cs typeface="Courier New"/>
                <a:sym typeface="Courier New"/>
              </a:rPr>
              <a:t>mainAssigneContact.getPrimaryEmail</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		if(email== null) {</a:t>
            </a:r>
          </a:p>
          <a:p>
            <a:pPr marL="342900" indent="-342900"/>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logDebug</a:t>
            </a:r>
            <a:r>
              <a:rPr lang="en-US" sz="1200" dirty="0">
                <a:solidFill>
                  <a:schemeClr val="dk1"/>
                </a:solidFill>
                <a:latin typeface="Courier New"/>
                <a:ea typeface="Courier New"/>
                <a:cs typeface="Courier New"/>
                <a:sym typeface="Courier New"/>
              </a:rPr>
              <a:t>("Email address is not present on mail assignee.");</a:t>
            </a:r>
          </a:p>
          <a:p>
            <a:pPr marL="342900" indent="-342900"/>
            <a:r>
              <a:rPr lang="en-US" sz="1200" dirty="0">
                <a:solidFill>
                  <a:schemeClr val="dk1"/>
                </a:solidFill>
                <a:latin typeface="Courier New"/>
                <a:ea typeface="Courier New"/>
                <a:cs typeface="Courier New"/>
                <a:sym typeface="Courier New"/>
              </a:rPr>
              <a:t>			return;</a:t>
            </a:r>
          </a:p>
          <a:p>
            <a:pPr marL="342900" indent="-342900"/>
            <a:r>
              <a:rPr lang="en-US" sz="1200" dirty="0">
                <a:solidFill>
                  <a:schemeClr val="dk1"/>
                </a:solidFill>
                <a:latin typeface="Courier New"/>
                <a:ea typeface="Courier New"/>
                <a:cs typeface="Courier New"/>
                <a:sym typeface="Courier New"/>
              </a:rPr>
              <a:t>		}</a:t>
            </a:r>
          </a:p>
          <a:p>
            <a:pPr marL="342900" indent="-342900"/>
            <a:r>
              <a:rPr lang="en-US" sz="1200" dirty="0">
                <a:solidFill>
                  <a:schemeClr val="dk1"/>
                </a:solidFill>
                <a:latin typeface="Courier New"/>
                <a:ea typeface="Courier New"/>
                <a:cs typeface="Courier New"/>
                <a:sym typeface="Courier New"/>
              </a:rPr>
              <a:t>		</a:t>
            </a:r>
          </a:p>
          <a:p>
            <a:pPr marL="342900" indent="-342900"/>
            <a:r>
              <a:rPr lang="en-US" sz="1200" dirty="0">
                <a:solidFill>
                  <a:schemeClr val="dk1"/>
                </a:solidFill>
                <a:latin typeface="Courier New"/>
                <a:ea typeface="Courier New"/>
                <a:cs typeface="Courier New"/>
                <a:sym typeface="Courier New"/>
              </a:rPr>
              <a:t>		//V4: use a Notification template</a:t>
            </a:r>
          </a:p>
          <a:p>
            <a:pPr marL="342900" indent="-342900"/>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EmailMessage</a:t>
            </a:r>
            <a:r>
              <a:rPr lang="en-US" sz="1200" dirty="0">
                <a:solidFill>
                  <a:schemeClr val="dk1"/>
                </a:solidFill>
                <a:latin typeface="Courier New"/>
                <a:ea typeface="Courier New"/>
                <a:cs typeface="Courier New"/>
                <a:sym typeface="Courier New"/>
              </a:rPr>
              <a:t> message = new </a:t>
            </a:r>
            <a:r>
              <a:rPr lang="en-US" sz="1200" dirty="0" err="1">
                <a:solidFill>
                  <a:schemeClr val="dk1"/>
                </a:solidFill>
                <a:latin typeface="Courier New"/>
                <a:ea typeface="Courier New"/>
                <a:cs typeface="Courier New"/>
                <a:sym typeface="Courier New"/>
              </a:rPr>
              <a:t>EmailMessage</a:t>
            </a:r>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ObjectNotification</a:t>
            </a:r>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currentRecord</a:t>
            </a:r>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fromSystem</a:t>
            </a:r>
            <a:r>
              <a:rPr lang="en-US" sz="1200" dirty="0">
                <a:solidFill>
                  <a:schemeClr val="dk1"/>
                </a:solidFill>
                <a:latin typeface="Courier New"/>
                <a:ea typeface="Courier New"/>
                <a:cs typeface="Courier New"/>
                <a:sym typeface="Courier New"/>
              </a:rPr>
              <a:t>().to(</a:t>
            </a:r>
            <a:r>
              <a:rPr lang="en-US" sz="1200" dirty="0" err="1">
                <a:solidFill>
                  <a:schemeClr val="dk1"/>
                </a:solidFill>
                <a:latin typeface="Courier New"/>
                <a:ea typeface="Courier New"/>
                <a:cs typeface="Courier New"/>
                <a:sym typeface="Courier New"/>
              </a:rPr>
              <a:t>email.getAddress</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		</a:t>
            </a:r>
          </a:p>
          <a:p>
            <a:pPr marL="342900" indent="-342900"/>
            <a:r>
              <a:rPr lang="en-US" sz="1200" dirty="0">
                <a:solidFill>
                  <a:schemeClr val="dk1"/>
                </a:solidFill>
                <a:latin typeface="Courier New"/>
                <a:ea typeface="Courier New"/>
                <a:cs typeface="Courier New"/>
                <a:sym typeface="Courier New"/>
              </a:rPr>
              <a:t>		//V3 method chaining</a:t>
            </a:r>
          </a:p>
          <a:p>
            <a:pPr marL="342900" indent="-342900"/>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EmailMessage</a:t>
            </a:r>
            <a:r>
              <a:rPr lang="en-US" sz="1200" dirty="0">
                <a:solidFill>
                  <a:schemeClr val="dk1"/>
                </a:solidFill>
                <a:latin typeface="Courier New"/>
                <a:ea typeface="Courier New"/>
                <a:cs typeface="Courier New"/>
                <a:sym typeface="Courier New"/>
              </a:rPr>
              <a:t> message = new </a:t>
            </a:r>
            <a:r>
              <a:rPr lang="en-US" sz="1200" dirty="0" err="1">
                <a:solidFill>
                  <a:schemeClr val="dk1"/>
                </a:solidFill>
                <a:latin typeface="Courier New"/>
                <a:ea typeface="Courier New"/>
                <a:cs typeface="Courier New"/>
                <a:sym typeface="Courier New"/>
              </a:rPr>
              <a:t>EmailMessage</a:t>
            </a:r>
            <a:r>
              <a:rPr lang="en-US" sz="1200" dirty="0">
                <a:solidFill>
                  <a:schemeClr val="dk1"/>
                </a:solidFill>
                <a:latin typeface="Courier New"/>
                <a:ea typeface="Courier New"/>
                <a:cs typeface="Courier New"/>
                <a:sym typeface="Courier New"/>
              </a:rPr>
              <a:t>(subject, body).</a:t>
            </a:r>
            <a:r>
              <a:rPr lang="en-US" sz="1200" dirty="0" err="1">
                <a:solidFill>
                  <a:schemeClr val="dk1"/>
                </a:solidFill>
                <a:latin typeface="Courier New"/>
                <a:ea typeface="Courier New"/>
                <a:cs typeface="Courier New"/>
                <a:sym typeface="Courier New"/>
              </a:rPr>
              <a:t>asHTML</a:t>
            </a:r>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fromSystem</a:t>
            </a:r>
            <a:r>
              <a:rPr lang="en-US" sz="1200" dirty="0">
                <a:solidFill>
                  <a:schemeClr val="dk1"/>
                </a:solidFill>
                <a:latin typeface="Courier New"/>
                <a:ea typeface="Courier New"/>
                <a:cs typeface="Courier New"/>
                <a:sym typeface="Courier New"/>
              </a:rPr>
              <a:t>().to(</a:t>
            </a:r>
            <a:r>
              <a:rPr lang="en-US" sz="1200" dirty="0" err="1">
                <a:solidFill>
                  <a:schemeClr val="dk1"/>
                </a:solidFill>
                <a:latin typeface="Courier New"/>
                <a:ea typeface="Courier New"/>
                <a:cs typeface="Courier New"/>
                <a:sym typeface="Courier New"/>
              </a:rPr>
              <a:t>email.getAddress</a:t>
            </a:r>
            <a:r>
              <a:rPr lang="en-US" sz="1200" dirty="0">
                <a:solidFill>
                  <a:schemeClr val="dk1"/>
                </a:solidFill>
                <a:latin typeface="Courier New"/>
                <a:ea typeface="Courier New"/>
                <a:cs typeface="Courier New"/>
                <a:sym typeface="Courier New"/>
              </a:rPr>
              <a:t>());</a:t>
            </a:r>
          </a:p>
          <a:p>
            <a:pPr marL="342900" indent="-342900"/>
            <a:endParaRPr lang="en-US" sz="1200" dirty="0">
              <a:solidFill>
                <a:schemeClr val="dk1"/>
              </a:solidFill>
              <a:latin typeface="Courier New"/>
              <a:ea typeface="Courier New"/>
              <a:cs typeface="Courier New"/>
              <a:sym typeface="Courier New"/>
            </a:endParaRPr>
          </a:p>
          <a:p>
            <a:pPr marL="342900" indent="-342900"/>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EmailMessage</a:t>
            </a:r>
            <a:r>
              <a:rPr lang="en-US" sz="1200" dirty="0">
                <a:solidFill>
                  <a:schemeClr val="dk1"/>
                </a:solidFill>
                <a:latin typeface="Courier New"/>
                <a:ea typeface="Courier New"/>
                <a:cs typeface="Courier New"/>
                <a:sym typeface="Courier New"/>
              </a:rPr>
              <a:t> message = new </a:t>
            </a:r>
            <a:r>
              <a:rPr lang="en-US" sz="1200" dirty="0" err="1">
                <a:solidFill>
                  <a:schemeClr val="dk1"/>
                </a:solidFill>
                <a:latin typeface="Courier New"/>
                <a:ea typeface="Courier New"/>
                <a:cs typeface="Courier New"/>
                <a:sym typeface="Courier New"/>
              </a:rPr>
              <a:t>EmailMessage</a:t>
            </a:r>
            <a:r>
              <a:rPr lang="en-US" sz="1200" dirty="0">
                <a:solidFill>
                  <a:schemeClr val="dk1"/>
                </a:solidFill>
                <a:latin typeface="Courier New"/>
                <a:ea typeface="Courier New"/>
                <a:cs typeface="Courier New"/>
                <a:sym typeface="Courier New"/>
              </a:rPr>
              <a:t>("This is a test email", "this is a test email notice");</a:t>
            </a:r>
          </a:p>
          <a:p>
            <a:pPr marL="342900" indent="-342900"/>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EmailMessage</a:t>
            </a:r>
            <a:r>
              <a:rPr lang="en-US" sz="1200" dirty="0">
                <a:solidFill>
                  <a:schemeClr val="dk1"/>
                </a:solidFill>
                <a:latin typeface="Courier New"/>
                <a:ea typeface="Courier New"/>
                <a:cs typeface="Courier New"/>
                <a:sym typeface="Courier New"/>
              </a:rPr>
              <a:t> message = new </a:t>
            </a:r>
            <a:r>
              <a:rPr lang="en-US" sz="1200" dirty="0" err="1">
                <a:solidFill>
                  <a:schemeClr val="dk1"/>
                </a:solidFill>
                <a:latin typeface="Courier New"/>
                <a:ea typeface="Courier New"/>
                <a:cs typeface="Courier New"/>
                <a:sym typeface="Courier New"/>
              </a:rPr>
              <a:t>EmailMessage</a:t>
            </a:r>
            <a:r>
              <a:rPr lang="en-US" sz="1200" dirty="0">
                <a:solidFill>
                  <a:schemeClr val="dk1"/>
                </a:solidFill>
                <a:latin typeface="Courier New"/>
                <a:ea typeface="Courier New"/>
                <a:cs typeface="Courier New"/>
                <a:sym typeface="Courier New"/>
              </a:rPr>
              <a:t>(subject, body);  //V2 HTML</a:t>
            </a:r>
          </a:p>
          <a:p>
            <a:pPr marL="342900" indent="-342900"/>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message.fromSystem</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		message.to(</a:t>
            </a:r>
            <a:r>
              <a:rPr lang="en-US" sz="1200" dirty="0" err="1">
                <a:solidFill>
                  <a:schemeClr val="dk1"/>
                </a:solidFill>
                <a:latin typeface="Courier New"/>
                <a:ea typeface="Courier New"/>
                <a:cs typeface="Courier New"/>
                <a:sym typeface="Courier New"/>
              </a:rPr>
              <a:t>email.getAddress</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message.asHTML</a:t>
            </a:r>
            <a:r>
              <a:rPr lang="en-US" sz="1200" dirty="0">
                <a:solidFill>
                  <a:schemeClr val="dk1"/>
                </a:solidFill>
                <a:latin typeface="Courier New"/>
                <a:ea typeface="Courier New"/>
                <a:cs typeface="Courier New"/>
                <a:sym typeface="Courier New"/>
              </a:rPr>
              <a:t>();//V2 HTML</a:t>
            </a:r>
          </a:p>
          <a:p>
            <a:pPr marL="342900" indent="-342900"/>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platform.getUtilityService</a:t>
            </a:r>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sendEmail</a:t>
            </a:r>
            <a:r>
              <a:rPr lang="en-US" sz="1200" dirty="0">
                <a:solidFill>
                  <a:schemeClr val="dk1"/>
                </a:solidFill>
                <a:latin typeface="Courier New"/>
                <a:ea typeface="Courier New"/>
                <a:cs typeface="Courier New"/>
                <a:sym typeface="Courier New"/>
              </a:rPr>
              <a:t>(message);</a:t>
            </a:r>
          </a:p>
          <a:p>
            <a:pPr marL="342900" indent="-342900"/>
            <a:r>
              <a:rPr lang="en-US" sz="1200" dirty="0">
                <a:solidFill>
                  <a:schemeClr val="dk1"/>
                </a:solidFill>
                <a:latin typeface="Courier New"/>
                <a:ea typeface="Courier New"/>
                <a:cs typeface="Courier New"/>
                <a:sym typeface="Courier New"/>
              </a:rPr>
              <a:t>	}</a:t>
            </a:r>
          </a:p>
          <a:p>
            <a:pPr marL="342900" indent="-342900"/>
            <a:endParaRPr lang="en-US" sz="1200" dirty="0">
              <a:solidFill>
                <a:schemeClr val="dk1"/>
              </a:solidFill>
              <a:latin typeface="Courier New"/>
              <a:ea typeface="Courier New"/>
              <a:cs typeface="Courier New"/>
              <a:sym typeface="Courier New"/>
            </a:endParaRPr>
          </a:p>
          <a:p>
            <a:pPr marL="342900" indent="-342900"/>
            <a:r>
              <a:rPr lang="en-US" sz="1200" dirty="0">
                <a:solidFill>
                  <a:schemeClr val="dk1"/>
                </a:solidFill>
                <a:latin typeface="Courier New"/>
                <a:ea typeface="Courier New"/>
                <a:cs typeface="Courier New"/>
                <a:sym typeface="Courier New"/>
              </a:rPr>
              <a:t>}</a:t>
            </a:r>
          </a:p>
          <a:p>
            <a:pPr marL="342900" indent="-342900"/>
            <a:endParaRPr lang="en-US" sz="1200"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63388285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marL="0" lvl="1" indent="-127000">
              <a:spcBef>
                <a:spcPts val="0"/>
              </a:spcBef>
              <a:buClr>
                <a:srgbClr val="A50021"/>
              </a:buClr>
              <a:buNone/>
            </a:pPr>
            <a:r>
              <a:rPr lang="en-US" b="1" i="1" dirty="0"/>
              <a:t>Example 5: </a:t>
            </a:r>
          </a:p>
          <a:p>
            <a:pPr marL="0" lvl="1" indent="-127000">
              <a:buClr>
                <a:srgbClr val="A50021"/>
              </a:buClr>
              <a:buNone/>
            </a:pPr>
            <a:r>
              <a:rPr lang="en-US" b="1" i="1" dirty="0"/>
              <a:t>Populating a Contact’s phone number list with the Contact Company’s default phone number.</a:t>
            </a:r>
          </a:p>
          <a:p>
            <a:pPr marL="0" lvl="1" indent="-127000">
              <a:buClr>
                <a:srgbClr val="A50021"/>
              </a:buClr>
              <a:buNone/>
            </a:pPr>
            <a:endParaRPr dirty="0"/>
          </a:p>
          <a:p>
            <a:pPr marL="0" lvl="1" indent="-127000">
              <a:buClr>
                <a:srgbClr val="A50021"/>
              </a:buClr>
              <a:buNone/>
            </a:pPr>
            <a:r>
              <a:rPr lang="en-US" b="1" dirty="0"/>
              <a:t>Object:</a:t>
            </a:r>
            <a:r>
              <a:rPr lang="en-US" dirty="0"/>
              <a:t> Contact</a:t>
            </a:r>
          </a:p>
          <a:p>
            <a:pPr marL="0" lvl="1" indent="-127000">
              <a:buClr>
                <a:srgbClr val="A50021"/>
              </a:buClr>
              <a:buNone/>
            </a:pPr>
            <a:r>
              <a:rPr lang="en-US" b="1" dirty="0"/>
              <a:t>Rule Type:</a:t>
            </a:r>
            <a:r>
              <a:rPr lang="en-US" dirty="0"/>
              <a:t> Custom Action</a:t>
            </a:r>
          </a:p>
          <a:p>
            <a:pPr marL="0" lvl="1" indent="-127000">
              <a:buClr>
                <a:srgbClr val="A50021"/>
              </a:buClr>
              <a:buNone/>
            </a:pPr>
            <a:r>
              <a:rPr lang="en-US" b="1" dirty="0"/>
              <a:t>Rule Trigger:</a:t>
            </a:r>
            <a:r>
              <a:rPr lang="en-US" dirty="0"/>
              <a:t> Create</a:t>
            </a:r>
          </a:p>
          <a:p>
            <a:pPr marL="0" lvl="1" indent="-127000">
              <a:buClr>
                <a:srgbClr val="A50021"/>
              </a:buClr>
              <a:buNone/>
            </a:pPr>
            <a:r>
              <a:rPr lang="en-US" b="1" dirty="0"/>
              <a:t>Actions: </a:t>
            </a:r>
            <a:r>
              <a:rPr lang="en-US" dirty="0"/>
              <a:t>Get a contact’s company.</a:t>
            </a:r>
          </a:p>
          <a:p>
            <a:pPr marL="0" lvl="1" indent="-127000">
              <a:buClr>
                <a:srgbClr val="A50021"/>
              </a:buClr>
              <a:buNone/>
            </a:pPr>
            <a:r>
              <a:rPr lang="en-US" dirty="0"/>
              <a:t>Add the company’s default phone number - phone type to contact’s phone list.</a:t>
            </a:r>
          </a:p>
          <a:p>
            <a:pPr marL="0" lvl="1" indent="-127000">
              <a:buClr>
                <a:srgbClr val="A50021"/>
              </a:buClr>
              <a:buNone/>
            </a:pPr>
            <a:r>
              <a:rPr lang="en-US" dirty="0"/>
              <a:t>Set the phone as contact’s default phone number.</a:t>
            </a:r>
          </a:p>
        </p:txBody>
      </p:sp>
      <p:sp>
        <p:nvSpPr>
          <p:cNvPr id="890" name="Shape 890"/>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a:t>Custom Rules – Automated Action – Example</a:t>
            </a:r>
          </a:p>
        </p:txBody>
      </p:sp>
    </p:spTree>
    <p:extLst>
      <p:ext uri="{BB962C8B-B14F-4D97-AF65-F5344CB8AC3E}">
        <p14:creationId xmlns:p14="http://schemas.microsoft.com/office/powerpoint/2010/main" val="379053763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5" name="Shape 625"/>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smtClean="0"/>
              <a:t>Team Connect Development</a:t>
            </a:r>
            <a:endParaRPr lang="en-US" dirty="0"/>
          </a:p>
        </p:txBody>
      </p:sp>
      <p:sp>
        <p:nvSpPr>
          <p:cNvPr id="5" name="Shape 832"/>
          <p:cNvSpPr txBox="1"/>
          <p:nvPr/>
        </p:nvSpPr>
        <p:spPr>
          <a:xfrm>
            <a:off x="1872466" y="1113162"/>
            <a:ext cx="8445500" cy="5095816"/>
          </a:xfrm>
          <a:prstGeom prst="rect">
            <a:avLst/>
          </a:prstGeom>
          <a:noFill/>
          <a:ln w="9525" cap="flat" cmpd="sng">
            <a:solidFill>
              <a:schemeClr val="lt2"/>
            </a:solidFill>
            <a:prstDash val="solid"/>
            <a:miter lim="800000"/>
            <a:headEnd type="none" w="med" len="med"/>
            <a:tailEnd type="none" w="med" len="med"/>
          </a:ln>
        </p:spPr>
        <p:txBody>
          <a:bodyPr wrap="square" lIns="91425" tIns="45700" rIns="91425" bIns="45700" anchor="t" anchorCtr="0">
            <a:noAutofit/>
          </a:bodyPr>
          <a:lstStyle/>
          <a:p>
            <a:pPr marL="342900" indent="-342900"/>
            <a:r>
              <a:rPr lang="en-US" dirty="0">
                <a:solidFill>
                  <a:schemeClr val="dk1"/>
                </a:solidFill>
                <a:latin typeface="Courier New"/>
                <a:ea typeface="Courier New"/>
                <a:cs typeface="Courier New"/>
                <a:sym typeface="Courier New"/>
              </a:rPr>
              <a:t>import </a:t>
            </a:r>
            <a:r>
              <a:rPr lang="en-US" dirty="0" err="1">
                <a:solidFill>
                  <a:schemeClr val="dk1"/>
                </a:solidFill>
                <a:latin typeface="Courier New"/>
                <a:ea typeface="Courier New"/>
                <a:cs typeface="Courier New"/>
                <a:sym typeface="Courier New"/>
              </a:rPr>
              <a:t>com.mitratech.teamconnect.enterprise.api.custom.CustomAction</a:t>
            </a:r>
            <a:r>
              <a:rPr lang="en-US" dirty="0">
                <a:solidFill>
                  <a:schemeClr val="dk1"/>
                </a:solidFill>
                <a:latin typeface="Courier New"/>
                <a:ea typeface="Courier New"/>
                <a:cs typeface="Courier New"/>
                <a:sym typeface="Courier New"/>
              </a:rPr>
              <a:t>;</a:t>
            </a:r>
          </a:p>
          <a:p>
            <a:pPr marL="342900" indent="-342900"/>
            <a:r>
              <a:rPr lang="en-US" dirty="0">
                <a:solidFill>
                  <a:schemeClr val="dk1"/>
                </a:solidFill>
                <a:latin typeface="Courier New"/>
                <a:ea typeface="Courier New"/>
                <a:cs typeface="Courier New"/>
                <a:sym typeface="Courier New"/>
              </a:rPr>
              <a:t>import </a:t>
            </a:r>
            <a:r>
              <a:rPr lang="en-US" dirty="0" err="1">
                <a:solidFill>
                  <a:schemeClr val="dk1"/>
                </a:solidFill>
                <a:latin typeface="Courier New"/>
                <a:ea typeface="Courier New"/>
                <a:cs typeface="Courier New"/>
                <a:sym typeface="Courier New"/>
              </a:rPr>
              <a:t>com.mitratech.teamconnect.enterprise.api.model.Company</a:t>
            </a:r>
            <a:r>
              <a:rPr lang="en-US" dirty="0">
                <a:solidFill>
                  <a:schemeClr val="dk1"/>
                </a:solidFill>
                <a:latin typeface="Courier New"/>
                <a:ea typeface="Courier New"/>
                <a:cs typeface="Courier New"/>
                <a:sym typeface="Courier New"/>
              </a:rPr>
              <a:t>;</a:t>
            </a:r>
          </a:p>
          <a:p>
            <a:pPr marL="342900" indent="-342900"/>
            <a:r>
              <a:rPr lang="en-US" dirty="0">
                <a:solidFill>
                  <a:schemeClr val="dk1"/>
                </a:solidFill>
                <a:latin typeface="Courier New"/>
                <a:ea typeface="Courier New"/>
                <a:cs typeface="Courier New"/>
                <a:sym typeface="Courier New"/>
              </a:rPr>
              <a:t>import </a:t>
            </a:r>
            <a:r>
              <a:rPr lang="en-US" dirty="0" err="1">
                <a:solidFill>
                  <a:schemeClr val="dk1"/>
                </a:solidFill>
                <a:latin typeface="Courier New"/>
                <a:ea typeface="Courier New"/>
                <a:cs typeface="Courier New"/>
                <a:sym typeface="Courier New"/>
              </a:rPr>
              <a:t>com.mitratech.teamconnect.enterprise.api.model.Contact</a:t>
            </a:r>
            <a:r>
              <a:rPr lang="en-US" dirty="0">
                <a:solidFill>
                  <a:schemeClr val="dk1"/>
                </a:solidFill>
                <a:latin typeface="Courier New"/>
                <a:ea typeface="Courier New"/>
                <a:cs typeface="Courier New"/>
                <a:sym typeface="Courier New"/>
              </a:rPr>
              <a:t>;</a:t>
            </a:r>
          </a:p>
          <a:p>
            <a:pPr marL="342900" indent="-342900"/>
            <a:r>
              <a:rPr lang="en-US" dirty="0">
                <a:solidFill>
                  <a:schemeClr val="dk1"/>
                </a:solidFill>
                <a:latin typeface="Courier New"/>
                <a:ea typeface="Courier New"/>
                <a:cs typeface="Courier New"/>
                <a:sym typeface="Courier New"/>
              </a:rPr>
              <a:t>import </a:t>
            </a:r>
            <a:r>
              <a:rPr lang="en-US" dirty="0" err="1">
                <a:solidFill>
                  <a:schemeClr val="dk1"/>
                </a:solidFill>
                <a:latin typeface="Courier New"/>
                <a:ea typeface="Courier New"/>
                <a:cs typeface="Courier New"/>
                <a:sym typeface="Courier New"/>
              </a:rPr>
              <a:t>com.mitratech.teamconnect.enterprise.api.model.Email</a:t>
            </a:r>
            <a:r>
              <a:rPr lang="en-US" dirty="0">
                <a:solidFill>
                  <a:schemeClr val="dk1"/>
                </a:solidFill>
                <a:latin typeface="Courier New"/>
                <a:ea typeface="Courier New"/>
                <a:cs typeface="Courier New"/>
                <a:sym typeface="Courier New"/>
              </a:rPr>
              <a:t>;</a:t>
            </a:r>
          </a:p>
          <a:p>
            <a:pPr marL="342900" indent="-342900"/>
            <a:r>
              <a:rPr lang="en-US" dirty="0">
                <a:solidFill>
                  <a:schemeClr val="dk1"/>
                </a:solidFill>
                <a:latin typeface="Courier New"/>
                <a:ea typeface="Courier New"/>
                <a:cs typeface="Courier New"/>
                <a:sym typeface="Courier New"/>
              </a:rPr>
              <a:t>import </a:t>
            </a:r>
            <a:r>
              <a:rPr lang="en-US" dirty="0" err="1">
                <a:solidFill>
                  <a:schemeClr val="dk1"/>
                </a:solidFill>
                <a:latin typeface="Courier New"/>
                <a:ea typeface="Courier New"/>
                <a:cs typeface="Courier New"/>
                <a:sym typeface="Courier New"/>
              </a:rPr>
              <a:t>com.mitratech.teamconnect.enterprise.api.model.Person</a:t>
            </a:r>
            <a:r>
              <a:rPr lang="en-US" dirty="0">
                <a:solidFill>
                  <a:schemeClr val="dk1"/>
                </a:solidFill>
                <a:latin typeface="Courier New"/>
                <a:ea typeface="Courier New"/>
                <a:cs typeface="Courier New"/>
                <a:sym typeface="Courier New"/>
              </a:rPr>
              <a:t>;</a:t>
            </a:r>
          </a:p>
          <a:p>
            <a:pPr marL="342900" indent="-342900"/>
            <a:r>
              <a:rPr lang="en-US" dirty="0">
                <a:solidFill>
                  <a:schemeClr val="dk1"/>
                </a:solidFill>
                <a:latin typeface="Courier New"/>
                <a:ea typeface="Courier New"/>
                <a:cs typeface="Courier New"/>
                <a:sym typeface="Courier New"/>
              </a:rPr>
              <a:t>import </a:t>
            </a:r>
            <a:r>
              <a:rPr lang="en-US" dirty="0" err="1">
                <a:solidFill>
                  <a:schemeClr val="dk1"/>
                </a:solidFill>
                <a:latin typeface="Courier New"/>
                <a:ea typeface="Courier New"/>
                <a:cs typeface="Courier New"/>
                <a:sym typeface="Courier New"/>
              </a:rPr>
              <a:t>com.mitratech.teamconnect.enterprise.api.model.PhoneNumber</a:t>
            </a:r>
            <a:r>
              <a:rPr lang="en-US" dirty="0">
                <a:solidFill>
                  <a:schemeClr val="dk1"/>
                </a:solidFill>
                <a:latin typeface="Courier New"/>
                <a:ea typeface="Courier New"/>
                <a:cs typeface="Courier New"/>
                <a:sym typeface="Courier New"/>
              </a:rPr>
              <a:t>;</a:t>
            </a:r>
          </a:p>
          <a:p>
            <a:pPr marL="342900" indent="-342900"/>
            <a:endParaRPr lang="en-US" dirty="0">
              <a:solidFill>
                <a:schemeClr val="dk1"/>
              </a:solidFill>
              <a:latin typeface="Courier New"/>
              <a:ea typeface="Courier New"/>
              <a:cs typeface="Courier New"/>
              <a:sym typeface="Courier New"/>
            </a:endParaRPr>
          </a:p>
          <a:p>
            <a:pPr marL="342900" indent="-342900"/>
            <a:r>
              <a:rPr lang="en-US" dirty="0">
                <a:solidFill>
                  <a:schemeClr val="dk1"/>
                </a:solidFill>
                <a:latin typeface="Courier New"/>
                <a:ea typeface="Courier New"/>
                <a:cs typeface="Courier New"/>
                <a:sym typeface="Courier New"/>
              </a:rPr>
              <a:t>public class CONT_1_1_PopulatePhoneForPersonFromCompanyPhone_Action_C extends </a:t>
            </a:r>
            <a:r>
              <a:rPr lang="en-US" dirty="0" err="1">
                <a:solidFill>
                  <a:schemeClr val="dk1"/>
                </a:solidFill>
                <a:latin typeface="Courier New"/>
                <a:ea typeface="Courier New"/>
                <a:cs typeface="Courier New"/>
                <a:sym typeface="Courier New"/>
              </a:rPr>
              <a:t>CustomAction</a:t>
            </a:r>
            <a:r>
              <a:rPr lang="en-US" dirty="0">
                <a:solidFill>
                  <a:schemeClr val="dk1"/>
                </a:solidFill>
                <a:latin typeface="Courier New"/>
                <a:ea typeface="Courier New"/>
                <a:cs typeface="Courier New"/>
                <a:sym typeface="Courier New"/>
              </a:rPr>
              <a:t>&lt;Contact&gt; {</a:t>
            </a:r>
          </a:p>
          <a:p>
            <a:pPr marL="342900" indent="-342900"/>
            <a:endParaRPr lang="en-US" dirty="0">
              <a:solidFill>
                <a:schemeClr val="dk1"/>
              </a:solidFill>
              <a:latin typeface="Courier New"/>
              <a:ea typeface="Courier New"/>
              <a:cs typeface="Courier New"/>
              <a:sym typeface="Courier New"/>
            </a:endParaRPr>
          </a:p>
          <a:p>
            <a:pPr marL="342900" indent="-342900"/>
            <a:r>
              <a:rPr lang="en-US" dirty="0">
                <a:solidFill>
                  <a:schemeClr val="dk1"/>
                </a:solidFill>
                <a:latin typeface="Courier New"/>
                <a:ea typeface="Courier New"/>
                <a:cs typeface="Courier New"/>
                <a:sym typeface="Courier New"/>
              </a:rPr>
              <a:t>	@Override</a:t>
            </a:r>
          </a:p>
          <a:p>
            <a:pPr marL="342900" indent="-342900"/>
            <a:r>
              <a:rPr lang="en-US" dirty="0">
                <a:solidFill>
                  <a:schemeClr val="dk1"/>
                </a:solidFill>
                <a:latin typeface="Courier New"/>
                <a:ea typeface="Courier New"/>
                <a:cs typeface="Courier New"/>
                <a:sym typeface="Courier New"/>
              </a:rPr>
              <a:t>	public void action(Contact contact) {</a:t>
            </a:r>
          </a:p>
          <a:p>
            <a:pPr marL="342900" indent="-342900"/>
            <a:r>
              <a:rPr lang="en-US" dirty="0">
                <a:solidFill>
                  <a:schemeClr val="dk1"/>
                </a:solidFill>
                <a:latin typeface="Courier New"/>
                <a:ea typeface="Courier New"/>
                <a:cs typeface="Courier New"/>
                <a:sym typeface="Courier New"/>
              </a:rPr>
              <a:t>		</a:t>
            </a:r>
          </a:p>
          <a:p>
            <a:pPr marL="342900" indent="-342900"/>
            <a:r>
              <a:rPr lang="en-US" dirty="0">
                <a:solidFill>
                  <a:schemeClr val="dk1"/>
                </a:solidFill>
                <a:latin typeface="Courier New"/>
                <a:ea typeface="Courier New"/>
                <a:cs typeface="Courier New"/>
                <a:sym typeface="Courier New"/>
              </a:rPr>
              <a:t>		if(contact </a:t>
            </a:r>
            <a:r>
              <a:rPr lang="en-US" dirty="0" err="1">
                <a:solidFill>
                  <a:schemeClr val="dk1"/>
                </a:solidFill>
                <a:latin typeface="Courier New"/>
                <a:ea typeface="Courier New"/>
                <a:cs typeface="Courier New"/>
                <a:sym typeface="Courier New"/>
              </a:rPr>
              <a:t>instanceof</a:t>
            </a:r>
            <a:r>
              <a:rPr lang="en-US" dirty="0">
                <a:solidFill>
                  <a:schemeClr val="dk1"/>
                </a:solidFill>
                <a:latin typeface="Courier New"/>
                <a:ea typeface="Courier New"/>
                <a:cs typeface="Courier New"/>
                <a:sym typeface="Courier New"/>
              </a:rPr>
              <a:t> Person) {</a:t>
            </a:r>
          </a:p>
          <a:p>
            <a:pPr marL="342900" indent="-342900"/>
            <a:r>
              <a:rPr lang="en-US" dirty="0">
                <a:solidFill>
                  <a:schemeClr val="dk1"/>
                </a:solidFill>
                <a:latin typeface="Courier New"/>
                <a:ea typeface="Courier New"/>
                <a:cs typeface="Courier New"/>
                <a:sym typeface="Courier New"/>
              </a:rPr>
              <a:t>			</a:t>
            </a:r>
          </a:p>
          <a:p>
            <a:pPr marL="342900" indent="-342900"/>
            <a:r>
              <a:rPr lang="en-US" dirty="0">
                <a:solidFill>
                  <a:schemeClr val="dk1"/>
                </a:solidFill>
                <a:latin typeface="Courier New"/>
                <a:ea typeface="Courier New"/>
                <a:cs typeface="Courier New"/>
                <a:sym typeface="Courier New"/>
              </a:rPr>
              <a:t>			Person </a:t>
            </a:r>
            <a:r>
              <a:rPr lang="en-US" dirty="0" err="1">
                <a:solidFill>
                  <a:schemeClr val="dk1"/>
                </a:solidFill>
                <a:latin typeface="Courier New"/>
                <a:ea typeface="Courier New"/>
                <a:cs typeface="Courier New"/>
                <a:sym typeface="Courier New"/>
              </a:rPr>
              <a:t>person</a:t>
            </a:r>
            <a:r>
              <a:rPr lang="en-US" dirty="0">
                <a:solidFill>
                  <a:schemeClr val="dk1"/>
                </a:solidFill>
                <a:latin typeface="Courier New"/>
                <a:ea typeface="Courier New"/>
                <a:cs typeface="Courier New"/>
                <a:sym typeface="Courier New"/>
              </a:rPr>
              <a:t> = (Person) contact;</a:t>
            </a:r>
          </a:p>
          <a:p>
            <a:pPr marL="342900" indent="-342900"/>
            <a:r>
              <a:rPr lang="en-US" dirty="0">
                <a:solidFill>
                  <a:schemeClr val="dk1"/>
                </a:solidFill>
                <a:latin typeface="Courier New"/>
                <a:ea typeface="Courier New"/>
                <a:cs typeface="Courier New"/>
                <a:sym typeface="Courier New"/>
              </a:rPr>
              <a:t>			Company </a:t>
            </a:r>
            <a:r>
              <a:rPr lang="en-US" dirty="0" err="1">
                <a:solidFill>
                  <a:schemeClr val="dk1"/>
                </a:solidFill>
                <a:latin typeface="Courier New"/>
                <a:ea typeface="Courier New"/>
                <a:cs typeface="Courier New"/>
                <a:sym typeface="Courier New"/>
              </a:rPr>
              <a:t>company</a:t>
            </a:r>
            <a:r>
              <a:rPr lang="en-US" dirty="0">
                <a:solidFill>
                  <a:schemeClr val="dk1"/>
                </a:solidFill>
                <a:latin typeface="Courier New"/>
                <a:ea typeface="Courier New"/>
                <a:cs typeface="Courier New"/>
                <a:sym typeface="Courier New"/>
              </a:rPr>
              <a:t> = </a:t>
            </a:r>
            <a:r>
              <a:rPr lang="en-US" dirty="0" err="1">
                <a:solidFill>
                  <a:schemeClr val="dk1"/>
                </a:solidFill>
                <a:latin typeface="Courier New"/>
                <a:ea typeface="Courier New"/>
                <a:cs typeface="Courier New"/>
                <a:sym typeface="Courier New"/>
              </a:rPr>
              <a:t>person.getCompany</a:t>
            </a:r>
            <a:r>
              <a:rPr lang="en-US" dirty="0">
                <a:solidFill>
                  <a:schemeClr val="dk1"/>
                </a:solidFill>
                <a:latin typeface="Courier New"/>
                <a:ea typeface="Courier New"/>
                <a:cs typeface="Courier New"/>
                <a:sym typeface="Courier New"/>
              </a:rPr>
              <a:t>();</a:t>
            </a:r>
          </a:p>
          <a:p>
            <a:pPr marL="342900" indent="-342900"/>
            <a:r>
              <a:rPr lang="en-US" dirty="0">
                <a:solidFill>
                  <a:schemeClr val="dk1"/>
                </a:solidFill>
                <a:latin typeface="Courier New"/>
                <a:ea typeface="Courier New"/>
                <a:cs typeface="Courier New"/>
                <a:sym typeface="Courier New"/>
              </a:rPr>
              <a:t>			if(company == null) {</a:t>
            </a:r>
          </a:p>
          <a:p>
            <a:pPr marL="342900" indent="-342900"/>
            <a:r>
              <a:rPr lang="en-US" dirty="0">
                <a:solidFill>
                  <a:schemeClr val="dk1"/>
                </a:solidFill>
                <a:latin typeface="Courier New"/>
                <a:ea typeface="Courier New"/>
                <a:cs typeface="Courier New"/>
                <a:sym typeface="Courier New"/>
              </a:rPr>
              <a:t>				return;</a:t>
            </a:r>
          </a:p>
          <a:p>
            <a:pPr marL="342900" indent="-342900"/>
            <a:r>
              <a:rPr lang="en-US" dirty="0">
                <a:solidFill>
                  <a:schemeClr val="dk1"/>
                </a:solidFill>
                <a:latin typeface="Courier New"/>
                <a:ea typeface="Courier New"/>
                <a:cs typeface="Courier New"/>
                <a:sym typeface="Courier New"/>
              </a:rPr>
              <a:t>			}</a:t>
            </a:r>
          </a:p>
          <a:p>
            <a:pPr marL="342900" indent="-342900"/>
            <a:r>
              <a:rPr lang="en-US" dirty="0">
                <a:solidFill>
                  <a:schemeClr val="dk1"/>
                </a:solidFill>
                <a:latin typeface="Courier New"/>
                <a:ea typeface="Courier New"/>
                <a:cs typeface="Courier New"/>
                <a:sym typeface="Courier New"/>
              </a:rPr>
              <a:t>			</a:t>
            </a:r>
          </a:p>
          <a:p>
            <a:pPr marL="342900" indent="-342900"/>
            <a:r>
              <a:rPr lang="en-US" dirty="0" err="1">
                <a:solidFill>
                  <a:schemeClr val="dk1"/>
                </a:solidFill>
                <a:latin typeface="Courier New"/>
                <a:ea typeface="Courier New"/>
                <a:cs typeface="Courier New"/>
                <a:sym typeface="Courier New"/>
              </a:rPr>
              <a:t>Con’t</a:t>
            </a:r>
            <a:r>
              <a:rPr lang="en-US" dirty="0">
                <a:solidFill>
                  <a:schemeClr val="dk1"/>
                </a:solidFill>
                <a:latin typeface="Courier New"/>
                <a:ea typeface="Courier New"/>
                <a:cs typeface="Courier New"/>
                <a:sym typeface="Courier New"/>
              </a:rPr>
              <a:t>…</a:t>
            </a:r>
          </a:p>
        </p:txBody>
      </p:sp>
    </p:spTree>
    <p:extLst>
      <p:ext uri="{BB962C8B-B14F-4D97-AF65-F5344CB8AC3E}">
        <p14:creationId xmlns:p14="http://schemas.microsoft.com/office/powerpoint/2010/main" val="367640470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5" name="Shape 625"/>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smtClean="0"/>
              <a:t>Team Connect Development</a:t>
            </a:r>
            <a:endParaRPr lang="en-US" dirty="0"/>
          </a:p>
        </p:txBody>
      </p:sp>
      <p:sp>
        <p:nvSpPr>
          <p:cNvPr id="5" name="Shape 832"/>
          <p:cNvSpPr txBox="1"/>
          <p:nvPr/>
        </p:nvSpPr>
        <p:spPr>
          <a:xfrm>
            <a:off x="1872466" y="1113162"/>
            <a:ext cx="8445500" cy="5095816"/>
          </a:xfrm>
          <a:prstGeom prst="rect">
            <a:avLst/>
          </a:prstGeom>
          <a:noFill/>
          <a:ln w="9525" cap="flat" cmpd="sng">
            <a:solidFill>
              <a:schemeClr val="lt2"/>
            </a:solidFill>
            <a:prstDash val="solid"/>
            <a:miter lim="800000"/>
            <a:headEnd type="none" w="med" len="med"/>
            <a:tailEnd type="none" w="med" len="med"/>
          </a:ln>
        </p:spPr>
        <p:txBody>
          <a:bodyPr wrap="square" lIns="91425" tIns="45700" rIns="91425" bIns="45700" anchor="t" anchorCtr="0">
            <a:noAutofit/>
          </a:bodyPr>
          <a:lstStyle/>
          <a:p>
            <a:pPr marL="342900" indent="-342900"/>
            <a:r>
              <a:rPr lang="en-US" dirty="0">
                <a:solidFill>
                  <a:schemeClr val="dk1"/>
                </a:solidFill>
                <a:latin typeface="Courier New"/>
                <a:ea typeface="Courier New"/>
                <a:cs typeface="Courier New"/>
                <a:sym typeface="Courier New"/>
              </a:rPr>
              <a:t>…</a:t>
            </a:r>
            <a:r>
              <a:rPr lang="en-US" dirty="0" err="1">
                <a:solidFill>
                  <a:schemeClr val="dk1"/>
                </a:solidFill>
                <a:latin typeface="Courier New"/>
                <a:ea typeface="Courier New"/>
                <a:cs typeface="Courier New"/>
                <a:sym typeface="Courier New"/>
              </a:rPr>
              <a:t>Con’t</a:t>
            </a:r>
            <a:endParaRPr lang="en-US" dirty="0">
              <a:solidFill>
                <a:schemeClr val="dk1"/>
              </a:solidFill>
              <a:latin typeface="Courier New"/>
              <a:ea typeface="Courier New"/>
              <a:cs typeface="Courier New"/>
              <a:sym typeface="Courier New"/>
            </a:endParaRPr>
          </a:p>
          <a:p>
            <a:pPr marL="342900" indent="-342900"/>
            <a:endParaRPr lang="en-US" dirty="0">
              <a:solidFill>
                <a:schemeClr val="dk1"/>
              </a:solidFill>
              <a:latin typeface="Courier New"/>
              <a:ea typeface="Courier New"/>
              <a:cs typeface="Courier New"/>
              <a:sym typeface="Courier New"/>
            </a:endParaRPr>
          </a:p>
          <a:p>
            <a:pPr marL="342900" indent="-342900"/>
            <a:endParaRPr lang="en-US" dirty="0">
              <a:solidFill>
                <a:schemeClr val="dk1"/>
              </a:solidFill>
              <a:latin typeface="Courier New"/>
              <a:ea typeface="Courier New"/>
              <a:cs typeface="Courier New"/>
              <a:sym typeface="Courier New"/>
            </a:endParaRPr>
          </a:p>
          <a:p>
            <a:pPr marL="342900" indent="-342900"/>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PhoneNumber</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companyPhoneNumber</a:t>
            </a:r>
            <a:r>
              <a:rPr lang="en-US" dirty="0">
                <a:solidFill>
                  <a:schemeClr val="dk1"/>
                </a:solidFill>
                <a:latin typeface="Courier New"/>
                <a:ea typeface="Courier New"/>
                <a:cs typeface="Courier New"/>
                <a:sym typeface="Courier New"/>
              </a:rPr>
              <a:t> = </a:t>
            </a:r>
            <a:r>
              <a:rPr lang="en-US" dirty="0" err="1">
                <a:solidFill>
                  <a:schemeClr val="dk1"/>
                </a:solidFill>
                <a:latin typeface="Courier New"/>
                <a:ea typeface="Courier New"/>
                <a:cs typeface="Courier New"/>
                <a:sym typeface="Courier New"/>
              </a:rPr>
              <a:t>company.getPrimaryPhoneNumber</a:t>
            </a:r>
            <a:r>
              <a:rPr lang="en-US" dirty="0">
                <a:solidFill>
                  <a:schemeClr val="dk1"/>
                </a:solidFill>
                <a:latin typeface="Courier New"/>
                <a:ea typeface="Courier New"/>
                <a:cs typeface="Courier New"/>
                <a:sym typeface="Courier New"/>
              </a:rPr>
              <a:t>();</a:t>
            </a:r>
          </a:p>
          <a:p>
            <a:pPr marL="342900" indent="-342900"/>
            <a:r>
              <a:rPr lang="en-US" dirty="0">
                <a:solidFill>
                  <a:schemeClr val="dk1"/>
                </a:solidFill>
                <a:latin typeface="Courier New"/>
                <a:ea typeface="Courier New"/>
                <a:cs typeface="Courier New"/>
                <a:sym typeface="Courier New"/>
              </a:rPr>
              <a:t>			if(</a:t>
            </a:r>
            <a:r>
              <a:rPr lang="en-US" dirty="0" err="1">
                <a:solidFill>
                  <a:schemeClr val="dk1"/>
                </a:solidFill>
                <a:latin typeface="Courier New"/>
                <a:ea typeface="Courier New"/>
                <a:cs typeface="Courier New"/>
                <a:sym typeface="Courier New"/>
              </a:rPr>
              <a:t>companyPhoneNumber</a:t>
            </a:r>
            <a:r>
              <a:rPr lang="en-US" dirty="0">
                <a:solidFill>
                  <a:schemeClr val="dk1"/>
                </a:solidFill>
                <a:latin typeface="Courier New"/>
                <a:ea typeface="Courier New"/>
                <a:cs typeface="Courier New"/>
                <a:sym typeface="Courier New"/>
              </a:rPr>
              <a:t> == null) {</a:t>
            </a:r>
          </a:p>
          <a:p>
            <a:pPr marL="342900" indent="-342900"/>
            <a:r>
              <a:rPr lang="en-US" dirty="0">
                <a:solidFill>
                  <a:schemeClr val="dk1"/>
                </a:solidFill>
                <a:latin typeface="Courier New"/>
                <a:ea typeface="Courier New"/>
                <a:cs typeface="Courier New"/>
                <a:sym typeface="Courier New"/>
              </a:rPr>
              <a:t>				return;</a:t>
            </a:r>
          </a:p>
          <a:p>
            <a:pPr marL="342900" indent="-342900"/>
            <a:r>
              <a:rPr lang="en-US" dirty="0">
                <a:solidFill>
                  <a:schemeClr val="dk1"/>
                </a:solidFill>
                <a:latin typeface="Courier New"/>
                <a:ea typeface="Courier New"/>
                <a:cs typeface="Courier New"/>
                <a:sym typeface="Courier New"/>
              </a:rPr>
              <a:t>			}</a:t>
            </a:r>
          </a:p>
          <a:p>
            <a:pPr marL="342900" indent="-342900"/>
            <a:r>
              <a:rPr lang="en-US" dirty="0">
                <a:solidFill>
                  <a:schemeClr val="dk1"/>
                </a:solidFill>
                <a:latin typeface="Courier New"/>
                <a:ea typeface="Courier New"/>
                <a:cs typeface="Courier New"/>
                <a:sym typeface="Courier New"/>
              </a:rPr>
              <a:t>			</a:t>
            </a:r>
          </a:p>
          <a:p>
            <a:pPr marL="342900" indent="-342900"/>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person.addPhoneNumber</a:t>
            </a:r>
            <a:r>
              <a:rPr lang="en-US" dirty="0">
                <a:solidFill>
                  <a:schemeClr val="dk1"/>
                </a:solidFill>
                <a:latin typeface="Courier New"/>
                <a:ea typeface="Courier New"/>
                <a:cs typeface="Courier New"/>
                <a:sym typeface="Courier New"/>
              </a:rPr>
              <a:t>(</a:t>
            </a:r>
            <a:r>
              <a:rPr lang="en-US" dirty="0" err="1">
                <a:solidFill>
                  <a:schemeClr val="dk1"/>
                </a:solidFill>
                <a:latin typeface="Courier New"/>
                <a:ea typeface="Courier New"/>
                <a:cs typeface="Courier New"/>
                <a:sym typeface="Courier New"/>
              </a:rPr>
              <a:t>companyPhoneNumber.getPhoneNumberType</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companyPhoneNumber.getNumber</a:t>
            </a:r>
            <a:r>
              <a:rPr lang="en-US" dirty="0">
                <a:solidFill>
                  <a:schemeClr val="dk1"/>
                </a:solidFill>
                <a:latin typeface="Courier New"/>
                <a:ea typeface="Courier New"/>
                <a:cs typeface="Courier New"/>
                <a:sym typeface="Courier New"/>
              </a:rPr>
              <a:t>());</a:t>
            </a:r>
          </a:p>
          <a:p>
            <a:pPr marL="342900" indent="-342900"/>
            <a:r>
              <a:rPr lang="en-US" dirty="0">
                <a:solidFill>
                  <a:schemeClr val="dk1"/>
                </a:solidFill>
                <a:latin typeface="Courier New"/>
                <a:ea typeface="Courier New"/>
                <a:cs typeface="Courier New"/>
                <a:sym typeface="Courier New"/>
              </a:rPr>
              <a:t>	</a:t>
            </a:r>
          </a:p>
          <a:p>
            <a:pPr marL="342900" indent="-342900"/>
            <a:r>
              <a:rPr lang="en-US" dirty="0">
                <a:solidFill>
                  <a:schemeClr val="dk1"/>
                </a:solidFill>
                <a:latin typeface="Courier New"/>
                <a:ea typeface="Courier New"/>
                <a:cs typeface="Courier New"/>
                <a:sym typeface="Courier New"/>
              </a:rPr>
              <a:t>		}</a:t>
            </a:r>
          </a:p>
          <a:p>
            <a:pPr marL="342900" indent="-342900"/>
            <a:r>
              <a:rPr lang="en-US" dirty="0">
                <a:solidFill>
                  <a:schemeClr val="dk1"/>
                </a:solidFill>
                <a:latin typeface="Courier New"/>
                <a:ea typeface="Courier New"/>
                <a:cs typeface="Courier New"/>
                <a:sym typeface="Courier New"/>
              </a:rPr>
              <a:t>	}</a:t>
            </a:r>
          </a:p>
          <a:p>
            <a:pPr marL="342900" indent="-342900"/>
            <a:r>
              <a:rPr lang="en-US" dirty="0">
                <a:solidFill>
                  <a:schemeClr val="dk1"/>
                </a:solidFill>
                <a:latin typeface="Courier New"/>
                <a:ea typeface="Courier New"/>
                <a:cs typeface="Courier New"/>
                <a:sym typeface="Courier New"/>
              </a:rPr>
              <a:t>}</a:t>
            </a:r>
          </a:p>
          <a:p>
            <a:pPr marL="342900" indent="-342900"/>
            <a:endParaRPr lang="en-US"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284919299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Shape 962"/>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marL="0" indent="-152400">
              <a:spcBef>
                <a:spcPts val="0"/>
              </a:spcBef>
              <a:buClr>
                <a:srgbClr val="A50021"/>
              </a:buClr>
              <a:buNone/>
            </a:pPr>
            <a:r>
              <a:rPr lang="en-US" b="1" i="1" u="none" strike="noStrike" cap="none" dirty="0" smtClean="0">
                <a:solidFill>
                  <a:schemeClr val="dk2"/>
                </a:solidFill>
                <a:latin typeface="Arial"/>
                <a:ea typeface="Arial"/>
                <a:cs typeface="Arial"/>
                <a:sym typeface="Arial"/>
              </a:rPr>
              <a:t>Example 6</a:t>
            </a:r>
            <a:endParaRPr lang="en-US" b="1" i="1" u="none" strike="noStrike" cap="none" dirty="0">
              <a:solidFill>
                <a:schemeClr val="dk2"/>
              </a:solidFill>
              <a:latin typeface="Arial"/>
              <a:ea typeface="Arial"/>
              <a:cs typeface="Arial"/>
              <a:sym typeface="Arial"/>
            </a:endParaRPr>
          </a:p>
          <a:p>
            <a:pPr marL="0" indent="-152400">
              <a:buClr>
                <a:srgbClr val="A50021"/>
              </a:buClr>
              <a:buNone/>
            </a:pPr>
            <a:r>
              <a:rPr lang="en-US" b="1" i="1" u="none" strike="noStrike" cap="none" dirty="0">
                <a:solidFill>
                  <a:schemeClr val="dk2"/>
                </a:solidFill>
                <a:latin typeface="Arial"/>
                <a:ea typeface="Arial"/>
                <a:cs typeface="Arial"/>
                <a:sym typeface="Arial"/>
              </a:rPr>
              <a:t>Searches for contact where the record name contains “s”.</a:t>
            </a:r>
          </a:p>
          <a:p>
            <a:pPr marL="0" indent="-152400">
              <a:buClr>
                <a:srgbClr val="A50021"/>
              </a:buClr>
              <a:buNone/>
            </a:pPr>
            <a:endParaRPr b="1" i="1" u="none" strike="noStrike" cap="none" dirty="0">
              <a:solidFill>
                <a:schemeClr val="dk2"/>
              </a:solidFill>
              <a:latin typeface="Arial"/>
              <a:ea typeface="Arial"/>
              <a:cs typeface="Arial"/>
              <a:sym typeface="Arial"/>
            </a:endParaRPr>
          </a:p>
          <a:p>
            <a:pPr marL="0" indent="-152400">
              <a:buClr>
                <a:srgbClr val="A50021"/>
              </a:buClr>
              <a:buNone/>
            </a:pPr>
            <a:r>
              <a:rPr lang="en-US" b="1" i="0" u="none" strike="noStrike" cap="none" dirty="0">
                <a:solidFill>
                  <a:schemeClr val="dk2"/>
                </a:solidFill>
                <a:latin typeface="Arial"/>
                <a:ea typeface="Arial"/>
                <a:cs typeface="Arial"/>
                <a:sym typeface="Arial"/>
              </a:rPr>
              <a:t>Object:</a:t>
            </a:r>
            <a:r>
              <a:rPr lang="en-US" b="0" i="0" u="none" strike="noStrike" cap="none" dirty="0">
                <a:solidFill>
                  <a:schemeClr val="dk2"/>
                </a:solidFill>
                <a:latin typeface="Arial"/>
                <a:ea typeface="Arial"/>
                <a:cs typeface="Arial"/>
                <a:sym typeface="Arial"/>
              </a:rPr>
              <a:t> Contact</a:t>
            </a:r>
          </a:p>
          <a:p>
            <a:pPr marL="0" indent="-152400">
              <a:buClr>
                <a:srgbClr val="A50021"/>
              </a:buClr>
              <a:buNone/>
            </a:pPr>
            <a:r>
              <a:rPr lang="en-US" b="1" i="0" u="none" strike="noStrike" cap="none" dirty="0">
                <a:solidFill>
                  <a:schemeClr val="dk2"/>
                </a:solidFill>
                <a:latin typeface="Arial"/>
                <a:ea typeface="Arial"/>
                <a:cs typeface="Arial"/>
                <a:sym typeface="Arial"/>
              </a:rPr>
              <a:t>Rule Type:</a:t>
            </a:r>
            <a:r>
              <a:rPr lang="en-US" b="0" i="0" u="none" strike="noStrike" cap="none" dirty="0">
                <a:solidFill>
                  <a:schemeClr val="dk2"/>
                </a:solidFill>
                <a:latin typeface="Arial"/>
                <a:ea typeface="Arial"/>
                <a:cs typeface="Arial"/>
                <a:sym typeface="Arial"/>
              </a:rPr>
              <a:t> Custom Action</a:t>
            </a:r>
          </a:p>
          <a:p>
            <a:pPr marL="0" indent="-152400">
              <a:buClr>
                <a:srgbClr val="A50021"/>
              </a:buClr>
              <a:buNone/>
            </a:pPr>
            <a:r>
              <a:rPr lang="en-US" b="1" i="0" u="none" strike="noStrike" cap="none" dirty="0">
                <a:solidFill>
                  <a:schemeClr val="dk2"/>
                </a:solidFill>
                <a:latin typeface="Arial"/>
                <a:ea typeface="Arial"/>
                <a:cs typeface="Arial"/>
                <a:sym typeface="Arial"/>
              </a:rPr>
              <a:t>Rule Trigger:</a:t>
            </a:r>
            <a:r>
              <a:rPr lang="en-US" b="0" i="0" u="none" strike="noStrike" cap="none" dirty="0">
                <a:solidFill>
                  <a:schemeClr val="dk2"/>
                </a:solidFill>
                <a:latin typeface="Arial"/>
                <a:ea typeface="Arial"/>
                <a:cs typeface="Arial"/>
                <a:sym typeface="Arial"/>
              </a:rPr>
              <a:t> </a:t>
            </a:r>
            <a:r>
              <a:rPr lang="en-US" b="0" i="0" u="none" strike="noStrike" cap="none" dirty="0" smtClean="0">
                <a:solidFill>
                  <a:schemeClr val="dk2"/>
                </a:solidFill>
                <a:latin typeface="Arial"/>
                <a:ea typeface="Arial"/>
                <a:cs typeface="Arial"/>
                <a:sym typeface="Arial"/>
              </a:rPr>
              <a:t>Scheduled Action</a:t>
            </a:r>
            <a:endParaRPr lang="en-US" b="0" i="0" u="none" strike="noStrike" cap="none" dirty="0">
              <a:solidFill>
                <a:schemeClr val="dk2"/>
              </a:solidFill>
              <a:latin typeface="Arial"/>
              <a:ea typeface="Arial"/>
              <a:cs typeface="Arial"/>
              <a:sym typeface="Arial"/>
            </a:endParaRPr>
          </a:p>
          <a:p>
            <a:pPr marL="0" indent="-152400">
              <a:buClr>
                <a:srgbClr val="A50021"/>
              </a:buClr>
              <a:buNone/>
            </a:pPr>
            <a:r>
              <a:rPr lang="en-US" b="1" i="0" u="none" strike="noStrike" cap="none" dirty="0">
                <a:solidFill>
                  <a:schemeClr val="dk2"/>
                </a:solidFill>
                <a:latin typeface="Arial"/>
                <a:ea typeface="Arial"/>
                <a:cs typeface="Arial"/>
                <a:sym typeface="Arial"/>
              </a:rPr>
              <a:t>Actions: </a:t>
            </a:r>
            <a:r>
              <a:rPr lang="en-US" b="0" i="0" u="none" strike="noStrike" cap="none" dirty="0" smtClean="0">
                <a:solidFill>
                  <a:schemeClr val="dk2"/>
                </a:solidFill>
                <a:latin typeface="Arial"/>
                <a:ea typeface="Arial"/>
                <a:cs typeface="Arial"/>
                <a:sym typeface="Arial"/>
              </a:rPr>
              <a:t>Writes the output of the search to the log.</a:t>
            </a:r>
            <a:endParaRPr lang="en-US" b="0" i="0" u="none" strike="noStrike" cap="none" dirty="0">
              <a:solidFill>
                <a:schemeClr val="dk2"/>
              </a:solidFill>
              <a:latin typeface="Arial"/>
              <a:ea typeface="Arial"/>
              <a:cs typeface="Arial"/>
              <a:sym typeface="Arial"/>
            </a:endParaRPr>
          </a:p>
          <a:p>
            <a:pPr marL="0" indent="-152400">
              <a:buClr>
                <a:srgbClr val="A50021"/>
              </a:buClr>
              <a:buNone/>
            </a:pPr>
            <a:endParaRPr dirty="0"/>
          </a:p>
        </p:txBody>
      </p:sp>
      <p:sp>
        <p:nvSpPr>
          <p:cNvPr id="963" name="Shape 963"/>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a:t>Custom Rules – Custom Action – Example</a:t>
            </a:r>
          </a:p>
        </p:txBody>
      </p:sp>
    </p:spTree>
    <p:extLst>
      <p:ext uri="{BB962C8B-B14F-4D97-AF65-F5344CB8AC3E}">
        <p14:creationId xmlns:p14="http://schemas.microsoft.com/office/powerpoint/2010/main" val="10755702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5" name="Shape 625"/>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smtClean="0"/>
              <a:t>Team Connect Development</a:t>
            </a:r>
            <a:endParaRPr lang="en-US" dirty="0"/>
          </a:p>
        </p:txBody>
      </p:sp>
      <p:sp>
        <p:nvSpPr>
          <p:cNvPr id="5" name="Shape 832"/>
          <p:cNvSpPr txBox="1"/>
          <p:nvPr/>
        </p:nvSpPr>
        <p:spPr>
          <a:xfrm>
            <a:off x="1735989" y="801279"/>
            <a:ext cx="8445500" cy="5095816"/>
          </a:xfrm>
          <a:prstGeom prst="rect">
            <a:avLst/>
          </a:prstGeom>
          <a:noFill/>
          <a:ln w="9525" cap="flat" cmpd="sng">
            <a:solidFill>
              <a:schemeClr val="lt2"/>
            </a:solidFill>
            <a:prstDash val="solid"/>
            <a:miter lim="800000"/>
            <a:headEnd type="none" w="med" len="med"/>
            <a:tailEnd type="none" w="med" len="med"/>
          </a:ln>
        </p:spPr>
        <p:txBody>
          <a:bodyPr wrap="square" lIns="91425" tIns="45700" rIns="91425" bIns="45700" anchor="t" anchorCtr="0">
            <a:noAutofit/>
          </a:bodyPr>
          <a:lstStyle/>
          <a:p>
            <a:pPr marL="342900" indent="-342900"/>
            <a:r>
              <a:rPr lang="en-US" sz="1400" dirty="0">
                <a:solidFill>
                  <a:schemeClr val="dk1"/>
                </a:solidFill>
                <a:latin typeface="Courier New"/>
                <a:ea typeface="Courier New"/>
                <a:cs typeface="Courier New"/>
                <a:sym typeface="Courier New"/>
              </a:rPr>
              <a:t>import </a:t>
            </a:r>
            <a:r>
              <a:rPr lang="en-US" sz="1400" dirty="0" err="1">
                <a:solidFill>
                  <a:schemeClr val="dk1"/>
                </a:solidFill>
                <a:latin typeface="Courier New"/>
                <a:ea typeface="Courier New"/>
                <a:cs typeface="Courier New"/>
                <a:sym typeface="Courier New"/>
              </a:rPr>
              <a:t>java.util.List</a:t>
            </a:r>
            <a:r>
              <a:rPr lang="en-US" sz="1400" dirty="0">
                <a:solidFill>
                  <a:schemeClr val="dk1"/>
                </a:solidFill>
                <a:latin typeface="Courier New"/>
                <a:ea typeface="Courier New"/>
                <a:cs typeface="Courier New"/>
                <a:sym typeface="Courier New"/>
              </a:rPr>
              <a:t>;</a:t>
            </a:r>
          </a:p>
          <a:p>
            <a:pPr marL="342900" indent="-342900"/>
            <a:r>
              <a:rPr lang="en-US" sz="1400" dirty="0">
                <a:solidFill>
                  <a:schemeClr val="dk1"/>
                </a:solidFill>
                <a:latin typeface="Courier New"/>
                <a:ea typeface="Courier New"/>
                <a:cs typeface="Courier New"/>
                <a:sym typeface="Courier New"/>
              </a:rPr>
              <a:t>import com.mitratech.teamconnect.enterprise.api.custom.ScheduledCustomAction;</a:t>
            </a:r>
          </a:p>
          <a:p>
            <a:pPr marL="342900" indent="-342900"/>
            <a:r>
              <a:rPr lang="en-US" sz="1400" dirty="0">
                <a:solidFill>
                  <a:schemeClr val="dk1"/>
                </a:solidFill>
                <a:latin typeface="Courier New"/>
                <a:ea typeface="Courier New"/>
                <a:cs typeface="Courier New"/>
                <a:sym typeface="Courier New"/>
              </a:rPr>
              <a:t>import </a:t>
            </a:r>
            <a:r>
              <a:rPr lang="en-US" sz="1400" dirty="0" err="1">
                <a:solidFill>
                  <a:schemeClr val="dk1"/>
                </a:solidFill>
                <a:latin typeface="Courier New"/>
                <a:ea typeface="Courier New"/>
                <a:cs typeface="Courier New"/>
                <a:sym typeface="Courier New"/>
              </a:rPr>
              <a:t>com.mitratech.teamconnect.enterprise.api.model.Contact</a:t>
            </a:r>
            <a:r>
              <a:rPr lang="en-US" sz="1400" dirty="0">
                <a:solidFill>
                  <a:schemeClr val="dk1"/>
                </a:solidFill>
                <a:latin typeface="Courier New"/>
                <a:ea typeface="Courier New"/>
                <a:cs typeface="Courier New"/>
                <a:sym typeface="Courier New"/>
              </a:rPr>
              <a:t>;</a:t>
            </a:r>
          </a:p>
          <a:p>
            <a:pPr marL="342900" indent="-342900"/>
            <a:r>
              <a:rPr lang="en-US" sz="1400" dirty="0">
                <a:solidFill>
                  <a:schemeClr val="dk1"/>
                </a:solidFill>
                <a:latin typeface="Courier New"/>
                <a:ea typeface="Courier New"/>
                <a:cs typeface="Courier New"/>
                <a:sym typeface="Courier New"/>
              </a:rPr>
              <a:t>import com.mitratech.teamconnect.enterprise.api.model.search.SearchCriteria;</a:t>
            </a:r>
          </a:p>
          <a:p>
            <a:pPr marL="342900" indent="-342900"/>
            <a:r>
              <a:rPr lang="en-US" sz="1400" dirty="0">
                <a:solidFill>
                  <a:schemeClr val="dk1"/>
                </a:solidFill>
                <a:latin typeface="Courier New"/>
                <a:ea typeface="Courier New"/>
                <a:cs typeface="Courier New"/>
                <a:sym typeface="Courier New"/>
              </a:rPr>
              <a:t>import com.mitratech.teamconnect.enterprise.api.model.search.StringCriterion;</a:t>
            </a:r>
          </a:p>
          <a:p>
            <a:pPr marL="342900" indent="-342900"/>
            <a:endParaRPr lang="en-US" sz="1400" dirty="0">
              <a:solidFill>
                <a:schemeClr val="dk1"/>
              </a:solidFill>
              <a:latin typeface="Courier New"/>
              <a:ea typeface="Courier New"/>
              <a:cs typeface="Courier New"/>
              <a:sym typeface="Courier New"/>
            </a:endParaRPr>
          </a:p>
          <a:p>
            <a:pPr marL="342900" indent="-342900"/>
            <a:r>
              <a:rPr lang="en-US" sz="1400" dirty="0">
                <a:solidFill>
                  <a:schemeClr val="dk1"/>
                </a:solidFill>
                <a:latin typeface="Courier New"/>
                <a:ea typeface="Courier New"/>
                <a:cs typeface="Courier New"/>
                <a:sym typeface="Courier New"/>
              </a:rPr>
              <a:t>public class CONT_1_1_SearchContactRecordsWithS_SA extends </a:t>
            </a:r>
            <a:r>
              <a:rPr lang="en-US" sz="1400" dirty="0" err="1">
                <a:solidFill>
                  <a:schemeClr val="dk1"/>
                </a:solidFill>
                <a:latin typeface="Courier New"/>
                <a:ea typeface="Courier New"/>
                <a:cs typeface="Courier New"/>
                <a:sym typeface="Courier New"/>
              </a:rPr>
              <a:t>ScheduledCustomAction</a:t>
            </a:r>
            <a:r>
              <a:rPr lang="en-US" sz="1400" dirty="0">
                <a:solidFill>
                  <a:schemeClr val="dk1"/>
                </a:solidFill>
                <a:latin typeface="Courier New"/>
                <a:ea typeface="Courier New"/>
                <a:cs typeface="Courier New"/>
                <a:sym typeface="Courier New"/>
              </a:rPr>
              <a:t>{</a:t>
            </a:r>
          </a:p>
          <a:p>
            <a:pPr marL="342900" indent="-342900"/>
            <a:endParaRPr lang="en-US" sz="1400" dirty="0">
              <a:solidFill>
                <a:schemeClr val="dk1"/>
              </a:solidFill>
              <a:latin typeface="Courier New"/>
              <a:ea typeface="Courier New"/>
              <a:cs typeface="Courier New"/>
              <a:sym typeface="Courier New"/>
            </a:endParaRPr>
          </a:p>
          <a:p>
            <a:pPr marL="342900" indent="-342900"/>
            <a:r>
              <a:rPr lang="en-US" sz="1400" dirty="0">
                <a:solidFill>
                  <a:schemeClr val="dk1"/>
                </a:solidFill>
                <a:latin typeface="Courier New"/>
                <a:ea typeface="Courier New"/>
                <a:cs typeface="Courier New"/>
                <a:sym typeface="Courier New"/>
              </a:rPr>
              <a:t>	@Override</a:t>
            </a:r>
          </a:p>
          <a:p>
            <a:pPr marL="342900" indent="-342900"/>
            <a:r>
              <a:rPr lang="en-US" sz="1400" dirty="0">
                <a:solidFill>
                  <a:schemeClr val="dk1"/>
                </a:solidFill>
                <a:latin typeface="Courier New"/>
                <a:ea typeface="Courier New"/>
                <a:cs typeface="Courier New"/>
                <a:sym typeface="Courier New"/>
              </a:rPr>
              <a:t>	public void action() {</a:t>
            </a:r>
          </a:p>
          <a:p>
            <a:pPr marL="342900" indent="-342900"/>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StringCriterion</a:t>
            </a:r>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nameCriterion</a:t>
            </a:r>
            <a:r>
              <a:rPr lang="en-US" sz="1400" dirty="0">
                <a:solidFill>
                  <a:schemeClr val="dk1"/>
                </a:solidFill>
                <a:latin typeface="Courier New"/>
                <a:ea typeface="Courier New"/>
                <a:cs typeface="Courier New"/>
                <a:sym typeface="Courier New"/>
              </a:rPr>
              <a:t> = new </a:t>
            </a:r>
            <a:r>
              <a:rPr lang="en-US" sz="1400" dirty="0" err="1">
                <a:solidFill>
                  <a:schemeClr val="dk1"/>
                </a:solidFill>
                <a:latin typeface="Courier New"/>
                <a:ea typeface="Courier New"/>
                <a:cs typeface="Courier New"/>
                <a:sym typeface="Courier New"/>
              </a:rPr>
              <a:t>StringCriterion</a:t>
            </a:r>
            <a:r>
              <a:rPr lang="en-US" sz="1400" dirty="0">
                <a:solidFill>
                  <a:schemeClr val="dk1"/>
                </a:solidFill>
                <a:latin typeface="Courier New"/>
                <a:ea typeface="Courier New"/>
                <a:cs typeface="Courier New"/>
                <a:sym typeface="Courier New"/>
              </a:rPr>
              <a:t>(Contact.NAME);</a:t>
            </a:r>
          </a:p>
          <a:p>
            <a:pPr marL="342900" indent="-342900"/>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nameCriterion.contains</a:t>
            </a:r>
            <a:r>
              <a:rPr lang="en-US" sz="1400" dirty="0">
                <a:solidFill>
                  <a:schemeClr val="dk1"/>
                </a:solidFill>
                <a:latin typeface="Courier New"/>
                <a:ea typeface="Courier New"/>
                <a:cs typeface="Courier New"/>
                <a:sym typeface="Courier New"/>
              </a:rPr>
              <a:t>("s");</a:t>
            </a:r>
          </a:p>
          <a:p>
            <a:pPr marL="342900" indent="-342900"/>
            <a:r>
              <a:rPr lang="en-US" sz="1400" dirty="0">
                <a:solidFill>
                  <a:schemeClr val="dk1"/>
                </a:solidFill>
                <a:latin typeface="Courier New"/>
                <a:ea typeface="Courier New"/>
                <a:cs typeface="Courier New"/>
                <a:sym typeface="Courier New"/>
              </a:rPr>
              <a:t>		</a:t>
            </a:r>
          </a:p>
          <a:p>
            <a:pPr marL="342900" indent="-342900"/>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SearchCriteria</a:t>
            </a:r>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sc</a:t>
            </a:r>
            <a:r>
              <a:rPr lang="en-US" sz="1400" dirty="0">
                <a:solidFill>
                  <a:schemeClr val="dk1"/>
                </a:solidFill>
                <a:latin typeface="Courier New"/>
                <a:ea typeface="Courier New"/>
                <a:cs typeface="Courier New"/>
                <a:sym typeface="Courier New"/>
              </a:rPr>
              <a:t> = new </a:t>
            </a:r>
            <a:r>
              <a:rPr lang="en-US" sz="1400" dirty="0" err="1">
                <a:solidFill>
                  <a:schemeClr val="dk1"/>
                </a:solidFill>
                <a:latin typeface="Courier New"/>
                <a:ea typeface="Courier New"/>
                <a:cs typeface="Courier New"/>
                <a:sym typeface="Courier New"/>
              </a:rPr>
              <a:t>SearchCriteria</a:t>
            </a:r>
            <a:r>
              <a:rPr lang="en-US" sz="1400" dirty="0">
                <a:solidFill>
                  <a:schemeClr val="dk1"/>
                </a:solidFill>
                <a:latin typeface="Courier New"/>
                <a:ea typeface="Courier New"/>
                <a:cs typeface="Courier New"/>
                <a:sym typeface="Courier New"/>
              </a:rPr>
              <a:t>(</a:t>
            </a:r>
            <a:r>
              <a:rPr lang="en-US" sz="1400" dirty="0" err="1">
                <a:solidFill>
                  <a:schemeClr val="dk1"/>
                </a:solidFill>
                <a:latin typeface="Courier New"/>
                <a:ea typeface="Courier New"/>
                <a:cs typeface="Courier New"/>
                <a:sym typeface="Courier New"/>
              </a:rPr>
              <a:t>nameCriterion</a:t>
            </a:r>
            <a:r>
              <a:rPr lang="en-US" sz="1400" dirty="0">
                <a:solidFill>
                  <a:schemeClr val="dk1"/>
                </a:solidFill>
                <a:latin typeface="Courier New"/>
                <a:ea typeface="Courier New"/>
                <a:cs typeface="Courier New"/>
                <a:sym typeface="Courier New"/>
              </a:rPr>
              <a:t>);</a:t>
            </a:r>
          </a:p>
          <a:p>
            <a:pPr marL="342900" indent="-342900"/>
            <a:r>
              <a:rPr lang="en-US" sz="1400" dirty="0">
                <a:solidFill>
                  <a:schemeClr val="dk1"/>
                </a:solidFill>
                <a:latin typeface="Courier New"/>
                <a:ea typeface="Courier New"/>
                <a:cs typeface="Courier New"/>
                <a:sym typeface="Courier New"/>
              </a:rPr>
              <a:t>		</a:t>
            </a:r>
          </a:p>
          <a:p>
            <a:pPr marL="342900" indent="-342900"/>
            <a:r>
              <a:rPr lang="en-US" sz="1400" dirty="0">
                <a:solidFill>
                  <a:schemeClr val="dk1"/>
                </a:solidFill>
                <a:latin typeface="Courier New"/>
                <a:ea typeface="Courier New"/>
                <a:cs typeface="Courier New"/>
                <a:sym typeface="Courier New"/>
              </a:rPr>
              <a:t>		List&lt;Contact&gt; </a:t>
            </a:r>
            <a:r>
              <a:rPr lang="en-US" sz="1400" dirty="0" err="1">
                <a:solidFill>
                  <a:schemeClr val="dk1"/>
                </a:solidFill>
                <a:latin typeface="Courier New"/>
                <a:ea typeface="Courier New"/>
                <a:cs typeface="Courier New"/>
                <a:sym typeface="Courier New"/>
              </a:rPr>
              <a:t>contactList</a:t>
            </a:r>
            <a:r>
              <a:rPr lang="en-US" sz="1400" dirty="0">
                <a:solidFill>
                  <a:schemeClr val="dk1"/>
                </a:solidFill>
                <a:latin typeface="Courier New"/>
                <a:ea typeface="Courier New"/>
                <a:cs typeface="Courier New"/>
                <a:sym typeface="Courier New"/>
              </a:rPr>
              <a:t> = </a:t>
            </a:r>
            <a:r>
              <a:rPr lang="en-US" sz="1400" dirty="0" err="1">
                <a:solidFill>
                  <a:schemeClr val="dk1"/>
                </a:solidFill>
                <a:latin typeface="Courier New"/>
                <a:ea typeface="Courier New"/>
                <a:cs typeface="Courier New"/>
                <a:sym typeface="Courier New"/>
              </a:rPr>
              <a:t>platform.getContactService</a:t>
            </a:r>
            <a:r>
              <a:rPr lang="en-US" sz="1400" dirty="0">
                <a:solidFill>
                  <a:schemeClr val="dk1"/>
                </a:solidFill>
                <a:latin typeface="Courier New"/>
                <a:ea typeface="Courier New"/>
                <a:cs typeface="Courier New"/>
                <a:sym typeface="Courier New"/>
              </a:rPr>
              <a:t>().search(</a:t>
            </a:r>
            <a:r>
              <a:rPr lang="en-US" sz="1400" dirty="0" err="1">
                <a:solidFill>
                  <a:schemeClr val="dk1"/>
                </a:solidFill>
                <a:latin typeface="Courier New"/>
                <a:ea typeface="Courier New"/>
                <a:cs typeface="Courier New"/>
                <a:sym typeface="Courier New"/>
              </a:rPr>
              <a:t>sc</a:t>
            </a:r>
            <a:r>
              <a:rPr lang="en-US" sz="1400" dirty="0">
                <a:solidFill>
                  <a:schemeClr val="dk1"/>
                </a:solidFill>
                <a:latin typeface="Courier New"/>
                <a:ea typeface="Courier New"/>
                <a:cs typeface="Courier New"/>
                <a:sym typeface="Courier New"/>
              </a:rPr>
              <a:t>);</a:t>
            </a:r>
          </a:p>
          <a:p>
            <a:pPr marL="342900" indent="-342900"/>
            <a:r>
              <a:rPr lang="en-US" sz="1400" dirty="0">
                <a:solidFill>
                  <a:schemeClr val="dk1"/>
                </a:solidFill>
                <a:latin typeface="Courier New"/>
                <a:ea typeface="Courier New"/>
                <a:cs typeface="Courier New"/>
                <a:sym typeface="Courier New"/>
              </a:rPr>
              <a:t>		for (Contact </a:t>
            </a:r>
            <a:r>
              <a:rPr lang="en-US" sz="1400" dirty="0" err="1">
                <a:solidFill>
                  <a:schemeClr val="dk1"/>
                </a:solidFill>
                <a:latin typeface="Courier New"/>
                <a:ea typeface="Courier New"/>
                <a:cs typeface="Courier New"/>
                <a:sym typeface="Courier New"/>
              </a:rPr>
              <a:t>contact</a:t>
            </a:r>
            <a:r>
              <a:rPr lang="en-US" sz="1400" dirty="0">
                <a:solidFill>
                  <a:schemeClr val="dk1"/>
                </a:solidFill>
                <a:latin typeface="Courier New"/>
                <a:ea typeface="Courier New"/>
                <a:cs typeface="Courier New"/>
                <a:sym typeface="Courier New"/>
              </a:rPr>
              <a:t> : </a:t>
            </a:r>
            <a:r>
              <a:rPr lang="en-US" sz="1400" dirty="0" err="1">
                <a:solidFill>
                  <a:schemeClr val="dk1"/>
                </a:solidFill>
                <a:latin typeface="Courier New"/>
                <a:ea typeface="Courier New"/>
                <a:cs typeface="Courier New"/>
                <a:sym typeface="Courier New"/>
              </a:rPr>
              <a:t>contactList</a:t>
            </a:r>
            <a:r>
              <a:rPr lang="en-US" sz="1400" dirty="0">
                <a:solidFill>
                  <a:schemeClr val="dk1"/>
                </a:solidFill>
                <a:latin typeface="Courier New"/>
                <a:ea typeface="Courier New"/>
                <a:cs typeface="Courier New"/>
                <a:sym typeface="Courier New"/>
              </a:rPr>
              <a:t>) {</a:t>
            </a:r>
          </a:p>
          <a:p>
            <a:pPr marL="342900" indent="-342900"/>
            <a:r>
              <a:rPr lang="en-US" sz="1400" dirty="0">
                <a:solidFill>
                  <a:schemeClr val="dk1"/>
                </a:solidFill>
                <a:latin typeface="Courier New"/>
                <a:ea typeface="Courier New"/>
                <a:cs typeface="Courier New"/>
                <a:sym typeface="Courier New"/>
              </a:rPr>
              <a:t>			</a:t>
            </a:r>
          </a:p>
          <a:p>
            <a:pPr marL="342900" indent="-342900"/>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logDebug</a:t>
            </a:r>
            <a:r>
              <a:rPr lang="en-US" sz="1400" dirty="0">
                <a:solidFill>
                  <a:schemeClr val="dk1"/>
                </a:solidFill>
                <a:latin typeface="Courier New"/>
                <a:ea typeface="Courier New"/>
                <a:cs typeface="Courier New"/>
                <a:sym typeface="Courier New"/>
              </a:rPr>
              <a:t>("Searched Contact: " + </a:t>
            </a:r>
            <a:r>
              <a:rPr lang="en-US" sz="1400" dirty="0" err="1">
                <a:solidFill>
                  <a:schemeClr val="dk1"/>
                </a:solidFill>
                <a:latin typeface="Courier New"/>
                <a:ea typeface="Courier New"/>
                <a:cs typeface="Courier New"/>
                <a:sym typeface="Courier New"/>
              </a:rPr>
              <a:t>contact.getDisplayString</a:t>
            </a:r>
            <a:r>
              <a:rPr lang="en-US" sz="1400" dirty="0">
                <a:solidFill>
                  <a:schemeClr val="dk1"/>
                </a:solidFill>
                <a:latin typeface="Courier New"/>
                <a:ea typeface="Courier New"/>
                <a:cs typeface="Courier New"/>
                <a:sym typeface="Courier New"/>
              </a:rPr>
              <a:t>());</a:t>
            </a:r>
          </a:p>
          <a:p>
            <a:pPr marL="342900" indent="-342900"/>
            <a:r>
              <a:rPr lang="en-US" sz="1400" dirty="0">
                <a:solidFill>
                  <a:schemeClr val="dk1"/>
                </a:solidFill>
                <a:latin typeface="Courier New"/>
                <a:ea typeface="Courier New"/>
                <a:cs typeface="Courier New"/>
                <a:sym typeface="Courier New"/>
              </a:rPr>
              <a:t>		}</a:t>
            </a:r>
          </a:p>
          <a:p>
            <a:pPr marL="342900" indent="-342900"/>
            <a:r>
              <a:rPr lang="en-US" sz="1400" dirty="0">
                <a:solidFill>
                  <a:schemeClr val="dk1"/>
                </a:solidFill>
                <a:latin typeface="Courier New"/>
                <a:ea typeface="Courier New"/>
                <a:cs typeface="Courier New"/>
                <a:sym typeface="Courier New"/>
              </a:rPr>
              <a:t>	}</a:t>
            </a:r>
          </a:p>
          <a:p>
            <a:pPr marL="342900" indent="-342900"/>
            <a:r>
              <a:rPr lang="en-US" sz="1400" dirty="0">
                <a:solidFill>
                  <a:schemeClr val="dk1"/>
                </a:solidFill>
                <a:latin typeface="Courier New"/>
                <a:ea typeface="Courier New"/>
                <a:cs typeface="Courier New"/>
                <a:sym typeface="Courier New"/>
              </a:rPr>
              <a:t>}</a:t>
            </a:r>
          </a:p>
          <a:p>
            <a:pPr marL="342900" indent="-342900"/>
            <a:endParaRPr lang="en-US" sz="1400"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411982099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Shape 962"/>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marL="0" indent="-152400">
              <a:spcBef>
                <a:spcPts val="0"/>
              </a:spcBef>
              <a:buClr>
                <a:srgbClr val="A50021"/>
              </a:buClr>
              <a:buNone/>
            </a:pPr>
            <a:r>
              <a:rPr lang="en-US" b="1" i="1" dirty="0"/>
              <a:t>Example 7</a:t>
            </a:r>
          </a:p>
          <a:p>
            <a:pPr marL="0" indent="-152400">
              <a:buClr>
                <a:srgbClr val="A50021"/>
              </a:buClr>
              <a:buNone/>
            </a:pPr>
            <a:r>
              <a:rPr lang="en-US" b="1" i="1" dirty="0"/>
              <a:t>Searches for all updated records from the past week and saves the details to a file</a:t>
            </a:r>
          </a:p>
          <a:p>
            <a:pPr marL="0" indent="-152400">
              <a:buClr>
                <a:srgbClr val="A50021"/>
              </a:buClr>
              <a:buNone/>
            </a:pPr>
            <a:endParaRPr b="1" i="1" dirty="0"/>
          </a:p>
          <a:p>
            <a:pPr marL="0" indent="-152400">
              <a:buClr>
                <a:srgbClr val="A50021"/>
              </a:buClr>
              <a:buNone/>
            </a:pPr>
            <a:r>
              <a:rPr lang="en-US" b="1" dirty="0"/>
              <a:t>Object:</a:t>
            </a:r>
            <a:r>
              <a:rPr lang="en-US" dirty="0"/>
              <a:t> Custom</a:t>
            </a:r>
          </a:p>
          <a:p>
            <a:pPr marL="0" indent="-152400">
              <a:buClr>
                <a:srgbClr val="A50021"/>
              </a:buClr>
              <a:buNone/>
            </a:pPr>
            <a:r>
              <a:rPr lang="en-US" b="1" dirty="0"/>
              <a:t>Rule Type:</a:t>
            </a:r>
            <a:r>
              <a:rPr lang="en-US" dirty="0"/>
              <a:t> Custom Action</a:t>
            </a:r>
          </a:p>
          <a:p>
            <a:pPr marL="0" indent="-152400">
              <a:buClr>
                <a:srgbClr val="A50021"/>
              </a:buClr>
              <a:buNone/>
            </a:pPr>
            <a:r>
              <a:rPr lang="en-US" b="1" dirty="0"/>
              <a:t>Rule Trigger:</a:t>
            </a:r>
            <a:r>
              <a:rPr lang="en-US" dirty="0"/>
              <a:t> Scheduled Action</a:t>
            </a:r>
          </a:p>
          <a:p>
            <a:pPr marL="0" indent="-152400">
              <a:buClr>
                <a:srgbClr val="A50021"/>
              </a:buClr>
              <a:buNone/>
            </a:pPr>
            <a:r>
              <a:rPr lang="en-US" b="1" dirty="0"/>
              <a:t>Actions: </a:t>
            </a:r>
            <a:r>
              <a:rPr lang="en-US" dirty="0"/>
              <a:t>Searches for newly updated records, and outputs the result to a file.</a:t>
            </a:r>
          </a:p>
          <a:p>
            <a:pPr marL="0" indent="-152400">
              <a:buClr>
                <a:srgbClr val="A50021"/>
              </a:buClr>
              <a:buNone/>
            </a:pPr>
            <a:endParaRPr lang="en-US" dirty="0"/>
          </a:p>
          <a:p>
            <a:pPr marL="0" indent="-152400">
              <a:buClr>
                <a:srgbClr val="A50021"/>
              </a:buClr>
              <a:buNone/>
            </a:pPr>
            <a:r>
              <a:rPr lang="en-US" dirty="0"/>
              <a:t>Note: upload to Scheduled Actions folder</a:t>
            </a:r>
            <a:endParaRPr dirty="0"/>
          </a:p>
        </p:txBody>
      </p:sp>
      <p:sp>
        <p:nvSpPr>
          <p:cNvPr id="963" name="Shape 963"/>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a:t>Custom Rules – Custom Action – Example</a:t>
            </a:r>
          </a:p>
        </p:txBody>
      </p:sp>
    </p:spTree>
    <p:extLst>
      <p:ext uri="{BB962C8B-B14F-4D97-AF65-F5344CB8AC3E}">
        <p14:creationId xmlns:p14="http://schemas.microsoft.com/office/powerpoint/2010/main" val="41915049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5" name="Shape 625"/>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smtClean="0"/>
              <a:t>Team Connect Development</a:t>
            </a:r>
            <a:endParaRPr lang="en-US" dirty="0"/>
          </a:p>
        </p:txBody>
      </p:sp>
      <p:sp>
        <p:nvSpPr>
          <p:cNvPr id="5" name="Shape 832"/>
          <p:cNvSpPr txBox="1"/>
          <p:nvPr/>
        </p:nvSpPr>
        <p:spPr>
          <a:xfrm>
            <a:off x="1872466" y="1113162"/>
            <a:ext cx="8445500" cy="5095816"/>
          </a:xfrm>
          <a:prstGeom prst="rect">
            <a:avLst/>
          </a:prstGeom>
          <a:noFill/>
          <a:ln w="9525" cap="flat" cmpd="sng">
            <a:solidFill>
              <a:schemeClr val="lt2"/>
            </a:solidFill>
            <a:prstDash val="solid"/>
            <a:miter lim="800000"/>
            <a:headEnd type="none" w="med" len="med"/>
            <a:tailEnd type="none" w="med" len="med"/>
          </a:ln>
        </p:spPr>
        <p:txBody>
          <a:bodyPr wrap="square" lIns="91425" tIns="45700" rIns="91425" bIns="45700" anchor="t" anchorCtr="0">
            <a:noAutofit/>
          </a:bodyPr>
          <a:lstStyle/>
          <a:p>
            <a:pPr marL="342900" indent="-342900"/>
            <a:r>
              <a:rPr lang="en-US" sz="1200" dirty="0">
                <a:solidFill>
                  <a:schemeClr val="dk1"/>
                </a:solidFill>
                <a:latin typeface="Courier New"/>
                <a:ea typeface="Courier New"/>
                <a:cs typeface="Courier New"/>
                <a:sym typeface="Courier New"/>
              </a:rPr>
              <a:t>import </a:t>
            </a:r>
            <a:r>
              <a:rPr lang="en-US" sz="1200" dirty="0" err="1">
                <a:solidFill>
                  <a:schemeClr val="dk1"/>
                </a:solidFill>
                <a:latin typeface="Courier New"/>
                <a:ea typeface="Courier New"/>
                <a:cs typeface="Courier New"/>
                <a:sym typeface="Courier New"/>
              </a:rPr>
              <a:t>java.util.Calendar</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import </a:t>
            </a:r>
            <a:r>
              <a:rPr lang="en-US" sz="1200" dirty="0" err="1">
                <a:solidFill>
                  <a:schemeClr val="dk1"/>
                </a:solidFill>
                <a:latin typeface="Courier New"/>
                <a:ea typeface="Courier New"/>
                <a:cs typeface="Courier New"/>
                <a:sym typeface="Courier New"/>
              </a:rPr>
              <a:t>java.util.List</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import com.mitratech.teamconnect.enterprise.api.custom.ScheduledCustomAction;</a:t>
            </a:r>
          </a:p>
          <a:p>
            <a:pPr marL="342900" indent="-342900"/>
            <a:r>
              <a:rPr lang="en-US" sz="1200" dirty="0">
                <a:solidFill>
                  <a:schemeClr val="dk1"/>
                </a:solidFill>
                <a:latin typeface="Courier New"/>
                <a:ea typeface="Courier New"/>
                <a:cs typeface="Courier New"/>
                <a:sym typeface="Courier New"/>
              </a:rPr>
              <a:t>import </a:t>
            </a:r>
            <a:r>
              <a:rPr lang="en-US" sz="1200" dirty="0" err="1">
                <a:solidFill>
                  <a:schemeClr val="dk1"/>
                </a:solidFill>
                <a:latin typeface="Courier New"/>
                <a:ea typeface="Courier New"/>
                <a:cs typeface="Courier New"/>
                <a:sym typeface="Courier New"/>
              </a:rPr>
              <a:t>com.mitratech.teamconnect.enterprise.api.model.File</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import </a:t>
            </a:r>
            <a:r>
              <a:rPr lang="en-US" sz="1200" dirty="0" err="1">
                <a:solidFill>
                  <a:schemeClr val="dk1"/>
                </a:solidFill>
                <a:latin typeface="Courier New"/>
                <a:ea typeface="Courier New"/>
                <a:cs typeface="Courier New"/>
                <a:sym typeface="Courier New"/>
              </a:rPr>
              <a:t>com.mitratech.teamconnect.enterprise.api.model.FileContentType</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import </a:t>
            </a:r>
            <a:r>
              <a:rPr lang="en-US" sz="1200" dirty="0" err="1">
                <a:solidFill>
                  <a:schemeClr val="dk1"/>
                </a:solidFill>
                <a:latin typeface="Courier New"/>
                <a:ea typeface="Courier New"/>
                <a:cs typeface="Courier New"/>
                <a:sym typeface="Courier New"/>
              </a:rPr>
              <a:t>com.mitratech.teamconnect.enterprise.api.model.Folder</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import </a:t>
            </a:r>
            <a:r>
              <a:rPr lang="en-US" sz="1200" dirty="0" err="1">
                <a:solidFill>
                  <a:schemeClr val="dk1"/>
                </a:solidFill>
                <a:latin typeface="Courier New"/>
                <a:ea typeface="Courier New"/>
                <a:cs typeface="Courier New"/>
                <a:sym typeface="Courier New"/>
              </a:rPr>
              <a:t>com.mitratech.teamconnect.enterprise.api.model.Project</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import com.mitratech.teamconnect.enterprise.api.model.search.DateCriterion;</a:t>
            </a:r>
          </a:p>
          <a:p>
            <a:pPr marL="342900" indent="-342900"/>
            <a:r>
              <a:rPr lang="en-US" sz="1200" dirty="0">
                <a:solidFill>
                  <a:schemeClr val="dk1"/>
                </a:solidFill>
                <a:latin typeface="Courier New"/>
                <a:ea typeface="Courier New"/>
                <a:cs typeface="Courier New"/>
                <a:sym typeface="Courier New"/>
              </a:rPr>
              <a:t>import com.mitratech.teamconnect.enterprise.api.model.search.SearchCriteria;</a:t>
            </a:r>
          </a:p>
          <a:p>
            <a:pPr marL="342900" indent="-342900"/>
            <a:r>
              <a:rPr lang="en-US" sz="1200" dirty="0">
                <a:solidFill>
                  <a:schemeClr val="dk1"/>
                </a:solidFill>
                <a:latin typeface="Courier New"/>
                <a:ea typeface="Courier New"/>
                <a:cs typeface="Courier New"/>
                <a:sym typeface="Courier New"/>
              </a:rPr>
              <a:t>import com.mitratech.teamconnect.enterprise.api.model.search.SearchParameters;</a:t>
            </a:r>
          </a:p>
          <a:p>
            <a:pPr marL="342900" indent="-342900"/>
            <a:r>
              <a:rPr lang="en-US" sz="1200" dirty="0">
                <a:solidFill>
                  <a:schemeClr val="dk1"/>
                </a:solidFill>
                <a:latin typeface="Courier New"/>
                <a:ea typeface="Courier New"/>
                <a:cs typeface="Courier New"/>
                <a:sym typeface="Courier New"/>
              </a:rPr>
              <a:t>import com.mitratech.teamconnect.enterprise.api.model.search.SortField;</a:t>
            </a:r>
          </a:p>
          <a:p>
            <a:pPr marL="342900" indent="-342900"/>
            <a:r>
              <a:rPr lang="en-US" sz="1200" dirty="0">
                <a:solidFill>
                  <a:schemeClr val="dk1"/>
                </a:solidFill>
                <a:latin typeface="Courier New"/>
                <a:ea typeface="Courier New"/>
                <a:cs typeface="Courier New"/>
                <a:sym typeface="Courier New"/>
              </a:rPr>
              <a:t>import com.mitratech.teamconnect.enterprise.api.model.search.StringCriterion;</a:t>
            </a:r>
          </a:p>
          <a:p>
            <a:pPr marL="342900" indent="-342900"/>
            <a:endParaRPr lang="en-US" sz="1200" dirty="0">
              <a:solidFill>
                <a:schemeClr val="dk1"/>
              </a:solidFill>
              <a:latin typeface="Courier New"/>
              <a:ea typeface="Courier New"/>
              <a:cs typeface="Courier New"/>
              <a:sym typeface="Courier New"/>
            </a:endParaRPr>
          </a:p>
          <a:p>
            <a:pPr marL="342900" indent="-342900"/>
            <a:r>
              <a:rPr lang="en-US" sz="1200" dirty="0">
                <a:solidFill>
                  <a:schemeClr val="dk1"/>
                </a:solidFill>
                <a:latin typeface="Courier New"/>
                <a:ea typeface="Courier New"/>
                <a:cs typeface="Courier New"/>
                <a:sym typeface="Courier New"/>
              </a:rPr>
              <a:t>public class ZZZZ_6_1_PrepareWeeklyModifiedReport_SA extends </a:t>
            </a:r>
            <a:r>
              <a:rPr lang="en-US" sz="1200" dirty="0" err="1">
                <a:solidFill>
                  <a:schemeClr val="dk1"/>
                </a:solidFill>
                <a:latin typeface="Courier New"/>
                <a:ea typeface="Courier New"/>
                <a:cs typeface="Courier New"/>
                <a:sym typeface="Courier New"/>
              </a:rPr>
              <a:t>ScheduledCustomAction</a:t>
            </a:r>
            <a:r>
              <a:rPr lang="en-US" sz="1200" dirty="0">
                <a:solidFill>
                  <a:schemeClr val="dk1"/>
                </a:solidFill>
                <a:latin typeface="Courier New"/>
                <a:ea typeface="Courier New"/>
                <a:cs typeface="Courier New"/>
                <a:sym typeface="Courier New"/>
              </a:rPr>
              <a:t> {</a:t>
            </a:r>
          </a:p>
          <a:p>
            <a:pPr marL="342900" indent="-342900"/>
            <a:endParaRPr lang="en-US" sz="1200" dirty="0">
              <a:solidFill>
                <a:schemeClr val="dk1"/>
              </a:solidFill>
              <a:latin typeface="Courier New"/>
              <a:ea typeface="Courier New"/>
              <a:cs typeface="Courier New"/>
              <a:sym typeface="Courier New"/>
            </a:endParaRPr>
          </a:p>
          <a:p>
            <a:pPr marL="342900" indent="-342900"/>
            <a:r>
              <a:rPr lang="en-US" sz="1200" dirty="0">
                <a:solidFill>
                  <a:schemeClr val="dk1"/>
                </a:solidFill>
                <a:latin typeface="Courier New"/>
                <a:ea typeface="Courier New"/>
                <a:cs typeface="Courier New"/>
                <a:sym typeface="Courier New"/>
              </a:rPr>
              <a:t>	private </a:t>
            </a:r>
            <a:r>
              <a:rPr lang="en-US" sz="1200" dirty="0" err="1">
                <a:solidFill>
                  <a:schemeClr val="dk1"/>
                </a:solidFill>
                <a:latin typeface="Courier New"/>
                <a:ea typeface="Courier New"/>
                <a:cs typeface="Courier New"/>
                <a:sym typeface="Courier New"/>
              </a:rPr>
              <a:t>StringBuilder</a:t>
            </a:r>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sb</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	private static final String SEPARATOR = "\n";</a:t>
            </a:r>
          </a:p>
          <a:p>
            <a:pPr marL="342900" indent="-342900"/>
            <a:r>
              <a:rPr lang="en-US" sz="1200" dirty="0">
                <a:solidFill>
                  <a:schemeClr val="dk1"/>
                </a:solidFill>
                <a:latin typeface="Courier New"/>
                <a:ea typeface="Courier New"/>
                <a:cs typeface="Courier New"/>
                <a:sym typeface="Courier New"/>
              </a:rPr>
              <a:t>	</a:t>
            </a:r>
          </a:p>
          <a:p>
            <a:pPr marL="342900" indent="-342900"/>
            <a:r>
              <a:rPr lang="en-US" sz="1200" dirty="0">
                <a:solidFill>
                  <a:schemeClr val="dk1"/>
                </a:solidFill>
                <a:latin typeface="Courier New"/>
                <a:ea typeface="Courier New"/>
                <a:cs typeface="Courier New"/>
                <a:sym typeface="Courier New"/>
              </a:rPr>
              <a:t>	@Override</a:t>
            </a:r>
          </a:p>
          <a:p>
            <a:pPr marL="342900" indent="-342900"/>
            <a:r>
              <a:rPr lang="en-US" sz="1200" dirty="0">
                <a:solidFill>
                  <a:schemeClr val="dk1"/>
                </a:solidFill>
                <a:latin typeface="Courier New"/>
                <a:ea typeface="Courier New"/>
                <a:cs typeface="Courier New"/>
                <a:sym typeface="Courier New"/>
              </a:rPr>
              <a:t>	public void action() {</a:t>
            </a:r>
          </a:p>
          <a:p>
            <a:pPr marL="342900" indent="-342900"/>
            <a:r>
              <a:rPr lang="en-US" sz="1200" dirty="0">
                <a:solidFill>
                  <a:schemeClr val="dk1"/>
                </a:solidFill>
                <a:latin typeface="Courier New"/>
                <a:ea typeface="Courier New"/>
                <a:cs typeface="Courier New"/>
                <a:sym typeface="Courier New"/>
              </a:rPr>
              <a:t>		</a:t>
            </a:r>
          </a:p>
          <a:p>
            <a:pPr marL="342900" indent="-342900"/>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sb</a:t>
            </a:r>
            <a:r>
              <a:rPr lang="en-US" sz="1200" dirty="0">
                <a:solidFill>
                  <a:schemeClr val="dk1"/>
                </a:solidFill>
                <a:latin typeface="Courier New"/>
                <a:ea typeface="Courier New"/>
                <a:cs typeface="Courier New"/>
                <a:sym typeface="Courier New"/>
              </a:rPr>
              <a:t> = new </a:t>
            </a:r>
            <a:r>
              <a:rPr lang="en-US" sz="1200" dirty="0" err="1">
                <a:solidFill>
                  <a:schemeClr val="dk1"/>
                </a:solidFill>
                <a:latin typeface="Courier New"/>
                <a:ea typeface="Courier New"/>
                <a:cs typeface="Courier New"/>
                <a:sym typeface="Courier New"/>
              </a:rPr>
              <a:t>StringBuilder</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sb.append</a:t>
            </a:r>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Name,Number</a:t>
            </a:r>
            <a:r>
              <a:rPr lang="en-US" sz="1200" dirty="0">
                <a:solidFill>
                  <a:schemeClr val="dk1"/>
                </a:solidFill>
                <a:latin typeface="Courier New"/>
                <a:ea typeface="Courier New"/>
                <a:cs typeface="Courier New"/>
                <a:sym typeface="Courier New"/>
              </a:rPr>
              <a:t>").append(SEPARATOR);</a:t>
            </a:r>
          </a:p>
          <a:p>
            <a:pPr marL="342900" indent="-342900"/>
            <a:r>
              <a:rPr lang="en-US" sz="1200" dirty="0">
                <a:solidFill>
                  <a:schemeClr val="dk1"/>
                </a:solidFill>
                <a:latin typeface="Courier New"/>
                <a:ea typeface="Courier New"/>
                <a:cs typeface="Courier New"/>
                <a:sym typeface="Courier New"/>
              </a:rPr>
              <a:t>		List&lt;Project&gt; </a:t>
            </a:r>
            <a:r>
              <a:rPr lang="en-US" sz="1200" dirty="0" err="1">
                <a:solidFill>
                  <a:schemeClr val="dk1"/>
                </a:solidFill>
                <a:latin typeface="Courier New"/>
                <a:ea typeface="Courier New"/>
                <a:cs typeface="Courier New"/>
                <a:sym typeface="Courier New"/>
              </a:rPr>
              <a:t>recordList</a:t>
            </a:r>
            <a:r>
              <a:rPr lang="en-US" sz="1200" dirty="0">
                <a:solidFill>
                  <a:schemeClr val="dk1"/>
                </a:solidFill>
                <a:latin typeface="Courier New"/>
                <a:ea typeface="Courier New"/>
                <a:cs typeface="Courier New"/>
                <a:sym typeface="Courier New"/>
              </a:rPr>
              <a:t> = </a:t>
            </a:r>
            <a:r>
              <a:rPr lang="en-US" sz="1200" dirty="0" err="1">
                <a:solidFill>
                  <a:schemeClr val="dk1"/>
                </a:solidFill>
                <a:latin typeface="Courier New"/>
                <a:ea typeface="Courier New"/>
                <a:cs typeface="Courier New"/>
                <a:sym typeface="Courier New"/>
              </a:rPr>
              <a:t>getRecordList</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		for (Project record : </a:t>
            </a:r>
            <a:r>
              <a:rPr lang="en-US" sz="1200" dirty="0" err="1">
                <a:solidFill>
                  <a:schemeClr val="dk1"/>
                </a:solidFill>
                <a:latin typeface="Courier New"/>
                <a:ea typeface="Courier New"/>
                <a:cs typeface="Courier New"/>
                <a:sym typeface="Courier New"/>
              </a:rPr>
              <a:t>recordList</a:t>
            </a:r>
            <a:r>
              <a:rPr lang="en-US" sz="1200" dirty="0">
                <a:solidFill>
                  <a:schemeClr val="dk1"/>
                </a:solidFill>
                <a:latin typeface="Courier New"/>
                <a:ea typeface="Courier New"/>
                <a:cs typeface="Courier New"/>
                <a:sym typeface="Courier New"/>
              </a:rPr>
              <a:t>) {</a:t>
            </a:r>
          </a:p>
          <a:p>
            <a:pPr marL="342900" indent="-342900"/>
            <a:endParaRPr lang="en-US" sz="1200" dirty="0">
              <a:solidFill>
                <a:schemeClr val="dk1"/>
              </a:solidFill>
              <a:latin typeface="Courier New"/>
              <a:ea typeface="Courier New"/>
              <a:cs typeface="Courier New"/>
              <a:sym typeface="Courier New"/>
            </a:endParaRPr>
          </a:p>
          <a:p>
            <a:pPr marL="342900" indent="-342900"/>
            <a:r>
              <a:rPr lang="en-US" sz="1200" dirty="0" err="1">
                <a:solidFill>
                  <a:schemeClr val="dk1"/>
                </a:solidFill>
                <a:latin typeface="Courier New"/>
                <a:ea typeface="Courier New"/>
                <a:cs typeface="Courier New"/>
                <a:sym typeface="Courier New"/>
              </a:rPr>
              <a:t>Con’t</a:t>
            </a:r>
            <a:r>
              <a:rPr lang="en-US" sz="1200" dirty="0">
                <a:solidFill>
                  <a:schemeClr val="dk1"/>
                </a:solidFill>
                <a:latin typeface="Courier New"/>
                <a:ea typeface="Courier New"/>
                <a:cs typeface="Courier New"/>
                <a:sym typeface="Courier New"/>
              </a:rPr>
              <a:t>…</a:t>
            </a:r>
          </a:p>
        </p:txBody>
      </p:sp>
    </p:spTree>
    <p:extLst>
      <p:ext uri="{BB962C8B-B14F-4D97-AF65-F5344CB8AC3E}">
        <p14:creationId xmlns:p14="http://schemas.microsoft.com/office/powerpoint/2010/main" val="3515871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23999" y="2294264"/>
            <a:ext cx="4145186" cy="41282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a:xfrm>
            <a:off x="5667023" y="2020711"/>
            <a:ext cx="5000977" cy="4346222"/>
          </a:xfrm>
          <a:noFill/>
        </p:spPr>
        <p:txBody>
          <a:bodyPr>
            <a:normAutofit/>
          </a:bodyPr>
          <a:lstStyle/>
          <a:p>
            <a:pPr marL="0" indent="0">
              <a:buNone/>
            </a:pPr>
            <a:r>
              <a:rPr lang="en-US" dirty="0" smtClean="0"/>
              <a:t>Name the rule for organization</a:t>
            </a:r>
          </a:p>
          <a:p>
            <a:pPr marL="0" indent="0">
              <a:buNone/>
            </a:pPr>
            <a:endParaRPr lang="en-US" dirty="0" smtClean="0"/>
          </a:p>
          <a:p>
            <a:pPr marL="0" indent="0">
              <a:buNone/>
            </a:pPr>
            <a:r>
              <a:rPr lang="en-US" dirty="0" smtClean="0"/>
              <a:t>Describe the rule in detail</a:t>
            </a:r>
          </a:p>
          <a:p>
            <a:pPr marL="0" indent="0">
              <a:buNone/>
            </a:pPr>
            <a:endParaRPr lang="en-US" dirty="0" smtClean="0"/>
          </a:p>
          <a:p>
            <a:pPr marL="0" indent="0">
              <a:buNone/>
            </a:pPr>
            <a:r>
              <a:rPr lang="en-US" dirty="0" smtClean="0"/>
              <a:t>Select </a:t>
            </a:r>
            <a:r>
              <a:rPr lang="en-US" dirty="0"/>
              <a:t>all applicable triggering events</a:t>
            </a:r>
          </a:p>
          <a:p>
            <a:pPr lvl="1"/>
            <a:r>
              <a:rPr lang="en-US" dirty="0"/>
              <a:t>Note: If the rule applies to several </a:t>
            </a:r>
            <a:r>
              <a:rPr lang="en-US" dirty="0" smtClean="0"/>
              <a:t>(but not all) phase </a:t>
            </a:r>
            <a:r>
              <a:rPr lang="en-US" dirty="0"/>
              <a:t>changes, then copy the rule to create a new rule with the same definition for each necessary phase change</a:t>
            </a:r>
          </a:p>
          <a:p>
            <a:pPr marL="0" indent="0">
              <a:buNone/>
            </a:pPr>
            <a:endParaRPr lang="en-US" dirty="0"/>
          </a:p>
        </p:txBody>
      </p:sp>
      <p:sp>
        <p:nvSpPr>
          <p:cNvPr id="3" name="Title 2"/>
          <p:cNvSpPr>
            <a:spLocks noGrp="1"/>
          </p:cNvSpPr>
          <p:nvPr>
            <p:ph type="title"/>
          </p:nvPr>
        </p:nvSpPr>
        <p:spPr>
          <a:noFill/>
        </p:spPr>
        <p:txBody>
          <a:bodyPr/>
          <a:lstStyle/>
          <a:p>
            <a:r>
              <a:rPr lang="en-US" dirty="0"/>
              <a:t>Rules – How is a rule defined?</a:t>
            </a:r>
          </a:p>
        </p:txBody>
      </p:sp>
      <p:sp>
        <p:nvSpPr>
          <p:cNvPr id="6" name="Content Placeholder 1"/>
          <p:cNvSpPr txBox="1">
            <a:spLocks/>
          </p:cNvSpPr>
          <p:nvPr/>
        </p:nvSpPr>
        <p:spPr>
          <a:xfrm>
            <a:off x="1524000" y="838415"/>
            <a:ext cx="4812293" cy="730612"/>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Clr>
                <a:schemeClr val="bg2"/>
              </a:buClr>
              <a:buFont typeface="Arial" pitchFamily="34" charset="0"/>
              <a:buChar char="•"/>
              <a:defRPr sz="2400" kern="1200">
                <a:solidFill>
                  <a:schemeClr val="tx2"/>
                </a:solidFill>
                <a:latin typeface="+mj-lt"/>
                <a:ea typeface="+mn-ea"/>
                <a:cs typeface="+mn-cs"/>
              </a:defRPr>
            </a:lvl1pPr>
            <a:lvl2pPr marL="742950" indent="-285750" algn="l" defTabSz="914400" rtl="0" eaLnBrk="1" latinLnBrk="0" hangingPunct="1">
              <a:spcBef>
                <a:spcPct val="20000"/>
              </a:spcBef>
              <a:buClr>
                <a:schemeClr val="bg2"/>
              </a:buClr>
              <a:buFont typeface="Calibri" pitchFamily="34" charset="0"/>
              <a:buChar char="−"/>
              <a:defRPr sz="2000" kern="1200">
                <a:solidFill>
                  <a:schemeClr val="tx2"/>
                </a:solidFill>
                <a:latin typeface="+mj-lt"/>
                <a:ea typeface="+mn-ea"/>
                <a:cs typeface="+mn-cs"/>
              </a:defRPr>
            </a:lvl2pPr>
            <a:lvl3pPr marL="1143000" indent="-228600" algn="l" defTabSz="914400" rtl="0" eaLnBrk="1" latinLnBrk="0" hangingPunct="1">
              <a:spcBef>
                <a:spcPct val="20000"/>
              </a:spcBef>
              <a:buClr>
                <a:schemeClr val="bg2"/>
              </a:buClr>
              <a:buFont typeface="Wingdings" pitchFamily="2" charset="2"/>
              <a:buChar char="§"/>
              <a:defRPr sz="1800" kern="1200">
                <a:solidFill>
                  <a:schemeClr val="tx2"/>
                </a:solidFill>
                <a:latin typeface="+mj-lt"/>
                <a:ea typeface="+mn-ea"/>
                <a:cs typeface="+mn-cs"/>
              </a:defRPr>
            </a:lvl3pPr>
            <a:lvl4pPr marL="1600200" indent="-228600" algn="l" defTabSz="914400" rtl="0" eaLnBrk="1" latinLnBrk="0" hangingPunct="1">
              <a:spcBef>
                <a:spcPct val="20000"/>
              </a:spcBef>
              <a:buClr>
                <a:schemeClr val="bg2"/>
              </a:buClr>
              <a:buFont typeface="Wingdings" pitchFamily="2" charset="2"/>
              <a:buChar char="ü"/>
              <a:defRPr sz="1600" kern="1200">
                <a:solidFill>
                  <a:schemeClr val="tx2"/>
                </a:solidFill>
                <a:latin typeface="+mj-lt"/>
                <a:ea typeface="+mn-ea"/>
                <a:cs typeface="+mn-cs"/>
              </a:defRPr>
            </a:lvl4pPr>
            <a:lvl5pPr marL="2114550" indent="-285750" algn="l" defTabSz="914400" rtl="0" eaLnBrk="1" latinLnBrk="0" hangingPunct="1">
              <a:spcBef>
                <a:spcPct val="20000"/>
              </a:spcBef>
              <a:buClr>
                <a:schemeClr val="bg2"/>
              </a:buClr>
              <a:buFont typeface="Courier New" pitchFamily="49" charset="0"/>
              <a:buChar char="o"/>
              <a:defRPr sz="1600" kern="1200">
                <a:solidFill>
                  <a:schemeClr val="tx2"/>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Activate the rule ONLY after it has been fully defined and is ready for testing</a:t>
            </a:r>
          </a:p>
        </p:txBody>
      </p:sp>
      <p:cxnSp>
        <p:nvCxnSpPr>
          <p:cNvPr id="8" name="Straight Arrow Connector 7"/>
          <p:cNvCxnSpPr/>
          <p:nvPr/>
        </p:nvCxnSpPr>
        <p:spPr>
          <a:xfrm flipH="1">
            <a:off x="1946032" y="1467556"/>
            <a:ext cx="492368" cy="2133600"/>
          </a:xfrm>
          <a:prstGeom prst="straightConnector1">
            <a:avLst/>
          </a:prstGeom>
          <a:ln w="38100">
            <a:solidFill>
              <a:srgbClr val="EF5B1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714045" y="4588934"/>
            <a:ext cx="1955141" cy="1066800"/>
          </a:xfrm>
          <a:prstGeom prst="straightConnector1">
            <a:avLst/>
          </a:prstGeom>
          <a:ln w="38100">
            <a:solidFill>
              <a:srgbClr val="EF5B1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342459"/>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5" name="Shape 625"/>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smtClean="0"/>
              <a:t>Team Connect Development</a:t>
            </a:r>
            <a:endParaRPr lang="en-US" dirty="0"/>
          </a:p>
        </p:txBody>
      </p:sp>
      <p:sp>
        <p:nvSpPr>
          <p:cNvPr id="5" name="Shape 832"/>
          <p:cNvSpPr txBox="1"/>
          <p:nvPr/>
        </p:nvSpPr>
        <p:spPr>
          <a:xfrm>
            <a:off x="1872466" y="1113162"/>
            <a:ext cx="8445500" cy="5095816"/>
          </a:xfrm>
          <a:prstGeom prst="rect">
            <a:avLst/>
          </a:prstGeom>
          <a:noFill/>
          <a:ln w="9525" cap="flat" cmpd="sng">
            <a:solidFill>
              <a:schemeClr val="lt2"/>
            </a:solidFill>
            <a:prstDash val="solid"/>
            <a:miter lim="800000"/>
            <a:headEnd type="none" w="med" len="med"/>
            <a:tailEnd type="none" w="med" len="med"/>
          </a:ln>
        </p:spPr>
        <p:txBody>
          <a:bodyPr wrap="square" lIns="91425" tIns="45700" rIns="91425" bIns="45700" anchor="t" anchorCtr="0">
            <a:noAutofit/>
          </a:bodyPr>
          <a:lstStyle/>
          <a:p>
            <a:pPr marL="342900" indent="-342900"/>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Con’t</a:t>
            </a:r>
            <a:endParaRPr lang="en-US" sz="1200" dirty="0">
              <a:solidFill>
                <a:schemeClr val="dk1"/>
              </a:solidFill>
              <a:latin typeface="Courier New"/>
              <a:ea typeface="Courier New"/>
              <a:cs typeface="Courier New"/>
              <a:sym typeface="Courier New"/>
            </a:endParaRPr>
          </a:p>
          <a:p>
            <a:pPr marL="342900" indent="-342900"/>
            <a:endParaRPr lang="en-US" sz="1200" dirty="0">
              <a:solidFill>
                <a:schemeClr val="dk1"/>
              </a:solidFill>
              <a:latin typeface="Courier New"/>
              <a:ea typeface="Courier New"/>
              <a:cs typeface="Courier New"/>
              <a:sym typeface="Courier New"/>
            </a:endParaRPr>
          </a:p>
          <a:p>
            <a:pPr marL="342900" indent="-342900"/>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sb.append</a:t>
            </a:r>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record.getName</a:t>
            </a:r>
            <a:r>
              <a:rPr lang="en-US" sz="1200" dirty="0">
                <a:solidFill>
                  <a:schemeClr val="dk1"/>
                </a:solidFill>
                <a:latin typeface="Courier New"/>
                <a:ea typeface="Courier New"/>
                <a:cs typeface="Courier New"/>
                <a:sym typeface="Courier New"/>
              </a:rPr>
              <a:t>()).append(",").append(</a:t>
            </a:r>
            <a:r>
              <a:rPr lang="en-US" sz="1200" dirty="0" err="1">
                <a:solidFill>
                  <a:schemeClr val="dk1"/>
                </a:solidFill>
                <a:latin typeface="Courier New"/>
                <a:ea typeface="Courier New"/>
                <a:cs typeface="Courier New"/>
                <a:sym typeface="Courier New"/>
              </a:rPr>
              <a:t>record.getNumberString</a:t>
            </a:r>
            <a:r>
              <a:rPr lang="en-US" sz="1200" dirty="0">
                <a:solidFill>
                  <a:schemeClr val="dk1"/>
                </a:solidFill>
                <a:latin typeface="Courier New"/>
                <a:ea typeface="Courier New"/>
                <a:cs typeface="Courier New"/>
                <a:sym typeface="Courier New"/>
              </a:rPr>
              <a:t>()).append(SEPARATOR);</a:t>
            </a:r>
          </a:p>
          <a:p>
            <a:pPr marL="342900" indent="-342900"/>
            <a:r>
              <a:rPr lang="en-US" sz="1200" dirty="0">
                <a:solidFill>
                  <a:schemeClr val="dk1"/>
                </a:solidFill>
                <a:latin typeface="Courier New"/>
                <a:ea typeface="Courier New"/>
                <a:cs typeface="Courier New"/>
                <a:sym typeface="Courier New"/>
              </a:rPr>
              <a:t>		}</a:t>
            </a:r>
          </a:p>
          <a:p>
            <a:pPr marL="342900" indent="-342900"/>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createFile</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	}</a:t>
            </a:r>
          </a:p>
          <a:p>
            <a:pPr marL="342900" indent="-342900"/>
            <a:r>
              <a:rPr lang="en-US" sz="1200" dirty="0">
                <a:solidFill>
                  <a:schemeClr val="dk1"/>
                </a:solidFill>
                <a:latin typeface="Courier New"/>
                <a:ea typeface="Courier New"/>
                <a:cs typeface="Courier New"/>
                <a:sym typeface="Courier New"/>
              </a:rPr>
              <a:t>	</a:t>
            </a:r>
          </a:p>
          <a:p>
            <a:pPr marL="342900" indent="-342900"/>
            <a:r>
              <a:rPr lang="en-US" sz="1200" dirty="0">
                <a:solidFill>
                  <a:schemeClr val="dk1"/>
                </a:solidFill>
                <a:latin typeface="Courier New"/>
                <a:ea typeface="Courier New"/>
                <a:cs typeface="Courier New"/>
                <a:sym typeface="Courier New"/>
              </a:rPr>
              <a:t>	private void </a:t>
            </a:r>
            <a:r>
              <a:rPr lang="en-US" sz="1200" dirty="0" err="1">
                <a:solidFill>
                  <a:schemeClr val="dk1"/>
                </a:solidFill>
                <a:latin typeface="Courier New"/>
                <a:ea typeface="Courier New"/>
                <a:cs typeface="Courier New"/>
                <a:sym typeface="Courier New"/>
              </a:rPr>
              <a:t>createFile</a:t>
            </a:r>
            <a:r>
              <a:rPr lang="en-US" sz="1200" dirty="0">
                <a:solidFill>
                  <a:schemeClr val="dk1"/>
                </a:solidFill>
                <a:latin typeface="Courier New"/>
                <a:ea typeface="Courier New"/>
                <a:cs typeface="Courier New"/>
                <a:sym typeface="Courier New"/>
              </a:rPr>
              <a:t>() {</a:t>
            </a:r>
          </a:p>
          <a:p>
            <a:pPr marL="342900" indent="-342900"/>
            <a:r>
              <a:rPr lang="en-US" sz="1200" dirty="0">
                <a:solidFill>
                  <a:schemeClr val="dk1"/>
                </a:solidFill>
                <a:latin typeface="Courier New"/>
                <a:ea typeface="Courier New"/>
                <a:cs typeface="Courier New"/>
                <a:sym typeface="Courier New"/>
              </a:rPr>
              <a:t>		</a:t>
            </a:r>
          </a:p>
          <a:p>
            <a:pPr marL="342900" indent="-342900"/>
            <a:r>
              <a:rPr lang="en-US" sz="1200" dirty="0">
                <a:solidFill>
                  <a:schemeClr val="dk1"/>
                </a:solidFill>
                <a:latin typeface="Courier New"/>
                <a:ea typeface="Courier New"/>
                <a:cs typeface="Courier New"/>
                <a:sym typeface="Courier New"/>
              </a:rPr>
              <a:t>		String </a:t>
            </a:r>
            <a:r>
              <a:rPr lang="en-US" sz="1200" dirty="0" err="1">
                <a:solidFill>
                  <a:schemeClr val="dk1"/>
                </a:solidFill>
                <a:latin typeface="Courier New"/>
                <a:ea typeface="Courier New"/>
                <a:cs typeface="Courier New"/>
                <a:sym typeface="Courier New"/>
              </a:rPr>
              <a:t>fileName</a:t>
            </a:r>
            <a:r>
              <a:rPr lang="en-US" sz="1200" dirty="0">
                <a:solidFill>
                  <a:schemeClr val="dk1"/>
                </a:solidFill>
                <a:latin typeface="Courier New"/>
                <a:ea typeface="Courier New"/>
                <a:cs typeface="Courier New"/>
                <a:sym typeface="Courier New"/>
              </a:rPr>
              <a:t> = “ZZZZ_Details_"+</a:t>
            </a:r>
            <a:r>
              <a:rPr lang="en-US" sz="1200" dirty="0" err="1">
                <a:solidFill>
                  <a:schemeClr val="dk1"/>
                </a:solidFill>
                <a:latin typeface="Courier New"/>
                <a:ea typeface="Courier New"/>
                <a:cs typeface="Courier New"/>
                <a:sym typeface="Courier New"/>
              </a:rPr>
              <a:t>Calendar.getInstance</a:t>
            </a:r>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getTimeInMillis</a:t>
            </a:r>
            <a:r>
              <a:rPr lang="en-US" sz="1200" dirty="0">
                <a:solidFill>
                  <a:schemeClr val="dk1"/>
                </a:solidFill>
                <a:latin typeface="Courier New"/>
                <a:ea typeface="Courier New"/>
                <a:cs typeface="Courier New"/>
                <a:sym typeface="Courier New"/>
              </a:rPr>
              <a:t>()+".csv";</a:t>
            </a:r>
          </a:p>
          <a:p>
            <a:pPr marL="342900" indent="-342900"/>
            <a:r>
              <a:rPr lang="en-US" sz="1200" dirty="0">
                <a:solidFill>
                  <a:schemeClr val="dk1"/>
                </a:solidFill>
                <a:latin typeface="Courier New"/>
                <a:ea typeface="Courier New"/>
                <a:cs typeface="Courier New"/>
                <a:sym typeface="Courier New"/>
              </a:rPr>
              <a:t>		</a:t>
            </a:r>
          </a:p>
          <a:p>
            <a:pPr marL="342900" indent="-342900"/>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FileContentType</a:t>
            </a:r>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contentType</a:t>
            </a:r>
            <a:r>
              <a:rPr lang="en-US" sz="1200" dirty="0">
                <a:solidFill>
                  <a:schemeClr val="dk1"/>
                </a:solidFill>
                <a:latin typeface="Courier New"/>
                <a:ea typeface="Courier New"/>
                <a:cs typeface="Courier New"/>
                <a:sym typeface="Courier New"/>
              </a:rPr>
              <a:t> = </a:t>
            </a:r>
            <a:r>
              <a:rPr lang="en-US" sz="1200" dirty="0" err="1">
                <a:solidFill>
                  <a:schemeClr val="dk1"/>
                </a:solidFill>
                <a:latin typeface="Courier New"/>
                <a:ea typeface="Courier New"/>
                <a:cs typeface="Courier New"/>
                <a:sym typeface="Courier New"/>
              </a:rPr>
              <a:t>platform.getLookupItemService</a:t>
            </a:r>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getFileContentTypeByFileExtension</a:t>
            </a:r>
            <a:r>
              <a:rPr lang="en-US" sz="1200" dirty="0">
                <a:solidFill>
                  <a:schemeClr val="dk1"/>
                </a:solidFill>
                <a:latin typeface="Courier New"/>
                <a:ea typeface="Courier New"/>
                <a:cs typeface="Courier New"/>
                <a:sym typeface="Courier New"/>
              </a:rPr>
              <a:t>("txt");</a:t>
            </a:r>
          </a:p>
          <a:p>
            <a:pPr marL="342900" indent="-342900"/>
            <a:r>
              <a:rPr lang="en-US" sz="1200" dirty="0">
                <a:solidFill>
                  <a:schemeClr val="dk1"/>
                </a:solidFill>
                <a:latin typeface="Courier New"/>
                <a:ea typeface="Courier New"/>
                <a:cs typeface="Courier New"/>
                <a:sym typeface="Courier New"/>
              </a:rPr>
              <a:t>		</a:t>
            </a:r>
          </a:p>
          <a:p>
            <a:pPr marL="342900" indent="-342900"/>
            <a:r>
              <a:rPr lang="en-US" sz="1200" dirty="0">
                <a:solidFill>
                  <a:schemeClr val="dk1"/>
                </a:solidFill>
                <a:latin typeface="Courier New"/>
                <a:ea typeface="Courier New"/>
                <a:cs typeface="Courier New"/>
                <a:sym typeface="Courier New"/>
              </a:rPr>
              <a:t>		Folder </a:t>
            </a:r>
            <a:r>
              <a:rPr lang="en-US" sz="1200" dirty="0" err="1">
                <a:solidFill>
                  <a:schemeClr val="dk1"/>
                </a:solidFill>
                <a:latin typeface="Courier New"/>
                <a:ea typeface="Courier New"/>
                <a:cs typeface="Courier New"/>
                <a:sym typeface="Courier New"/>
              </a:rPr>
              <a:t>reportingFolder</a:t>
            </a:r>
            <a:r>
              <a:rPr lang="en-US" sz="1200" dirty="0">
                <a:solidFill>
                  <a:schemeClr val="dk1"/>
                </a:solidFill>
                <a:latin typeface="Courier New"/>
                <a:ea typeface="Courier New"/>
                <a:cs typeface="Courier New"/>
                <a:sym typeface="Courier New"/>
              </a:rPr>
              <a:t> = (Folder) </a:t>
            </a:r>
            <a:r>
              <a:rPr lang="en-US" sz="1200" dirty="0" err="1">
                <a:solidFill>
                  <a:schemeClr val="dk1"/>
                </a:solidFill>
                <a:latin typeface="Courier New"/>
                <a:ea typeface="Courier New"/>
                <a:cs typeface="Courier New"/>
                <a:sym typeface="Courier New"/>
              </a:rPr>
              <a:t>platform.getDocumentService</a:t>
            </a:r>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getRootFolder</a:t>
            </a:r>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getDocumentForName</a:t>
            </a:r>
            <a:r>
              <a:rPr lang="en-US" sz="1200" dirty="0">
                <a:solidFill>
                  <a:schemeClr val="dk1"/>
                </a:solidFill>
                <a:latin typeface="Courier New"/>
                <a:ea typeface="Courier New"/>
                <a:cs typeface="Courier New"/>
                <a:sym typeface="Courier New"/>
              </a:rPr>
              <a:t>("Reporting");</a:t>
            </a:r>
          </a:p>
          <a:p>
            <a:pPr marL="342900" indent="-342900"/>
            <a:r>
              <a:rPr lang="en-US" sz="1200" dirty="0">
                <a:solidFill>
                  <a:schemeClr val="dk1"/>
                </a:solidFill>
                <a:latin typeface="Courier New"/>
                <a:ea typeface="Courier New"/>
                <a:cs typeface="Courier New"/>
                <a:sym typeface="Courier New"/>
              </a:rPr>
              <a:t>		File </a:t>
            </a:r>
            <a:r>
              <a:rPr lang="en-US" sz="1200" dirty="0" err="1">
                <a:solidFill>
                  <a:schemeClr val="dk1"/>
                </a:solidFill>
                <a:latin typeface="Courier New"/>
                <a:ea typeface="Courier New"/>
                <a:cs typeface="Courier New"/>
                <a:sym typeface="Courier New"/>
              </a:rPr>
              <a:t>csvFile</a:t>
            </a:r>
            <a:r>
              <a:rPr lang="en-US" sz="1200" dirty="0">
                <a:solidFill>
                  <a:schemeClr val="dk1"/>
                </a:solidFill>
                <a:latin typeface="Courier New"/>
                <a:ea typeface="Courier New"/>
                <a:cs typeface="Courier New"/>
                <a:sym typeface="Courier New"/>
              </a:rPr>
              <a:t> = </a:t>
            </a:r>
            <a:r>
              <a:rPr lang="en-US" sz="1200" dirty="0" err="1">
                <a:solidFill>
                  <a:schemeClr val="dk1"/>
                </a:solidFill>
                <a:latin typeface="Courier New"/>
                <a:ea typeface="Courier New"/>
                <a:cs typeface="Courier New"/>
                <a:sym typeface="Courier New"/>
              </a:rPr>
              <a:t>reportingFolder.addFile</a:t>
            </a:r>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fileName</a:t>
            </a:r>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sb.toString</a:t>
            </a:r>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getBytes</a:t>
            </a:r>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contentType</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		</a:t>
            </a:r>
          </a:p>
          <a:p>
            <a:pPr marL="342900" indent="-342900"/>
            <a:r>
              <a:rPr lang="en-US" sz="1200" dirty="0">
                <a:solidFill>
                  <a:schemeClr val="dk1"/>
                </a:solidFill>
                <a:latin typeface="Courier New"/>
                <a:ea typeface="Courier New"/>
                <a:cs typeface="Courier New"/>
                <a:sym typeface="Courier New"/>
              </a:rPr>
              <a:t>	}</a:t>
            </a:r>
          </a:p>
          <a:p>
            <a:pPr marL="342900" indent="-342900"/>
            <a:endParaRPr lang="en-US" sz="1200" dirty="0">
              <a:solidFill>
                <a:schemeClr val="dk1"/>
              </a:solidFill>
              <a:latin typeface="Courier New"/>
              <a:ea typeface="Courier New"/>
              <a:cs typeface="Courier New"/>
              <a:sym typeface="Courier New"/>
            </a:endParaRPr>
          </a:p>
          <a:p>
            <a:pPr marL="342900" indent="-342900"/>
            <a:endParaRPr lang="en-US" sz="1200" dirty="0">
              <a:solidFill>
                <a:schemeClr val="dk1"/>
              </a:solidFill>
              <a:latin typeface="Courier New"/>
              <a:ea typeface="Courier New"/>
              <a:cs typeface="Courier New"/>
              <a:sym typeface="Courier New"/>
            </a:endParaRPr>
          </a:p>
          <a:p>
            <a:pPr marL="342900" indent="-342900"/>
            <a:r>
              <a:rPr lang="en-US" sz="1200" dirty="0" err="1">
                <a:solidFill>
                  <a:schemeClr val="dk1"/>
                </a:solidFill>
                <a:latin typeface="Courier New"/>
                <a:ea typeface="Courier New"/>
                <a:cs typeface="Courier New"/>
                <a:sym typeface="Courier New"/>
              </a:rPr>
              <a:t>Con’t</a:t>
            </a:r>
            <a:r>
              <a:rPr lang="en-US" sz="1200" dirty="0">
                <a:solidFill>
                  <a:schemeClr val="dk1"/>
                </a:solidFill>
                <a:latin typeface="Courier New"/>
                <a:ea typeface="Courier New"/>
                <a:cs typeface="Courier New"/>
                <a:sym typeface="Courier New"/>
              </a:rPr>
              <a:t>…</a:t>
            </a:r>
          </a:p>
        </p:txBody>
      </p:sp>
    </p:spTree>
    <p:extLst>
      <p:ext uri="{BB962C8B-B14F-4D97-AF65-F5344CB8AC3E}">
        <p14:creationId xmlns:p14="http://schemas.microsoft.com/office/powerpoint/2010/main" val="182401840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5" name="Shape 625"/>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smtClean="0"/>
              <a:t>Team Connect Development</a:t>
            </a:r>
            <a:endParaRPr lang="en-US" dirty="0"/>
          </a:p>
        </p:txBody>
      </p:sp>
      <p:sp>
        <p:nvSpPr>
          <p:cNvPr id="5" name="Shape 832"/>
          <p:cNvSpPr txBox="1"/>
          <p:nvPr/>
        </p:nvSpPr>
        <p:spPr>
          <a:xfrm>
            <a:off x="1872466" y="1113162"/>
            <a:ext cx="8445500" cy="5095816"/>
          </a:xfrm>
          <a:prstGeom prst="rect">
            <a:avLst/>
          </a:prstGeom>
          <a:noFill/>
          <a:ln w="9525" cap="flat" cmpd="sng">
            <a:solidFill>
              <a:schemeClr val="lt2"/>
            </a:solidFill>
            <a:prstDash val="solid"/>
            <a:miter lim="800000"/>
            <a:headEnd type="none" w="med" len="med"/>
            <a:tailEnd type="none" w="med" len="med"/>
          </a:ln>
        </p:spPr>
        <p:txBody>
          <a:bodyPr wrap="square" lIns="91425" tIns="45700" rIns="91425" bIns="45700" anchor="t" anchorCtr="0">
            <a:noAutofit/>
          </a:bodyPr>
          <a:lstStyle/>
          <a:p>
            <a:pPr marL="342900" indent="-342900"/>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Con’t</a:t>
            </a:r>
            <a:endParaRPr lang="en-US" sz="1200" dirty="0">
              <a:solidFill>
                <a:schemeClr val="dk1"/>
              </a:solidFill>
              <a:latin typeface="Courier New"/>
              <a:ea typeface="Courier New"/>
              <a:cs typeface="Courier New"/>
              <a:sym typeface="Courier New"/>
            </a:endParaRPr>
          </a:p>
          <a:p>
            <a:pPr marL="342900" indent="-342900"/>
            <a:endParaRPr lang="en-US" sz="1200" dirty="0">
              <a:solidFill>
                <a:schemeClr val="dk1"/>
              </a:solidFill>
              <a:latin typeface="Courier New"/>
              <a:ea typeface="Courier New"/>
              <a:cs typeface="Courier New"/>
              <a:sym typeface="Courier New"/>
            </a:endParaRPr>
          </a:p>
          <a:p>
            <a:pPr marL="342900" indent="-342900"/>
            <a:r>
              <a:rPr lang="en-US" sz="1200" dirty="0">
                <a:solidFill>
                  <a:schemeClr val="dk1"/>
                </a:solidFill>
                <a:latin typeface="Courier New"/>
                <a:ea typeface="Courier New"/>
                <a:cs typeface="Courier New"/>
                <a:sym typeface="Courier New"/>
              </a:rPr>
              <a:t>	private List&lt;Project&gt; </a:t>
            </a:r>
            <a:r>
              <a:rPr lang="en-US" sz="1200" dirty="0" err="1">
                <a:solidFill>
                  <a:schemeClr val="dk1"/>
                </a:solidFill>
                <a:latin typeface="Courier New"/>
                <a:ea typeface="Courier New"/>
                <a:cs typeface="Courier New"/>
                <a:sym typeface="Courier New"/>
              </a:rPr>
              <a:t>getRecordList</a:t>
            </a:r>
            <a:r>
              <a:rPr lang="en-US" sz="1200" dirty="0">
                <a:solidFill>
                  <a:schemeClr val="dk1"/>
                </a:solidFill>
                <a:latin typeface="Courier New"/>
                <a:ea typeface="Courier New"/>
                <a:cs typeface="Courier New"/>
                <a:sym typeface="Courier New"/>
              </a:rPr>
              <a:t>() {</a:t>
            </a:r>
          </a:p>
          <a:p>
            <a:pPr marL="342900" indent="-342900"/>
            <a:r>
              <a:rPr lang="en-US" sz="1200" dirty="0">
                <a:solidFill>
                  <a:schemeClr val="dk1"/>
                </a:solidFill>
                <a:latin typeface="Courier New"/>
                <a:ea typeface="Courier New"/>
                <a:cs typeface="Courier New"/>
                <a:sym typeface="Courier New"/>
              </a:rPr>
              <a:t>		</a:t>
            </a:r>
          </a:p>
          <a:p>
            <a:pPr marL="342900" indent="-342900"/>
            <a:r>
              <a:rPr lang="en-US" sz="1200" dirty="0">
                <a:solidFill>
                  <a:schemeClr val="dk1"/>
                </a:solidFill>
                <a:latin typeface="Courier New"/>
                <a:ea typeface="Courier New"/>
                <a:cs typeface="Courier New"/>
                <a:sym typeface="Courier New"/>
              </a:rPr>
              <a:t>		Calendar </a:t>
            </a:r>
            <a:r>
              <a:rPr lang="en-US" sz="1200" dirty="0" err="1">
                <a:solidFill>
                  <a:schemeClr val="dk1"/>
                </a:solidFill>
                <a:latin typeface="Courier New"/>
                <a:ea typeface="Courier New"/>
                <a:cs typeface="Courier New"/>
                <a:sym typeface="Courier New"/>
              </a:rPr>
              <a:t>nowDate</a:t>
            </a:r>
            <a:r>
              <a:rPr lang="en-US" sz="1200" dirty="0">
                <a:solidFill>
                  <a:schemeClr val="dk1"/>
                </a:solidFill>
                <a:latin typeface="Courier New"/>
                <a:ea typeface="Courier New"/>
                <a:cs typeface="Courier New"/>
                <a:sym typeface="Courier New"/>
              </a:rPr>
              <a:t> = </a:t>
            </a:r>
            <a:r>
              <a:rPr lang="en-US" sz="1200" dirty="0" err="1">
                <a:solidFill>
                  <a:schemeClr val="dk1"/>
                </a:solidFill>
                <a:latin typeface="Courier New"/>
                <a:ea typeface="Courier New"/>
                <a:cs typeface="Courier New"/>
                <a:sym typeface="Courier New"/>
              </a:rPr>
              <a:t>Calendar.getInstance</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		Calendar </a:t>
            </a:r>
            <a:r>
              <a:rPr lang="en-US" sz="1200" dirty="0" err="1">
                <a:solidFill>
                  <a:schemeClr val="dk1"/>
                </a:solidFill>
                <a:latin typeface="Courier New"/>
                <a:ea typeface="Courier New"/>
                <a:cs typeface="Courier New"/>
                <a:sym typeface="Courier New"/>
              </a:rPr>
              <a:t>sevenDaysBeforeDate</a:t>
            </a:r>
            <a:r>
              <a:rPr lang="en-US" sz="1200" dirty="0">
                <a:solidFill>
                  <a:schemeClr val="dk1"/>
                </a:solidFill>
                <a:latin typeface="Courier New"/>
                <a:ea typeface="Courier New"/>
                <a:cs typeface="Courier New"/>
                <a:sym typeface="Courier New"/>
              </a:rPr>
              <a:t> = (Calendar) </a:t>
            </a:r>
            <a:r>
              <a:rPr lang="en-US" sz="1200" dirty="0" err="1">
                <a:solidFill>
                  <a:schemeClr val="dk1"/>
                </a:solidFill>
                <a:latin typeface="Courier New"/>
                <a:ea typeface="Courier New"/>
                <a:cs typeface="Courier New"/>
                <a:sym typeface="Courier New"/>
              </a:rPr>
              <a:t>nowDate.clone</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sevenDaysBeforeDate.add</a:t>
            </a:r>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Calendar.DAY_OF_YEAR</a:t>
            </a:r>
            <a:r>
              <a:rPr lang="en-US" sz="1200" dirty="0">
                <a:solidFill>
                  <a:schemeClr val="dk1"/>
                </a:solidFill>
                <a:latin typeface="Courier New"/>
                <a:ea typeface="Courier New"/>
                <a:cs typeface="Courier New"/>
                <a:sym typeface="Courier New"/>
              </a:rPr>
              <a:t>, -7);</a:t>
            </a:r>
          </a:p>
          <a:p>
            <a:pPr marL="342900" indent="-342900"/>
            <a:r>
              <a:rPr lang="en-US" sz="1200" dirty="0">
                <a:solidFill>
                  <a:schemeClr val="dk1"/>
                </a:solidFill>
                <a:latin typeface="Courier New"/>
                <a:ea typeface="Courier New"/>
                <a:cs typeface="Courier New"/>
                <a:sym typeface="Courier New"/>
              </a:rPr>
              <a:t>		</a:t>
            </a:r>
          </a:p>
          <a:p>
            <a:pPr marL="342900" indent="-342900"/>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DateCriterion</a:t>
            </a:r>
            <a:r>
              <a:rPr lang="en-US" sz="1200" dirty="0">
                <a:solidFill>
                  <a:schemeClr val="dk1"/>
                </a:solidFill>
                <a:latin typeface="Courier New"/>
                <a:ea typeface="Courier New"/>
                <a:cs typeface="Courier New"/>
                <a:sym typeface="Courier New"/>
              </a:rPr>
              <a:t> dc = new </a:t>
            </a:r>
            <a:r>
              <a:rPr lang="en-US" sz="1200" dirty="0" err="1">
                <a:solidFill>
                  <a:schemeClr val="dk1"/>
                </a:solidFill>
                <a:latin typeface="Courier New"/>
                <a:ea typeface="Courier New"/>
                <a:cs typeface="Courier New"/>
                <a:sym typeface="Courier New"/>
              </a:rPr>
              <a:t>DateCriterion</a:t>
            </a:r>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Project.MODIFIED_ON</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dc.between</a:t>
            </a:r>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sevenDaysBeforeDate.getTime</a:t>
            </a:r>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nowDate.getTime</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		</a:t>
            </a:r>
          </a:p>
          <a:p>
            <a:pPr marL="342900" indent="-342900"/>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StringCriterion</a:t>
            </a:r>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uniqueCodeCrtierion</a:t>
            </a:r>
            <a:r>
              <a:rPr lang="en-US" sz="1200" dirty="0">
                <a:solidFill>
                  <a:schemeClr val="dk1"/>
                </a:solidFill>
                <a:latin typeface="Courier New"/>
                <a:ea typeface="Courier New"/>
                <a:cs typeface="Courier New"/>
                <a:sym typeface="Courier New"/>
              </a:rPr>
              <a:t> = new </a:t>
            </a:r>
            <a:r>
              <a:rPr lang="en-US" sz="1200" dirty="0" err="1">
                <a:solidFill>
                  <a:schemeClr val="dk1"/>
                </a:solidFill>
                <a:latin typeface="Courier New"/>
                <a:ea typeface="Courier New"/>
                <a:cs typeface="Courier New"/>
                <a:sym typeface="Courier New"/>
              </a:rPr>
              <a:t>StringCriterion</a:t>
            </a:r>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Project.OBJECT_DEFINITION_UNIQUE_CODE</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uniqueCodeCrtierion.equalTo</a:t>
            </a:r>
            <a:r>
              <a:rPr lang="en-US" sz="1200" dirty="0">
                <a:solidFill>
                  <a:schemeClr val="dk1"/>
                </a:solidFill>
                <a:latin typeface="Courier New"/>
                <a:ea typeface="Courier New"/>
                <a:cs typeface="Courier New"/>
                <a:sym typeface="Courier New"/>
              </a:rPr>
              <a:t>(“ZZZZ");</a:t>
            </a:r>
          </a:p>
          <a:p>
            <a:pPr marL="342900" indent="-342900"/>
            <a:r>
              <a:rPr lang="en-US" sz="1200" dirty="0">
                <a:solidFill>
                  <a:schemeClr val="dk1"/>
                </a:solidFill>
                <a:latin typeface="Courier New"/>
                <a:ea typeface="Courier New"/>
                <a:cs typeface="Courier New"/>
                <a:sym typeface="Courier New"/>
              </a:rPr>
              <a:t>		</a:t>
            </a:r>
          </a:p>
          <a:p>
            <a:pPr marL="342900" indent="-342900"/>
            <a:r>
              <a:rPr lang="en-US" sz="1200" dirty="0">
                <a:solidFill>
                  <a:schemeClr val="dk1"/>
                </a:solidFill>
                <a:latin typeface="Courier New"/>
                <a:ea typeface="Courier New"/>
                <a:cs typeface="Courier New"/>
                <a:sym typeface="Courier New"/>
              </a:rPr>
              <a:t>		//v2  optional, to remove search limits on results</a:t>
            </a:r>
          </a:p>
          <a:p>
            <a:pPr marL="342900" indent="-342900"/>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SearchParameters</a:t>
            </a:r>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sp</a:t>
            </a:r>
            <a:r>
              <a:rPr lang="en-US" sz="1200" dirty="0">
                <a:solidFill>
                  <a:schemeClr val="dk1"/>
                </a:solidFill>
                <a:latin typeface="Courier New"/>
                <a:ea typeface="Courier New"/>
                <a:cs typeface="Courier New"/>
                <a:sym typeface="Courier New"/>
              </a:rPr>
              <a:t> = new </a:t>
            </a:r>
            <a:r>
              <a:rPr lang="en-US" sz="1200" dirty="0" err="1">
                <a:solidFill>
                  <a:schemeClr val="dk1"/>
                </a:solidFill>
                <a:latin typeface="Courier New"/>
                <a:ea typeface="Courier New"/>
                <a:cs typeface="Courier New"/>
                <a:sym typeface="Courier New"/>
              </a:rPr>
              <a:t>SearchParameters</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sp.doNotUseLimit</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sp.setSortFields</a:t>
            </a:r>
            <a:r>
              <a:rPr lang="en-US" sz="1200" dirty="0">
                <a:solidFill>
                  <a:schemeClr val="dk1"/>
                </a:solidFill>
                <a:latin typeface="Courier New"/>
                <a:ea typeface="Courier New"/>
                <a:cs typeface="Courier New"/>
                <a:sym typeface="Courier New"/>
              </a:rPr>
              <a:t>(new </a:t>
            </a:r>
            <a:r>
              <a:rPr lang="en-US" sz="1200" dirty="0" err="1">
                <a:solidFill>
                  <a:schemeClr val="dk1"/>
                </a:solidFill>
                <a:latin typeface="Courier New"/>
                <a:ea typeface="Courier New"/>
                <a:cs typeface="Courier New"/>
                <a:sym typeface="Courier New"/>
              </a:rPr>
              <a:t>SortField</a:t>
            </a:r>
            <a:r>
              <a:rPr lang="en-US" sz="1200" dirty="0">
                <a:solidFill>
                  <a:schemeClr val="dk1"/>
                </a:solidFill>
                <a:latin typeface="Courier New"/>
                <a:ea typeface="Courier New"/>
                <a:cs typeface="Courier New"/>
                <a:sym typeface="Courier New"/>
              </a:rPr>
              <a:t>(Project.NAME));</a:t>
            </a:r>
          </a:p>
          <a:p>
            <a:pPr marL="342900" indent="-342900"/>
            <a:r>
              <a:rPr lang="en-US" sz="1200" dirty="0">
                <a:solidFill>
                  <a:schemeClr val="dk1"/>
                </a:solidFill>
                <a:latin typeface="Courier New"/>
                <a:ea typeface="Courier New"/>
                <a:cs typeface="Courier New"/>
                <a:sym typeface="Courier New"/>
              </a:rPr>
              <a:t>		//V2 optional, to remove search limits on results</a:t>
            </a:r>
          </a:p>
          <a:p>
            <a:pPr marL="342900" indent="-342900"/>
            <a:r>
              <a:rPr lang="en-US" sz="1200" dirty="0">
                <a:solidFill>
                  <a:schemeClr val="dk1"/>
                </a:solidFill>
                <a:latin typeface="Courier New"/>
                <a:ea typeface="Courier New"/>
                <a:cs typeface="Courier New"/>
                <a:sym typeface="Courier New"/>
              </a:rPr>
              <a:t>		</a:t>
            </a:r>
          </a:p>
          <a:p>
            <a:pPr marL="342900" indent="-342900"/>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SearchCriteria</a:t>
            </a:r>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sc</a:t>
            </a:r>
            <a:r>
              <a:rPr lang="en-US" sz="1200" dirty="0">
                <a:solidFill>
                  <a:schemeClr val="dk1"/>
                </a:solidFill>
                <a:latin typeface="Courier New"/>
                <a:ea typeface="Courier New"/>
                <a:cs typeface="Courier New"/>
                <a:sym typeface="Courier New"/>
              </a:rPr>
              <a:t> = new </a:t>
            </a:r>
            <a:r>
              <a:rPr lang="en-US" sz="1200" dirty="0" err="1">
                <a:solidFill>
                  <a:schemeClr val="dk1"/>
                </a:solidFill>
                <a:latin typeface="Courier New"/>
                <a:ea typeface="Courier New"/>
                <a:cs typeface="Courier New"/>
                <a:sym typeface="Courier New"/>
              </a:rPr>
              <a:t>SearchCriteria</a:t>
            </a:r>
            <a:r>
              <a:rPr lang="en-US" sz="1200" dirty="0">
                <a:solidFill>
                  <a:schemeClr val="dk1"/>
                </a:solidFill>
                <a:latin typeface="Courier New"/>
                <a:ea typeface="Courier New"/>
                <a:cs typeface="Courier New"/>
                <a:sym typeface="Courier New"/>
              </a:rPr>
              <a:t>(dc).and(</a:t>
            </a:r>
            <a:r>
              <a:rPr lang="en-US" sz="1200" dirty="0" err="1">
                <a:solidFill>
                  <a:schemeClr val="dk1"/>
                </a:solidFill>
                <a:latin typeface="Courier New"/>
                <a:ea typeface="Courier New"/>
                <a:cs typeface="Courier New"/>
                <a:sym typeface="Courier New"/>
              </a:rPr>
              <a:t>uniqueCodeCrtierion</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		</a:t>
            </a:r>
          </a:p>
          <a:p>
            <a:pPr marL="342900" indent="-342900"/>
            <a:r>
              <a:rPr lang="en-US" sz="1200" dirty="0">
                <a:solidFill>
                  <a:schemeClr val="dk1"/>
                </a:solidFill>
                <a:latin typeface="Courier New"/>
                <a:ea typeface="Courier New"/>
                <a:cs typeface="Courier New"/>
                <a:sym typeface="Courier New"/>
              </a:rPr>
              <a:t>		return </a:t>
            </a:r>
            <a:r>
              <a:rPr lang="en-US" sz="1200" dirty="0" err="1">
                <a:solidFill>
                  <a:schemeClr val="dk1"/>
                </a:solidFill>
                <a:latin typeface="Courier New"/>
                <a:ea typeface="Courier New"/>
                <a:cs typeface="Courier New"/>
                <a:sym typeface="Courier New"/>
              </a:rPr>
              <a:t>platform.getProjectService</a:t>
            </a:r>
            <a:r>
              <a:rPr lang="en-US" sz="1200" dirty="0">
                <a:solidFill>
                  <a:schemeClr val="dk1"/>
                </a:solidFill>
                <a:latin typeface="Courier New"/>
                <a:ea typeface="Courier New"/>
                <a:cs typeface="Courier New"/>
                <a:sym typeface="Courier New"/>
              </a:rPr>
              <a:t>().search(</a:t>
            </a:r>
            <a:r>
              <a:rPr lang="en-US" sz="1200" dirty="0" err="1">
                <a:solidFill>
                  <a:schemeClr val="dk1"/>
                </a:solidFill>
                <a:latin typeface="Courier New"/>
                <a:ea typeface="Courier New"/>
                <a:cs typeface="Courier New"/>
                <a:sym typeface="Courier New"/>
              </a:rPr>
              <a:t>sc</a:t>
            </a:r>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sp</a:t>
            </a:r>
            <a:r>
              <a:rPr lang="en-US" sz="1200" dirty="0">
                <a:solidFill>
                  <a:schemeClr val="dk1"/>
                </a:solidFill>
                <a:latin typeface="Courier New"/>
                <a:ea typeface="Courier New"/>
                <a:cs typeface="Courier New"/>
                <a:sym typeface="Courier New"/>
              </a:rPr>
              <a:t>);  //V2(V1 =”search(</a:t>
            </a:r>
            <a:r>
              <a:rPr lang="en-US" sz="1200" dirty="0" err="1">
                <a:solidFill>
                  <a:schemeClr val="dk1"/>
                </a:solidFill>
                <a:latin typeface="Courier New"/>
                <a:ea typeface="Courier New"/>
                <a:cs typeface="Courier New"/>
                <a:sym typeface="Courier New"/>
              </a:rPr>
              <a:t>sc</a:t>
            </a:r>
            <a:r>
              <a:rPr lang="en-US" sz="1200" dirty="0">
                <a:solidFill>
                  <a:schemeClr val="dk1"/>
                </a:solidFill>
                <a:latin typeface="Courier New"/>
                <a:ea typeface="Courier New"/>
                <a:cs typeface="Courier New"/>
                <a:sym typeface="Courier New"/>
              </a:rPr>
              <a:t>)”)</a:t>
            </a:r>
          </a:p>
          <a:p>
            <a:pPr marL="342900" indent="-342900"/>
            <a:r>
              <a:rPr lang="en-US" sz="1200" dirty="0">
                <a:solidFill>
                  <a:schemeClr val="dk1"/>
                </a:solidFill>
                <a:latin typeface="Courier New"/>
                <a:ea typeface="Courier New"/>
                <a:cs typeface="Courier New"/>
                <a:sym typeface="Courier New"/>
              </a:rPr>
              <a:t>	}</a:t>
            </a:r>
          </a:p>
          <a:p>
            <a:pPr marL="342900" indent="-342900"/>
            <a:endParaRPr lang="en-US" sz="1200" dirty="0">
              <a:solidFill>
                <a:schemeClr val="dk1"/>
              </a:solidFill>
              <a:latin typeface="Courier New"/>
              <a:ea typeface="Courier New"/>
              <a:cs typeface="Courier New"/>
              <a:sym typeface="Courier New"/>
            </a:endParaRPr>
          </a:p>
          <a:p>
            <a:pPr marL="342900" indent="-342900"/>
            <a:r>
              <a:rPr lang="en-US" sz="1200" dirty="0">
                <a:solidFill>
                  <a:schemeClr val="dk1"/>
                </a:solidFill>
                <a:latin typeface="Courier New"/>
                <a:ea typeface="Courier New"/>
                <a:cs typeface="Courier New"/>
                <a:sym typeface="Courier New"/>
              </a:rPr>
              <a:t>}</a:t>
            </a:r>
          </a:p>
          <a:p>
            <a:pPr marL="342900" indent="-342900"/>
            <a:endParaRPr lang="en-US" sz="1200"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398109314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Shape 1006"/>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indent="-342900">
              <a:spcBef>
                <a:spcPts val="0"/>
              </a:spcBef>
              <a:buSzPts val="2800"/>
              <a:buFont typeface="Noto Sans Symbols"/>
              <a:buChar char="▪"/>
            </a:pPr>
            <a:r>
              <a:rPr lang="en-US" sz="2800"/>
              <a:t>Features</a:t>
            </a:r>
          </a:p>
          <a:p>
            <a:pPr lvl="1" indent="-285750">
              <a:spcBef>
                <a:spcPts val="480"/>
              </a:spcBef>
              <a:buSzPts val="2400"/>
              <a:buFont typeface="Noto Sans Symbols"/>
              <a:buChar char="▪"/>
            </a:pPr>
            <a:r>
              <a:rPr lang="en-US" sz="2400"/>
              <a:t>Flexible scheduling of Java-based rule actions. For example, if you want to schedule regular synchronization of data between an integrated 3rd party system with TeamConnect</a:t>
            </a:r>
          </a:p>
          <a:p>
            <a:pPr lvl="1" indent="-285750">
              <a:spcBef>
                <a:spcPts val="480"/>
              </a:spcBef>
              <a:buSzPts val="2400"/>
              <a:buFont typeface="Noto Sans Symbols"/>
              <a:buChar char="▪"/>
            </a:pPr>
            <a:r>
              <a:rPr lang="en-US" sz="2400"/>
              <a:t>Manually schedule actions independent of a particular object definition</a:t>
            </a:r>
          </a:p>
          <a:p>
            <a:pPr lvl="1" indent="-285750">
              <a:spcBef>
                <a:spcPts val="480"/>
              </a:spcBef>
              <a:buSzPts val="2400"/>
              <a:buFont typeface="Noto Sans Symbols"/>
              <a:buChar char="▪"/>
            </a:pPr>
            <a:r>
              <a:rPr lang="en-US" sz="2400"/>
              <a:t>Start a scheduled action on-demand</a:t>
            </a:r>
          </a:p>
        </p:txBody>
      </p:sp>
      <p:sp>
        <p:nvSpPr>
          <p:cNvPr id="1007" name="Shape 1007"/>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a:t>Scheduled Actions Tool</a:t>
            </a:r>
          </a:p>
        </p:txBody>
      </p:sp>
    </p:spTree>
    <p:extLst>
      <p:ext uri="{BB962C8B-B14F-4D97-AF65-F5344CB8AC3E}">
        <p14:creationId xmlns:p14="http://schemas.microsoft.com/office/powerpoint/2010/main" val="166199946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3" name="Shape 1013"/>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indent="-342900">
              <a:spcBef>
                <a:spcPts val="0"/>
              </a:spcBef>
              <a:buSzPts val="2800"/>
              <a:buFont typeface="Noto Sans Symbols"/>
              <a:buChar char="▪"/>
            </a:pPr>
            <a:r>
              <a:rPr lang="en-US" sz="2800"/>
              <a:t>Features</a:t>
            </a:r>
          </a:p>
          <a:p>
            <a:pPr lvl="1" indent="-285750">
              <a:spcBef>
                <a:spcPts val="480"/>
              </a:spcBef>
              <a:buSzPts val="2400"/>
              <a:buFont typeface="Noto Sans Symbols"/>
              <a:buChar char="▪"/>
            </a:pPr>
            <a:r>
              <a:rPr lang="en-US" sz="2400"/>
              <a:t>View and manage currently scheduled actions (configured from Object Definition &gt; Scheduled Action rules)</a:t>
            </a:r>
          </a:p>
          <a:p>
            <a:pPr lvl="1" indent="-285750">
              <a:spcBef>
                <a:spcPts val="480"/>
              </a:spcBef>
              <a:buSzPts val="2400"/>
              <a:buFont typeface="Noto Sans Symbols"/>
              <a:buChar char="▪"/>
            </a:pPr>
            <a:r>
              <a:rPr lang="en-US" sz="2400"/>
              <a:t>Deactivate or delete currently scheduled actions</a:t>
            </a:r>
          </a:p>
        </p:txBody>
      </p:sp>
      <p:sp>
        <p:nvSpPr>
          <p:cNvPr id="1014" name="Shape 1014"/>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a:t>Scheduled Actions Tool</a:t>
            </a:r>
          </a:p>
        </p:txBody>
      </p:sp>
    </p:spTree>
    <p:extLst>
      <p:ext uri="{BB962C8B-B14F-4D97-AF65-F5344CB8AC3E}">
        <p14:creationId xmlns:p14="http://schemas.microsoft.com/office/powerpoint/2010/main" val="309377556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Shape 1059"/>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indent="-342900">
              <a:spcBef>
                <a:spcPts val="0"/>
              </a:spcBef>
              <a:buSzPts val="2800"/>
              <a:buFont typeface="Noto Sans Symbols"/>
              <a:buChar char="▪"/>
            </a:pPr>
            <a:r>
              <a:rPr lang="en-US" sz="2800"/>
              <a:t>Highlights</a:t>
            </a:r>
          </a:p>
          <a:p>
            <a:pPr lvl="1" indent="-285750">
              <a:spcBef>
                <a:spcPts val="480"/>
              </a:spcBef>
              <a:buSzPts val="2400"/>
              <a:buFont typeface="Noto Sans Symbols"/>
              <a:buChar char="▪"/>
            </a:pPr>
            <a:r>
              <a:rPr lang="en-US" sz="2400"/>
              <a:t>You can define a scheduled action in .Class file, upload it to the Scheduled Actions folder, and schedule its run-time from this tool, instead of from a rule</a:t>
            </a:r>
          </a:p>
          <a:p>
            <a:pPr lvl="1" indent="-285750">
              <a:spcBef>
                <a:spcPts val="480"/>
              </a:spcBef>
              <a:buSzPts val="2400"/>
              <a:buFont typeface="Noto Sans Symbols"/>
              <a:buChar char="▪"/>
            </a:pPr>
            <a:r>
              <a:rPr lang="en-US" sz="2400"/>
              <a:t>The action can be scheduled to repeat in increments of Hour and Minutes, Daily, Weekly, Monthly, Yearly</a:t>
            </a:r>
          </a:p>
          <a:p>
            <a:pPr lvl="1" indent="-285750">
              <a:spcBef>
                <a:spcPts val="480"/>
              </a:spcBef>
              <a:buSzPts val="2400"/>
              <a:buFont typeface="Noto Sans Symbols"/>
              <a:buChar char="▪"/>
            </a:pPr>
            <a:r>
              <a:rPr lang="en-US" sz="2400"/>
              <a:t>You can deactivate or activate existing scheduled actions</a:t>
            </a:r>
          </a:p>
        </p:txBody>
      </p:sp>
      <p:sp>
        <p:nvSpPr>
          <p:cNvPr id="1060" name="Shape 1060"/>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a:t>Scheduled Actions Tool</a:t>
            </a:r>
          </a:p>
        </p:txBody>
      </p:sp>
    </p:spTree>
    <p:extLst>
      <p:ext uri="{BB962C8B-B14F-4D97-AF65-F5344CB8AC3E}">
        <p14:creationId xmlns:p14="http://schemas.microsoft.com/office/powerpoint/2010/main" val="311141304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Shape 1066"/>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indent="-342900">
              <a:spcBef>
                <a:spcPts val="0"/>
              </a:spcBef>
              <a:buSzPts val="2800"/>
              <a:buFont typeface="Noto Sans Symbols"/>
              <a:buChar char="▪"/>
            </a:pPr>
            <a:r>
              <a:rPr lang="en-US" sz="2800"/>
              <a:t>Highlights</a:t>
            </a:r>
          </a:p>
          <a:p>
            <a:pPr lvl="1" indent="-285750">
              <a:spcBef>
                <a:spcPts val="480"/>
              </a:spcBef>
              <a:buSzPts val="2400"/>
              <a:buFont typeface="Noto Sans Symbols"/>
              <a:buChar char="▪"/>
            </a:pPr>
            <a:r>
              <a:rPr lang="en-US" sz="2400"/>
              <a:t>The Previous Run Time displays the time it took to run the action previously, providing a general time expectation for when you re-run the scheduled action. For example, (1s) for one second run-time.</a:t>
            </a:r>
          </a:p>
          <a:p>
            <a:pPr indent="-342900">
              <a:spcBef>
                <a:spcPts val="560"/>
              </a:spcBef>
              <a:buSzPts val="2800"/>
              <a:buNone/>
            </a:pPr>
            <a:endParaRPr sz="2800"/>
          </a:p>
          <a:p>
            <a:pPr indent="-342900">
              <a:spcBef>
                <a:spcPts val="560"/>
              </a:spcBef>
              <a:buSzPts val="2800"/>
              <a:buFont typeface="Noto Sans Symbols"/>
              <a:buChar char="▪"/>
            </a:pPr>
            <a:r>
              <a:rPr lang="en-US" sz="2800"/>
              <a:t>From the same page, you can trigger running all .Class files in the Top Level » System » StartUp folder. This can be useful in scenarios where you need to run startup actions but want to avoid restarting TeamConnect.</a:t>
            </a:r>
          </a:p>
        </p:txBody>
      </p:sp>
      <p:sp>
        <p:nvSpPr>
          <p:cNvPr id="1067" name="Shape 1067"/>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a:t>Scheduled Actions Tool</a:t>
            </a:r>
          </a:p>
        </p:txBody>
      </p:sp>
    </p:spTree>
    <p:extLst>
      <p:ext uri="{BB962C8B-B14F-4D97-AF65-F5344CB8AC3E}">
        <p14:creationId xmlns:p14="http://schemas.microsoft.com/office/powerpoint/2010/main" val="139608853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Shape 1066"/>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r>
              <a:rPr lang="en-US" sz="2000" b="1" dirty="0"/>
              <a:t>Implementation comments</a:t>
            </a:r>
            <a:r>
              <a:rPr lang="en-US" sz="2000" dirty="0"/>
              <a:t> are delimited by /*...*/, and //.</a:t>
            </a:r>
          </a:p>
          <a:p>
            <a:r>
              <a:rPr lang="en-US" sz="2000" dirty="0"/>
              <a:t>Use implementation comments commenting out code or for comments about the particular implementation.</a:t>
            </a:r>
          </a:p>
          <a:p>
            <a:r>
              <a:rPr lang="en-US" sz="2000" dirty="0"/>
              <a:t>Put implementation comments as much as possible, and they should be added when the code is tricky and difficult to understand.  This can make it much easier for anyone to understand the logic of the code</a:t>
            </a:r>
            <a:r>
              <a:rPr lang="en-US" sz="2000" dirty="0" smtClean="0"/>
              <a:t>.</a:t>
            </a:r>
          </a:p>
          <a:p>
            <a:endParaRPr lang="en-US" sz="2000" dirty="0"/>
          </a:p>
          <a:p>
            <a:r>
              <a:rPr lang="en-US" sz="2000" b="1" dirty="0"/>
              <a:t>Documentation comments </a:t>
            </a:r>
            <a:r>
              <a:rPr lang="en-US" sz="2000" dirty="0"/>
              <a:t>are delimited by /**...*/.</a:t>
            </a:r>
          </a:p>
          <a:p>
            <a:r>
              <a:rPr lang="en-US" sz="2000" dirty="0"/>
              <a:t>Use document comments to describe the specification of the code from an implementation-free perspective.  These are the comments can be read using a </a:t>
            </a:r>
            <a:r>
              <a:rPr lang="en-US" sz="2000" dirty="0" err="1"/>
              <a:t>JavaDoc</a:t>
            </a:r>
            <a:r>
              <a:rPr lang="en-US" sz="2000" dirty="0"/>
              <a:t> tool</a:t>
            </a:r>
            <a:r>
              <a:rPr lang="en-US" sz="2800" dirty="0"/>
              <a:t>.</a:t>
            </a:r>
          </a:p>
          <a:p>
            <a:pPr indent="-342900">
              <a:spcBef>
                <a:spcPts val="0"/>
              </a:spcBef>
              <a:buSzPts val="2800"/>
              <a:buFont typeface="Noto Sans Symbols"/>
              <a:buChar char="▪"/>
            </a:pPr>
            <a:endParaRPr lang="en-US" sz="2800" dirty="0"/>
          </a:p>
        </p:txBody>
      </p:sp>
      <p:sp>
        <p:nvSpPr>
          <p:cNvPr id="1067" name="Shape 1067"/>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smtClean="0"/>
              <a:t>Best Practices - Commenting</a:t>
            </a:r>
            <a:endParaRPr lang="en-US" dirty="0"/>
          </a:p>
        </p:txBody>
      </p:sp>
    </p:spTree>
    <p:extLst>
      <p:ext uri="{BB962C8B-B14F-4D97-AF65-F5344CB8AC3E}">
        <p14:creationId xmlns:p14="http://schemas.microsoft.com/office/powerpoint/2010/main" val="242962651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Shape 1066"/>
          <p:cNvSpPr txBox="1">
            <a:spLocks noGrp="1"/>
          </p:cNvSpPr>
          <p:nvPr>
            <p:ph type="body" idx="1"/>
          </p:nvPr>
        </p:nvSpPr>
        <p:spPr>
          <a:xfrm>
            <a:off x="286871" y="1214439"/>
            <a:ext cx="9923929" cy="4572225"/>
          </a:xfrm>
          <a:prstGeom prst="rect">
            <a:avLst/>
          </a:prstGeom>
          <a:noFill/>
          <a:ln>
            <a:noFill/>
          </a:ln>
        </p:spPr>
        <p:txBody>
          <a:bodyPr vert="horz" wrap="square" lIns="91425" tIns="45700" rIns="91425" bIns="45700" rtlCol="0" anchor="t" anchorCtr="0">
            <a:noAutofit/>
          </a:bodyPr>
          <a:lstStyle/>
          <a:p>
            <a:r>
              <a:rPr lang="en-US" sz="1600" b="1" dirty="0" smtClean="0"/>
              <a:t>Header comment block</a:t>
            </a:r>
          </a:p>
          <a:p>
            <a:endParaRPr lang="en-US" sz="1600" b="1" dirty="0"/>
          </a:p>
          <a:p>
            <a:r>
              <a:rPr lang="en-US" sz="2000" dirty="0"/>
              <a:t>/**</a:t>
            </a:r>
          </a:p>
          <a:p>
            <a:r>
              <a:rPr lang="en-US" sz="2000" dirty="0"/>
              <a:t>*                      </a:t>
            </a:r>
            <a:r>
              <a:rPr lang="en-US" sz="2000" dirty="0" smtClean="0"/>
              <a:t> </a:t>
            </a:r>
            <a:r>
              <a:rPr lang="en-US" sz="2000" dirty="0"/>
              <a:t>Reference 	   : </a:t>
            </a:r>
            <a:r>
              <a:rPr lang="en-US" sz="2000" i="1" dirty="0"/>
              <a:t>Business Rules Specification Name</a:t>
            </a:r>
            <a:endParaRPr lang="en-US" sz="2000" dirty="0"/>
          </a:p>
          <a:p>
            <a:r>
              <a:rPr lang="en-US" sz="2000" dirty="0"/>
              <a:t>*                </a:t>
            </a:r>
            <a:r>
              <a:rPr lang="en-US" sz="2000" dirty="0" smtClean="0"/>
              <a:t>       </a:t>
            </a:r>
            <a:r>
              <a:rPr lang="en-US" sz="2000" dirty="0"/>
              <a:t>Rule Number(s)   : </a:t>
            </a:r>
            <a:r>
              <a:rPr lang="en-US" sz="2000" i="1" dirty="0"/>
              <a:t>The number(s) of the rules specified in</a:t>
            </a:r>
            <a:endParaRPr lang="en-US" sz="2000" dirty="0"/>
          </a:p>
          <a:p>
            <a:r>
              <a:rPr lang="en-US" sz="2000" dirty="0"/>
              <a:t>*                </a:t>
            </a:r>
            <a:r>
              <a:rPr lang="en-US" sz="2000" dirty="0" smtClean="0"/>
              <a:t>             </a:t>
            </a:r>
            <a:r>
              <a:rPr lang="en-US" sz="2000" i="1" dirty="0"/>
              <a:t>the specification</a:t>
            </a:r>
            <a:endParaRPr lang="en-US" sz="2000" dirty="0"/>
          </a:p>
          <a:p>
            <a:r>
              <a:rPr lang="en-US" sz="2000" dirty="0"/>
              <a:t>*                </a:t>
            </a:r>
            <a:r>
              <a:rPr lang="en-US" sz="2000" dirty="0" smtClean="0"/>
              <a:t>       </a:t>
            </a:r>
            <a:r>
              <a:rPr lang="en-US" sz="2000" i="1" dirty="0"/>
              <a:t>GUI Qualifier Used</a:t>
            </a:r>
            <a:r>
              <a:rPr lang="en-US" sz="2000" dirty="0"/>
              <a:t>:</a:t>
            </a:r>
            <a:r>
              <a:rPr lang="en-US" sz="2000" i="1" dirty="0"/>
              <a:t> Yes/No</a:t>
            </a:r>
            <a:r>
              <a:rPr lang="en-US" sz="2000" dirty="0"/>
              <a:t>, indicating if action conditions are</a:t>
            </a:r>
          </a:p>
          <a:p>
            <a:r>
              <a:rPr lang="en-US" sz="2000" dirty="0"/>
              <a:t>*                </a:t>
            </a:r>
            <a:r>
              <a:rPr lang="en-US" sz="2000" dirty="0" smtClean="0"/>
              <a:t>       </a:t>
            </a:r>
            <a:r>
              <a:rPr lang="en-US" sz="2000" dirty="0"/>
              <a:t>configured using the GUI Qualifier</a:t>
            </a:r>
          </a:p>
          <a:p>
            <a:r>
              <a:rPr lang="en-US" sz="2000" dirty="0"/>
              <a:t>*                 </a:t>
            </a:r>
            <a:r>
              <a:rPr lang="en-US" sz="2000" dirty="0" smtClean="0"/>
              <a:t>       </a:t>
            </a:r>
            <a:r>
              <a:rPr lang="en-US" sz="2000" dirty="0"/>
              <a:t>Author     : </a:t>
            </a:r>
            <a:r>
              <a:rPr lang="en-US" sz="2000" i="1" dirty="0"/>
              <a:t>Name of the developer</a:t>
            </a:r>
            <a:endParaRPr lang="en-US" sz="2000" dirty="0"/>
          </a:p>
          <a:p>
            <a:r>
              <a:rPr lang="en-US" sz="2000" dirty="0"/>
              <a:t>*                 </a:t>
            </a:r>
            <a:r>
              <a:rPr lang="en-US" sz="2000" dirty="0" smtClean="0"/>
              <a:t>       </a:t>
            </a:r>
            <a:r>
              <a:rPr lang="en-US" sz="2000" dirty="0"/>
              <a:t>Date	   : </a:t>
            </a:r>
            <a:r>
              <a:rPr lang="en-US" sz="2000" i="1" dirty="0"/>
              <a:t>The date when the class file is created</a:t>
            </a:r>
            <a:r>
              <a:rPr lang="en-US" sz="2000" dirty="0"/>
              <a:t> </a:t>
            </a:r>
            <a:endParaRPr lang="en-US" sz="2000" dirty="0" smtClean="0"/>
          </a:p>
          <a:p>
            <a:r>
              <a:rPr lang="en-US" sz="2000" dirty="0" smtClean="0"/>
              <a:t>*		    Change History: </a:t>
            </a:r>
            <a:r>
              <a:rPr lang="en-US" sz="2000" i="1" dirty="0" smtClean="0"/>
              <a:t>Name and date, description of change</a:t>
            </a:r>
            <a:endParaRPr lang="en-US" sz="2000" i="1" dirty="0"/>
          </a:p>
          <a:p>
            <a:r>
              <a:rPr lang="en-US" sz="2000" dirty="0" smtClean="0"/>
              <a:t>*/</a:t>
            </a:r>
            <a:endParaRPr lang="en-US" sz="2000" dirty="0"/>
          </a:p>
          <a:p>
            <a:endParaRPr lang="en-US" sz="2000" dirty="0"/>
          </a:p>
          <a:p>
            <a:pPr indent="-342900">
              <a:spcBef>
                <a:spcPts val="0"/>
              </a:spcBef>
              <a:buSzPts val="2800"/>
              <a:buFont typeface="Noto Sans Symbols"/>
              <a:buChar char="▪"/>
            </a:pPr>
            <a:endParaRPr lang="en-US" sz="2000" dirty="0"/>
          </a:p>
        </p:txBody>
      </p:sp>
      <p:sp>
        <p:nvSpPr>
          <p:cNvPr id="1067" name="Shape 1067"/>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smtClean="0"/>
              <a:t>Best Practices - Commenting</a:t>
            </a:r>
            <a:endParaRPr lang="en-US" dirty="0"/>
          </a:p>
        </p:txBody>
      </p:sp>
    </p:spTree>
    <p:extLst>
      <p:ext uri="{BB962C8B-B14F-4D97-AF65-F5344CB8AC3E}">
        <p14:creationId xmlns:p14="http://schemas.microsoft.com/office/powerpoint/2010/main" val="3151811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15174" y="1814513"/>
            <a:ext cx="3476626" cy="4562475"/>
          </a:xfrm>
          <a:noFill/>
        </p:spPr>
        <p:txBody>
          <a:bodyPr>
            <a:normAutofit/>
          </a:bodyPr>
          <a:lstStyle/>
          <a:p>
            <a:r>
              <a:rPr lang="en-US" dirty="0">
                <a:latin typeface="Arial" charset="0"/>
              </a:rPr>
              <a:t>The activation of the rule should be done when the rule is completed</a:t>
            </a:r>
          </a:p>
          <a:p>
            <a:endParaRPr lang="en-US" b="1" i="1" dirty="0" smtClean="0">
              <a:solidFill>
                <a:schemeClr val="bg2"/>
              </a:solidFill>
              <a:latin typeface="Arial" charset="0"/>
            </a:endParaRPr>
          </a:p>
          <a:p>
            <a:r>
              <a:rPr lang="en-US" b="1" i="1" dirty="0" smtClean="0">
                <a:solidFill>
                  <a:schemeClr val="bg2"/>
                </a:solidFill>
                <a:latin typeface="Arial" charset="0"/>
              </a:rPr>
              <a:t>Example: Prevents </a:t>
            </a:r>
            <a:r>
              <a:rPr lang="en-US" b="1" i="1" dirty="0">
                <a:solidFill>
                  <a:schemeClr val="bg2"/>
                </a:solidFill>
                <a:latin typeface="Arial" charset="0"/>
              </a:rPr>
              <a:t>a new </a:t>
            </a:r>
            <a:r>
              <a:rPr lang="en-US" b="1" i="1" dirty="0" smtClean="0">
                <a:solidFill>
                  <a:schemeClr val="bg2"/>
                </a:solidFill>
                <a:latin typeface="Arial" charset="0"/>
              </a:rPr>
              <a:t>Dispute record </a:t>
            </a:r>
            <a:r>
              <a:rPr lang="en-US" b="1" i="1" dirty="0">
                <a:solidFill>
                  <a:schemeClr val="bg2"/>
                </a:solidFill>
                <a:latin typeface="Arial" charset="0"/>
              </a:rPr>
              <a:t>from being created if the Incident Date (a custom field) is in the future.</a:t>
            </a:r>
          </a:p>
          <a:p>
            <a:pPr marL="0" indent="0">
              <a:buNone/>
            </a:pPr>
            <a:endParaRPr lang="en-US" dirty="0"/>
          </a:p>
        </p:txBody>
      </p:sp>
      <p:sp>
        <p:nvSpPr>
          <p:cNvPr id="3" name="Title 2"/>
          <p:cNvSpPr>
            <a:spLocks noGrp="1"/>
          </p:cNvSpPr>
          <p:nvPr>
            <p:ph type="title"/>
          </p:nvPr>
        </p:nvSpPr>
        <p:spPr/>
        <p:txBody>
          <a:bodyPr/>
          <a:lstStyle/>
          <a:p>
            <a:r>
              <a:rPr lang="en-US" dirty="0"/>
              <a:t>Rules – How is a rule defined?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814514"/>
            <a:ext cx="5591175" cy="456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1"/>
          <p:cNvSpPr txBox="1">
            <a:spLocks/>
          </p:cNvSpPr>
          <p:nvPr/>
        </p:nvSpPr>
        <p:spPr>
          <a:xfrm>
            <a:off x="1524000" y="1023938"/>
            <a:ext cx="9144000" cy="661988"/>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Clr>
                <a:schemeClr val="bg2"/>
              </a:buClr>
              <a:buFont typeface="Arial" pitchFamily="34" charset="0"/>
              <a:buChar char="•"/>
              <a:defRPr sz="2400" kern="1200">
                <a:solidFill>
                  <a:schemeClr val="tx2"/>
                </a:solidFill>
                <a:latin typeface="+mj-lt"/>
                <a:ea typeface="+mn-ea"/>
                <a:cs typeface="+mn-cs"/>
              </a:defRPr>
            </a:lvl1pPr>
            <a:lvl2pPr marL="742950" indent="-285750" algn="l" defTabSz="914400" rtl="0" eaLnBrk="1" latinLnBrk="0" hangingPunct="1">
              <a:spcBef>
                <a:spcPct val="20000"/>
              </a:spcBef>
              <a:buClr>
                <a:schemeClr val="bg2"/>
              </a:buClr>
              <a:buFont typeface="Calibri" pitchFamily="34" charset="0"/>
              <a:buChar char="−"/>
              <a:defRPr sz="2000" kern="1200">
                <a:solidFill>
                  <a:schemeClr val="tx2"/>
                </a:solidFill>
                <a:latin typeface="+mj-lt"/>
                <a:ea typeface="+mn-ea"/>
                <a:cs typeface="+mn-cs"/>
              </a:defRPr>
            </a:lvl2pPr>
            <a:lvl3pPr marL="1143000" indent="-228600" algn="l" defTabSz="914400" rtl="0" eaLnBrk="1" latinLnBrk="0" hangingPunct="1">
              <a:spcBef>
                <a:spcPct val="20000"/>
              </a:spcBef>
              <a:buClr>
                <a:schemeClr val="bg2"/>
              </a:buClr>
              <a:buFont typeface="Wingdings" pitchFamily="2" charset="2"/>
              <a:buChar char="§"/>
              <a:defRPr sz="1800" kern="1200">
                <a:solidFill>
                  <a:schemeClr val="tx2"/>
                </a:solidFill>
                <a:latin typeface="+mj-lt"/>
                <a:ea typeface="+mn-ea"/>
                <a:cs typeface="+mn-cs"/>
              </a:defRPr>
            </a:lvl3pPr>
            <a:lvl4pPr marL="1600200" indent="-228600" algn="l" defTabSz="914400" rtl="0" eaLnBrk="1" latinLnBrk="0" hangingPunct="1">
              <a:spcBef>
                <a:spcPct val="20000"/>
              </a:spcBef>
              <a:buClr>
                <a:schemeClr val="bg2"/>
              </a:buClr>
              <a:buFont typeface="Wingdings" pitchFamily="2" charset="2"/>
              <a:buChar char="ü"/>
              <a:defRPr sz="1600" kern="1200">
                <a:solidFill>
                  <a:schemeClr val="tx2"/>
                </a:solidFill>
                <a:latin typeface="+mj-lt"/>
                <a:ea typeface="+mn-ea"/>
                <a:cs typeface="+mn-cs"/>
              </a:defRPr>
            </a:lvl4pPr>
            <a:lvl5pPr marL="2114550" indent="-285750" algn="l" defTabSz="914400" rtl="0" eaLnBrk="1" latinLnBrk="0" hangingPunct="1">
              <a:spcBef>
                <a:spcPct val="20000"/>
              </a:spcBef>
              <a:buClr>
                <a:schemeClr val="bg2"/>
              </a:buClr>
              <a:buFont typeface="Courier New" pitchFamily="49" charset="0"/>
              <a:buChar char="o"/>
              <a:defRPr sz="1600" kern="1200">
                <a:solidFill>
                  <a:schemeClr val="tx2"/>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 Information: Description, Type, Trigger, Unique Key</a:t>
            </a:r>
          </a:p>
        </p:txBody>
      </p:sp>
      <p:cxnSp>
        <p:nvCxnSpPr>
          <p:cNvPr id="8" name="Straight Arrow Connector 7"/>
          <p:cNvCxnSpPr/>
          <p:nvPr/>
        </p:nvCxnSpPr>
        <p:spPr>
          <a:xfrm flipH="1">
            <a:off x="3600450" y="2381250"/>
            <a:ext cx="3762376" cy="1295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1685926" y="3676650"/>
            <a:ext cx="1724025" cy="419100"/>
          </a:xfrm>
          <a:prstGeom prst="roundRect">
            <a:avLst/>
          </a:prstGeom>
          <a:noFill/>
          <a:ln>
            <a:solidFill>
              <a:srgbClr val="F27B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p:cNvSpPr/>
          <p:nvPr/>
        </p:nvSpPr>
        <p:spPr>
          <a:xfrm>
            <a:off x="1685925" y="4933951"/>
            <a:ext cx="2724150" cy="1133475"/>
          </a:xfrm>
          <a:prstGeom prst="roundRect">
            <a:avLst/>
          </a:prstGeom>
          <a:noFill/>
          <a:ln>
            <a:solidFill>
              <a:srgbClr val="F27B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740195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When the triggering event occurs, the qualifiers explain what conditions must exist for the rule’s action to occur</a:t>
            </a:r>
          </a:p>
          <a:p>
            <a:endParaRPr lang="en-US" dirty="0"/>
          </a:p>
          <a:p>
            <a:r>
              <a:rPr lang="en-US" dirty="0" smtClean="0"/>
              <a:t>Qualifiers can be related to the users of the system or the object records</a:t>
            </a:r>
          </a:p>
          <a:p>
            <a:endParaRPr lang="en-US" dirty="0"/>
          </a:p>
          <a:p>
            <a:r>
              <a:rPr lang="en-US" dirty="0" smtClean="0"/>
              <a:t>Examples of qualifiers might include checking for a specific user group, category, main assignee, or numeric value</a:t>
            </a:r>
          </a:p>
          <a:p>
            <a:endParaRPr lang="en-US" dirty="0"/>
          </a:p>
        </p:txBody>
      </p:sp>
      <p:sp>
        <p:nvSpPr>
          <p:cNvPr id="3" name="Title 2"/>
          <p:cNvSpPr>
            <a:spLocks noGrp="1"/>
          </p:cNvSpPr>
          <p:nvPr>
            <p:ph type="title"/>
          </p:nvPr>
        </p:nvSpPr>
        <p:spPr/>
        <p:txBody>
          <a:bodyPr/>
          <a:lstStyle/>
          <a:p>
            <a:r>
              <a:rPr lang="en-US" dirty="0" smtClean="0"/>
              <a:t>Rules – Qualifiers </a:t>
            </a:r>
            <a:endParaRPr lang="en-US" dirty="0"/>
          </a:p>
        </p:txBody>
      </p:sp>
    </p:spTree>
    <p:extLst>
      <p:ext uri="{BB962C8B-B14F-4D97-AF65-F5344CB8AC3E}">
        <p14:creationId xmlns:p14="http://schemas.microsoft.com/office/powerpoint/2010/main" val="1161811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6" name="Content Placeholder 5"/>
          <p:cNvSpPr>
            <a:spLocks noGrp="1"/>
          </p:cNvSpPr>
          <p:nvPr>
            <p:ph idx="1"/>
          </p:nvPr>
        </p:nvSpPr>
        <p:spPr/>
        <p:txBody>
          <a:bodyPr>
            <a:normAutofit/>
          </a:bodyPr>
          <a:lstStyle/>
          <a:p>
            <a:pPr defTabSz="457200">
              <a:spcBef>
                <a:spcPts val="600"/>
              </a:spcBef>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t>What is a Rule?</a:t>
            </a:r>
          </a:p>
          <a:p>
            <a:pPr defTabSz="457200">
              <a:spcBef>
                <a:spcPts val="600"/>
              </a:spcBef>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800" dirty="0"/>
          </a:p>
          <a:p>
            <a:pPr defTabSz="457200">
              <a:spcBef>
                <a:spcPts val="600"/>
              </a:spcBef>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t>Basic components</a:t>
            </a:r>
          </a:p>
          <a:p>
            <a:pPr defTabSz="457200">
              <a:spcBef>
                <a:spcPts val="600"/>
              </a:spcBef>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800" dirty="0"/>
          </a:p>
          <a:p>
            <a:pPr defTabSz="457200">
              <a:spcBef>
                <a:spcPts val="600"/>
              </a:spcBef>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Different types and triggers</a:t>
            </a:r>
          </a:p>
          <a:p>
            <a:pPr defTabSz="457200">
              <a:spcBef>
                <a:spcPts val="600"/>
              </a:spcBef>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dirty="0"/>
          </a:p>
          <a:p>
            <a:pPr defTabSz="457200">
              <a:spcBef>
                <a:spcPts val="600"/>
              </a:spcBef>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GUI Rules</a:t>
            </a:r>
          </a:p>
          <a:p>
            <a:pPr defTabSz="457200">
              <a:spcBef>
                <a:spcPts val="600"/>
              </a:spcBef>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dirty="0"/>
          </a:p>
          <a:p>
            <a:pPr defTabSz="457200">
              <a:spcBef>
                <a:spcPts val="600"/>
              </a:spcBef>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Team Connect API</a:t>
            </a:r>
          </a:p>
        </p:txBody>
      </p:sp>
    </p:spTree>
    <p:extLst>
      <p:ext uri="{BB962C8B-B14F-4D97-AF65-F5344CB8AC3E}">
        <p14:creationId xmlns:p14="http://schemas.microsoft.com/office/powerpoint/2010/main" val="33620903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Rules – How is a rule defined?</a:t>
            </a:r>
          </a:p>
        </p:txBody>
      </p:sp>
      <p:sp>
        <p:nvSpPr>
          <p:cNvPr id="5" name="Content Placeholder 1"/>
          <p:cNvSpPr txBox="1">
            <a:spLocks/>
          </p:cNvSpPr>
          <p:nvPr/>
        </p:nvSpPr>
        <p:spPr>
          <a:xfrm>
            <a:off x="1524000" y="1023938"/>
            <a:ext cx="9144000" cy="661988"/>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Clr>
                <a:schemeClr val="bg2"/>
              </a:buClr>
              <a:buFont typeface="Arial" pitchFamily="34" charset="0"/>
              <a:buChar char="•"/>
              <a:defRPr sz="2400" kern="1200">
                <a:solidFill>
                  <a:schemeClr val="tx2"/>
                </a:solidFill>
                <a:latin typeface="+mj-lt"/>
                <a:ea typeface="+mn-ea"/>
                <a:cs typeface="+mn-cs"/>
              </a:defRPr>
            </a:lvl1pPr>
            <a:lvl2pPr marL="742950" indent="-285750" algn="l" defTabSz="914400" rtl="0" eaLnBrk="1" latinLnBrk="0" hangingPunct="1">
              <a:spcBef>
                <a:spcPct val="20000"/>
              </a:spcBef>
              <a:buClr>
                <a:schemeClr val="bg2"/>
              </a:buClr>
              <a:buFont typeface="Calibri" pitchFamily="34" charset="0"/>
              <a:buChar char="−"/>
              <a:defRPr sz="2000" kern="1200">
                <a:solidFill>
                  <a:schemeClr val="tx2"/>
                </a:solidFill>
                <a:latin typeface="+mj-lt"/>
                <a:ea typeface="+mn-ea"/>
                <a:cs typeface="+mn-cs"/>
              </a:defRPr>
            </a:lvl2pPr>
            <a:lvl3pPr marL="1143000" indent="-228600" algn="l" defTabSz="914400" rtl="0" eaLnBrk="1" latinLnBrk="0" hangingPunct="1">
              <a:spcBef>
                <a:spcPct val="20000"/>
              </a:spcBef>
              <a:buClr>
                <a:schemeClr val="bg2"/>
              </a:buClr>
              <a:buFont typeface="Wingdings" pitchFamily="2" charset="2"/>
              <a:buChar char="§"/>
              <a:defRPr sz="1800" kern="1200">
                <a:solidFill>
                  <a:schemeClr val="tx2"/>
                </a:solidFill>
                <a:latin typeface="+mj-lt"/>
                <a:ea typeface="+mn-ea"/>
                <a:cs typeface="+mn-cs"/>
              </a:defRPr>
            </a:lvl3pPr>
            <a:lvl4pPr marL="1600200" indent="-228600" algn="l" defTabSz="914400" rtl="0" eaLnBrk="1" latinLnBrk="0" hangingPunct="1">
              <a:spcBef>
                <a:spcPct val="20000"/>
              </a:spcBef>
              <a:buClr>
                <a:schemeClr val="bg2"/>
              </a:buClr>
              <a:buFont typeface="Wingdings" pitchFamily="2" charset="2"/>
              <a:buChar char="ü"/>
              <a:defRPr sz="1600" kern="1200">
                <a:solidFill>
                  <a:schemeClr val="tx2"/>
                </a:solidFill>
                <a:latin typeface="+mj-lt"/>
                <a:ea typeface="+mn-ea"/>
                <a:cs typeface="+mn-cs"/>
              </a:defRPr>
            </a:lvl4pPr>
            <a:lvl5pPr marL="2114550" indent="-285750" algn="l" defTabSz="914400" rtl="0" eaLnBrk="1" latinLnBrk="0" hangingPunct="1">
              <a:spcBef>
                <a:spcPct val="20000"/>
              </a:spcBef>
              <a:buClr>
                <a:schemeClr val="bg2"/>
              </a:buClr>
              <a:buFont typeface="Courier New" pitchFamily="49" charset="0"/>
              <a:buChar char="o"/>
              <a:defRPr sz="1600" kern="1200">
                <a:solidFill>
                  <a:schemeClr val="tx2"/>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latin typeface="Arial" charset="0"/>
              </a:rPr>
              <a:t>Qualifier: Is Incident Date in the future?</a:t>
            </a:r>
          </a:p>
        </p:txBody>
      </p:sp>
      <p:pic>
        <p:nvPicPr>
          <p:cNvPr id="307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24001" y="2021984"/>
            <a:ext cx="9120503" cy="43144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a:xfrm>
            <a:off x="8145503" y="1866901"/>
            <a:ext cx="2543176" cy="2447925"/>
          </a:xfrm>
          <a:solidFill>
            <a:schemeClr val="bg1"/>
          </a:solidFill>
          <a:ln>
            <a:solidFill>
              <a:schemeClr val="tx1"/>
            </a:solidFill>
          </a:ln>
        </p:spPr>
        <p:txBody>
          <a:bodyPr>
            <a:normAutofit fontScale="92500" lnSpcReduction="20000"/>
          </a:bodyPr>
          <a:lstStyle/>
          <a:p>
            <a:r>
              <a:rPr lang="en-US" b="1" i="1" dirty="0" smtClean="0">
                <a:solidFill>
                  <a:srgbClr val="EF5B11"/>
                </a:solidFill>
                <a:latin typeface="Arial" charset="0"/>
              </a:rPr>
              <a:t>Example: Prevents </a:t>
            </a:r>
            <a:r>
              <a:rPr lang="en-US" b="1" i="1" dirty="0">
                <a:solidFill>
                  <a:srgbClr val="EF5B11"/>
                </a:solidFill>
                <a:latin typeface="Arial" charset="0"/>
              </a:rPr>
              <a:t>a new </a:t>
            </a:r>
            <a:r>
              <a:rPr lang="en-US" b="1" i="1" dirty="0" smtClean="0">
                <a:solidFill>
                  <a:srgbClr val="EF5B11"/>
                </a:solidFill>
                <a:latin typeface="Arial" charset="0"/>
              </a:rPr>
              <a:t>Dispute record </a:t>
            </a:r>
            <a:r>
              <a:rPr lang="en-US" b="1" i="1" dirty="0">
                <a:solidFill>
                  <a:srgbClr val="EF5B11"/>
                </a:solidFill>
                <a:latin typeface="Arial" charset="0"/>
              </a:rPr>
              <a:t>from being created if the Incident Date (a custom field) is in the future.</a:t>
            </a:r>
          </a:p>
          <a:p>
            <a:endParaRPr lang="en-US" dirty="0">
              <a:solidFill>
                <a:srgbClr val="EF5B11"/>
              </a:solidFill>
            </a:endParaRPr>
          </a:p>
        </p:txBody>
      </p:sp>
    </p:spTree>
    <p:extLst>
      <p:ext uri="{BB962C8B-B14F-4D97-AF65-F5344CB8AC3E}">
        <p14:creationId xmlns:p14="http://schemas.microsoft.com/office/powerpoint/2010/main" val="34371272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0" y="1214439"/>
            <a:ext cx="9144000" cy="1611889"/>
          </a:xfrm>
        </p:spPr>
        <p:txBody>
          <a:bodyPr>
            <a:normAutofit/>
          </a:bodyPr>
          <a:lstStyle/>
          <a:p>
            <a:r>
              <a:rPr lang="en-US" dirty="0" smtClean="0"/>
              <a:t>The example below shows qualifying conditions where the current user is not in the system administrator group </a:t>
            </a:r>
            <a:r>
              <a:rPr lang="en-US" b="1" u="sng" dirty="0" smtClean="0"/>
              <a:t>and</a:t>
            </a:r>
            <a:r>
              <a:rPr lang="en-US" dirty="0" smtClean="0"/>
              <a:t> either has a main assignee with the role paralegal </a:t>
            </a:r>
            <a:r>
              <a:rPr lang="en-US" b="1" u="sng" dirty="0" smtClean="0"/>
              <a:t>or</a:t>
            </a:r>
            <a:r>
              <a:rPr lang="en-US" dirty="0" smtClean="0"/>
              <a:t> has a default category equal to bankruptcy, contracts, or employment</a:t>
            </a:r>
            <a:endParaRPr lang="en-US" dirty="0"/>
          </a:p>
          <a:p>
            <a:endParaRPr lang="en-US" dirty="0"/>
          </a:p>
        </p:txBody>
      </p:sp>
      <p:sp>
        <p:nvSpPr>
          <p:cNvPr id="3" name="Title 2"/>
          <p:cNvSpPr>
            <a:spLocks noGrp="1"/>
          </p:cNvSpPr>
          <p:nvPr>
            <p:ph type="title"/>
          </p:nvPr>
        </p:nvSpPr>
        <p:spPr/>
        <p:txBody>
          <a:bodyPr/>
          <a:lstStyle/>
          <a:p>
            <a:r>
              <a:rPr lang="en-US" dirty="0" smtClean="0"/>
              <a:t>Rules – Qualifiers and Conditional Logic </a:t>
            </a:r>
            <a:endParaRPr lang="en-US" dirty="0"/>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246168" y="3047416"/>
            <a:ext cx="7699664" cy="33525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2053936" y="5850082"/>
            <a:ext cx="6421582" cy="549852"/>
          </a:xfrm>
          <a:prstGeom prst="ellipse">
            <a:avLst/>
          </a:prstGeom>
          <a:noFill/>
          <a:ln>
            <a:solidFill>
              <a:srgbClr val="F065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491654" y="4281855"/>
            <a:ext cx="3376246" cy="993531"/>
          </a:xfrm>
          <a:prstGeom prst="roundRect">
            <a:avLst/>
          </a:prstGeom>
          <a:noFill/>
          <a:ln>
            <a:solidFill>
              <a:srgbClr val="EF5B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4215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Depending on the rule type, different actions are available</a:t>
            </a:r>
          </a:p>
          <a:p>
            <a:endParaRPr lang="en-US" dirty="0"/>
          </a:p>
          <a:p>
            <a:r>
              <a:rPr lang="en-US" dirty="0" smtClean="0"/>
              <a:t>Many actions are just a message that explains why the user cannot perform an action</a:t>
            </a:r>
          </a:p>
          <a:p>
            <a:endParaRPr lang="en-US" dirty="0"/>
          </a:p>
          <a:p>
            <a:r>
              <a:rPr lang="en-US" dirty="0" smtClean="0"/>
              <a:t>Other actions include data entry templates, approval workflow routes, email notifications, automated actions, and audit history record generation</a:t>
            </a:r>
            <a:endParaRPr lang="en-US" dirty="0"/>
          </a:p>
        </p:txBody>
      </p:sp>
      <p:sp>
        <p:nvSpPr>
          <p:cNvPr id="3" name="Title 2"/>
          <p:cNvSpPr>
            <a:spLocks noGrp="1"/>
          </p:cNvSpPr>
          <p:nvPr>
            <p:ph type="title"/>
          </p:nvPr>
        </p:nvSpPr>
        <p:spPr/>
        <p:txBody>
          <a:bodyPr/>
          <a:lstStyle/>
          <a:p>
            <a:r>
              <a:rPr lang="en-US" dirty="0" smtClean="0"/>
              <a:t>Rules – Actions</a:t>
            </a:r>
            <a:endParaRPr lang="en-US" dirty="0"/>
          </a:p>
        </p:txBody>
      </p:sp>
    </p:spTree>
    <p:extLst>
      <p:ext uri="{BB962C8B-B14F-4D97-AF65-F5344CB8AC3E}">
        <p14:creationId xmlns:p14="http://schemas.microsoft.com/office/powerpoint/2010/main" val="26920578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0" y="4924425"/>
            <a:ext cx="9144000" cy="1157513"/>
          </a:xfrm>
          <a:noFill/>
        </p:spPr>
        <p:txBody>
          <a:bodyPr>
            <a:normAutofit fontScale="92500"/>
          </a:bodyPr>
          <a:lstStyle/>
          <a:p>
            <a:r>
              <a:rPr lang="en-US" b="1" i="1" dirty="0" smtClean="0">
                <a:solidFill>
                  <a:schemeClr val="bg2"/>
                </a:solidFill>
                <a:latin typeface="Arial" charset="0"/>
              </a:rPr>
              <a:t>Example: Prevents </a:t>
            </a:r>
            <a:r>
              <a:rPr lang="en-US" b="1" i="1" dirty="0">
                <a:solidFill>
                  <a:schemeClr val="bg2"/>
                </a:solidFill>
                <a:latin typeface="Arial" charset="0"/>
              </a:rPr>
              <a:t>a new </a:t>
            </a:r>
            <a:r>
              <a:rPr lang="en-US" b="1" i="1" dirty="0" smtClean="0">
                <a:solidFill>
                  <a:schemeClr val="bg2"/>
                </a:solidFill>
                <a:latin typeface="Arial" charset="0"/>
              </a:rPr>
              <a:t>Dispute record </a:t>
            </a:r>
            <a:r>
              <a:rPr lang="en-US" b="1" i="1" dirty="0">
                <a:solidFill>
                  <a:schemeClr val="bg2"/>
                </a:solidFill>
                <a:latin typeface="Arial" charset="0"/>
              </a:rPr>
              <a:t>from being created if the Incident Date (a custom field) is in the </a:t>
            </a:r>
            <a:r>
              <a:rPr lang="en-US" b="1" i="1" dirty="0" smtClean="0">
                <a:solidFill>
                  <a:schemeClr val="bg2"/>
                </a:solidFill>
                <a:latin typeface="Arial" charset="0"/>
              </a:rPr>
              <a:t>future, and display a message explaining why the creation was prevented.</a:t>
            </a:r>
            <a:endParaRPr lang="en-US" b="1" i="1" dirty="0">
              <a:solidFill>
                <a:schemeClr val="bg2"/>
              </a:solidFill>
              <a:latin typeface="Arial" charset="0"/>
            </a:endParaRPr>
          </a:p>
          <a:p>
            <a:endParaRPr lang="en-US" dirty="0"/>
          </a:p>
        </p:txBody>
      </p:sp>
      <p:sp>
        <p:nvSpPr>
          <p:cNvPr id="3" name="Title 2"/>
          <p:cNvSpPr>
            <a:spLocks noGrp="1"/>
          </p:cNvSpPr>
          <p:nvPr>
            <p:ph type="title"/>
          </p:nvPr>
        </p:nvSpPr>
        <p:spPr/>
        <p:txBody>
          <a:bodyPr/>
          <a:lstStyle/>
          <a:p>
            <a:r>
              <a:rPr lang="en-US" dirty="0"/>
              <a:t>Rules – How is a rule defined?</a:t>
            </a:r>
          </a:p>
        </p:txBody>
      </p:sp>
      <p:sp>
        <p:nvSpPr>
          <p:cNvPr id="5" name="Content Placeholder 1"/>
          <p:cNvSpPr txBox="1">
            <a:spLocks/>
          </p:cNvSpPr>
          <p:nvPr/>
        </p:nvSpPr>
        <p:spPr>
          <a:xfrm>
            <a:off x="1524000" y="1023938"/>
            <a:ext cx="9144000" cy="661988"/>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Clr>
                <a:schemeClr val="bg2"/>
              </a:buClr>
              <a:buFont typeface="Arial" pitchFamily="34" charset="0"/>
              <a:buChar char="•"/>
              <a:defRPr sz="2400" kern="1200">
                <a:solidFill>
                  <a:schemeClr val="tx2"/>
                </a:solidFill>
                <a:latin typeface="+mj-lt"/>
                <a:ea typeface="+mn-ea"/>
                <a:cs typeface="+mn-cs"/>
              </a:defRPr>
            </a:lvl1pPr>
            <a:lvl2pPr marL="742950" indent="-285750" algn="l" defTabSz="914400" rtl="0" eaLnBrk="1" latinLnBrk="0" hangingPunct="1">
              <a:spcBef>
                <a:spcPct val="20000"/>
              </a:spcBef>
              <a:buClr>
                <a:schemeClr val="bg2"/>
              </a:buClr>
              <a:buFont typeface="Calibri" pitchFamily="34" charset="0"/>
              <a:buChar char="−"/>
              <a:defRPr sz="2000" kern="1200">
                <a:solidFill>
                  <a:schemeClr val="tx2"/>
                </a:solidFill>
                <a:latin typeface="+mj-lt"/>
                <a:ea typeface="+mn-ea"/>
                <a:cs typeface="+mn-cs"/>
              </a:defRPr>
            </a:lvl2pPr>
            <a:lvl3pPr marL="1143000" indent="-228600" algn="l" defTabSz="914400" rtl="0" eaLnBrk="1" latinLnBrk="0" hangingPunct="1">
              <a:spcBef>
                <a:spcPct val="20000"/>
              </a:spcBef>
              <a:buClr>
                <a:schemeClr val="bg2"/>
              </a:buClr>
              <a:buFont typeface="Wingdings" pitchFamily="2" charset="2"/>
              <a:buChar char="§"/>
              <a:defRPr sz="1800" kern="1200">
                <a:solidFill>
                  <a:schemeClr val="tx2"/>
                </a:solidFill>
                <a:latin typeface="+mj-lt"/>
                <a:ea typeface="+mn-ea"/>
                <a:cs typeface="+mn-cs"/>
              </a:defRPr>
            </a:lvl3pPr>
            <a:lvl4pPr marL="1600200" indent="-228600" algn="l" defTabSz="914400" rtl="0" eaLnBrk="1" latinLnBrk="0" hangingPunct="1">
              <a:spcBef>
                <a:spcPct val="20000"/>
              </a:spcBef>
              <a:buClr>
                <a:schemeClr val="bg2"/>
              </a:buClr>
              <a:buFont typeface="Wingdings" pitchFamily="2" charset="2"/>
              <a:buChar char="ü"/>
              <a:defRPr sz="1600" kern="1200">
                <a:solidFill>
                  <a:schemeClr val="tx2"/>
                </a:solidFill>
                <a:latin typeface="+mj-lt"/>
                <a:ea typeface="+mn-ea"/>
                <a:cs typeface="+mn-cs"/>
              </a:defRPr>
            </a:lvl4pPr>
            <a:lvl5pPr marL="2114550" indent="-285750" algn="l" defTabSz="914400" rtl="0" eaLnBrk="1" latinLnBrk="0" hangingPunct="1">
              <a:spcBef>
                <a:spcPct val="20000"/>
              </a:spcBef>
              <a:buClr>
                <a:schemeClr val="bg2"/>
              </a:buClr>
              <a:buFont typeface="Courier New" pitchFamily="49" charset="0"/>
              <a:buChar char="o"/>
              <a:defRPr sz="1600" kern="1200">
                <a:solidFill>
                  <a:schemeClr val="tx2"/>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latin typeface="Arial" charset="0"/>
              </a:rPr>
              <a:t>Action: Display message to user</a:t>
            </a:r>
          </a:p>
        </p:txBody>
      </p:sp>
      <p:pic>
        <p:nvPicPr>
          <p:cNvPr id="4098"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790825" y="1981129"/>
            <a:ext cx="6610350" cy="2401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67292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RULES OVERVIEW</a:t>
            </a:r>
            <a:endParaRPr lang="en-US" dirty="0"/>
          </a:p>
        </p:txBody>
      </p:sp>
    </p:spTree>
    <p:extLst>
      <p:ext uri="{BB962C8B-B14F-4D97-AF65-F5344CB8AC3E}">
        <p14:creationId xmlns:p14="http://schemas.microsoft.com/office/powerpoint/2010/main" val="3858016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Rules</a:t>
            </a:r>
            <a:endParaRPr lang="en-US" dirty="0"/>
          </a:p>
        </p:txBody>
      </p:sp>
    </p:spTree>
    <p:extLst>
      <p:ext uri="{BB962C8B-B14F-4D97-AF65-F5344CB8AC3E}">
        <p14:creationId xmlns:p14="http://schemas.microsoft.com/office/powerpoint/2010/main" val="35806609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26" y="1804256"/>
            <a:ext cx="4143375" cy="4610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noFill/>
        </p:spPr>
        <p:txBody>
          <a:bodyPr/>
          <a:lstStyle/>
          <a:p>
            <a:r>
              <a:rPr lang="en-US" dirty="0" smtClean="0"/>
              <a:t>Rules – Security</a:t>
            </a:r>
            <a:endParaRPr lang="en-US" dirty="0"/>
          </a:p>
        </p:txBody>
      </p:sp>
      <p:sp>
        <p:nvSpPr>
          <p:cNvPr id="7" name="Content Placeholder 1"/>
          <p:cNvSpPr>
            <a:spLocks noGrp="1"/>
          </p:cNvSpPr>
          <p:nvPr>
            <p:ph idx="1"/>
          </p:nvPr>
        </p:nvSpPr>
        <p:spPr>
          <a:xfrm>
            <a:off x="1526902" y="987103"/>
            <a:ext cx="8947916" cy="2966711"/>
          </a:xfrm>
        </p:spPr>
        <p:txBody>
          <a:bodyPr>
            <a:normAutofit/>
          </a:bodyPr>
          <a:lstStyle/>
          <a:p>
            <a:r>
              <a:rPr lang="en-US" dirty="0"/>
              <a:t>Security rules can be triggered on update and delete</a:t>
            </a:r>
          </a:p>
          <a:p>
            <a:pPr lvl="1"/>
            <a:r>
              <a:rPr lang="en-US" dirty="0"/>
              <a:t>Also on post or void depending on the object</a:t>
            </a:r>
          </a:p>
          <a:p>
            <a:endParaRPr lang="en-US" dirty="0" smtClean="0"/>
          </a:p>
          <a:p>
            <a:r>
              <a:rPr lang="en-US" dirty="0" smtClean="0"/>
              <a:t>Security rule that will not allow </a:t>
            </a:r>
          </a:p>
          <a:p>
            <a:pPr marL="152400" indent="0">
              <a:buNone/>
            </a:pPr>
            <a:r>
              <a:rPr lang="en-US" dirty="0" smtClean="0"/>
              <a:t>users to update a record in the </a:t>
            </a:r>
          </a:p>
          <a:p>
            <a:pPr marL="152400" indent="0">
              <a:buNone/>
            </a:pPr>
            <a:r>
              <a:rPr lang="en-US" dirty="0" smtClean="0"/>
              <a:t>closed phase unless they are in </a:t>
            </a:r>
          </a:p>
          <a:p>
            <a:pPr marL="152400" indent="0">
              <a:buNone/>
            </a:pPr>
            <a:r>
              <a:rPr lang="en-US" dirty="0" smtClean="0"/>
              <a:t>the System Admin group</a:t>
            </a:r>
          </a:p>
        </p:txBody>
      </p:sp>
      <p:sp>
        <p:nvSpPr>
          <p:cNvPr id="6" name="Content Placeholder 1"/>
          <p:cNvSpPr txBox="1">
            <a:spLocks/>
          </p:cNvSpPr>
          <p:nvPr/>
        </p:nvSpPr>
        <p:spPr>
          <a:xfrm>
            <a:off x="1513059" y="3953814"/>
            <a:ext cx="5011567" cy="246054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bg2"/>
              </a:buClr>
              <a:buFont typeface="Arial" pitchFamily="34" charset="0"/>
              <a:buChar char="•"/>
              <a:defRPr sz="2400" kern="1200">
                <a:solidFill>
                  <a:schemeClr val="tx2"/>
                </a:solidFill>
                <a:latin typeface="+mj-lt"/>
                <a:ea typeface="+mn-ea"/>
                <a:cs typeface="+mn-cs"/>
              </a:defRPr>
            </a:lvl1pPr>
            <a:lvl2pPr marL="742950" indent="-285750" algn="l" defTabSz="914400" rtl="0" eaLnBrk="1" latinLnBrk="0" hangingPunct="1">
              <a:spcBef>
                <a:spcPct val="20000"/>
              </a:spcBef>
              <a:buClr>
                <a:schemeClr val="bg2"/>
              </a:buClr>
              <a:buFont typeface="Calibri" pitchFamily="34" charset="0"/>
              <a:buChar char="−"/>
              <a:defRPr sz="2000" kern="1200">
                <a:solidFill>
                  <a:schemeClr val="tx2"/>
                </a:solidFill>
                <a:latin typeface="+mj-lt"/>
                <a:ea typeface="+mn-ea"/>
                <a:cs typeface="+mn-cs"/>
              </a:defRPr>
            </a:lvl2pPr>
            <a:lvl3pPr marL="1143000" indent="-228600" algn="l" defTabSz="914400" rtl="0" eaLnBrk="1" latinLnBrk="0" hangingPunct="1">
              <a:spcBef>
                <a:spcPct val="20000"/>
              </a:spcBef>
              <a:buClr>
                <a:schemeClr val="bg2"/>
              </a:buClr>
              <a:buFont typeface="Wingdings" pitchFamily="2" charset="2"/>
              <a:buChar char="§"/>
              <a:defRPr sz="1800" kern="1200">
                <a:solidFill>
                  <a:schemeClr val="tx2"/>
                </a:solidFill>
                <a:latin typeface="+mj-lt"/>
                <a:ea typeface="+mn-ea"/>
                <a:cs typeface="+mn-cs"/>
              </a:defRPr>
            </a:lvl3pPr>
            <a:lvl4pPr marL="1600200" indent="-228600" algn="l" defTabSz="914400" rtl="0" eaLnBrk="1" latinLnBrk="0" hangingPunct="1">
              <a:spcBef>
                <a:spcPct val="20000"/>
              </a:spcBef>
              <a:buClr>
                <a:schemeClr val="bg2"/>
              </a:buClr>
              <a:buFont typeface="Wingdings" pitchFamily="2" charset="2"/>
              <a:buChar char="ü"/>
              <a:defRPr sz="1600" kern="1200">
                <a:solidFill>
                  <a:schemeClr val="tx2"/>
                </a:solidFill>
                <a:latin typeface="+mj-lt"/>
                <a:ea typeface="+mn-ea"/>
                <a:cs typeface="+mn-cs"/>
              </a:defRPr>
            </a:lvl4pPr>
            <a:lvl5pPr marL="2114550" indent="-285750" algn="l" defTabSz="914400" rtl="0" eaLnBrk="1" latinLnBrk="0" hangingPunct="1">
              <a:spcBef>
                <a:spcPct val="20000"/>
              </a:spcBef>
              <a:buClr>
                <a:schemeClr val="bg2"/>
              </a:buClr>
              <a:buFont typeface="Courier New" pitchFamily="49" charset="0"/>
              <a:buChar char="o"/>
              <a:defRPr sz="1600" kern="1200">
                <a:solidFill>
                  <a:schemeClr val="tx2"/>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rule is not active yet </a:t>
            </a:r>
          </a:p>
          <a:p>
            <a:pPr marL="0" indent="0">
              <a:buNone/>
            </a:pPr>
            <a:endParaRPr lang="en-US" dirty="0"/>
          </a:p>
          <a:p>
            <a:r>
              <a:rPr lang="en-US" dirty="0"/>
              <a:t>Name the rule and describe it</a:t>
            </a:r>
          </a:p>
          <a:p>
            <a:pPr marL="0" indent="0">
              <a:buNone/>
            </a:pPr>
            <a:endParaRPr lang="en-US" dirty="0"/>
          </a:p>
          <a:p>
            <a:r>
              <a:rPr lang="en-US" dirty="0"/>
              <a:t>The triggering event is update</a:t>
            </a:r>
          </a:p>
        </p:txBody>
      </p:sp>
      <p:cxnSp>
        <p:nvCxnSpPr>
          <p:cNvPr id="5" name="Straight Arrow Connector 4"/>
          <p:cNvCxnSpPr/>
          <p:nvPr/>
        </p:nvCxnSpPr>
        <p:spPr>
          <a:xfrm flipV="1">
            <a:off x="5413421" y="3437794"/>
            <a:ext cx="1224447" cy="696325"/>
          </a:xfrm>
          <a:prstGeom prst="straightConnector1">
            <a:avLst/>
          </a:prstGeom>
          <a:ln w="38100">
            <a:solidFill>
              <a:srgbClr val="EF5B1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147515" y="5937956"/>
            <a:ext cx="1483774" cy="50720"/>
          </a:xfrm>
          <a:prstGeom prst="straightConnector1">
            <a:avLst/>
          </a:prstGeom>
          <a:ln w="38100">
            <a:solidFill>
              <a:srgbClr val="EF5B1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52257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Rules – Security</a:t>
            </a:r>
          </a:p>
        </p:txBody>
      </p:sp>
      <p:sp>
        <p:nvSpPr>
          <p:cNvPr id="7" name="Content Placeholder 1"/>
          <p:cNvSpPr>
            <a:spLocks noGrp="1"/>
          </p:cNvSpPr>
          <p:nvPr>
            <p:ph idx="1"/>
          </p:nvPr>
        </p:nvSpPr>
        <p:spPr>
          <a:xfrm>
            <a:off x="1524001" y="923193"/>
            <a:ext cx="9154943" cy="2365131"/>
          </a:xfrm>
        </p:spPr>
        <p:txBody>
          <a:bodyPr>
            <a:normAutofit fontScale="85000" lnSpcReduction="20000"/>
          </a:bodyPr>
          <a:lstStyle/>
          <a:p>
            <a:r>
              <a:rPr lang="en-US" dirty="0" smtClean="0"/>
              <a:t>Administrators </a:t>
            </a:r>
            <a:r>
              <a:rPr lang="en-US" dirty="0"/>
              <a:t>define the rule’s qualifiers using left and right arguments containing hardcoded values or field </a:t>
            </a:r>
            <a:r>
              <a:rPr lang="en-US" dirty="0" smtClean="0"/>
              <a:t>references </a:t>
            </a:r>
            <a:r>
              <a:rPr lang="en-US" b="1" dirty="0" smtClean="0"/>
              <a:t>(GUI Rules)</a:t>
            </a:r>
            <a:endParaRPr lang="en-US" b="1" dirty="0"/>
          </a:p>
          <a:p>
            <a:endParaRPr lang="en-US" dirty="0"/>
          </a:p>
          <a:p>
            <a:r>
              <a:rPr lang="en-US" dirty="0"/>
              <a:t>All rules can also use custom coded Automated Qualifiers uploaded into </a:t>
            </a:r>
            <a:r>
              <a:rPr lang="en-US" dirty="0" err="1" smtClean="0"/>
              <a:t>TeamConnect</a:t>
            </a:r>
            <a:r>
              <a:rPr lang="en-US" dirty="0" smtClean="0"/>
              <a:t> </a:t>
            </a:r>
            <a:r>
              <a:rPr lang="en-US" b="1" dirty="0" smtClean="0"/>
              <a:t>(Java Rules)</a:t>
            </a:r>
            <a:endParaRPr lang="en-US" b="1" dirty="0"/>
          </a:p>
          <a:p>
            <a:endParaRPr lang="en-US" dirty="0" smtClean="0"/>
          </a:p>
          <a:p>
            <a:r>
              <a:rPr lang="en-US" dirty="0" smtClean="0"/>
              <a:t>This example below requires that the current record’s Phase Type is equal to “Close”</a:t>
            </a:r>
          </a:p>
          <a:p>
            <a:endParaRPr lang="en-US" dirty="0" smtClean="0"/>
          </a:p>
          <a:p>
            <a:endParaRPr lang="en-US" dirty="0" smtClean="0"/>
          </a:p>
        </p:txBody>
      </p:sp>
      <p:pic>
        <p:nvPicPr>
          <p:cNvPr id="3075"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033956" y="3408548"/>
            <a:ext cx="8203223" cy="30109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al 1"/>
          <p:cNvSpPr/>
          <p:nvPr/>
        </p:nvSpPr>
        <p:spPr>
          <a:xfrm>
            <a:off x="8478716" y="6075486"/>
            <a:ext cx="536331" cy="344041"/>
          </a:xfrm>
          <a:prstGeom prst="ellipse">
            <a:avLst/>
          </a:prstGeom>
          <a:noFill/>
          <a:ln>
            <a:solidFill>
              <a:srgbClr val="F065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9536724" y="5933914"/>
            <a:ext cx="536331" cy="344041"/>
          </a:xfrm>
          <a:prstGeom prst="ellipse">
            <a:avLst/>
          </a:prstGeom>
          <a:noFill/>
          <a:ln>
            <a:solidFill>
              <a:srgbClr val="F065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4123594" y="5444476"/>
            <a:ext cx="536331" cy="344041"/>
          </a:xfrm>
          <a:prstGeom prst="ellipse">
            <a:avLst/>
          </a:prstGeom>
          <a:noFill/>
          <a:ln>
            <a:solidFill>
              <a:srgbClr val="F065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652883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Rules – Security</a:t>
            </a:r>
          </a:p>
        </p:txBody>
      </p:sp>
      <p:sp>
        <p:nvSpPr>
          <p:cNvPr id="7" name="Content Placeholder 1"/>
          <p:cNvSpPr>
            <a:spLocks noGrp="1"/>
          </p:cNvSpPr>
          <p:nvPr>
            <p:ph idx="1"/>
          </p:nvPr>
        </p:nvSpPr>
        <p:spPr>
          <a:xfrm>
            <a:off x="1524001" y="1133341"/>
            <a:ext cx="9154943" cy="1680196"/>
          </a:xfrm>
        </p:spPr>
        <p:txBody>
          <a:bodyPr>
            <a:normAutofit/>
          </a:bodyPr>
          <a:lstStyle/>
          <a:p>
            <a:r>
              <a:rPr lang="en-US" dirty="0" smtClean="0"/>
              <a:t>A second qualifier checks if the user’s </a:t>
            </a:r>
            <a:r>
              <a:rPr lang="en-US" dirty="0" err="1" smtClean="0"/>
              <a:t>defaultGroup</a:t>
            </a:r>
            <a:r>
              <a:rPr lang="en-US" dirty="0" smtClean="0"/>
              <a:t> is not the System Admin group</a:t>
            </a:r>
          </a:p>
          <a:p>
            <a:endParaRPr lang="en-US" dirty="0" smtClean="0"/>
          </a:p>
        </p:txBody>
      </p:sp>
      <p:pic>
        <p:nvPicPr>
          <p:cNvPr id="409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24000" y="2896028"/>
            <a:ext cx="9144000" cy="34912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510579" y="4968754"/>
            <a:ext cx="410906" cy="21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66882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Rules – Security</a:t>
            </a:r>
          </a:p>
        </p:txBody>
      </p:sp>
      <p:sp>
        <p:nvSpPr>
          <p:cNvPr id="2" name="Content Placeholder 1"/>
          <p:cNvSpPr>
            <a:spLocks noGrp="1"/>
          </p:cNvSpPr>
          <p:nvPr>
            <p:ph idx="1"/>
          </p:nvPr>
        </p:nvSpPr>
        <p:spPr>
          <a:xfrm>
            <a:off x="1524000" y="1214439"/>
            <a:ext cx="9143999" cy="2458838"/>
          </a:xfrm>
        </p:spPr>
        <p:txBody>
          <a:bodyPr>
            <a:normAutofit/>
          </a:bodyPr>
          <a:lstStyle/>
          <a:p>
            <a:r>
              <a:rPr lang="en-US" dirty="0" smtClean="0"/>
              <a:t>The bottom of the qualifier page reflects both arguments</a:t>
            </a:r>
          </a:p>
          <a:p>
            <a:endParaRPr lang="en-US" dirty="0"/>
          </a:p>
          <a:p>
            <a:r>
              <a:rPr lang="en-US" dirty="0" smtClean="0"/>
              <a:t>Administrators then have the option to use AND logic where all qualifiers must be met, OR logic where any of the qualifiers could be met, as well as a third option where the administrator defines the AND/OR logic in a combination format</a:t>
            </a:r>
            <a:endParaRPr lang="en-US" dirty="0"/>
          </a:p>
        </p:txBody>
      </p:sp>
      <p:pic>
        <p:nvPicPr>
          <p:cNvPr id="5122"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24001" y="3673276"/>
            <a:ext cx="9143999" cy="272715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4455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indent="-342900">
              <a:spcBef>
                <a:spcPts val="0"/>
              </a:spcBef>
              <a:buFont typeface="Noto Sans Symbols"/>
              <a:buChar char="▪"/>
            </a:pPr>
            <a:r>
              <a:rPr lang="en-US" sz="2800" dirty="0"/>
              <a:t>TeamConnect API Basics:</a:t>
            </a:r>
          </a:p>
          <a:p>
            <a:pPr indent="-342900">
              <a:spcBef>
                <a:spcPts val="600"/>
              </a:spcBef>
              <a:buNone/>
            </a:pPr>
            <a:endParaRPr b="1" dirty="0"/>
          </a:p>
          <a:p>
            <a:pPr lvl="1" indent="-285750">
              <a:spcBef>
                <a:spcPts val="600"/>
              </a:spcBef>
              <a:buSzPts val="2400"/>
              <a:buFont typeface="Noto Sans Symbols"/>
              <a:buChar char="▪"/>
            </a:pPr>
            <a:r>
              <a:rPr lang="en-US" sz="2400" dirty="0"/>
              <a:t>API Packages</a:t>
            </a:r>
          </a:p>
          <a:p>
            <a:pPr lvl="1" indent="-285750">
              <a:spcBef>
                <a:spcPts val="600"/>
              </a:spcBef>
              <a:buSzPts val="2400"/>
              <a:buNone/>
            </a:pPr>
            <a:endParaRPr sz="2400" dirty="0"/>
          </a:p>
          <a:p>
            <a:pPr lvl="1" indent="-285750">
              <a:spcBef>
                <a:spcPts val="600"/>
              </a:spcBef>
              <a:buSzPts val="2400"/>
              <a:buFont typeface="Noto Sans Symbols"/>
              <a:buChar char="▪"/>
            </a:pPr>
            <a:r>
              <a:rPr lang="en-US" sz="2400" dirty="0"/>
              <a:t>Types of classes</a:t>
            </a:r>
          </a:p>
          <a:p>
            <a:pPr lvl="1" indent="-285750">
              <a:spcBef>
                <a:spcPts val="600"/>
              </a:spcBef>
              <a:buSzPts val="2400"/>
              <a:buNone/>
            </a:pPr>
            <a:endParaRPr sz="2400" dirty="0"/>
          </a:p>
          <a:p>
            <a:pPr lvl="1" indent="-285750">
              <a:spcBef>
                <a:spcPts val="600"/>
              </a:spcBef>
              <a:buSzPts val="2400"/>
              <a:buFont typeface="Noto Sans Symbols"/>
              <a:buChar char="▪"/>
            </a:pPr>
            <a:r>
              <a:rPr lang="en-US" sz="2400" dirty="0"/>
              <a:t>Logging </a:t>
            </a:r>
          </a:p>
          <a:p>
            <a:pPr lvl="1" indent="-285750">
              <a:spcBef>
                <a:spcPts val="600"/>
              </a:spcBef>
              <a:buSzPts val="2400"/>
              <a:buNone/>
            </a:pPr>
            <a:endParaRPr sz="2400" dirty="0"/>
          </a:p>
          <a:p>
            <a:pPr lvl="1" indent="-285750">
              <a:spcBef>
                <a:spcPts val="600"/>
              </a:spcBef>
              <a:buSzPts val="2400"/>
              <a:buFont typeface="Noto Sans Symbols"/>
              <a:buChar char="▪"/>
            </a:pPr>
            <a:r>
              <a:rPr lang="en-US" sz="2400" dirty="0"/>
              <a:t>Rules Classes</a:t>
            </a:r>
          </a:p>
          <a:p>
            <a:pPr lvl="1" indent="-285750">
              <a:spcBef>
                <a:spcPts val="600"/>
              </a:spcBef>
              <a:buSzPts val="2400"/>
              <a:buFont typeface="Noto Sans Symbols"/>
              <a:buChar char="▪"/>
            </a:pPr>
            <a:endParaRPr lang="en-US" sz="2400" dirty="0"/>
          </a:p>
          <a:p>
            <a:pPr indent="-285750">
              <a:spcBef>
                <a:spcPts val="600"/>
              </a:spcBef>
              <a:buFont typeface="Noto Sans Symbols"/>
              <a:buChar char="▪"/>
            </a:pPr>
            <a:r>
              <a:rPr lang="en-US" sz="2800" dirty="0"/>
              <a:t>Java Class exercises</a:t>
            </a:r>
          </a:p>
        </p:txBody>
      </p:sp>
      <p:sp>
        <p:nvSpPr>
          <p:cNvPr id="88" name="Shape 88"/>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a:t>Agenda</a:t>
            </a:r>
          </a:p>
        </p:txBody>
      </p:sp>
    </p:spTree>
    <p:extLst>
      <p:ext uri="{BB962C8B-B14F-4D97-AF65-F5344CB8AC3E}">
        <p14:creationId xmlns:p14="http://schemas.microsoft.com/office/powerpoint/2010/main" val="372095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Rules – Security</a:t>
            </a:r>
          </a:p>
        </p:txBody>
      </p:sp>
      <p:sp>
        <p:nvSpPr>
          <p:cNvPr id="7" name="Content Placeholder 1"/>
          <p:cNvSpPr>
            <a:spLocks noGrp="1"/>
          </p:cNvSpPr>
          <p:nvPr>
            <p:ph idx="1"/>
          </p:nvPr>
        </p:nvSpPr>
        <p:spPr>
          <a:xfrm>
            <a:off x="1524001" y="1099040"/>
            <a:ext cx="9154943" cy="1634305"/>
          </a:xfrm>
        </p:spPr>
        <p:txBody>
          <a:bodyPr>
            <a:normAutofit/>
          </a:bodyPr>
          <a:lstStyle/>
          <a:p>
            <a:r>
              <a:rPr lang="en-US" dirty="0" smtClean="0"/>
              <a:t>The Action tab for security rules allows the administrator to create a custom message like the one below</a:t>
            </a:r>
            <a:r>
              <a:rPr lang="en-US" dirty="0"/>
              <a:t>: “Only </a:t>
            </a:r>
            <a:r>
              <a:rPr lang="en-US" dirty="0" smtClean="0"/>
              <a:t>System Administrators </a:t>
            </a:r>
            <a:r>
              <a:rPr lang="en-US" dirty="0"/>
              <a:t>can edit </a:t>
            </a:r>
            <a:r>
              <a:rPr lang="en-US" dirty="0" smtClean="0"/>
              <a:t>records </a:t>
            </a:r>
            <a:r>
              <a:rPr lang="en-US" dirty="0"/>
              <a:t>in </a:t>
            </a:r>
            <a:r>
              <a:rPr lang="en-US" dirty="0" smtClean="0"/>
              <a:t>Close phase”</a:t>
            </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2" y="3343274"/>
            <a:ext cx="6505575" cy="2457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H="1">
            <a:off x="7309339" y="2497017"/>
            <a:ext cx="562708" cy="2875085"/>
          </a:xfrm>
          <a:prstGeom prst="straightConnector1">
            <a:avLst/>
          </a:prstGeom>
          <a:ln w="57150">
            <a:solidFill>
              <a:srgbClr val="EF5B1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51927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smtClean="0"/>
              <a:t>Exercise – Security Rules</a:t>
            </a:r>
            <a:endParaRPr lang="en-US" u="sng" dirty="0"/>
          </a:p>
        </p:txBody>
      </p:sp>
      <p:sp>
        <p:nvSpPr>
          <p:cNvPr id="7" name="Content Placeholder 1"/>
          <p:cNvSpPr>
            <a:spLocks noGrp="1"/>
          </p:cNvSpPr>
          <p:nvPr>
            <p:ph idx="1"/>
          </p:nvPr>
        </p:nvSpPr>
        <p:spPr>
          <a:xfrm>
            <a:off x="1892203" y="1099039"/>
            <a:ext cx="8407597" cy="4448907"/>
          </a:xfrm>
          <a:ln>
            <a:solidFill>
              <a:schemeClr val="tx1"/>
            </a:solidFill>
          </a:ln>
        </p:spPr>
        <p:txBody>
          <a:bodyPr>
            <a:normAutofit/>
          </a:bodyPr>
          <a:lstStyle/>
          <a:p>
            <a:r>
              <a:rPr lang="en-US" dirty="0" smtClean="0"/>
              <a:t>Create a security phase that says only members of the training group can update records in the closed phase</a:t>
            </a:r>
          </a:p>
          <a:p>
            <a:endParaRPr lang="en-US" dirty="0"/>
          </a:p>
          <a:p>
            <a:r>
              <a:rPr lang="en-US" dirty="0" smtClean="0"/>
              <a:t>Try to update this object record with a user in the correct group and a user in a different group to test it</a:t>
            </a:r>
          </a:p>
          <a:p>
            <a:pPr lvl="1"/>
            <a:r>
              <a:rPr lang="en-US" dirty="0" smtClean="0"/>
              <a:t>Also, test this in any other phase to make sure it is only triggered in the correct phase</a:t>
            </a:r>
          </a:p>
        </p:txBody>
      </p:sp>
    </p:spTree>
    <p:extLst>
      <p:ext uri="{BB962C8B-B14F-4D97-AF65-F5344CB8AC3E}">
        <p14:creationId xmlns:p14="http://schemas.microsoft.com/office/powerpoint/2010/main" val="22682951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Navigator</a:t>
            </a:r>
            <a:endParaRPr lang="en-US" dirty="0"/>
          </a:p>
        </p:txBody>
      </p:sp>
    </p:spTree>
    <p:extLst>
      <p:ext uri="{BB962C8B-B14F-4D97-AF65-F5344CB8AC3E}">
        <p14:creationId xmlns:p14="http://schemas.microsoft.com/office/powerpoint/2010/main" val="38209011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The Object Navigator is used in several places in the designer</a:t>
            </a:r>
          </a:p>
          <a:p>
            <a:pPr marL="0" indent="0">
              <a:buNone/>
            </a:pPr>
            <a:endParaRPr lang="en-US" dirty="0"/>
          </a:p>
          <a:p>
            <a:pPr marL="0" indent="0">
              <a:buNone/>
            </a:pPr>
            <a:r>
              <a:rPr lang="en-US" dirty="0" smtClean="0"/>
              <a:t>The Object Navigator is used extensively in the qualifiers for a rule</a:t>
            </a:r>
          </a:p>
          <a:p>
            <a:pPr marL="0" indent="0">
              <a:buNone/>
            </a:pPr>
            <a:endParaRPr lang="en-US" dirty="0"/>
          </a:p>
          <a:p>
            <a:pPr marL="0" indent="0">
              <a:buNone/>
            </a:pPr>
            <a:r>
              <a:rPr lang="en-US" dirty="0" smtClean="0"/>
              <a:t>When you see icon of the ship’s wheel, the object navigator is available</a:t>
            </a:r>
            <a:endParaRPr lang="en-US" dirty="0"/>
          </a:p>
        </p:txBody>
      </p:sp>
      <p:sp>
        <p:nvSpPr>
          <p:cNvPr id="3" name="Title 2"/>
          <p:cNvSpPr>
            <a:spLocks noGrp="1"/>
          </p:cNvSpPr>
          <p:nvPr>
            <p:ph type="title"/>
          </p:nvPr>
        </p:nvSpPr>
        <p:spPr/>
        <p:txBody>
          <a:bodyPr/>
          <a:lstStyle/>
          <a:p>
            <a:r>
              <a:rPr lang="en-US" dirty="0" smtClean="0"/>
              <a:t>Rules – Object Navigator</a:t>
            </a:r>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5485" b="23646"/>
          <a:stretch/>
        </p:blipFill>
        <p:spPr bwMode="auto">
          <a:xfrm>
            <a:off x="3881439" y="5122718"/>
            <a:ext cx="4429125" cy="8624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own Arrow 4"/>
          <p:cNvSpPr/>
          <p:nvPr/>
        </p:nvSpPr>
        <p:spPr>
          <a:xfrm>
            <a:off x="7114310" y="4353791"/>
            <a:ext cx="509155" cy="571500"/>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30220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The Object Navigator is a tool that allows admin users to select desired fields through their attributes as defined in the object definition</a:t>
            </a:r>
          </a:p>
          <a:p>
            <a:endParaRPr lang="en-US" dirty="0"/>
          </a:p>
          <a:p>
            <a:r>
              <a:rPr lang="en-US" dirty="0" smtClean="0"/>
              <a:t>These attributes and fields are located in the TeamConnect database tables known as the Object Model</a:t>
            </a:r>
          </a:p>
          <a:p>
            <a:endParaRPr lang="en-US" dirty="0"/>
          </a:p>
          <a:p>
            <a:r>
              <a:rPr lang="en-US" dirty="0" smtClean="0"/>
              <a:t>The Object navigator allows admin users to traverse through object tables via a linked path to find specific fields or field options</a:t>
            </a:r>
          </a:p>
          <a:p>
            <a:pPr marL="0" indent="0">
              <a:buNone/>
            </a:pPr>
            <a:endParaRPr lang="en-US" dirty="0"/>
          </a:p>
        </p:txBody>
      </p:sp>
      <p:sp>
        <p:nvSpPr>
          <p:cNvPr id="3" name="Title 2"/>
          <p:cNvSpPr>
            <a:spLocks noGrp="1"/>
          </p:cNvSpPr>
          <p:nvPr>
            <p:ph type="title"/>
          </p:nvPr>
        </p:nvSpPr>
        <p:spPr/>
        <p:txBody>
          <a:bodyPr/>
          <a:lstStyle/>
          <a:p>
            <a:r>
              <a:rPr lang="en-US" dirty="0" smtClean="0"/>
              <a:t>Rules – Object Navigator</a:t>
            </a:r>
            <a:endParaRPr lang="en-US" dirty="0"/>
          </a:p>
        </p:txBody>
      </p:sp>
    </p:spTree>
    <p:extLst>
      <p:ext uri="{BB962C8B-B14F-4D97-AF65-F5344CB8AC3E}">
        <p14:creationId xmlns:p14="http://schemas.microsoft.com/office/powerpoint/2010/main" val="1903715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131311"/>
            <a:ext cx="8229600" cy="998826"/>
          </a:xfrm>
        </p:spPr>
        <p:txBody>
          <a:bodyPr>
            <a:normAutofit/>
          </a:bodyPr>
          <a:lstStyle/>
          <a:p>
            <a:r>
              <a:rPr lang="en-US" dirty="0" smtClean="0"/>
              <a:t>To create a path to a field or group of fields, you will select one attribute from the tables you traverse</a:t>
            </a:r>
          </a:p>
          <a:p>
            <a:pPr marL="0" indent="0">
              <a:buNone/>
            </a:pPr>
            <a:endParaRPr lang="en-US" dirty="0"/>
          </a:p>
        </p:txBody>
      </p:sp>
      <p:sp>
        <p:nvSpPr>
          <p:cNvPr id="3" name="Title 2"/>
          <p:cNvSpPr>
            <a:spLocks noGrp="1"/>
          </p:cNvSpPr>
          <p:nvPr>
            <p:ph type="title"/>
          </p:nvPr>
        </p:nvSpPr>
        <p:spPr/>
        <p:txBody>
          <a:bodyPr/>
          <a:lstStyle/>
          <a:p>
            <a:r>
              <a:rPr lang="en-US" dirty="0" smtClean="0"/>
              <a:t>Rules – Object Navigator</a:t>
            </a:r>
            <a:endParaRPr lang="en-US" dirty="0"/>
          </a:p>
        </p:txBody>
      </p:sp>
      <p:pic>
        <p:nvPicPr>
          <p:cNvPr id="4098" name="Picture 2"/>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2328" b="2779"/>
          <a:stretch/>
        </p:blipFill>
        <p:spPr bwMode="auto">
          <a:xfrm>
            <a:off x="3679656" y="2285999"/>
            <a:ext cx="4832691" cy="37407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1"/>
          <p:cNvSpPr txBox="1">
            <a:spLocks/>
          </p:cNvSpPr>
          <p:nvPr/>
        </p:nvSpPr>
        <p:spPr>
          <a:xfrm>
            <a:off x="1524001" y="2285999"/>
            <a:ext cx="2155655" cy="3740728"/>
          </a:xfrm>
          <a:prstGeom prst="rect">
            <a:avLst/>
          </a:prstGeom>
          <a:ln>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Clr>
                <a:schemeClr val="bg2"/>
              </a:buClr>
              <a:buFont typeface="Arial" pitchFamily="34" charset="0"/>
              <a:buChar char="•"/>
              <a:defRPr sz="2400" kern="1200">
                <a:solidFill>
                  <a:schemeClr val="tx2"/>
                </a:solidFill>
                <a:latin typeface="+mj-lt"/>
                <a:ea typeface="+mn-ea"/>
                <a:cs typeface="+mn-cs"/>
              </a:defRPr>
            </a:lvl1pPr>
            <a:lvl2pPr marL="742950" indent="-285750" algn="l" defTabSz="914400" rtl="0" eaLnBrk="1" latinLnBrk="0" hangingPunct="1">
              <a:spcBef>
                <a:spcPct val="20000"/>
              </a:spcBef>
              <a:buClr>
                <a:schemeClr val="bg2"/>
              </a:buClr>
              <a:buFont typeface="Calibri" pitchFamily="34" charset="0"/>
              <a:buChar char="−"/>
              <a:defRPr sz="2000" kern="1200">
                <a:solidFill>
                  <a:schemeClr val="tx2"/>
                </a:solidFill>
                <a:latin typeface="+mj-lt"/>
                <a:ea typeface="+mn-ea"/>
                <a:cs typeface="+mn-cs"/>
              </a:defRPr>
            </a:lvl2pPr>
            <a:lvl3pPr marL="1143000" indent="-228600" algn="l" defTabSz="914400" rtl="0" eaLnBrk="1" latinLnBrk="0" hangingPunct="1">
              <a:spcBef>
                <a:spcPct val="20000"/>
              </a:spcBef>
              <a:buClr>
                <a:schemeClr val="bg2"/>
              </a:buClr>
              <a:buFont typeface="Wingdings" pitchFamily="2" charset="2"/>
              <a:buChar char="§"/>
              <a:defRPr sz="1800" kern="1200">
                <a:solidFill>
                  <a:schemeClr val="tx2"/>
                </a:solidFill>
                <a:latin typeface="+mj-lt"/>
                <a:ea typeface="+mn-ea"/>
                <a:cs typeface="+mn-cs"/>
              </a:defRPr>
            </a:lvl3pPr>
            <a:lvl4pPr marL="1600200" indent="-228600" algn="l" defTabSz="914400" rtl="0" eaLnBrk="1" latinLnBrk="0" hangingPunct="1">
              <a:spcBef>
                <a:spcPct val="20000"/>
              </a:spcBef>
              <a:buClr>
                <a:schemeClr val="bg2"/>
              </a:buClr>
              <a:buFont typeface="Wingdings" pitchFamily="2" charset="2"/>
              <a:buChar char="ü"/>
              <a:defRPr sz="1600" kern="1200">
                <a:solidFill>
                  <a:schemeClr val="tx2"/>
                </a:solidFill>
                <a:latin typeface="+mj-lt"/>
                <a:ea typeface="+mn-ea"/>
                <a:cs typeface="+mn-cs"/>
              </a:defRPr>
            </a:lvl4pPr>
            <a:lvl5pPr marL="2114550" indent="-285750" algn="l" defTabSz="914400" rtl="0" eaLnBrk="1" latinLnBrk="0" hangingPunct="1">
              <a:spcBef>
                <a:spcPct val="20000"/>
              </a:spcBef>
              <a:buClr>
                <a:schemeClr val="bg2"/>
              </a:buClr>
              <a:buFont typeface="Courier New" pitchFamily="49" charset="0"/>
              <a:buChar char="o"/>
              <a:defRPr sz="1600" kern="1200">
                <a:solidFill>
                  <a:schemeClr val="tx2"/>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a:p>
            <a:pPr marL="0" indent="0" algn="ctr">
              <a:buNone/>
            </a:pPr>
            <a:r>
              <a:rPr lang="en-US" dirty="0"/>
              <a:t>This is an example of how to get to the address State field for the current user</a:t>
            </a:r>
          </a:p>
          <a:p>
            <a:pPr marL="0" indent="0">
              <a:buNone/>
            </a:pPr>
            <a:endParaRPr lang="en-US" dirty="0"/>
          </a:p>
        </p:txBody>
      </p:sp>
      <p:sp>
        <p:nvSpPr>
          <p:cNvPr id="7" name="Content Placeholder 1"/>
          <p:cNvSpPr txBox="1">
            <a:spLocks/>
          </p:cNvSpPr>
          <p:nvPr/>
        </p:nvSpPr>
        <p:spPr>
          <a:xfrm>
            <a:off x="8512347" y="2282535"/>
            <a:ext cx="2145262" cy="3744193"/>
          </a:xfrm>
          <a:prstGeom prst="rect">
            <a:avLst/>
          </a:prstGeom>
          <a:ln>
            <a:solidFill>
              <a:schemeClr val="tx1"/>
            </a:solidFill>
          </a:ln>
        </p:spPr>
        <p:txBody>
          <a:bodyPr vert="horz" lIns="91440" tIns="45720" rIns="91440" bIns="45720" rtlCol="0">
            <a:normAutofit fontScale="92500" lnSpcReduction="10000"/>
          </a:bodyPr>
          <a:lstStyle>
            <a:lvl1pPr marL="342900" indent="-342900" algn="l" defTabSz="914400" rtl="0" eaLnBrk="1" latinLnBrk="0" hangingPunct="1">
              <a:spcBef>
                <a:spcPct val="20000"/>
              </a:spcBef>
              <a:buClr>
                <a:schemeClr val="bg2"/>
              </a:buClr>
              <a:buFont typeface="Arial" pitchFamily="34" charset="0"/>
              <a:buChar char="•"/>
              <a:defRPr sz="2400" kern="1200">
                <a:solidFill>
                  <a:schemeClr val="tx2"/>
                </a:solidFill>
                <a:latin typeface="+mj-lt"/>
                <a:ea typeface="+mn-ea"/>
                <a:cs typeface="+mn-cs"/>
              </a:defRPr>
            </a:lvl1pPr>
            <a:lvl2pPr marL="742950" indent="-285750" algn="l" defTabSz="914400" rtl="0" eaLnBrk="1" latinLnBrk="0" hangingPunct="1">
              <a:spcBef>
                <a:spcPct val="20000"/>
              </a:spcBef>
              <a:buClr>
                <a:schemeClr val="bg2"/>
              </a:buClr>
              <a:buFont typeface="Calibri" pitchFamily="34" charset="0"/>
              <a:buChar char="−"/>
              <a:defRPr sz="2000" kern="1200">
                <a:solidFill>
                  <a:schemeClr val="tx2"/>
                </a:solidFill>
                <a:latin typeface="+mj-lt"/>
                <a:ea typeface="+mn-ea"/>
                <a:cs typeface="+mn-cs"/>
              </a:defRPr>
            </a:lvl2pPr>
            <a:lvl3pPr marL="1143000" indent="-228600" algn="l" defTabSz="914400" rtl="0" eaLnBrk="1" latinLnBrk="0" hangingPunct="1">
              <a:spcBef>
                <a:spcPct val="20000"/>
              </a:spcBef>
              <a:buClr>
                <a:schemeClr val="bg2"/>
              </a:buClr>
              <a:buFont typeface="Wingdings" pitchFamily="2" charset="2"/>
              <a:buChar char="§"/>
              <a:defRPr sz="1800" kern="1200">
                <a:solidFill>
                  <a:schemeClr val="tx2"/>
                </a:solidFill>
                <a:latin typeface="+mj-lt"/>
                <a:ea typeface="+mn-ea"/>
                <a:cs typeface="+mn-cs"/>
              </a:defRPr>
            </a:lvl3pPr>
            <a:lvl4pPr marL="1600200" indent="-228600" algn="l" defTabSz="914400" rtl="0" eaLnBrk="1" latinLnBrk="0" hangingPunct="1">
              <a:spcBef>
                <a:spcPct val="20000"/>
              </a:spcBef>
              <a:buClr>
                <a:schemeClr val="bg2"/>
              </a:buClr>
              <a:buFont typeface="Wingdings" pitchFamily="2" charset="2"/>
              <a:buChar char="ü"/>
              <a:defRPr sz="1600" kern="1200">
                <a:solidFill>
                  <a:schemeClr val="tx2"/>
                </a:solidFill>
                <a:latin typeface="+mj-lt"/>
                <a:ea typeface="+mn-ea"/>
                <a:cs typeface="+mn-cs"/>
              </a:defRPr>
            </a:lvl4pPr>
            <a:lvl5pPr marL="2114550" indent="-285750" algn="l" defTabSz="914400" rtl="0" eaLnBrk="1" latinLnBrk="0" hangingPunct="1">
              <a:spcBef>
                <a:spcPct val="20000"/>
              </a:spcBef>
              <a:buClr>
                <a:schemeClr val="bg2"/>
              </a:buClr>
              <a:buFont typeface="Courier New" pitchFamily="49" charset="0"/>
              <a:buChar char="o"/>
              <a:defRPr sz="1600" kern="1200">
                <a:solidFill>
                  <a:schemeClr val="tx2"/>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a:p>
            <a:pPr marL="0" indent="0" algn="ctr">
              <a:buNone/>
            </a:pPr>
            <a:r>
              <a:rPr lang="en-US" dirty="0"/>
              <a:t>Starting from the User table, traverse to the User’s contact, then the contact’s default address, and then the state field of that address</a:t>
            </a:r>
          </a:p>
          <a:p>
            <a:pPr marL="0" indent="0">
              <a:buNone/>
            </a:pPr>
            <a:endParaRPr lang="en-US" dirty="0"/>
          </a:p>
        </p:txBody>
      </p:sp>
    </p:spTree>
    <p:extLst>
      <p:ext uri="{BB962C8B-B14F-4D97-AF65-F5344CB8AC3E}">
        <p14:creationId xmlns:p14="http://schemas.microsoft.com/office/powerpoint/2010/main" val="37439142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214439"/>
            <a:ext cx="8229600" cy="4853853"/>
          </a:xfrm>
        </p:spPr>
        <p:txBody>
          <a:bodyPr>
            <a:normAutofit/>
          </a:bodyPr>
          <a:lstStyle/>
          <a:p>
            <a:r>
              <a:rPr lang="en-US" dirty="0" smtClean="0"/>
              <a:t>There are 3 different types of Attributes in the Object Navigator</a:t>
            </a:r>
          </a:p>
          <a:p>
            <a:pPr lvl="1"/>
            <a:r>
              <a:rPr lang="en-US" dirty="0" smtClean="0"/>
              <a:t>Attributes</a:t>
            </a:r>
          </a:p>
          <a:p>
            <a:pPr lvl="1"/>
            <a:r>
              <a:rPr lang="en-US" dirty="0" smtClean="0"/>
              <a:t>Bridges</a:t>
            </a:r>
          </a:p>
          <a:p>
            <a:pPr lvl="1"/>
            <a:r>
              <a:rPr lang="en-US" dirty="0" smtClean="0"/>
              <a:t>Bridge Attributes</a:t>
            </a:r>
          </a:p>
          <a:p>
            <a:endParaRPr lang="en-US" dirty="0"/>
          </a:p>
          <a:p>
            <a:r>
              <a:rPr lang="en-US" dirty="0" smtClean="0"/>
              <a:t>Attributes – Identify data values and indicate the end of the path, which means they cannot be traversed</a:t>
            </a:r>
          </a:p>
          <a:p>
            <a:pPr lvl="1"/>
            <a:r>
              <a:rPr lang="en-US" dirty="0" smtClean="0"/>
              <a:t>No arrow (-&gt;) next to the attribute</a:t>
            </a:r>
          </a:p>
          <a:p>
            <a:endParaRPr lang="en-US" dirty="0"/>
          </a:p>
          <a:p>
            <a:r>
              <a:rPr lang="en-US" dirty="0" smtClean="0"/>
              <a:t>Bridge – Form relationships between tables, bridging or linking one table to another or one object to another</a:t>
            </a:r>
          </a:p>
          <a:p>
            <a:pPr lvl="1"/>
            <a:r>
              <a:rPr lang="en-US" dirty="0" smtClean="0"/>
              <a:t>Bridges will have and arrow next to the attribute -&gt;</a:t>
            </a:r>
          </a:p>
        </p:txBody>
      </p:sp>
      <p:sp>
        <p:nvSpPr>
          <p:cNvPr id="3" name="Title 2"/>
          <p:cNvSpPr>
            <a:spLocks noGrp="1"/>
          </p:cNvSpPr>
          <p:nvPr>
            <p:ph type="title"/>
          </p:nvPr>
        </p:nvSpPr>
        <p:spPr/>
        <p:txBody>
          <a:bodyPr/>
          <a:lstStyle/>
          <a:p>
            <a:r>
              <a:rPr lang="en-US" dirty="0" smtClean="0"/>
              <a:t>Rules – Object Navigator</a:t>
            </a:r>
            <a:endParaRPr lang="en-US" dirty="0"/>
          </a:p>
        </p:txBody>
      </p:sp>
    </p:spTree>
    <p:extLst>
      <p:ext uri="{BB962C8B-B14F-4D97-AF65-F5344CB8AC3E}">
        <p14:creationId xmlns:p14="http://schemas.microsoft.com/office/powerpoint/2010/main" val="26568607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1" y="1502137"/>
            <a:ext cx="7481453" cy="4625253"/>
          </a:xfrm>
        </p:spPr>
        <p:txBody>
          <a:bodyPr>
            <a:normAutofit/>
          </a:bodyPr>
          <a:lstStyle/>
          <a:p>
            <a:r>
              <a:rPr lang="en-US" dirty="0" smtClean="0"/>
              <a:t>Bridge attributes have an arrow (-&gt;) next to them</a:t>
            </a:r>
          </a:p>
          <a:p>
            <a:endParaRPr lang="en-US" dirty="0"/>
          </a:p>
          <a:p>
            <a:r>
              <a:rPr lang="en-US" dirty="0" smtClean="0"/>
              <a:t>Bridge attributes can be used as either a traverse path linked to other tables or as an end of path attribute</a:t>
            </a:r>
          </a:p>
          <a:p>
            <a:endParaRPr lang="en-US" dirty="0"/>
          </a:p>
          <a:p>
            <a:pPr marL="0" indent="0">
              <a:buNone/>
            </a:pPr>
            <a:r>
              <a:rPr lang="en-US" dirty="0" smtClean="0"/>
              <a:t>Example of Attributes: </a:t>
            </a:r>
            <a:r>
              <a:rPr lang="en-US" dirty="0" err="1" smtClean="0"/>
              <a:t>closedOn</a:t>
            </a:r>
            <a:r>
              <a:rPr lang="en-US" dirty="0" smtClean="0"/>
              <a:t>, </a:t>
            </a:r>
            <a:r>
              <a:rPr lang="en-US" dirty="0" err="1" smtClean="0"/>
              <a:t>createdOn</a:t>
            </a:r>
            <a:endParaRPr lang="en-US" dirty="0" smtClean="0"/>
          </a:p>
          <a:p>
            <a:pPr marL="0" indent="0">
              <a:buNone/>
            </a:pPr>
            <a:endParaRPr lang="en-US" dirty="0"/>
          </a:p>
          <a:p>
            <a:pPr marL="0" indent="0">
              <a:buNone/>
            </a:pPr>
            <a:r>
              <a:rPr lang="en-US" dirty="0" smtClean="0"/>
              <a:t>Example of Bridges: </a:t>
            </a:r>
            <a:r>
              <a:rPr lang="en-US" dirty="0" err="1" smtClean="0"/>
              <a:t>detailList</a:t>
            </a:r>
            <a:r>
              <a:rPr lang="en-US" dirty="0" smtClean="0"/>
              <a:t>-&gt;, </a:t>
            </a:r>
            <a:r>
              <a:rPr lang="en-US" dirty="0" err="1" smtClean="0"/>
              <a:t>groupAccessList</a:t>
            </a:r>
            <a:r>
              <a:rPr lang="en-US" dirty="0" smtClean="0"/>
              <a:t>-&gt;</a:t>
            </a:r>
          </a:p>
          <a:p>
            <a:pPr marL="0" indent="0">
              <a:buNone/>
            </a:pPr>
            <a:endParaRPr lang="en-US" dirty="0"/>
          </a:p>
          <a:p>
            <a:pPr marL="0" indent="0">
              <a:buNone/>
            </a:pPr>
            <a:r>
              <a:rPr lang="en-US" dirty="0" smtClean="0"/>
              <a:t>Example of Bridge Attributes: </a:t>
            </a:r>
            <a:r>
              <a:rPr lang="en-US" dirty="0" err="1" smtClean="0"/>
              <a:t>createdBy</a:t>
            </a:r>
            <a:r>
              <a:rPr lang="en-US" dirty="0" smtClean="0"/>
              <a:t>-&gt;, contact-&gt;</a:t>
            </a:r>
          </a:p>
        </p:txBody>
      </p:sp>
      <p:sp>
        <p:nvSpPr>
          <p:cNvPr id="3" name="Title 2"/>
          <p:cNvSpPr>
            <a:spLocks noGrp="1"/>
          </p:cNvSpPr>
          <p:nvPr>
            <p:ph type="title"/>
          </p:nvPr>
        </p:nvSpPr>
        <p:spPr/>
        <p:txBody>
          <a:bodyPr/>
          <a:lstStyle/>
          <a:p>
            <a:r>
              <a:rPr lang="en-US" dirty="0" smtClean="0"/>
              <a:t>Rules – Object Navigator</a:t>
            </a:r>
            <a:endParaRPr 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888" t="4352" r="4196"/>
          <a:stretch/>
        </p:blipFill>
        <p:spPr bwMode="auto">
          <a:xfrm>
            <a:off x="9005454" y="1502137"/>
            <a:ext cx="1662547" cy="38537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00972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US" dirty="0"/>
          </a:p>
        </p:txBody>
      </p:sp>
    </p:spTree>
    <p:extLst>
      <p:ext uri="{BB962C8B-B14F-4D97-AF65-F5344CB8AC3E}">
        <p14:creationId xmlns:p14="http://schemas.microsoft.com/office/powerpoint/2010/main" val="10672084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Templates define what information should be automatically filled-in for each type of record, and what sub-object or related records should be automatically created</a:t>
            </a:r>
          </a:p>
          <a:p>
            <a:endParaRPr lang="en-US" dirty="0"/>
          </a:p>
          <a:p>
            <a:r>
              <a:rPr lang="en-US" dirty="0" smtClean="0"/>
              <a:t>Templates can be used with wizards, pre-population rules, and custom action rules</a:t>
            </a:r>
          </a:p>
          <a:p>
            <a:endParaRPr lang="en-US" dirty="0"/>
          </a:p>
          <a:p>
            <a:pPr lvl="1"/>
            <a:r>
              <a:rPr lang="en-US" dirty="0" smtClean="0"/>
              <a:t>Note: Only one template can be used per wizard</a:t>
            </a:r>
          </a:p>
        </p:txBody>
      </p:sp>
      <p:sp>
        <p:nvSpPr>
          <p:cNvPr id="3" name="Title 2"/>
          <p:cNvSpPr>
            <a:spLocks noGrp="1"/>
          </p:cNvSpPr>
          <p:nvPr>
            <p:ph type="title"/>
          </p:nvPr>
        </p:nvSpPr>
        <p:spPr/>
        <p:txBody>
          <a:bodyPr/>
          <a:lstStyle/>
          <a:p>
            <a:r>
              <a:rPr lang="en-US" dirty="0" smtClean="0"/>
              <a:t>Templates</a:t>
            </a:r>
            <a:endParaRPr lang="en-US" dirty="0"/>
          </a:p>
        </p:txBody>
      </p:sp>
    </p:spTree>
    <p:extLst>
      <p:ext uri="{BB962C8B-B14F-4D97-AF65-F5344CB8AC3E}">
        <p14:creationId xmlns:p14="http://schemas.microsoft.com/office/powerpoint/2010/main" val="2371648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RULE?</a:t>
            </a:r>
            <a:endParaRPr lang="en-US" dirty="0"/>
          </a:p>
        </p:txBody>
      </p:sp>
    </p:spTree>
    <p:extLst>
      <p:ext uri="{BB962C8B-B14F-4D97-AF65-F5344CB8AC3E}">
        <p14:creationId xmlns:p14="http://schemas.microsoft.com/office/powerpoint/2010/main" val="9710586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Templates</a:t>
            </a:r>
            <a:endParaRPr lang="en-US" dirty="0"/>
          </a:p>
        </p:txBody>
      </p:sp>
      <p:pic>
        <p:nvPicPr>
          <p:cNvPr id="5122"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24000" y="4376793"/>
            <a:ext cx="9144000" cy="14944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1"/>
          <p:cNvSpPr>
            <a:spLocks noGrp="1"/>
          </p:cNvSpPr>
          <p:nvPr>
            <p:ph idx="1"/>
          </p:nvPr>
        </p:nvSpPr>
        <p:spPr>
          <a:xfrm>
            <a:off x="1524000" y="1214439"/>
            <a:ext cx="9144000" cy="3162354"/>
          </a:xfrm>
        </p:spPr>
        <p:txBody>
          <a:bodyPr>
            <a:normAutofit/>
          </a:bodyPr>
          <a:lstStyle/>
          <a:p>
            <a:r>
              <a:rPr lang="en-US" dirty="0" smtClean="0"/>
              <a:t>Before creating a Pre-population rule, we will need to create a template because the action for a Pre-population rule is the template</a:t>
            </a:r>
          </a:p>
          <a:p>
            <a:endParaRPr lang="en-US" dirty="0"/>
          </a:p>
          <a:p>
            <a:r>
              <a:rPr lang="en-US" dirty="0" smtClean="0"/>
              <a:t>The Templates tab in the object definition is where to create a new template</a:t>
            </a:r>
          </a:p>
        </p:txBody>
      </p:sp>
      <p:cxnSp>
        <p:nvCxnSpPr>
          <p:cNvPr id="6" name="Straight Arrow Connector 5"/>
          <p:cNvCxnSpPr/>
          <p:nvPr/>
        </p:nvCxnSpPr>
        <p:spPr>
          <a:xfrm flipH="1">
            <a:off x="3291254" y="4844562"/>
            <a:ext cx="589084" cy="474784"/>
          </a:xfrm>
          <a:prstGeom prst="straightConnector1">
            <a:avLst/>
          </a:prstGeom>
          <a:ln w="38100">
            <a:solidFill>
              <a:srgbClr val="EF5B1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811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Templates</a:t>
            </a:r>
            <a:endParaRPr lang="en-US" dirty="0"/>
          </a:p>
        </p:txBody>
      </p:sp>
      <p:pic>
        <p:nvPicPr>
          <p:cNvPr id="1843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102"/>
          <a:stretch/>
        </p:blipFill>
        <p:spPr bwMode="auto">
          <a:xfrm>
            <a:off x="3106615" y="4132385"/>
            <a:ext cx="5943600" cy="22889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1"/>
          <p:cNvSpPr>
            <a:spLocks noGrp="1"/>
          </p:cNvSpPr>
          <p:nvPr>
            <p:ph idx="1"/>
          </p:nvPr>
        </p:nvSpPr>
        <p:spPr>
          <a:xfrm>
            <a:off x="1524000" y="1100139"/>
            <a:ext cx="9144000" cy="2844676"/>
          </a:xfrm>
        </p:spPr>
        <p:txBody>
          <a:bodyPr>
            <a:normAutofit fontScale="92500" lnSpcReduction="10000"/>
          </a:bodyPr>
          <a:lstStyle/>
          <a:p>
            <a:r>
              <a:rPr lang="en-US" dirty="0" smtClean="0"/>
              <a:t>Create a name for the template that accurately describes the function of the template</a:t>
            </a:r>
          </a:p>
          <a:p>
            <a:pPr lvl="1"/>
            <a:r>
              <a:rPr lang="en-US" dirty="0" smtClean="0"/>
              <a:t>Ex: Template for Subpoena Disputes</a:t>
            </a:r>
          </a:p>
          <a:p>
            <a:endParaRPr lang="en-US" dirty="0"/>
          </a:p>
          <a:p>
            <a:r>
              <a:rPr lang="en-US" dirty="0" smtClean="0"/>
              <a:t>Decide whether this template will be used for rules, wizards, or both</a:t>
            </a:r>
          </a:p>
          <a:p>
            <a:endParaRPr lang="en-US" dirty="0"/>
          </a:p>
          <a:p>
            <a:r>
              <a:rPr lang="en-US" dirty="0" smtClean="0"/>
              <a:t>Templates created in or uploaded to TeamConnect can be selected from the document folder</a:t>
            </a:r>
          </a:p>
        </p:txBody>
      </p:sp>
    </p:spTree>
    <p:extLst>
      <p:ext uri="{BB962C8B-B14F-4D97-AF65-F5344CB8AC3E}">
        <p14:creationId xmlns:p14="http://schemas.microsoft.com/office/powerpoint/2010/main" val="23120455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Templates</a:t>
            </a:r>
            <a:endParaRPr lang="en-US" dirty="0"/>
          </a:p>
        </p:txBody>
      </p:sp>
      <p:pic>
        <p:nvPicPr>
          <p:cNvPr id="717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24000" y="3120750"/>
            <a:ext cx="9144000" cy="33016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1"/>
          <p:cNvSpPr>
            <a:spLocks noGrp="1"/>
          </p:cNvSpPr>
          <p:nvPr>
            <p:ph idx="1"/>
          </p:nvPr>
        </p:nvSpPr>
        <p:spPr>
          <a:xfrm>
            <a:off x="1524000" y="1214439"/>
            <a:ext cx="9144000" cy="1906310"/>
          </a:xfrm>
        </p:spPr>
        <p:txBody>
          <a:bodyPr>
            <a:normAutofit/>
          </a:bodyPr>
          <a:lstStyle/>
          <a:p>
            <a:r>
              <a:rPr lang="en-US" dirty="0" smtClean="0"/>
              <a:t>The Records tab in Templates shows  the available fields and sub-objects that can be created or filled-in when triggered by a rule</a:t>
            </a:r>
          </a:p>
        </p:txBody>
      </p:sp>
    </p:spTree>
    <p:extLst>
      <p:ext uri="{BB962C8B-B14F-4D97-AF65-F5344CB8AC3E}">
        <p14:creationId xmlns:p14="http://schemas.microsoft.com/office/powerpoint/2010/main" val="22195224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1" y="1214439"/>
            <a:ext cx="9144000" cy="1968377"/>
          </a:xfrm>
        </p:spPr>
        <p:txBody>
          <a:bodyPr/>
          <a:lstStyle/>
          <a:p>
            <a:r>
              <a:rPr lang="en-US" dirty="0" smtClean="0"/>
              <a:t>Example of how to make the Main Assignee the current user as the role attorney</a:t>
            </a:r>
            <a:endParaRPr lang="en-US" dirty="0"/>
          </a:p>
        </p:txBody>
      </p:sp>
      <p:sp>
        <p:nvSpPr>
          <p:cNvPr id="3" name="Title 2"/>
          <p:cNvSpPr>
            <a:spLocks noGrp="1"/>
          </p:cNvSpPr>
          <p:nvPr>
            <p:ph type="title"/>
          </p:nvPr>
        </p:nvSpPr>
        <p:spPr/>
        <p:txBody>
          <a:bodyPr/>
          <a:lstStyle/>
          <a:p>
            <a:r>
              <a:rPr lang="en-US" dirty="0" smtClean="0"/>
              <a:t>Templates – Examples </a:t>
            </a:r>
            <a:endParaRPr lang="en-US" dirty="0"/>
          </a:p>
        </p:txBody>
      </p:sp>
      <p:pic>
        <p:nvPicPr>
          <p:cNvPr id="2253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35629" y="3182815"/>
            <a:ext cx="4172378" cy="3205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08007" y="3182815"/>
            <a:ext cx="4959994" cy="3205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97694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1" y="1214439"/>
            <a:ext cx="9144000" cy="3004165"/>
          </a:xfrm>
        </p:spPr>
        <p:txBody>
          <a:bodyPr>
            <a:normAutofit lnSpcReduction="10000"/>
          </a:bodyPr>
          <a:lstStyle/>
          <a:p>
            <a:pPr marL="0" indent="0">
              <a:buNone/>
            </a:pPr>
            <a:r>
              <a:rPr lang="en-US" dirty="0" smtClean="0"/>
              <a:t>Default Document Folders</a:t>
            </a:r>
          </a:p>
          <a:p>
            <a:endParaRPr lang="en-US" dirty="0"/>
          </a:p>
          <a:p>
            <a:r>
              <a:rPr lang="en-US" dirty="0" smtClean="0"/>
              <a:t>To create folder structures or add documents to a record automatically, template folders need to be created then called upon in a Template that is used for a wizard and/or rule</a:t>
            </a:r>
          </a:p>
          <a:p>
            <a:endParaRPr lang="en-US" dirty="0"/>
          </a:p>
          <a:p>
            <a:r>
              <a:rPr lang="en-US" dirty="0" smtClean="0"/>
              <a:t>Go to the General tab of the object definition and click on the link to the object folders</a:t>
            </a:r>
            <a:endParaRPr lang="en-US" dirty="0"/>
          </a:p>
        </p:txBody>
      </p:sp>
      <p:sp>
        <p:nvSpPr>
          <p:cNvPr id="3" name="Title 2"/>
          <p:cNvSpPr>
            <a:spLocks noGrp="1"/>
          </p:cNvSpPr>
          <p:nvPr>
            <p:ph type="title"/>
          </p:nvPr>
        </p:nvSpPr>
        <p:spPr/>
        <p:txBody>
          <a:bodyPr/>
          <a:lstStyle/>
          <a:p>
            <a:r>
              <a:rPr lang="en-US" dirty="0" smtClean="0"/>
              <a:t>Templates – Examples: Document Folders</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228" y="4218603"/>
            <a:ext cx="5972175" cy="21717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Oval 3"/>
          <p:cNvSpPr/>
          <p:nvPr/>
        </p:nvSpPr>
        <p:spPr>
          <a:xfrm>
            <a:off x="3175228" y="5449079"/>
            <a:ext cx="2379597" cy="541175"/>
          </a:xfrm>
          <a:prstGeom prst="ellipse">
            <a:avLst/>
          </a:prstGeom>
          <a:noFill/>
          <a:ln>
            <a:solidFill>
              <a:srgbClr val="F27B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2923593" y="3974842"/>
            <a:ext cx="503853" cy="1474237"/>
          </a:xfrm>
          <a:prstGeom prst="straightConnector1">
            <a:avLst/>
          </a:prstGeom>
          <a:ln w="38100">
            <a:solidFill>
              <a:srgbClr val="F27B4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13862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1" y="1214439"/>
            <a:ext cx="9144000" cy="642354"/>
          </a:xfrm>
        </p:spPr>
        <p:txBody>
          <a:bodyPr>
            <a:normAutofit/>
          </a:bodyPr>
          <a:lstStyle/>
          <a:p>
            <a:r>
              <a:rPr lang="en-US" dirty="0" smtClean="0"/>
              <a:t>Then click on the Template Folders</a:t>
            </a:r>
            <a:endParaRPr lang="en-US" dirty="0"/>
          </a:p>
        </p:txBody>
      </p:sp>
      <p:sp>
        <p:nvSpPr>
          <p:cNvPr id="3" name="Title 2"/>
          <p:cNvSpPr>
            <a:spLocks noGrp="1"/>
          </p:cNvSpPr>
          <p:nvPr>
            <p:ph type="title"/>
          </p:nvPr>
        </p:nvSpPr>
        <p:spPr/>
        <p:txBody>
          <a:bodyPr/>
          <a:lstStyle/>
          <a:p>
            <a:r>
              <a:rPr lang="en-US" dirty="0" smtClean="0"/>
              <a:t>Templates – Examples: Document Folders</a:t>
            </a:r>
            <a:endParaRPr lang="en-US" dirty="0"/>
          </a:p>
        </p:txBody>
      </p:sp>
      <p:pic>
        <p:nvPicPr>
          <p:cNvPr id="1229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357467" y="2370761"/>
            <a:ext cx="5477069" cy="399291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Oval 6"/>
          <p:cNvSpPr/>
          <p:nvPr/>
        </p:nvSpPr>
        <p:spPr>
          <a:xfrm>
            <a:off x="4761723" y="5542385"/>
            <a:ext cx="1716833" cy="447869"/>
          </a:xfrm>
          <a:prstGeom prst="ellipse">
            <a:avLst/>
          </a:prstGeom>
          <a:noFill/>
          <a:ln>
            <a:solidFill>
              <a:srgbClr val="F27B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05927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1" y="1214439"/>
            <a:ext cx="9144000" cy="2004623"/>
          </a:xfrm>
        </p:spPr>
        <p:txBody>
          <a:bodyPr>
            <a:normAutofit/>
          </a:bodyPr>
          <a:lstStyle/>
          <a:p>
            <a:r>
              <a:rPr lang="en-US" dirty="0" smtClean="0"/>
              <a:t>In the Template Folders, create the name of the folder structure to call upon later</a:t>
            </a:r>
          </a:p>
          <a:p>
            <a:pPr lvl="1"/>
            <a:r>
              <a:rPr lang="en-US" dirty="0" smtClean="0"/>
              <a:t>Note: This is just a friendly name to select from in the Template section</a:t>
            </a:r>
          </a:p>
          <a:p>
            <a:r>
              <a:rPr lang="en-US" dirty="0" smtClean="0"/>
              <a:t>Click on New Folder</a:t>
            </a:r>
            <a:endParaRPr lang="en-US" dirty="0"/>
          </a:p>
        </p:txBody>
      </p:sp>
      <p:sp>
        <p:nvSpPr>
          <p:cNvPr id="3" name="Title 2"/>
          <p:cNvSpPr>
            <a:spLocks noGrp="1"/>
          </p:cNvSpPr>
          <p:nvPr>
            <p:ph type="title"/>
          </p:nvPr>
        </p:nvSpPr>
        <p:spPr/>
        <p:txBody>
          <a:bodyPr/>
          <a:lstStyle/>
          <a:p>
            <a:r>
              <a:rPr lang="en-US" dirty="0" smtClean="0"/>
              <a:t>Templates – Examples: Document Folders</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695" y="3328211"/>
            <a:ext cx="7290610" cy="306109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Oval 4"/>
          <p:cNvSpPr/>
          <p:nvPr/>
        </p:nvSpPr>
        <p:spPr>
          <a:xfrm>
            <a:off x="3474099" y="3620278"/>
            <a:ext cx="783771" cy="550506"/>
          </a:xfrm>
          <a:prstGeom prst="ellipse">
            <a:avLst/>
          </a:prstGeom>
          <a:noFill/>
          <a:ln>
            <a:solidFill>
              <a:srgbClr val="F27B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3735356" y="2855167"/>
            <a:ext cx="37323" cy="671804"/>
          </a:xfrm>
          <a:prstGeom prst="straightConnector1">
            <a:avLst/>
          </a:prstGeom>
          <a:ln w="38100">
            <a:solidFill>
              <a:srgbClr val="F27B40"/>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192555" y="4858755"/>
            <a:ext cx="3144416" cy="916894"/>
          </a:xfrm>
          <a:prstGeom prst="ellipse">
            <a:avLst/>
          </a:prstGeom>
          <a:noFill/>
          <a:ln>
            <a:solidFill>
              <a:srgbClr val="F27B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5377544" y="2397967"/>
            <a:ext cx="298579" cy="2313992"/>
          </a:xfrm>
          <a:prstGeom prst="straightConnector1">
            <a:avLst/>
          </a:prstGeom>
          <a:ln w="28575">
            <a:solidFill>
              <a:srgbClr val="F27B4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1596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1" y="1214439"/>
            <a:ext cx="9144000" cy="1749618"/>
          </a:xfrm>
        </p:spPr>
        <p:txBody>
          <a:bodyPr>
            <a:normAutofit/>
          </a:bodyPr>
          <a:lstStyle/>
          <a:p>
            <a:r>
              <a:rPr lang="en-US" dirty="0" smtClean="0"/>
              <a:t>In the folder that is used as a friendly name, create the folder structure and add any files that are needed</a:t>
            </a:r>
          </a:p>
          <a:p>
            <a:pPr lvl="1"/>
            <a:r>
              <a:rPr lang="en-US" dirty="0" smtClean="0"/>
              <a:t>Below is an example of three folders and a link to a Law Dictionary website</a:t>
            </a:r>
            <a:endParaRPr lang="en-US" dirty="0"/>
          </a:p>
        </p:txBody>
      </p:sp>
      <p:sp>
        <p:nvSpPr>
          <p:cNvPr id="3" name="Title 2"/>
          <p:cNvSpPr>
            <a:spLocks noGrp="1"/>
          </p:cNvSpPr>
          <p:nvPr>
            <p:ph type="title"/>
          </p:nvPr>
        </p:nvSpPr>
        <p:spPr/>
        <p:txBody>
          <a:bodyPr/>
          <a:lstStyle/>
          <a:p>
            <a:r>
              <a:rPr lang="en-US" dirty="0" smtClean="0"/>
              <a:t>Templates – Examples: Document Folders</a:t>
            </a:r>
            <a:endParaRPr lang="en-US" dirty="0"/>
          </a:p>
        </p:txBody>
      </p:sp>
      <p:pic>
        <p:nvPicPr>
          <p:cNvPr id="14338"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57125" y="2964056"/>
            <a:ext cx="6134002" cy="342663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593736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1" y="1214439"/>
            <a:ext cx="9144000" cy="1904033"/>
          </a:xfrm>
        </p:spPr>
        <p:txBody>
          <a:bodyPr>
            <a:normAutofit lnSpcReduction="10000"/>
          </a:bodyPr>
          <a:lstStyle/>
          <a:p>
            <a:r>
              <a:rPr lang="en-US" dirty="0" smtClean="0"/>
              <a:t>Finally, create a template from the template tab in the Object Definition</a:t>
            </a:r>
          </a:p>
          <a:p>
            <a:endParaRPr lang="en-US" dirty="0"/>
          </a:p>
          <a:p>
            <a:r>
              <a:rPr lang="en-US" dirty="0" smtClean="0"/>
              <a:t>Then select the Default Document Folder with the friendly name used in this example</a:t>
            </a:r>
            <a:endParaRPr lang="en-US" dirty="0"/>
          </a:p>
        </p:txBody>
      </p:sp>
      <p:sp>
        <p:nvSpPr>
          <p:cNvPr id="3" name="Title 2"/>
          <p:cNvSpPr>
            <a:spLocks noGrp="1"/>
          </p:cNvSpPr>
          <p:nvPr>
            <p:ph type="title"/>
          </p:nvPr>
        </p:nvSpPr>
        <p:spPr/>
        <p:txBody>
          <a:bodyPr/>
          <a:lstStyle/>
          <a:p>
            <a:r>
              <a:rPr lang="en-US" dirty="0" smtClean="0"/>
              <a:t>Templates – Examples: Document Folders</a:t>
            </a:r>
            <a:endParaRPr lang="en-US" dirty="0"/>
          </a:p>
        </p:txBody>
      </p:sp>
      <p:pic>
        <p:nvPicPr>
          <p:cNvPr id="15362"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99938" y="3118472"/>
            <a:ext cx="6192124" cy="327610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Oval 3"/>
          <p:cNvSpPr/>
          <p:nvPr/>
        </p:nvSpPr>
        <p:spPr>
          <a:xfrm>
            <a:off x="6385249" y="5626359"/>
            <a:ext cx="2444620" cy="419879"/>
          </a:xfrm>
          <a:prstGeom prst="ellipse">
            <a:avLst/>
          </a:prstGeom>
          <a:noFill/>
          <a:ln>
            <a:solidFill>
              <a:srgbClr val="F27B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85634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Pre-Population Rules</a:t>
            </a:r>
            <a:endParaRPr lang="en-US" dirty="0"/>
          </a:p>
        </p:txBody>
      </p:sp>
    </p:spTree>
    <p:extLst>
      <p:ext uri="{BB962C8B-B14F-4D97-AF65-F5344CB8AC3E}">
        <p14:creationId xmlns:p14="http://schemas.microsoft.com/office/powerpoint/2010/main" val="860686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indent="-342900">
              <a:lnSpc>
                <a:spcPct val="80000"/>
              </a:lnSpc>
              <a:spcBef>
                <a:spcPts val="0"/>
              </a:spcBef>
              <a:buSzPts val="2220"/>
              <a:buNone/>
            </a:pPr>
            <a:endParaRPr sz="2220" b="1" dirty="0"/>
          </a:p>
          <a:p>
            <a:pPr marL="0" indent="-140970" algn="ctr">
              <a:lnSpc>
                <a:spcPct val="80000"/>
              </a:lnSpc>
              <a:spcBef>
                <a:spcPts val="444"/>
              </a:spcBef>
              <a:buSzPts val="2220"/>
              <a:buNone/>
            </a:pPr>
            <a:r>
              <a:rPr lang="en-US" sz="2220" b="1" dirty="0"/>
              <a:t>Rules</a:t>
            </a:r>
            <a:r>
              <a:rPr lang="en-US" sz="2220" dirty="0"/>
              <a:t> enable TeamConnect to </a:t>
            </a:r>
            <a:r>
              <a:rPr lang="en-US" sz="2220" b="1" dirty="0"/>
              <a:t>automatically perform</a:t>
            </a:r>
            <a:r>
              <a:rPr lang="en-US" sz="2220" dirty="0"/>
              <a:t> validations, security checks, and approval processes</a:t>
            </a:r>
            <a:br>
              <a:rPr lang="en-US" sz="2220" dirty="0"/>
            </a:br>
            <a:r>
              <a:rPr lang="en-US" sz="2220" dirty="0"/>
              <a:t>that control the flow of data in TeamConnect.</a:t>
            </a:r>
          </a:p>
          <a:p>
            <a:pPr marL="0" indent="-140970">
              <a:lnSpc>
                <a:spcPct val="80000"/>
              </a:lnSpc>
              <a:spcBef>
                <a:spcPts val="444"/>
              </a:spcBef>
              <a:buSzPts val="2220"/>
              <a:buNone/>
            </a:pPr>
            <a:endParaRPr sz="2220" dirty="0"/>
          </a:p>
          <a:p>
            <a:pPr marL="0" indent="-140970">
              <a:lnSpc>
                <a:spcPct val="80000"/>
              </a:lnSpc>
              <a:spcBef>
                <a:spcPts val="444"/>
              </a:spcBef>
              <a:buSzPts val="2220"/>
              <a:buNone/>
            </a:pPr>
            <a:r>
              <a:rPr lang="en-US" sz="2220" b="1" dirty="0"/>
              <a:t>Examples:</a:t>
            </a:r>
          </a:p>
          <a:p>
            <a:pPr marL="0" indent="-140970">
              <a:lnSpc>
                <a:spcPct val="80000"/>
              </a:lnSpc>
              <a:spcBef>
                <a:spcPts val="444"/>
              </a:spcBef>
              <a:buSzPts val="2220"/>
              <a:buNone/>
            </a:pPr>
            <a:endParaRPr sz="2220" b="1" dirty="0"/>
          </a:p>
          <a:p>
            <a:pPr marL="0" indent="-140970">
              <a:lnSpc>
                <a:spcPct val="80000"/>
              </a:lnSpc>
              <a:spcBef>
                <a:spcPts val="444"/>
              </a:spcBef>
              <a:buSzPts val="2220"/>
              <a:buNone/>
            </a:pPr>
            <a:r>
              <a:rPr lang="en-US" sz="2220" b="1" dirty="0"/>
              <a:t>Do not allow a project record to be deleted by a certain group of users unless the record is in a particular phase.</a:t>
            </a:r>
          </a:p>
          <a:p>
            <a:pPr marL="0" indent="-140970">
              <a:lnSpc>
                <a:spcPct val="80000"/>
              </a:lnSpc>
              <a:spcBef>
                <a:spcPts val="444"/>
              </a:spcBef>
              <a:buSzPts val="2220"/>
              <a:buNone/>
            </a:pPr>
            <a:endParaRPr sz="2220" b="1" dirty="0"/>
          </a:p>
          <a:p>
            <a:pPr marL="0" indent="-140970">
              <a:lnSpc>
                <a:spcPct val="80000"/>
              </a:lnSpc>
              <a:spcBef>
                <a:spcPts val="444"/>
              </a:spcBef>
              <a:buSzPts val="2220"/>
              <a:buNone/>
            </a:pPr>
            <a:r>
              <a:rPr lang="en-US" sz="2220" b="1" dirty="0"/>
              <a:t>Do not allow users to post invoices over a certain amount until approval is obtained.</a:t>
            </a:r>
          </a:p>
        </p:txBody>
      </p:sp>
      <p:sp>
        <p:nvSpPr>
          <p:cNvPr id="102" name="Shape 102"/>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a:t>What is a Rule?</a:t>
            </a:r>
          </a:p>
        </p:txBody>
      </p:sp>
    </p:spTree>
    <p:extLst>
      <p:ext uri="{BB962C8B-B14F-4D97-AF65-F5344CB8AC3E}">
        <p14:creationId xmlns:p14="http://schemas.microsoft.com/office/powerpoint/2010/main" val="41561117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lstStyle/>
          <a:p>
            <a:r>
              <a:rPr lang="en-US" dirty="0" smtClean="0"/>
              <a:t>Pre-Population </a:t>
            </a:r>
            <a:r>
              <a:rPr lang="en-US" dirty="0"/>
              <a:t>Rules </a:t>
            </a:r>
          </a:p>
        </p:txBody>
      </p:sp>
      <p:sp>
        <p:nvSpPr>
          <p:cNvPr id="7" name="Content Placeholder 1"/>
          <p:cNvSpPr>
            <a:spLocks noGrp="1"/>
          </p:cNvSpPr>
          <p:nvPr>
            <p:ph idx="1"/>
          </p:nvPr>
        </p:nvSpPr>
        <p:spPr>
          <a:xfrm>
            <a:off x="1647826" y="1727553"/>
            <a:ext cx="4810124" cy="4667250"/>
          </a:xfrm>
        </p:spPr>
        <p:txBody>
          <a:bodyPr/>
          <a:lstStyle/>
          <a:p>
            <a:r>
              <a:rPr lang="en-US" dirty="0" smtClean="0"/>
              <a:t>Pre-population rules have the triggering events create, phase change, and update</a:t>
            </a:r>
          </a:p>
          <a:p>
            <a:endParaRPr lang="en-US" dirty="0" smtClean="0"/>
          </a:p>
          <a:p>
            <a:endParaRPr lang="en-US" dirty="0"/>
          </a:p>
          <a:p>
            <a:r>
              <a:rPr lang="en-US" dirty="0" smtClean="0"/>
              <a:t>The qualifier must define when this happens, so for a creation rule that applies to all records, we can leave the qualifier tab blank</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950" y="1727553"/>
            <a:ext cx="4210050" cy="4667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36427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Pre-Population Rules</a:t>
            </a:r>
          </a:p>
        </p:txBody>
      </p:sp>
      <p:sp>
        <p:nvSpPr>
          <p:cNvPr id="7" name="Content Placeholder 1"/>
          <p:cNvSpPr>
            <a:spLocks noGrp="1"/>
          </p:cNvSpPr>
          <p:nvPr>
            <p:ph idx="1"/>
          </p:nvPr>
        </p:nvSpPr>
        <p:spPr>
          <a:xfrm>
            <a:off x="1524001" y="1214439"/>
            <a:ext cx="9143999" cy="2249731"/>
          </a:xfrm>
        </p:spPr>
        <p:txBody>
          <a:bodyPr>
            <a:normAutofit/>
          </a:bodyPr>
          <a:lstStyle/>
          <a:p>
            <a:r>
              <a:rPr lang="en-US" dirty="0" smtClean="0"/>
              <a:t>Creating the template was the first part, so without any qualifiers, we can just go to the Action tab and select the correct template</a:t>
            </a:r>
            <a:endParaRPr lang="en-US" dirty="0"/>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0384" y="4146391"/>
            <a:ext cx="5503985" cy="22038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27031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Rules</a:t>
            </a:r>
            <a:endParaRPr lang="en-US" dirty="0"/>
          </a:p>
        </p:txBody>
      </p:sp>
    </p:spTree>
    <p:extLst>
      <p:ext uri="{BB962C8B-B14F-4D97-AF65-F5344CB8AC3E}">
        <p14:creationId xmlns:p14="http://schemas.microsoft.com/office/powerpoint/2010/main" val="18389970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lstStyle/>
          <a:p>
            <a:r>
              <a:rPr lang="en-US" dirty="0"/>
              <a:t>Rules – </a:t>
            </a:r>
            <a:r>
              <a:rPr lang="en-US" dirty="0" smtClean="0"/>
              <a:t>Validation</a:t>
            </a:r>
            <a:endParaRPr lang="en-US" dirty="0"/>
          </a:p>
        </p:txBody>
      </p:sp>
      <p:sp>
        <p:nvSpPr>
          <p:cNvPr id="7" name="Content Placeholder 1"/>
          <p:cNvSpPr>
            <a:spLocks noGrp="1"/>
          </p:cNvSpPr>
          <p:nvPr>
            <p:ph idx="1"/>
          </p:nvPr>
        </p:nvSpPr>
        <p:spPr>
          <a:xfrm>
            <a:off x="1524001" y="967155"/>
            <a:ext cx="9154943" cy="1098713"/>
          </a:xfrm>
          <a:noFill/>
        </p:spPr>
        <p:txBody>
          <a:bodyPr>
            <a:normAutofit lnSpcReduction="10000"/>
          </a:bodyPr>
          <a:lstStyle/>
          <a:p>
            <a:r>
              <a:rPr lang="en-US" dirty="0" smtClean="0"/>
              <a:t>Validation rules help ensure records are accurately filled out before they can be created, updated, or changed to the next phase</a:t>
            </a:r>
          </a:p>
        </p:txBody>
      </p:sp>
      <p:sp>
        <p:nvSpPr>
          <p:cNvPr id="8" name="Content Placeholder 1"/>
          <p:cNvSpPr txBox="1">
            <a:spLocks/>
          </p:cNvSpPr>
          <p:nvPr/>
        </p:nvSpPr>
        <p:spPr>
          <a:xfrm>
            <a:off x="1513058" y="2306870"/>
            <a:ext cx="5494478" cy="4114447"/>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Clr>
                <a:schemeClr val="bg2"/>
              </a:buClr>
              <a:buFont typeface="Arial" pitchFamily="34" charset="0"/>
              <a:buChar char="•"/>
              <a:defRPr sz="2400" kern="1200">
                <a:solidFill>
                  <a:schemeClr val="tx2"/>
                </a:solidFill>
                <a:latin typeface="+mj-lt"/>
                <a:ea typeface="+mn-ea"/>
                <a:cs typeface="+mn-cs"/>
              </a:defRPr>
            </a:lvl1pPr>
            <a:lvl2pPr marL="742950" indent="-285750" algn="l" defTabSz="914400" rtl="0" eaLnBrk="1" latinLnBrk="0" hangingPunct="1">
              <a:spcBef>
                <a:spcPct val="20000"/>
              </a:spcBef>
              <a:buClr>
                <a:schemeClr val="bg2"/>
              </a:buClr>
              <a:buFont typeface="Calibri" pitchFamily="34" charset="0"/>
              <a:buChar char="−"/>
              <a:defRPr sz="2000" kern="1200">
                <a:solidFill>
                  <a:schemeClr val="tx2"/>
                </a:solidFill>
                <a:latin typeface="+mj-lt"/>
                <a:ea typeface="+mn-ea"/>
                <a:cs typeface="+mn-cs"/>
              </a:defRPr>
            </a:lvl2pPr>
            <a:lvl3pPr marL="1143000" indent="-228600" algn="l" defTabSz="914400" rtl="0" eaLnBrk="1" latinLnBrk="0" hangingPunct="1">
              <a:spcBef>
                <a:spcPct val="20000"/>
              </a:spcBef>
              <a:buClr>
                <a:schemeClr val="bg2"/>
              </a:buClr>
              <a:buFont typeface="Wingdings" pitchFamily="2" charset="2"/>
              <a:buChar char="§"/>
              <a:defRPr sz="1800" kern="1200">
                <a:solidFill>
                  <a:schemeClr val="tx2"/>
                </a:solidFill>
                <a:latin typeface="+mj-lt"/>
                <a:ea typeface="+mn-ea"/>
                <a:cs typeface="+mn-cs"/>
              </a:defRPr>
            </a:lvl3pPr>
            <a:lvl4pPr marL="1600200" indent="-228600" algn="l" defTabSz="914400" rtl="0" eaLnBrk="1" latinLnBrk="0" hangingPunct="1">
              <a:spcBef>
                <a:spcPct val="20000"/>
              </a:spcBef>
              <a:buClr>
                <a:schemeClr val="bg2"/>
              </a:buClr>
              <a:buFont typeface="Wingdings" pitchFamily="2" charset="2"/>
              <a:buChar char="ü"/>
              <a:defRPr sz="1600" kern="1200">
                <a:solidFill>
                  <a:schemeClr val="tx2"/>
                </a:solidFill>
                <a:latin typeface="+mj-lt"/>
                <a:ea typeface="+mn-ea"/>
                <a:cs typeface="+mn-cs"/>
              </a:defRPr>
            </a:lvl4pPr>
            <a:lvl5pPr marL="2114550" indent="-285750" algn="l" defTabSz="914400" rtl="0" eaLnBrk="1" latinLnBrk="0" hangingPunct="1">
              <a:spcBef>
                <a:spcPct val="20000"/>
              </a:spcBef>
              <a:buClr>
                <a:schemeClr val="bg2"/>
              </a:buClr>
              <a:buFont typeface="Courier New" pitchFamily="49" charset="0"/>
              <a:buChar char="o"/>
              <a:defRPr sz="1600" kern="1200">
                <a:solidFill>
                  <a:schemeClr val="tx2"/>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2"/>
                </a:solidFill>
              </a:rPr>
              <a:t>Validation rules on phase changes ensure workflow procedures are being followed by the user</a:t>
            </a:r>
          </a:p>
          <a:p>
            <a:endParaRPr lang="en-US" dirty="0">
              <a:solidFill>
                <a:schemeClr val="bg2"/>
              </a:solidFill>
            </a:endParaRPr>
          </a:p>
          <a:p>
            <a:r>
              <a:rPr lang="en-US" dirty="0">
                <a:solidFill>
                  <a:schemeClr val="bg2"/>
                </a:solidFill>
              </a:rPr>
              <a:t>The following set of slides show an example of a validation rule that requires the user to change the default or primary category to something besides the root category</a:t>
            </a:r>
          </a:p>
          <a:p>
            <a:pPr lvl="1"/>
            <a:r>
              <a:rPr lang="en-US" dirty="0">
                <a:solidFill>
                  <a:schemeClr val="bg2"/>
                </a:solidFill>
              </a:rPr>
              <a:t>Note: The triggering event is both create and update</a:t>
            </a:r>
          </a:p>
        </p:txBody>
      </p:sp>
      <p:pic>
        <p:nvPicPr>
          <p:cNvPr id="409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07536" y="2306870"/>
            <a:ext cx="3644224" cy="41144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06585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Rules – Validation</a:t>
            </a:r>
          </a:p>
        </p:txBody>
      </p:sp>
      <p:sp>
        <p:nvSpPr>
          <p:cNvPr id="5" name="Content Placeholder 1"/>
          <p:cNvSpPr>
            <a:spLocks noGrp="1"/>
          </p:cNvSpPr>
          <p:nvPr>
            <p:ph idx="1"/>
          </p:nvPr>
        </p:nvSpPr>
        <p:spPr>
          <a:xfrm>
            <a:off x="1524000" y="1099040"/>
            <a:ext cx="6831106" cy="3428137"/>
          </a:xfrm>
        </p:spPr>
        <p:txBody>
          <a:bodyPr>
            <a:normAutofit lnSpcReduction="10000"/>
          </a:bodyPr>
          <a:lstStyle/>
          <a:p>
            <a:r>
              <a:rPr lang="en-US" dirty="0" smtClean="0"/>
              <a:t>For this rule, there is only one qualifier needed: the default category cannot be the root</a:t>
            </a:r>
          </a:p>
          <a:p>
            <a:pPr lvl="2"/>
            <a:r>
              <a:rPr lang="en-US" dirty="0" smtClean="0"/>
              <a:t>Note: It is important to remember the root category for any object is the same name as that object</a:t>
            </a:r>
          </a:p>
          <a:p>
            <a:pPr lvl="2"/>
            <a:r>
              <a:rPr lang="en-US" dirty="0" smtClean="0"/>
              <a:t>The following example is </a:t>
            </a:r>
            <a:r>
              <a:rPr lang="en-US" u="sng" dirty="0" smtClean="0"/>
              <a:t>for custom object CY Matter</a:t>
            </a:r>
          </a:p>
          <a:p>
            <a:endParaRPr lang="en-US" dirty="0" smtClean="0"/>
          </a:p>
          <a:p>
            <a:r>
              <a:rPr lang="en-US" dirty="0" smtClean="0"/>
              <a:t>The rule will execute when the default category is equal to the root category CY Matter</a:t>
            </a:r>
            <a:endParaRPr lang="en-US" dirty="0"/>
          </a:p>
        </p:txBody>
      </p:sp>
      <p:pic>
        <p:nvPicPr>
          <p:cNvPr id="8195"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442762" y="1150564"/>
            <a:ext cx="2223623" cy="33766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524000" y="4527176"/>
            <a:ext cx="9142384" cy="18728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12729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Rules – Validation</a:t>
            </a:r>
          </a:p>
        </p:txBody>
      </p:sp>
      <p:sp>
        <p:nvSpPr>
          <p:cNvPr id="5" name="Content Placeholder 1"/>
          <p:cNvSpPr>
            <a:spLocks noGrp="1"/>
          </p:cNvSpPr>
          <p:nvPr>
            <p:ph idx="1"/>
          </p:nvPr>
        </p:nvSpPr>
        <p:spPr>
          <a:xfrm>
            <a:off x="1524001" y="1099040"/>
            <a:ext cx="9154943" cy="2497015"/>
          </a:xfrm>
        </p:spPr>
        <p:txBody>
          <a:bodyPr>
            <a:normAutofit fontScale="92500"/>
          </a:bodyPr>
          <a:lstStyle/>
          <a:p>
            <a:r>
              <a:rPr lang="en-US" dirty="0" smtClean="0"/>
              <a:t>Similar to security rules, validation rule actions are custom error messages for the users</a:t>
            </a:r>
          </a:p>
          <a:p>
            <a:endParaRPr lang="en-US" dirty="0" smtClean="0"/>
          </a:p>
          <a:p>
            <a:r>
              <a:rPr lang="en-US" dirty="0" smtClean="0"/>
              <a:t>Make sure the end users understand the error and know how to take appropriate action</a:t>
            </a:r>
          </a:p>
          <a:p>
            <a:pPr lvl="1"/>
            <a:r>
              <a:rPr lang="en-US" dirty="0" smtClean="0"/>
              <a:t>Note: this could mean they need to change the category like this example or that they do not have the authority to make the changes they are trying to do</a:t>
            </a:r>
          </a:p>
          <a:p>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0758" y="3814396"/>
            <a:ext cx="6600825" cy="2552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99254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15174" y="1814513"/>
            <a:ext cx="3476626" cy="4562475"/>
          </a:xfrm>
          <a:noFill/>
        </p:spPr>
        <p:txBody>
          <a:bodyPr>
            <a:normAutofit/>
          </a:bodyPr>
          <a:lstStyle/>
          <a:p>
            <a:endParaRPr lang="en-US" b="1" i="1" dirty="0" smtClean="0">
              <a:solidFill>
                <a:schemeClr val="bg2"/>
              </a:solidFill>
              <a:latin typeface="Arial" charset="0"/>
            </a:endParaRPr>
          </a:p>
          <a:p>
            <a:r>
              <a:rPr lang="en-US" b="1" i="1" dirty="0" smtClean="0">
                <a:solidFill>
                  <a:schemeClr val="bg2"/>
                </a:solidFill>
                <a:latin typeface="Arial" charset="0"/>
              </a:rPr>
              <a:t>Example: Prevents </a:t>
            </a:r>
            <a:r>
              <a:rPr lang="en-US" b="1" i="1" dirty="0">
                <a:solidFill>
                  <a:schemeClr val="bg2"/>
                </a:solidFill>
                <a:latin typeface="Arial" charset="0"/>
              </a:rPr>
              <a:t>a new </a:t>
            </a:r>
            <a:r>
              <a:rPr lang="en-US" b="1" i="1" dirty="0" smtClean="0">
                <a:solidFill>
                  <a:schemeClr val="bg2"/>
                </a:solidFill>
                <a:latin typeface="Arial" charset="0"/>
              </a:rPr>
              <a:t>custom object record </a:t>
            </a:r>
            <a:r>
              <a:rPr lang="en-US" b="1" i="1" dirty="0">
                <a:solidFill>
                  <a:schemeClr val="bg2"/>
                </a:solidFill>
                <a:latin typeface="Arial" charset="0"/>
              </a:rPr>
              <a:t>from being created if the Incident Date (a custom field) is in the future.</a:t>
            </a:r>
          </a:p>
          <a:p>
            <a:pPr marL="0" indent="0">
              <a:buNone/>
            </a:pPr>
            <a:endParaRPr lang="en-US" dirty="0"/>
          </a:p>
        </p:txBody>
      </p:sp>
      <p:sp>
        <p:nvSpPr>
          <p:cNvPr id="3" name="Title 2"/>
          <p:cNvSpPr>
            <a:spLocks noGrp="1"/>
          </p:cNvSpPr>
          <p:nvPr>
            <p:ph type="title"/>
          </p:nvPr>
        </p:nvSpPr>
        <p:spPr/>
        <p:txBody>
          <a:bodyPr/>
          <a:lstStyle/>
          <a:p>
            <a:r>
              <a:rPr lang="en-US" dirty="0"/>
              <a:t>Rules – </a:t>
            </a:r>
            <a:r>
              <a:rPr lang="en-US" dirty="0" smtClean="0"/>
              <a:t>Validation Example 2</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814514"/>
            <a:ext cx="5591175" cy="456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27414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Rules – </a:t>
            </a:r>
            <a:r>
              <a:rPr lang="en-US" dirty="0" smtClean="0"/>
              <a:t>Validation Example 2</a:t>
            </a:r>
            <a:endParaRPr lang="en-US" dirty="0"/>
          </a:p>
        </p:txBody>
      </p:sp>
      <p:sp>
        <p:nvSpPr>
          <p:cNvPr id="5" name="Content Placeholder 1"/>
          <p:cNvSpPr txBox="1">
            <a:spLocks/>
          </p:cNvSpPr>
          <p:nvPr/>
        </p:nvSpPr>
        <p:spPr>
          <a:xfrm>
            <a:off x="1524000" y="1023938"/>
            <a:ext cx="9144000" cy="661988"/>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Clr>
                <a:schemeClr val="bg2"/>
              </a:buClr>
              <a:buFont typeface="Arial" pitchFamily="34" charset="0"/>
              <a:buChar char="•"/>
              <a:defRPr sz="2400" kern="1200">
                <a:solidFill>
                  <a:schemeClr val="tx2"/>
                </a:solidFill>
                <a:latin typeface="+mj-lt"/>
                <a:ea typeface="+mn-ea"/>
                <a:cs typeface="+mn-cs"/>
              </a:defRPr>
            </a:lvl1pPr>
            <a:lvl2pPr marL="742950" indent="-285750" algn="l" defTabSz="914400" rtl="0" eaLnBrk="1" latinLnBrk="0" hangingPunct="1">
              <a:spcBef>
                <a:spcPct val="20000"/>
              </a:spcBef>
              <a:buClr>
                <a:schemeClr val="bg2"/>
              </a:buClr>
              <a:buFont typeface="Calibri" pitchFamily="34" charset="0"/>
              <a:buChar char="−"/>
              <a:defRPr sz="2000" kern="1200">
                <a:solidFill>
                  <a:schemeClr val="tx2"/>
                </a:solidFill>
                <a:latin typeface="+mj-lt"/>
                <a:ea typeface="+mn-ea"/>
                <a:cs typeface="+mn-cs"/>
              </a:defRPr>
            </a:lvl2pPr>
            <a:lvl3pPr marL="1143000" indent="-228600" algn="l" defTabSz="914400" rtl="0" eaLnBrk="1" latinLnBrk="0" hangingPunct="1">
              <a:spcBef>
                <a:spcPct val="20000"/>
              </a:spcBef>
              <a:buClr>
                <a:schemeClr val="bg2"/>
              </a:buClr>
              <a:buFont typeface="Wingdings" pitchFamily="2" charset="2"/>
              <a:buChar char="§"/>
              <a:defRPr sz="1800" kern="1200">
                <a:solidFill>
                  <a:schemeClr val="tx2"/>
                </a:solidFill>
                <a:latin typeface="+mj-lt"/>
                <a:ea typeface="+mn-ea"/>
                <a:cs typeface="+mn-cs"/>
              </a:defRPr>
            </a:lvl3pPr>
            <a:lvl4pPr marL="1600200" indent="-228600" algn="l" defTabSz="914400" rtl="0" eaLnBrk="1" latinLnBrk="0" hangingPunct="1">
              <a:spcBef>
                <a:spcPct val="20000"/>
              </a:spcBef>
              <a:buClr>
                <a:schemeClr val="bg2"/>
              </a:buClr>
              <a:buFont typeface="Wingdings" pitchFamily="2" charset="2"/>
              <a:buChar char="ü"/>
              <a:defRPr sz="1600" kern="1200">
                <a:solidFill>
                  <a:schemeClr val="tx2"/>
                </a:solidFill>
                <a:latin typeface="+mj-lt"/>
                <a:ea typeface="+mn-ea"/>
                <a:cs typeface="+mn-cs"/>
              </a:defRPr>
            </a:lvl4pPr>
            <a:lvl5pPr marL="2114550" indent="-285750" algn="l" defTabSz="914400" rtl="0" eaLnBrk="1" latinLnBrk="0" hangingPunct="1">
              <a:spcBef>
                <a:spcPct val="20000"/>
              </a:spcBef>
              <a:buClr>
                <a:schemeClr val="bg2"/>
              </a:buClr>
              <a:buFont typeface="Courier New" pitchFamily="49" charset="0"/>
              <a:buChar char="o"/>
              <a:defRPr sz="1600" kern="1200">
                <a:solidFill>
                  <a:schemeClr val="tx2"/>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latin typeface="Arial" charset="0"/>
              </a:rPr>
              <a:t>Qualifier: Is Incident Date in the future?</a:t>
            </a:r>
          </a:p>
        </p:txBody>
      </p:sp>
      <p:pic>
        <p:nvPicPr>
          <p:cNvPr id="307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24000" y="1940625"/>
            <a:ext cx="9144000" cy="43255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a:xfrm>
            <a:off x="8145503" y="1866901"/>
            <a:ext cx="2543176" cy="2447925"/>
          </a:xfrm>
          <a:solidFill>
            <a:schemeClr val="bg1"/>
          </a:solidFill>
          <a:ln>
            <a:solidFill>
              <a:schemeClr val="tx1"/>
            </a:solidFill>
          </a:ln>
        </p:spPr>
        <p:txBody>
          <a:bodyPr>
            <a:normAutofit fontScale="92500" lnSpcReduction="20000"/>
          </a:bodyPr>
          <a:lstStyle/>
          <a:p>
            <a:r>
              <a:rPr lang="en-US" b="1" i="1" dirty="0" smtClean="0">
                <a:solidFill>
                  <a:srgbClr val="EF5B11"/>
                </a:solidFill>
                <a:latin typeface="Arial" charset="0"/>
              </a:rPr>
              <a:t>Example: Prevents </a:t>
            </a:r>
            <a:r>
              <a:rPr lang="en-US" b="1" i="1" dirty="0">
                <a:solidFill>
                  <a:srgbClr val="EF5B11"/>
                </a:solidFill>
                <a:latin typeface="Arial" charset="0"/>
              </a:rPr>
              <a:t>a new </a:t>
            </a:r>
            <a:r>
              <a:rPr lang="en-US" b="1" i="1" dirty="0" smtClean="0">
                <a:solidFill>
                  <a:srgbClr val="EF5B11"/>
                </a:solidFill>
                <a:latin typeface="Arial" charset="0"/>
              </a:rPr>
              <a:t>Dispute record </a:t>
            </a:r>
            <a:r>
              <a:rPr lang="en-US" b="1" i="1" dirty="0">
                <a:solidFill>
                  <a:srgbClr val="EF5B11"/>
                </a:solidFill>
                <a:latin typeface="Arial" charset="0"/>
              </a:rPr>
              <a:t>from being created if the Incident Date (a custom field) is in the future.</a:t>
            </a:r>
          </a:p>
          <a:p>
            <a:endParaRPr lang="en-US" dirty="0">
              <a:solidFill>
                <a:srgbClr val="EF5B11"/>
              </a:solidFill>
            </a:endParaRPr>
          </a:p>
        </p:txBody>
      </p:sp>
    </p:spTree>
    <p:extLst>
      <p:ext uri="{BB962C8B-B14F-4D97-AF65-F5344CB8AC3E}">
        <p14:creationId xmlns:p14="http://schemas.microsoft.com/office/powerpoint/2010/main" val="37960260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0" y="4924425"/>
            <a:ext cx="9144000" cy="1157513"/>
          </a:xfrm>
          <a:noFill/>
        </p:spPr>
        <p:txBody>
          <a:bodyPr>
            <a:normAutofit/>
          </a:bodyPr>
          <a:lstStyle/>
          <a:p>
            <a:r>
              <a:rPr lang="en-US" b="1" i="1" dirty="0" smtClean="0">
                <a:solidFill>
                  <a:schemeClr val="bg2"/>
                </a:solidFill>
                <a:latin typeface="Arial" charset="0"/>
              </a:rPr>
              <a:t>Example: Prevents </a:t>
            </a:r>
            <a:r>
              <a:rPr lang="en-US" b="1" i="1" dirty="0">
                <a:solidFill>
                  <a:schemeClr val="bg2"/>
                </a:solidFill>
                <a:latin typeface="Arial" charset="0"/>
              </a:rPr>
              <a:t>a new </a:t>
            </a:r>
            <a:r>
              <a:rPr lang="en-US" b="1" i="1" dirty="0" smtClean="0">
                <a:solidFill>
                  <a:schemeClr val="bg2"/>
                </a:solidFill>
                <a:latin typeface="Arial" charset="0"/>
              </a:rPr>
              <a:t>Dispute record </a:t>
            </a:r>
            <a:r>
              <a:rPr lang="en-US" b="1" i="1" dirty="0">
                <a:solidFill>
                  <a:schemeClr val="bg2"/>
                </a:solidFill>
                <a:latin typeface="Arial" charset="0"/>
              </a:rPr>
              <a:t>from being created if the Incident Date (a custom field) is in the future.</a:t>
            </a:r>
          </a:p>
          <a:p>
            <a:endParaRPr lang="en-US" dirty="0"/>
          </a:p>
        </p:txBody>
      </p:sp>
      <p:sp>
        <p:nvSpPr>
          <p:cNvPr id="3" name="Title 2"/>
          <p:cNvSpPr>
            <a:spLocks noGrp="1"/>
          </p:cNvSpPr>
          <p:nvPr>
            <p:ph type="title"/>
          </p:nvPr>
        </p:nvSpPr>
        <p:spPr/>
        <p:txBody>
          <a:bodyPr/>
          <a:lstStyle/>
          <a:p>
            <a:r>
              <a:rPr lang="en-US" dirty="0"/>
              <a:t>Rules – </a:t>
            </a:r>
            <a:r>
              <a:rPr lang="en-US" dirty="0" smtClean="0"/>
              <a:t>Validation Example 2</a:t>
            </a:r>
            <a:endParaRPr lang="en-US" dirty="0"/>
          </a:p>
        </p:txBody>
      </p:sp>
      <p:sp>
        <p:nvSpPr>
          <p:cNvPr id="5" name="Content Placeholder 1"/>
          <p:cNvSpPr txBox="1">
            <a:spLocks/>
          </p:cNvSpPr>
          <p:nvPr/>
        </p:nvSpPr>
        <p:spPr>
          <a:xfrm>
            <a:off x="1524000" y="1023938"/>
            <a:ext cx="9144000" cy="661988"/>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Clr>
                <a:schemeClr val="bg2"/>
              </a:buClr>
              <a:buFont typeface="Arial" pitchFamily="34" charset="0"/>
              <a:buChar char="•"/>
              <a:defRPr sz="2400" kern="1200">
                <a:solidFill>
                  <a:schemeClr val="tx2"/>
                </a:solidFill>
                <a:latin typeface="+mj-lt"/>
                <a:ea typeface="+mn-ea"/>
                <a:cs typeface="+mn-cs"/>
              </a:defRPr>
            </a:lvl1pPr>
            <a:lvl2pPr marL="742950" indent="-285750" algn="l" defTabSz="914400" rtl="0" eaLnBrk="1" latinLnBrk="0" hangingPunct="1">
              <a:spcBef>
                <a:spcPct val="20000"/>
              </a:spcBef>
              <a:buClr>
                <a:schemeClr val="bg2"/>
              </a:buClr>
              <a:buFont typeface="Calibri" pitchFamily="34" charset="0"/>
              <a:buChar char="−"/>
              <a:defRPr sz="2000" kern="1200">
                <a:solidFill>
                  <a:schemeClr val="tx2"/>
                </a:solidFill>
                <a:latin typeface="+mj-lt"/>
                <a:ea typeface="+mn-ea"/>
                <a:cs typeface="+mn-cs"/>
              </a:defRPr>
            </a:lvl2pPr>
            <a:lvl3pPr marL="1143000" indent="-228600" algn="l" defTabSz="914400" rtl="0" eaLnBrk="1" latinLnBrk="0" hangingPunct="1">
              <a:spcBef>
                <a:spcPct val="20000"/>
              </a:spcBef>
              <a:buClr>
                <a:schemeClr val="bg2"/>
              </a:buClr>
              <a:buFont typeface="Wingdings" pitchFamily="2" charset="2"/>
              <a:buChar char="§"/>
              <a:defRPr sz="1800" kern="1200">
                <a:solidFill>
                  <a:schemeClr val="tx2"/>
                </a:solidFill>
                <a:latin typeface="+mj-lt"/>
                <a:ea typeface="+mn-ea"/>
                <a:cs typeface="+mn-cs"/>
              </a:defRPr>
            </a:lvl3pPr>
            <a:lvl4pPr marL="1600200" indent="-228600" algn="l" defTabSz="914400" rtl="0" eaLnBrk="1" latinLnBrk="0" hangingPunct="1">
              <a:spcBef>
                <a:spcPct val="20000"/>
              </a:spcBef>
              <a:buClr>
                <a:schemeClr val="bg2"/>
              </a:buClr>
              <a:buFont typeface="Wingdings" pitchFamily="2" charset="2"/>
              <a:buChar char="ü"/>
              <a:defRPr sz="1600" kern="1200">
                <a:solidFill>
                  <a:schemeClr val="tx2"/>
                </a:solidFill>
                <a:latin typeface="+mj-lt"/>
                <a:ea typeface="+mn-ea"/>
                <a:cs typeface="+mn-cs"/>
              </a:defRPr>
            </a:lvl4pPr>
            <a:lvl5pPr marL="2114550" indent="-285750" algn="l" defTabSz="914400" rtl="0" eaLnBrk="1" latinLnBrk="0" hangingPunct="1">
              <a:spcBef>
                <a:spcPct val="20000"/>
              </a:spcBef>
              <a:buClr>
                <a:schemeClr val="bg2"/>
              </a:buClr>
              <a:buFont typeface="Courier New" pitchFamily="49" charset="0"/>
              <a:buChar char="o"/>
              <a:defRPr sz="1600" kern="1200">
                <a:solidFill>
                  <a:schemeClr val="tx2"/>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latin typeface="Arial" charset="0"/>
              </a:rPr>
              <a:t>Action: Display message to user</a:t>
            </a:r>
          </a:p>
        </p:txBody>
      </p:sp>
      <p:pic>
        <p:nvPicPr>
          <p:cNvPr id="4098"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790825" y="1981129"/>
            <a:ext cx="6610350" cy="2401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44430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Routes</a:t>
            </a:r>
            <a:endParaRPr lang="en-US" dirty="0"/>
          </a:p>
        </p:txBody>
      </p:sp>
    </p:spTree>
    <p:extLst>
      <p:ext uri="{BB962C8B-B14F-4D97-AF65-F5344CB8AC3E}">
        <p14:creationId xmlns:p14="http://schemas.microsoft.com/office/powerpoint/2010/main" val="1537619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a Rule?</a:t>
            </a:r>
            <a:r>
              <a:rPr lang="en-US" dirty="0" smtClean="0"/>
              <a:t> </a:t>
            </a:r>
            <a:endParaRPr lang="en-US" dirty="0"/>
          </a:p>
        </p:txBody>
      </p:sp>
      <p:pic>
        <p:nvPicPr>
          <p:cNvPr id="1229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981200" y="3226960"/>
            <a:ext cx="8305490" cy="30579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1"/>
          <p:cNvSpPr>
            <a:spLocks noGrp="1"/>
          </p:cNvSpPr>
          <p:nvPr>
            <p:ph idx="1"/>
          </p:nvPr>
        </p:nvSpPr>
        <p:spPr>
          <a:xfrm>
            <a:off x="1524000" y="975947"/>
            <a:ext cx="9144000" cy="2076347"/>
          </a:xfrm>
        </p:spPr>
        <p:txBody>
          <a:bodyPr>
            <a:normAutofit/>
          </a:bodyPr>
          <a:lstStyle/>
          <a:p>
            <a:r>
              <a:rPr lang="en-US" dirty="0"/>
              <a:t>System objects and custom objects all have a </a:t>
            </a:r>
            <a:r>
              <a:rPr lang="en-US" b="1" dirty="0" smtClean="0"/>
              <a:t>Rules </a:t>
            </a:r>
            <a:r>
              <a:rPr lang="en-US" b="1" dirty="0"/>
              <a:t>tab</a:t>
            </a:r>
          </a:p>
          <a:p>
            <a:pPr marL="0" indent="0">
              <a:buNone/>
            </a:pPr>
            <a:endParaRPr lang="en-US" dirty="0" smtClean="0"/>
          </a:p>
          <a:p>
            <a:r>
              <a:rPr lang="en-US" dirty="0" smtClean="0"/>
              <a:t>Here is where rules are listed by type, name of rule, trigger(s), and if they are active or not</a:t>
            </a:r>
            <a:endParaRPr lang="en-US" dirty="0"/>
          </a:p>
        </p:txBody>
      </p:sp>
    </p:spTree>
    <p:extLst>
      <p:ext uri="{BB962C8B-B14F-4D97-AF65-F5344CB8AC3E}">
        <p14:creationId xmlns:p14="http://schemas.microsoft.com/office/powerpoint/2010/main" val="9897876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0" y="2250831"/>
            <a:ext cx="5660468" cy="4141588"/>
          </a:xfrm>
        </p:spPr>
        <p:txBody>
          <a:bodyPr/>
          <a:lstStyle/>
          <a:p>
            <a:r>
              <a:rPr lang="en-US" dirty="0" smtClean="0"/>
              <a:t>Before we create an Approval Rule, we need to create a route</a:t>
            </a:r>
          </a:p>
          <a:p>
            <a:pPr lvl="1"/>
            <a:r>
              <a:rPr lang="en-US" dirty="0" smtClean="0"/>
              <a:t>Note: Routes can </a:t>
            </a:r>
            <a:r>
              <a:rPr lang="en-US" dirty="0"/>
              <a:t>also </a:t>
            </a:r>
            <a:r>
              <a:rPr lang="en-US" dirty="0" smtClean="0"/>
              <a:t>be accessed from the rule</a:t>
            </a:r>
          </a:p>
          <a:p>
            <a:endParaRPr lang="en-US" dirty="0"/>
          </a:p>
          <a:p>
            <a:r>
              <a:rPr lang="en-US" dirty="0" smtClean="0"/>
              <a:t>In the Setup/Designer, go to Routes under the “Go to . . .” tab</a:t>
            </a:r>
          </a:p>
          <a:p>
            <a:endParaRPr lang="en-US" dirty="0"/>
          </a:p>
          <a:p>
            <a:r>
              <a:rPr lang="en-US" dirty="0" smtClean="0"/>
              <a:t>Create a new Route by selecting New</a:t>
            </a:r>
          </a:p>
        </p:txBody>
      </p:sp>
      <p:sp>
        <p:nvSpPr>
          <p:cNvPr id="3" name="Title 2"/>
          <p:cNvSpPr>
            <a:spLocks noGrp="1"/>
          </p:cNvSpPr>
          <p:nvPr>
            <p:ph type="title"/>
          </p:nvPr>
        </p:nvSpPr>
        <p:spPr/>
        <p:txBody>
          <a:bodyPr/>
          <a:lstStyle/>
          <a:p>
            <a:r>
              <a:rPr lang="en-US" dirty="0" smtClean="0"/>
              <a:t>Routes</a:t>
            </a:r>
            <a:endParaRPr lang="en-US" dirty="0"/>
          </a:p>
        </p:txBody>
      </p:sp>
      <p:pic>
        <p:nvPicPr>
          <p:cNvPr id="25602"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184468" y="2276349"/>
            <a:ext cx="3483532" cy="32720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1"/>
          <p:cNvSpPr txBox="1">
            <a:spLocks/>
          </p:cNvSpPr>
          <p:nvPr/>
        </p:nvSpPr>
        <p:spPr>
          <a:xfrm>
            <a:off x="1507568" y="1099038"/>
            <a:ext cx="9160432" cy="9759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bg2"/>
              </a:buClr>
              <a:buFont typeface="Arial" pitchFamily="34" charset="0"/>
              <a:buChar char="•"/>
              <a:defRPr sz="2400" kern="1200">
                <a:solidFill>
                  <a:schemeClr val="tx2"/>
                </a:solidFill>
                <a:latin typeface="+mj-lt"/>
                <a:ea typeface="+mn-ea"/>
                <a:cs typeface="+mn-cs"/>
              </a:defRPr>
            </a:lvl1pPr>
            <a:lvl2pPr marL="742950" indent="-285750" algn="l" defTabSz="914400" rtl="0" eaLnBrk="1" latinLnBrk="0" hangingPunct="1">
              <a:spcBef>
                <a:spcPct val="20000"/>
              </a:spcBef>
              <a:buClr>
                <a:schemeClr val="bg2"/>
              </a:buClr>
              <a:buFont typeface="Calibri" pitchFamily="34" charset="0"/>
              <a:buChar char="−"/>
              <a:defRPr sz="2000" kern="1200">
                <a:solidFill>
                  <a:schemeClr val="tx2"/>
                </a:solidFill>
                <a:latin typeface="+mj-lt"/>
                <a:ea typeface="+mn-ea"/>
                <a:cs typeface="+mn-cs"/>
              </a:defRPr>
            </a:lvl2pPr>
            <a:lvl3pPr marL="1143000" indent="-228600" algn="l" defTabSz="914400" rtl="0" eaLnBrk="1" latinLnBrk="0" hangingPunct="1">
              <a:spcBef>
                <a:spcPct val="20000"/>
              </a:spcBef>
              <a:buClr>
                <a:schemeClr val="bg2"/>
              </a:buClr>
              <a:buFont typeface="Wingdings" pitchFamily="2" charset="2"/>
              <a:buChar char="§"/>
              <a:defRPr sz="1800" kern="1200">
                <a:solidFill>
                  <a:schemeClr val="tx2"/>
                </a:solidFill>
                <a:latin typeface="+mj-lt"/>
                <a:ea typeface="+mn-ea"/>
                <a:cs typeface="+mn-cs"/>
              </a:defRPr>
            </a:lvl3pPr>
            <a:lvl4pPr marL="1600200" indent="-228600" algn="l" defTabSz="914400" rtl="0" eaLnBrk="1" latinLnBrk="0" hangingPunct="1">
              <a:spcBef>
                <a:spcPct val="20000"/>
              </a:spcBef>
              <a:buClr>
                <a:schemeClr val="bg2"/>
              </a:buClr>
              <a:buFont typeface="Wingdings" pitchFamily="2" charset="2"/>
              <a:buChar char="ü"/>
              <a:defRPr sz="1600" kern="1200">
                <a:solidFill>
                  <a:schemeClr val="tx2"/>
                </a:solidFill>
                <a:latin typeface="+mj-lt"/>
                <a:ea typeface="+mn-ea"/>
                <a:cs typeface="+mn-cs"/>
              </a:defRPr>
            </a:lvl4pPr>
            <a:lvl5pPr marL="2114550" indent="-285750" algn="l" defTabSz="914400" rtl="0" eaLnBrk="1" latinLnBrk="0" hangingPunct="1">
              <a:spcBef>
                <a:spcPct val="20000"/>
              </a:spcBef>
              <a:buClr>
                <a:schemeClr val="bg2"/>
              </a:buClr>
              <a:buFont typeface="Courier New" pitchFamily="49" charset="0"/>
              <a:buChar char="o"/>
              <a:defRPr sz="1600" kern="1200">
                <a:solidFill>
                  <a:schemeClr val="tx2"/>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Approval Rules must have an actions, and that action is a route</a:t>
            </a:r>
          </a:p>
        </p:txBody>
      </p:sp>
    </p:spTree>
    <p:extLst>
      <p:ext uri="{BB962C8B-B14F-4D97-AF65-F5344CB8AC3E}">
        <p14:creationId xmlns:p14="http://schemas.microsoft.com/office/powerpoint/2010/main" val="37273806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Routes – New </a:t>
            </a:r>
            <a:endParaRPr lang="en-US" dirty="0"/>
          </a:p>
        </p:txBody>
      </p:sp>
      <p:pic>
        <p:nvPicPr>
          <p:cNvPr id="266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58701" y="3868615"/>
            <a:ext cx="4899146" cy="2528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1"/>
          <p:cNvSpPr>
            <a:spLocks noGrp="1"/>
          </p:cNvSpPr>
          <p:nvPr>
            <p:ph idx="1"/>
          </p:nvPr>
        </p:nvSpPr>
        <p:spPr>
          <a:xfrm>
            <a:off x="1524000" y="1011116"/>
            <a:ext cx="9144000" cy="2787162"/>
          </a:xfrm>
        </p:spPr>
        <p:txBody>
          <a:bodyPr>
            <a:normAutofit/>
          </a:bodyPr>
          <a:lstStyle/>
          <a:p>
            <a:r>
              <a:rPr lang="en-US" dirty="0" smtClean="0"/>
              <a:t>Create a description for the route</a:t>
            </a:r>
          </a:p>
          <a:p>
            <a:pPr lvl="1"/>
            <a:r>
              <a:rPr lang="en-US" dirty="0" smtClean="0"/>
              <a:t>Note: Routes can be used for multiple rules and even multiple objects so be sure to name it accurately</a:t>
            </a:r>
          </a:p>
          <a:p>
            <a:endParaRPr lang="en-US" dirty="0"/>
          </a:p>
          <a:p>
            <a:r>
              <a:rPr lang="en-US" dirty="0" smtClean="0"/>
              <a:t>Choose what object this route will be used for</a:t>
            </a:r>
          </a:p>
          <a:p>
            <a:pPr lvl="1"/>
            <a:r>
              <a:rPr lang="en-US" dirty="0" smtClean="0"/>
              <a:t>Note: The route can be used for all objects, but the paths for the stops will depend on the object selected</a:t>
            </a:r>
          </a:p>
        </p:txBody>
      </p:sp>
    </p:spTree>
    <p:extLst>
      <p:ext uri="{BB962C8B-B14F-4D97-AF65-F5344CB8AC3E}">
        <p14:creationId xmlns:p14="http://schemas.microsoft.com/office/powerpoint/2010/main" val="29394288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Routes</a:t>
            </a:r>
            <a:endParaRPr lang="en-US" dirty="0"/>
          </a:p>
        </p:txBody>
      </p:sp>
      <p:pic>
        <p:nvPicPr>
          <p:cNvPr id="2765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218683" y="3675185"/>
            <a:ext cx="3740829" cy="27216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1"/>
          <p:cNvSpPr>
            <a:spLocks noGrp="1"/>
          </p:cNvSpPr>
          <p:nvPr>
            <p:ph idx="1"/>
          </p:nvPr>
        </p:nvSpPr>
        <p:spPr>
          <a:xfrm>
            <a:off x="1524000" y="1134209"/>
            <a:ext cx="9144000" cy="2540977"/>
          </a:xfrm>
        </p:spPr>
        <p:txBody>
          <a:bodyPr>
            <a:normAutofit/>
          </a:bodyPr>
          <a:lstStyle/>
          <a:p>
            <a:r>
              <a:rPr lang="en-US" dirty="0" smtClean="0"/>
              <a:t>Create a new stop by selecting new at the top of the Stops tab</a:t>
            </a:r>
          </a:p>
          <a:p>
            <a:pPr lvl="1"/>
            <a:r>
              <a:rPr lang="en-US" dirty="0" smtClean="0"/>
              <a:t>Note: Adding more groups or users to a stop does not add more stops, but instead adds more users that will need to approve or reject the request at the specific stop</a:t>
            </a:r>
          </a:p>
          <a:p>
            <a:endParaRPr lang="en-US" dirty="0"/>
          </a:p>
          <a:p>
            <a:r>
              <a:rPr lang="en-US" dirty="0" smtClean="0"/>
              <a:t>Each stop can require all of the users to approve or require just a single user to approve the request at the stop</a:t>
            </a:r>
          </a:p>
        </p:txBody>
      </p:sp>
      <p:sp>
        <p:nvSpPr>
          <p:cNvPr id="2" name="Oval 1"/>
          <p:cNvSpPr/>
          <p:nvPr/>
        </p:nvSpPr>
        <p:spPr>
          <a:xfrm>
            <a:off x="4218682" y="4510455"/>
            <a:ext cx="3248918" cy="422031"/>
          </a:xfrm>
          <a:prstGeom prst="ellipse">
            <a:avLst/>
          </a:prstGeom>
          <a:noFill/>
          <a:ln>
            <a:solidFill>
              <a:srgbClr val="EF5B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31895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Routes</a:t>
            </a:r>
            <a:endParaRPr lang="en-US" dirty="0"/>
          </a:p>
        </p:txBody>
      </p:sp>
      <p:pic>
        <p:nvPicPr>
          <p:cNvPr id="28675"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275992" y="3895658"/>
            <a:ext cx="3648808" cy="24891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1"/>
          <p:cNvSpPr>
            <a:spLocks noGrp="1"/>
          </p:cNvSpPr>
          <p:nvPr>
            <p:ph idx="1"/>
          </p:nvPr>
        </p:nvSpPr>
        <p:spPr>
          <a:xfrm>
            <a:off x="1524000" y="958363"/>
            <a:ext cx="9144000" cy="2910253"/>
          </a:xfrm>
        </p:spPr>
        <p:txBody>
          <a:bodyPr>
            <a:normAutofit fontScale="92500" lnSpcReduction="20000"/>
          </a:bodyPr>
          <a:lstStyle/>
          <a:p>
            <a:r>
              <a:rPr lang="en-US" dirty="0" smtClean="0"/>
              <a:t>In addition to groups, users with roles or paths can be added to a stop</a:t>
            </a:r>
          </a:p>
          <a:p>
            <a:endParaRPr lang="en-US" dirty="0" smtClean="0"/>
          </a:p>
          <a:p>
            <a:r>
              <a:rPr lang="en-US" dirty="0" smtClean="0"/>
              <a:t>Users with a role indicate any user in TeamConnect that has a specified assignee role in a related object (Ex: Child-Parent)</a:t>
            </a:r>
          </a:p>
          <a:p>
            <a:endParaRPr lang="en-US" dirty="0"/>
          </a:p>
          <a:p>
            <a:r>
              <a:rPr lang="en-US" dirty="0" smtClean="0"/>
              <a:t>Users with paths require traversing the object navigator to find someone like the main assignee of the dispute to be an approver at this stop</a:t>
            </a:r>
          </a:p>
          <a:p>
            <a:pPr lvl="1"/>
            <a:r>
              <a:rPr lang="en-US" dirty="0" smtClean="0"/>
              <a:t>Note: The User with path and role are dynamic</a:t>
            </a:r>
          </a:p>
        </p:txBody>
      </p:sp>
    </p:spTree>
    <p:extLst>
      <p:ext uri="{BB962C8B-B14F-4D97-AF65-F5344CB8AC3E}">
        <p14:creationId xmlns:p14="http://schemas.microsoft.com/office/powerpoint/2010/main" val="18664905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Routes</a:t>
            </a:r>
            <a:endParaRPr lang="en-US" dirty="0"/>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0852" y="3101855"/>
            <a:ext cx="5753100" cy="2219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r="10749"/>
          <a:stretch/>
        </p:blipFill>
        <p:spPr bwMode="auto">
          <a:xfrm>
            <a:off x="5419725" y="4440114"/>
            <a:ext cx="948838" cy="14595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1"/>
          <p:cNvSpPr>
            <a:spLocks noGrp="1"/>
          </p:cNvSpPr>
          <p:nvPr>
            <p:ph idx="1"/>
          </p:nvPr>
        </p:nvSpPr>
        <p:spPr>
          <a:xfrm>
            <a:off x="1524000" y="1134209"/>
            <a:ext cx="9144000" cy="1967646"/>
          </a:xfrm>
        </p:spPr>
        <p:txBody>
          <a:bodyPr>
            <a:normAutofit/>
          </a:bodyPr>
          <a:lstStyle/>
          <a:p>
            <a:r>
              <a:rPr lang="en-US" dirty="0" smtClean="0"/>
              <a:t>Groups and users can also be emailed upon the final approval, rejection, or in the event there is an error</a:t>
            </a:r>
          </a:p>
          <a:p>
            <a:pPr lvl="1"/>
            <a:r>
              <a:rPr lang="en-US" dirty="0" smtClean="0"/>
              <a:t>Note: These recipients do not have to be a part of the approval process to receive an email, but they must be users</a:t>
            </a:r>
          </a:p>
        </p:txBody>
      </p:sp>
    </p:spTree>
    <p:extLst>
      <p:ext uri="{BB962C8B-B14F-4D97-AF65-F5344CB8AC3E}">
        <p14:creationId xmlns:p14="http://schemas.microsoft.com/office/powerpoint/2010/main" val="4729124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Approval Rules</a:t>
            </a:r>
            <a:endParaRPr lang="en-US" dirty="0"/>
          </a:p>
        </p:txBody>
      </p:sp>
    </p:spTree>
    <p:extLst>
      <p:ext uri="{BB962C8B-B14F-4D97-AF65-F5344CB8AC3E}">
        <p14:creationId xmlns:p14="http://schemas.microsoft.com/office/powerpoint/2010/main" val="343467704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lstStyle/>
          <a:p>
            <a:r>
              <a:rPr lang="en-US" dirty="0" smtClean="0"/>
              <a:t>Approval Rules</a:t>
            </a:r>
            <a:endParaRPr lang="en-US" dirty="0"/>
          </a:p>
        </p:txBody>
      </p:sp>
      <p:sp>
        <p:nvSpPr>
          <p:cNvPr id="6" name="Content Placeholder 1"/>
          <p:cNvSpPr>
            <a:spLocks noGrp="1"/>
          </p:cNvSpPr>
          <p:nvPr>
            <p:ph idx="1"/>
          </p:nvPr>
        </p:nvSpPr>
        <p:spPr>
          <a:xfrm>
            <a:off x="1524000" y="1134209"/>
            <a:ext cx="9144000" cy="1597703"/>
          </a:xfrm>
          <a:noFill/>
        </p:spPr>
        <p:txBody>
          <a:bodyPr>
            <a:normAutofit/>
          </a:bodyPr>
          <a:lstStyle/>
          <a:p>
            <a:r>
              <a:rPr lang="en-US" dirty="0" smtClean="0"/>
              <a:t>This example approval rule will show how a record cannot be deleted until it is approved through a workflow route with the exception of system administrators</a:t>
            </a:r>
          </a:p>
          <a:p>
            <a:endParaRPr lang="en-US" dirty="0"/>
          </a:p>
        </p:txBody>
      </p:sp>
      <p:sp>
        <p:nvSpPr>
          <p:cNvPr id="7" name="Content Placeholder 1"/>
          <p:cNvSpPr txBox="1">
            <a:spLocks/>
          </p:cNvSpPr>
          <p:nvPr/>
        </p:nvSpPr>
        <p:spPr>
          <a:xfrm>
            <a:off x="1524000" y="2731911"/>
            <a:ext cx="5010150" cy="362712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bg2"/>
              </a:buClr>
              <a:buFont typeface="Arial" pitchFamily="34" charset="0"/>
              <a:buChar char="•"/>
              <a:defRPr sz="2400" kern="1200">
                <a:solidFill>
                  <a:schemeClr val="tx2"/>
                </a:solidFill>
                <a:latin typeface="+mj-lt"/>
                <a:ea typeface="+mn-ea"/>
                <a:cs typeface="+mn-cs"/>
              </a:defRPr>
            </a:lvl1pPr>
            <a:lvl2pPr marL="742950" indent="-285750" algn="l" defTabSz="914400" rtl="0" eaLnBrk="1" latinLnBrk="0" hangingPunct="1">
              <a:spcBef>
                <a:spcPct val="20000"/>
              </a:spcBef>
              <a:buClr>
                <a:schemeClr val="bg2"/>
              </a:buClr>
              <a:buFont typeface="Calibri" pitchFamily="34" charset="0"/>
              <a:buChar char="−"/>
              <a:defRPr sz="2000" kern="1200">
                <a:solidFill>
                  <a:schemeClr val="tx2"/>
                </a:solidFill>
                <a:latin typeface="+mj-lt"/>
                <a:ea typeface="+mn-ea"/>
                <a:cs typeface="+mn-cs"/>
              </a:defRPr>
            </a:lvl2pPr>
            <a:lvl3pPr marL="1143000" indent="-228600" algn="l" defTabSz="914400" rtl="0" eaLnBrk="1" latinLnBrk="0" hangingPunct="1">
              <a:spcBef>
                <a:spcPct val="20000"/>
              </a:spcBef>
              <a:buClr>
                <a:schemeClr val="bg2"/>
              </a:buClr>
              <a:buFont typeface="Wingdings" pitchFamily="2" charset="2"/>
              <a:buChar char="§"/>
              <a:defRPr sz="1800" kern="1200">
                <a:solidFill>
                  <a:schemeClr val="tx2"/>
                </a:solidFill>
                <a:latin typeface="+mj-lt"/>
                <a:ea typeface="+mn-ea"/>
                <a:cs typeface="+mn-cs"/>
              </a:defRPr>
            </a:lvl3pPr>
            <a:lvl4pPr marL="1600200" indent="-228600" algn="l" defTabSz="914400" rtl="0" eaLnBrk="1" latinLnBrk="0" hangingPunct="1">
              <a:spcBef>
                <a:spcPct val="20000"/>
              </a:spcBef>
              <a:buClr>
                <a:schemeClr val="bg2"/>
              </a:buClr>
              <a:buFont typeface="Wingdings" pitchFamily="2" charset="2"/>
              <a:buChar char="ü"/>
              <a:defRPr sz="1600" kern="1200">
                <a:solidFill>
                  <a:schemeClr val="tx2"/>
                </a:solidFill>
                <a:latin typeface="+mj-lt"/>
                <a:ea typeface="+mn-ea"/>
                <a:cs typeface="+mn-cs"/>
              </a:defRPr>
            </a:lvl4pPr>
            <a:lvl5pPr marL="2114550" indent="-285750" algn="l" defTabSz="914400" rtl="0" eaLnBrk="1" latinLnBrk="0" hangingPunct="1">
              <a:spcBef>
                <a:spcPct val="20000"/>
              </a:spcBef>
              <a:buClr>
                <a:schemeClr val="bg2"/>
              </a:buClr>
              <a:buFont typeface="Courier New" pitchFamily="49" charset="0"/>
              <a:buChar char="o"/>
              <a:defRPr sz="1600" kern="1200">
                <a:solidFill>
                  <a:schemeClr val="tx2"/>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qualifier will allow system administrators to delete records without going through the approval route</a:t>
            </a:r>
          </a:p>
          <a:p>
            <a:endParaRPr lang="en-US" dirty="0"/>
          </a:p>
          <a:p>
            <a:r>
              <a:rPr lang="en-US" dirty="0"/>
              <a:t>The trigger for approval rules can also be on phase changes</a:t>
            </a:r>
          </a:p>
          <a:p>
            <a:endParaRPr lang="en-US" dirty="0"/>
          </a:p>
        </p:txBody>
      </p:sp>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8632"/>
          <a:stretch/>
        </p:blipFill>
        <p:spPr bwMode="auto">
          <a:xfrm>
            <a:off x="6534150" y="2731911"/>
            <a:ext cx="4133850" cy="36271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232573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0" y="1028701"/>
            <a:ext cx="9144000" cy="2277209"/>
          </a:xfrm>
        </p:spPr>
        <p:txBody>
          <a:bodyPr>
            <a:normAutofit/>
          </a:bodyPr>
          <a:lstStyle/>
          <a:p>
            <a:r>
              <a:rPr lang="en-US" dirty="0" smtClean="0"/>
              <a:t>If this delete trigger was for all users, the qualifier would be left blank</a:t>
            </a:r>
          </a:p>
          <a:p>
            <a:r>
              <a:rPr lang="en-US" dirty="0" smtClean="0"/>
              <a:t>This example needs a qualifier that allows system administrators to delete without the rule firing</a:t>
            </a:r>
          </a:p>
          <a:p>
            <a:r>
              <a:rPr lang="en-US" dirty="0" smtClean="0"/>
              <a:t>If using a custom sequence, the qualifier will often be left blank</a:t>
            </a:r>
            <a:endParaRPr lang="en-US" dirty="0"/>
          </a:p>
        </p:txBody>
      </p:sp>
      <p:sp>
        <p:nvSpPr>
          <p:cNvPr id="3" name="Title 2"/>
          <p:cNvSpPr>
            <a:spLocks noGrp="1"/>
          </p:cNvSpPr>
          <p:nvPr>
            <p:ph type="title"/>
          </p:nvPr>
        </p:nvSpPr>
        <p:spPr/>
        <p:txBody>
          <a:bodyPr/>
          <a:lstStyle/>
          <a:p>
            <a:r>
              <a:rPr lang="en-US" dirty="0"/>
              <a:t>Approval Rules</a:t>
            </a:r>
          </a:p>
        </p:txBody>
      </p:sp>
      <p:pic>
        <p:nvPicPr>
          <p:cNvPr id="2867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24000" y="3379670"/>
            <a:ext cx="9144000" cy="30239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855430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Approval Rules</a:t>
            </a:r>
          </a:p>
        </p:txBody>
      </p:sp>
      <p:pic>
        <p:nvPicPr>
          <p:cNvPr id="2969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932888" y="3138854"/>
            <a:ext cx="5735113" cy="3256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1"/>
          <p:cNvSpPr>
            <a:spLocks noGrp="1"/>
          </p:cNvSpPr>
          <p:nvPr>
            <p:ph idx="1"/>
          </p:nvPr>
        </p:nvSpPr>
        <p:spPr>
          <a:xfrm>
            <a:off x="1524000" y="1028701"/>
            <a:ext cx="9144000" cy="2110154"/>
          </a:xfrm>
        </p:spPr>
        <p:txBody>
          <a:bodyPr>
            <a:normAutofit fontScale="92500" lnSpcReduction="20000"/>
          </a:bodyPr>
          <a:lstStyle/>
          <a:p>
            <a:r>
              <a:rPr lang="en-US" dirty="0" smtClean="0"/>
              <a:t>For the action on an approval rule, select the appropriate route</a:t>
            </a:r>
          </a:p>
          <a:p>
            <a:pPr lvl="1"/>
            <a:r>
              <a:rPr lang="en-US" dirty="0" smtClean="0"/>
              <a:t>Note: The role of the process manager is for a qualifying option on reject, but it can be any group selected here as the process managers</a:t>
            </a:r>
          </a:p>
          <a:p>
            <a:endParaRPr lang="en-US" dirty="0" smtClean="0"/>
          </a:p>
          <a:p>
            <a:r>
              <a:rPr lang="en-US" dirty="0" smtClean="0"/>
              <a:t>Process managers will be able to view all records in the workflow, including pending and completed</a:t>
            </a:r>
          </a:p>
          <a:p>
            <a:pPr lvl="1"/>
            <a:r>
              <a:rPr lang="en-US" dirty="0" smtClean="0"/>
              <a:t>TeamConnect administrators should have visibility for workflows</a:t>
            </a:r>
            <a:endParaRPr lang="en-US" dirty="0"/>
          </a:p>
          <a:p>
            <a:pPr lvl="1"/>
            <a:endParaRPr lang="en-US" dirty="0"/>
          </a:p>
        </p:txBody>
      </p:sp>
      <p:sp>
        <p:nvSpPr>
          <p:cNvPr id="7" name="Content Placeholder 1"/>
          <p:cNvSpPr txBox="1">
            <a:spLocks/>
          </p:cNvSpPr>
          <p:nvPr/>
        </p:nvSpPr>
        <p:spPr>
          <a:xfrm>
            <a:off x="1524001" y="3138855"/>
            <a:ext cx="3408887" cy="325644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bg2"/>
              </a:buClr>
              <a:buFont typeface="Arial" pitchFamily="34" charset="0"/>
              <a:buChar char="•"/>
              <a:defRPr sz="2400" kern="1200">
                <a:solidFill>
                  <a:schemeClr val="tx2"/>
                </a:solidFill>
                <a:latin typeface="+mj-lt"/>
                <a:ea typeface="+mn-ea"/>
                <a:cs typeface="+mn-cs"/>
              </a:defRPr>
            </a:lvl1pPr>
            <a:lvl2pPr marL="742950" indent="-285750" algn="l" defTabSz="914400" rtl="0" eaLnBrk="1" latinLnBrk="0" hangingPunct="1">
              <a:spcBef>
                <a:spcPct val="20000"/>
              </a:spcBef>
              <a:buClr>
                <a:schemeClr val="bg2"/>
              </a:buClr>
              <a:buFont typeface="Calibri" pitchFamily="34" charset="0"/>
              <a:buChar char="−"/>
              <a:defRPr sz="2000" kern="1200">
                <a:solidFill>
                  <a:schemeClr val="tx2"/>
                </a:solidFill>
                <a:latin typeface="+mj-lt"/>
                <a:ea typeface="+mn-ea"/>
                <a:cs typeface="+mn-cs"/>
              </a:defRPr>
            </a:lvl2pPr>
            <a:lvl3pPr marL="1143000" indent="-228600" algn="l" defTabSz="914400" rtl="0" eaLnBrk="1" latinLnBrk="0" hangingPunct="1">
              <a:spcBef>
                <a:spcPct val="20000"/>
              </a:spcBef>
              <a:buClr>
                <a:schemeClr val="bg2"/>
              </a:buClr>
              <a:buFont typeface="Wingdings" pitchFamily="2" charset="2"/>
              <a:buChar char="§"/>
              <a:defRPr sz="1800" kern="1200">
                <a:solidFill>
                  <a:schemeClr val="tx2"/>
                </a:solidFill>
                <a:latin typeface="+mj-lt"/>
                <a:ea typeface="+mn-ea"/>
                <a:cs typeface="+mn-cs"/>
              </a:defRPr>
            </a:lvl3pPr>
            <a:lvl4pPr marL="1600200" indent="-228600" algn="l" defTabSz="914400" rtl="0" eaLnBrk="1" latinLnBrk="0" hangingPunct="1">
              <a:spcBef>
                <a:spcPct val="20000"/>
              </a:spcBef>
              <a:buClr>
                <a:schemeClr val="bg2"/>
              </a:buClr>
              <a:buFont typeface="Wingdings" pitchFamily="2" charset="2"/>
              <a:buChar char="ü"/>
              <a:defRPr sz="1600" kern="1200">
                <a:solidFill>
                  <a:schemeClr val="tx2"/>
                </a:solidFill>
                <a:latin typeface="+mj-lt"/>
                <a:ea typeface="+mn-ea"/>
                <a:cs typeface="+mn-cs"/>
              </a:defRPr>
            </a:lvl4pPr>
            <a:lvl5pPr marL="2114550" indent="-285750" algn="l" defTabSz="914400" rtl="0" eaLnBrk="1" latinLnBrk="0" hangingPunct="1">
              <a:spcBef>
                <a:spcPct val="20000"/>
              </a:spcBef>
              <a:buClr>
                <a:schemeClr val="bg2"/>
              </a:buClr>
              <a:buFont typeface="Courier New" pitchFamily="49" charset="0"/>
              <a:buChar char="o"/>
              <a:defRPr sz="1600" kern="1200">
                <a:solidFill>
                  <a:schemeClr val="tx2"/>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a:p>
            <a:r>
              <a:rPr lang="en-US" dirty="0"/>
              <a:t>Possible Actions on rejecting the request</a:t>
            </a:r>
          </a:p>
          <a:p>
            <a:endParaRPr lang="en-US" dirty="0"/>
          </a:p>
          <a:p>
            <a:r>
              <a:rPr lang="en-US" dirty="0"/>
              <a:t>Approvers at multiple stops</a:t>
            </a:r>
          </a:p>
          <a:p>
            <a:pPr lvl="1"/>
            <a:r>
              <a:rPr lang="en-US" dirty="0"/>
              <a:t>Can the records be edited?</a:t>
            </a:r>
          </a:p>
        </p:txBody>
      </p:sp>
      <p:sp>
        <p:nvSpPr>
          <p:cNvPr id="2" name="Oval 1"/>
          <p:cNvSpPr/>
          <p:nvPr/>
        </p:nvSpPr>
        <p:spPr>
          <a:xfrm>
            <a:off x="7151078" y="4580793"/>
            <a:ext cx="1749669" cy="668216"/>
          </a:xfrm>
          <a:prstGeom prst="ellipse">
            <a:avLst/>
          </a:prstGeom>
          <a:noFill/>
          <a:ln>
            <a:solidFill>
              <a:srgbClr val="EF5B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4627686" y="4457701"/>
            <a:ext cx="2259623" cy="309379"/>
          </a:xfrm>
          <a:prstGeom prst="straightConnector1">
            <a:avLst/>
          </a:prstGeom>
          <a:ln w="38100">
            <a:solidFill>
              <a:srgbClr val="EF5B1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205654" y="5433646"/>
            <a:ext cx="1828800" cy="395654"/>
          </a:xfrm>
          <a:prstGeom prst="straightConnector1">
            <a:avLst/>
          </a:prstGeom>
          <a:ln w="38100">
            <a:solidFill>
              <a:srgbClr val="EF5B1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81900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Approval Rules</a:t>
            </a:r>
          </a:p>
        </p:txBody>
      </p:sp>
      <p:pic>
        <p:nvPicPr>
          <p:cNvPr id="2150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148256" y="3155313"/>
            <a:ext cx="7879273" cy="32454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1"/>
          <p:cNvSpPr>
            <a:spLocks noGrp="1"/>
          </p:cNvSpPr>
          <p:nvPr>
            <p:ph idx="1"/>
          </p:nvPr>
        </p:nvSpPr>
        <p:spPr>
          <a:xfrm>
            <a:off x="1524000" y="1028701"/>
            <a:ext cx="9144000" cy="2110154"/>
          </a:xfrm>
        </p:spPr>
        <p:txBody>
          <a:bodyPr>
            <a:normAutofit/>
          </a:bodyPr>
          <a:lstStyle/>
          <a:p>
            <a:r>
              <a:rPr lang="en-US" dirty="0" smtClean="0"/>
              <a:t>There is an option to use route-level parameters or stop-level parameters</a:t>
            </a:r>
          </a:p>
          <a:p>
            <a:r>
              <a:rPr lang="en-US" dirty="0" smtClean="0"/>
              <a:t>Stop-level parameters allow for configuration of how individual approval stops will handle the approval and includes additional functionality over route-level parameters</a:t>
            </a:r>
            <a:endParaRPr lang="en-US" dirty="0"/>
          </a:p>
          <a:p>
            <a:pPr lvl="1"/>
            <a:endParaRPr lang="en-US" dirty="0"/>
          </a:p>
        </p:txBody>
      </p:sp>
    </p:spTree>
    <p:extLst>
      <p:ext uri="{BB962C8B-B14F-4D97-AF65-F5344CB8AC3E}">
        <p14:creationId xmlns:p14="http://schemas.microsoft.com/office/powerpoint/2010/main" val="1866228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smtClean="0"/>
              <a:t>All rules have three parts</a:t>
            </a:r>
          </a:p>
          <a:p>
            <a:endParaRPr lang="en-US" dirty="0"/>
          </a:p>
          <a:p>
            <a:r>
              <a:rPr lang="en-US" dirty="0" smtClean="0"/>
              <a:t>Trigger</a:t>
            </a:r>
          </a:p>
          <a:p>
            <a:pPr lvl="1"/>
            <a:r>
              <a:rPr lang="en-US" dirty="0" smtClean="0"/>
              <a:t>The event that cause the rule to fire</a:t>
            </a:r>
          </a:p>
          <a:p>
            <a:endParaRPr lang="en-US" dirty="0" smtClean="0"/>
          </a:p>
          <a:p>
            <a:r>
              <a:rPr lang="en-US" dirty="0" smtClean="0"/>
              <a:t>Qualifier</a:t>
            </a:r>
          </a:p>
          <a:p>
            <a:pPr lvl="1"/>
            <a:r>
              <a:rPr lang="en-US" dirty="0" smtClean="0"/>
              <a:t>The specific conditions of a record checked before executing the rule action</a:t>
            </a:r>
          </a:p>
          <a:p>
            <a:endParaRPr lang="en-US" dirty="0" smtClean="0"/>
          </a:p>
          <a:p>
            <a:r>
              <a:rPr lang="en-US" dirty="0" smtClean="0"/>
              <a:t>Action</a:t>
            </a:r>
          </a:p>
          <a:p>
            <a:pPr lvl="1"/>
            <a:r>
              <a:rPr lang="en-US" dirty="0" smtClean="0"/>
              <a:t>What the rule does when the rule is triggered and the qualifiers are equal to true</a:t>
            </a:r>
            <a:endParaRPr lang="en-US" dirty="0"/>
          </a:p>
        </p:txBody>
      </p:sp>
      <p:sp>
        <p:nvSpPr>
          <p:cNvPr id="3" name="Title 2"/>
          <p:cNvSpPr>
            <a:spLocks noGrp="1"/>
          </p:cNvSpPr>
          <p:nvPr>
            <p:ph type="title"/>
          </p:nvPr>
        </p:nvSpPr>
        <p:spPr/>
        <p:txBody>
          <a:bodyPr/>
          <a:lstStyle/>
          <a:p>
            <a:r>
              <a:rPr lang="en-US" dirty="0"/>
              <a:t>Rules </a:t>
            </a:r>
            <a:r>
              <a:rPr lang="en-US" dirty="0" smtClean="0"/>
              <a:t>– Components</a:t>
            </a:r>
            <a:endParaRPr lang="en-US" dirty="0"/>
          </a:p>
        </p:txBody>
      </p:sp>
    </p:spTree>
    <p:extLst>
      <p:ext uri="{BB962C8B-B14F-4D97-AF65-F5344CB8AC3E}">
        <p14:creationId xmlns:p14="http://schemas.microsoft.com/office/powerpoint/2010/main" val="5525147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Approval Rules</a:t>
            </a:r>
          </a:p>
        </p:txBody>
      </p:sp>
      <p:sp>
        <p:nvSpPr>
          <p:cNvPr id="5" name="Content Placeholder 1"/>
          <p:cNvSpPr txBox="1">
            <a:spLocks/>
          </p:cNvSpPr>
          <p:nvPr/>
        </p:nvSpPr>
        <p:spPr>
          <a:xfrm>
            <a:off x="1524001" y="1011116"/>
            <a:ext cx="4855779" cy="538418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bg2"/>
              </a:buClr>
              <a:buFont typeface="Arial" pitchFamily="34" charset="0"/>
              <a:buChar char="•"/>
              <a:defRPr sz="2400" kern="1200">
                <a:solidFill>
                  <a:schemeClr val="tx2"/>
                </a:solidFill>
                <a:latin typeface="+mj-lt"/>
                <a:ea typeface="+mn-ea"/>
                <a:cs typeface="+mn-cs"/>
              </a:defRPr>
            </a:lvl1pPr>
            <a:lvl2pPr marL="742950" indent="-285750" algn="l" defTabSz="914400" rtl="0" eaLnBrk="1" latinLnBrk="0" hangingPunct="1">
              <a:spcBef>
                <a:spcPct val="20000"/>
              </a:spcBef>
              <a:buClr>
                <a:schemeClr val="bg2"/>
              </a:buClr>
              <a:buFont typeface="Calibri" pitchFamily="34" charset="0"/>
              <a:buChar char="−"/>
              <a:defRPr sz="2000" kern="1200">
                <a:solidFill>
                  <a:schemeClr val="tx2"/>
                </a:solidFill>
                <a:latin typeface="+mj-lt"/>
                <a:ea typeface="+mn-ea"/>
                <a:cs typeface="+mn-cs"/>
              </a:defRPr>
            </a:lvl2pPr>
            <a:lvl3pPr marL="1143000" indent="-228600" algn="l" defTabSz="914400" rtl="0" eaLnBrk="1" latinLnBrk="0" hangingPunct="1">
              <a:spcBef>
                <a:spcPct val="20000"/>
              </a:spcBef>
              <a:buClr>
                <a:schemeClr val="bg2"/>
              </a:buClr>
              <a:buFont typeface="Wingdings" pitchFamily="2" charset="2"/>
              <a:buChar char="§"/>
              <a:defRPr sz="1800" kern="1200">
                <a:solidFill>
                  <a:schemeClr val="tx2"/>
                </a:solidFill>
                <a:latin typeface="+mj-lt"/>
                <a:ea typeface="+mn-ea"/>
                <a:cs typeface="+mn-cs"/>
              </a:defRPr>
            </a:lvl3pPr>
            <a:lvl4pPr marL="1600200" indent="-228600" algn="l" defTabSz="914400" rtl="0" eaLnBrk="1" latinLnBrk="0" hangingPunct="1">
              <a:spcBef>
                <a:spcPct val="20000"/>
              </a:spcBef>
              <a:buClr>
                <a:schemeClr val="bg2"/>
              </a:buClr>
              <a:buFont typeface="Wingdings" pitchFamily="2" charset="2"/>
              <a:buChar char="ü"/>
              <a:defRPr sz="1600" kern="1200">
                <a:solidFill>
                  <a:schemeClr val="tx2"/>
                </a:solidFill>
                <a:latin typeface="+mj-lt"/>
                <a:ea typeface="+mn-ea"/>
                <a:cs typeface="+mn-cs"/>
              </a:defRPr>
            </a:lvl4pPr>
            <a:lvl5pPr marL="2114550" indent="-285750" algn="l" defTabSz="914400" rtl="0" eaLnBrk="1" latinLnBrk="0" hangingPunct="1">
              <a:spcBef>
                <a:spcPct val="20000"/>
              </a:spcBef>
              <a:buClr>
                <a:schemeClr val="bg2"/>
              </a:buClr>
              <a:buFont typeface="Courier New" pitchFamily="49" charset="0"/>
              <a:buChar char="o"/>
              <a:defRPr sz="1600" kern="1200">
                <a:solidFill>
                  <a:schemeClr val="tx2"/>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Stop-level parameters can be configured to allow users to dynamically create new approval stops</a:t>
            </a:r>
          </a:p>
          <a:p>
            <a:endParaRPr lang="en-US" dirty="0"/>
          </a:p>
          <a:p>
            <a:r>
              <a:rPr lang="en-US" dirty="0"/>
              <a:t>Approval via email can be enabled for individual stops and a template can be used in conjunction with that approval</a:t>
            </a:r>
          </a:p>
        </p:txBody>
      </p:sp>
      <p:pic>
        <p:nvPicPr>
          <p:cNvPr id="10" name="Content Placeholder 4" descr="Screen Clippi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r="30490"/>
          <a:stretch/>
        </p:blipFill>
        <p:spPr>
          <a:xfrm>
            <a:off x="6371922" y="1214439"/>
            <a:ext cx="4296079" cy="4382321"/>
          </a:xfrm>
          <a:prstGeom prst="rect">
            <a:avLst/>
          </a:prstGeom>
          <a:ln>
            <a:solidFill>
              <a:schemeClr val="tx1"/>
            </a:solidFill>
          </a:ln>
          <a:effectLst>
            <a:outerShdw blurRad="292100" dist="139700" dir="2700000" algn="tl" rotWithShape="0">
              <a:srgbClr val="333333">
                <a:alpha val="65000"/>
              </a:srgbClr>
            </a:outerShdw>
          </a:effectLst>
        </p:spPr>
      </p:pic>
      <p:sp>
        <p:nvSpPr>
          <p:cNvPr id="11" name="Rectangle 10"/>
          <p:cNvSpPr/>
          <p:nvPr/>
        </p:nvSpPr>
        <p:spPr>
          <a:xfrm>
            <a:off x="6700344" y="2133600"/>
            <a:ext cx="3825766" cy="80342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ectangle 11"/>
          <p:cNvSpPr/>
          <p:nvPr/>
        </p:nvSpPr>
        <p:spPr>
          <a:xfrm>
            <a:off x="6729572" y="3733801"/>
            <a:ext cx="3796539" cy="41253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5490646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Rules</a:t>
            </a:r>
            <a:endParaRPr lang="en-US" dirty="0"/>
          </a:p>
        </p:txBody>
      </p:sp>
    </p:spTree>
    <p:extLst>
      <p:ext uri="{BB962C8B-B14F-4D97-AF65-F5344CB8AC3E}">
        <p14:creationId xmlns:p14="http://schemas.microsoft.com/office/powerpoint/2010/main" val="239661010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lstStyle/>
          <a:p>
            <a:r>
              <a:rPr lang="en-US" dirty="0"/>
              <a:t>Rules – </a:t>
            </a:r>
            <a:r>
              <a:rPr lang="en-US" dirty="0" smtClean="0"/>
              <a:t>Validation</a:t>
            </a:r>
            <a:endParaRPr lang="en-US" dirty="0"/>
          </a:p>
        </p:txBody>
      </p:sp>
      <p:sp>
        <p:nvSpPr>
          <p:cNvPr id="7" name="Content Placeholder 1"/>
          <p:cNvSpPr>
            <a:spLocks noGrp="1"/>
          </p:cNvSpPr>
          <p:nvPr>
            <p:ph idx="1"/>
          </p:nvPr>
        </p:nvSpPr>
        <p:spPr>
          <a:xfrm>
            <a:off x="1524001" y="967155"/>
            <a:ext cx="9154943" cy="1098713"/>
          </a:xfrm>
          <a:noFill/>
        </p:spPr>
        <p:txBody>
          <a:bodyPr>
            <a:normAutofit lnSpcReduction="10000"/>
          </a:bodyPr>
          <a:lstStyle/>
          <a:p>
            <a:r>
              <a:rPr lang="en-US" dirty="0" smtClean="0"/>
              <a:t>Validation rules help ensure records are accurately filled out before they can be created, updated, or changed to the next phase</a:t>
            </a:r>
          </a:p>
        </p:txBody>
      </p:sp>
      <p:sp>
        <p:nvSpPr>
          <p:cNvPr id="8" name="Content Placeholder 1"/>
          <p:cNvSpPr txBox="1">
            <a:spLocks/>
          </p:cNvSpPr>
          <p:nvPr/>
        </p:nvSpPr>
        <p:spPr>
          <a:xfrm>
            <a:off x="1513058" y="2306870"/>
            <a:ext cx="5494478" cy="411444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bg2"/>
              </a:buClr>
              <a:buFont typeface="Arial" pitchFamily="34" charset="0"/>
              <a:buChar char="•"/>
              <a:defRPr sz="2400" kern="1200">
                <a:solidFill>
                  <a:schemeClr val="tx2"/>
                </a:solidFill>
                <a:latin typeface="+mj-lt"/>
                <a:ea typeface="+mn-ea"/>
                <a:cs typeface="+mn-cs"/>
              </a:defRPr>
            </a:lvl1pPr>
            <a:lvl2pPr marL="742950" indent="-285750" algn="l" defTabSz="914400" rtl="0" eaLnBrk="1" latinLnBrk="0" hangingPunct="1">
              <a:spcBef>
                <a:spcPct val="20000"/>
              </a:spcBef>
              <a:buClr>
                <a:schemeClr val="bg2"/>
              </a:buClr>
              <a:buFont typeface="Calibri" pitchFamily="34" charset="0"/>
              <a:buChar char="−"/>
              <a:defRPr sz="2000" kern="1200">
                <a:solidFill>
                  <a:schemeClr val="tx2"/>
                </a:solidFill>
                <a:latin typeface="+mj-lt"/>
                <a:ea typeface="+mn-ea"/>
                <a:cs typeface="+mn-cs"/>
              </a:defRPr>
            </a:lvl2pPr>
            <a:lvl3pPr marL="1143000" indent="-228600" algn="l" defTabSz="914400" rtl="0" eaLnBrk="1" latinLnBrk="0" hangingPunct="1">
              <a:spcBef>
                <a:spcPct val="20000"/>
              </a:spcBef>
              <a:buClr>
                <a:schemeClr val="bg2"/>
              </a:buClr>
              <a:buFont typeface="Wingdings" pitchFamily="2" charset="2"/>
              <a:buChar char="§"/>
              <a:defRPr sz="1800" kern="1200">
                <a:solidFill>
                  <a:schemeClr val="tx2"/>
                </a:solidFill>
                <a:latin typeface="+mj-lt"/>
                <a:ea typeface="+mn-ea"/>
                <a:cs typeface="+mn-cs"/>
              </a:defRPr>
            </a:lvl3pPr>
            <a:lvl4pPr marL="1600200" indent="-228600" algn="l" defTabSz="914400" rtl="0" eaLnBrk="1" latinLnBrk="0" hangingPunct="1">
              <a:spcBef>
                <a:spcPct val="20000"/>
              </a:spcBef>
              <a:buClr>
                <a:schemeClr val="bg2"/>
              </a:buClr>
              <a:buFont typeface="Wingdings" pitchFamily="2" charset="2"/>
              <a:buChar char="ü"/>
              <a:defRPr sz="1600" kern="1200">
                <a:solidFill>
                  <a:schemeClr val="tx2"/>
                </a:solidFill>
                <a:latin typeface="+mj-lt"/>
                <a:ea typeface="+mn-ea"/>
                <a:cs typeface="+mn-cs"/>
              </a:defRPr>
            </a:lvl4pPr>
            <a:lvl5pPr marL="2114550" indent="-285750" algn="l" defTabSz="914400" rtl="0" eaLnBrk="1" latinLnBrk="0" hangingPunct="1">
              <a:spcBef>
                <a:spcPct val="20000"/>
              </a:spcBef>
              <a:buClr>
                <a:schemeClr val="bg2"/>
              </a:buClr>
              <a:buFont typeface="Courier New" pitchFamily="49" charset="0"/>
              <a:buChar char="o"/>
              <a:defRPr sz="1600" kern="1200">
                <a:solidFill>
                  <a:schemeClr val="tx2"/>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2"/>
                </a:solidFill>
              </a:rPr>
              <a:t>Validation rules on phase changes ensure workflow procedures are being followed by the user</a:t>
            </a:r>
          </a:p>
          <a:p>
            <a:endParaRPr lang="en-US" dirty="0">
              <a:solidFill>
                <a:schemeClr val="bg2"/>
              </a:solidFill>
            </a:endParaRPr>
          </a:p>
          <a:p>
            <a:r>
              <a:rPr lang="en-US" dirty="0">
                <a:solidFill>
                  <a:schemeClr val="bg2"/>
                </a:solidFill>
              </a:rPr>
              <a:t>Here is an example of a validation rule that requires the user to change the default or primary category to something besides the root category</a:t>
            </a:r>
          </a:p>
          <a:p>
            <a:pPr lvl="1"/>
            <a:r>
              <a:rPr lang="en-US" dirty="0">
                <a:solidFill>
                  <a:schemeClr val="bg2"/>
                </a:solidFill>
              </a:rPr>
              <a:t>Note: The triggering event is set to both create and update</a:t>
            </a:r>
          </a:p>
        </p:txBody>
      </p:sp>
      <p:pic>
        <p:nvPicPr>
          <p:cNvPr id="409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07536" y="2306870"/>
            <a:ext cx="3644224" cy="41144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81571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Rules – Validation</a:t>
            </a:r>
          </a:p>
        </p:txBody>
      </p:sp>
      <p:sp>
        <p:nvSpPr>
          <p:cNvPr id="5" name="Content Placeholder 1"/>
          <p:cNvSpPr>
            <a:spLocks noGrp="1"/>
          </p:cNvSpPr>
          <p:nvPr>
            <p:ph idx="1"/>
          </p:nvPr>
        </p:nvSpPr>
        <p:spPr>
          <a:xfrm>
            <a:off x="1524000" y="1099040"/>
            <a:ext cx="6831106" cy="3428137"/>
          </a:xfrm>
        </p:spPr>
        <p:txBody>
          <a:bodyPr>
            <a:normAutofit/>
          </a:bodyPr>
          <a:lstStyle/>
          <a:p>
            <a:r>
              <a:rPr lang="en-US" dirty="0" err="1" smtClean="0"/>
              <a:t>Oone</a:t>
            </a:r>
            <a:r>
              <a:rPr lang="en-US" dirty="0" smtClean="0"/>
              <a:t> qualifier needed: the default category cannot be the root</a:t>
            </a:r>
          </a:p>
          <a:p>
            <a:pPr lvl="2"/>
            <a:r>
              <a:rPr lang="en-US" dirty="0" smtClean="0"/>
              <a:t>Note: It is important to remember the root category for any object is the same name as that object</a:t>
            </a:r>
          </a:p>
          <a:p>
            <a:pPr lvl="2"/>
            <a:r>
              <a:rPr lang="en-US" dirty="0" smtClean="0"/>
              <a:t>The following example is </a:t>
            </a:r>
            <a:r>
              <a:rPr lang="en-US" u="sng" dirty="0" smtClean="0"/>
              <a:t>for custom object CY Matter</a:t>
            </a:r>
          </a:p>
          <a:p>
            <a:endParaRPr lang="en-US" dirty="0" smtClean="0"/>
          </a:p>
          <a:p>
            <a:r>
              <a:rPr lang="en-US" dirty="0" smtClean="0"/>
              <a:t>The rule will execute when the default category is equal to the root category CY Matter</a:t>
            </a:r>
            <a:endParaRPr lang="en-US" dirty="0"/>
          </a:p>
        </p:txBody>
      </p:sp>
      <p:pic>
        <p:nvPicPr>
          <p:cNvPr id="8195"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442762" y="1150564"/>
            <a:ext cx="2223623" cy="33766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524000" y="4527176"/>
            <a:ext cx="9142384" cy="18728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052553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Rules – Validation</a:t>
            </a:r>
          </a:p>
        </p:txBody>
      </p:sp>
      <p:sp>
        <p:nvSpPr>
          <p:cNvPr id="5" name="Content Placeholder 1"/>
          <p:cNvSpPr>
            <a:spLocks noGrp="1"/>
          </p:cNvSpPr>
          <p:nvPr>
            <p:ph idx="1"/>
          </p:nvPr>
        </p:nvSpPr>
        <p:spPr>
          <a:xfrm>
            <a:off x="1524001" y="1099040"/>
            <a:ext cx="9154943" cy="2497015"/>
          </a:xfrm>
        </p:spPr>
        <p:txBody>
          <a:bodyPr>
            <a:normAutofit fontScale="92500"/>
          </a:bodyPr>
          <a:lstStyle/>
          <a:p>
            <a:r>
              <a:rPr lang="en-US" dirty="0" smtClean="0"/>
              <a:t>Similar to security rules, validation rule actions are custom error messages for the users</a:t>
            </a:r>
          </a:p>
          <a:p>
            <a:endParaRPr lang="en-US" dirty="0" smtClean="0"/>
          </a:p>
          <a:p>
            <a:r>
              <a:rPr lang="en-US" dirty="0" smtClean="0"/>
              <a:t>Make sure the end users understand the error and know how to take appropriate action</a:t>
            </a:r>
          </a:p>
          <a:p>
            <a:pPr lvl="1"/>
            <a:r>
              <a:rPr lang="en-US" dirty="0" smtClean="0"/>
              <a:t>Note: this could mean they need to change the category like this example or that they do not have the authority to make the changes they are trying to do</a:t>
            </a:r>
          </a:p>
          <a:p>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0758" y="3814396"/>
            <a:ext cx="6600825" cy="2552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46400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Action Rules</a:t>
            </a:r>
            <a:endParaRPr lang="en-US" dirty="0"/>
          </a:p>
        </p:txBody>
      </p:sp>
    </p:spTree>
    <p:extLst>
      <p:ext uri="{BB962C8B-B14F-4D97-AF65-F5344CB8AC3E}">
        <p14:creationId xmlns:p14="http://schemas.microsoft.com/office/powerpoint/2010/main" val="426322389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Custom rules must have custom actions that have previously been written in Java and then added to </a:t>
            </a:r>
            <a:r>
              <a:rPr lang="en-US" dirty="0" err="1" smtClean="0"/>
              <a:t>TeamConnect</a:t>
            </a:r>
            <a:r>
              <a:rPr lang="en-US" dirty="0" smtClean="0"/>
              <a:t> as a .class file</a:t>
            </a:r>
          </a:p>
          <a:p>
            <a:endParaRPr lang="en-US" dirty="0"/>
          </a:p>
          <a:p>
            <a:r>
              <a:rPr lang="en-US" dirty="0" smtClean="0"/>
              <a:t>Custom rules can be triggered on create, update, delete, phase change, or user invoke</a:t>
            </a:r>
          </a:p>
          <a:p>
            <a:endParaRPr lang="en-US" dirty="0"/>
          </a:p>
          <a:p>
            <a:r>
              <a:rPr lang="en-US" dirty="0" smtClean="0"/>
              <a:t>User invoke means that there is a link to run this rule at any time the user decides</a:t>
            </a:r>
          </a:p>
          <a:p>
            <a:endParaRPr lang="en-US" dirty="0"/>
          </a:p>
          <a:p>
            <a:r>
              <a:rPr lang="en-US" dirty="0" smtClean="0"/>
              <a:t>Custom rules can have automated qualifiers or qualifiers defined by the administrator in the object definition</a:t>
            </a:r>
            <a:endParaRPr lang="en-US" dirty="0"/>
          </a:p>
        </p:txBody>
      </p:sp>
      <p:sp>
        <p:nvSpPr>
          <p:cNvPr id="3" name="Title 2"/>
          <p:cNvSpPr>
            <a:spLocks noGrp="1"/>
          </p:cNvSpPr>
          <p:nvPr>
            <p:ph type="title"/>
          </p:nvPr>
        </p:nvSpPr>
        <p:spPr/>
        <p:txBody>
          <a:bodyPr/>
          <a:lstStyle/>
          <a:p>
            <a:r>
              <a:rPr lang="en-US" dirty="0"/>
              <a:t>Custom Action Rules</a:t>
            </a:r>
          </a:p>
        </p:txBody>
      </p:sp>
    </p:spTree>
    <p:extLst>
      <p:ext uri="{BB962C8B-B14F-4D97-AF65-F5344CB8AC3E}">
        <p14:creationId xmlns:p14="http://schemas.microsoft.com/office/powerpoint/2010/main" val="232087515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423697" y="1713054"/>
            <a:ext cx="4151707" cy="4704986"/>
          </a:xfrm>
        </p:spPr>
        <p:txBody>
          <a:bodyPr>
            <a:normAutofit/>
          </a:bodyPr>
          <a:lstStyle/>
          <a:p>
            <a:r>
              <a:rPr lang="en-US" dirty="0" smtClean="0"/>
              <a:t>Create a custom action rule</a:t>
            </a:r>
          </a:p>
          <a:p>
            <a:endParaRPr lang="en-US" dirty="0"/>
          </a:p>
          <a:p>
            <a:r>
              <a:rPr lang="en-US" dirty="0" smtClean="0"/>
              <a:t>Ex: When Lawsuits are opened, send Notification Email </a:t>
            </a:r>
            <a:r>
              <a:rPr lang="en-US" b="1" u="sng" dirty="0" smtClean="0"/>
              <a:t>Template X</a:t>
            </a:r>
            <a:r>
              <a:rPr lang="en-US" b="1" dirty="0" smtClean="0"/>
              <a:t> </a:t>
            </a:r>
            <a:r>
              <a:rPr lang="en-US" dirty="0" smtClean="0"/>
              <a:t>to the Main Assignee</a:t>
            </a:r>
            <a:endParaRPr lang="en-US" dirty="0"/>
          </a:p>
        </p:txBody>
      </p:sp>
      <p:sp>
        <p:nvSpPr>
          <p:cNvPr id="3" name="Title 2"/>
          <p:cNvSpPr>
            <a:spLocks noGrp="1"/>
          </p:cNvSpPr>
          <p:nvPr>
            <p:ph type="title"/>
          </p:nvPr>
        </p:nvSpPr>
        <p:spPr/>
        <p:txBody>
          <a:bodyPr/>
          <a:lstStyle/>
          <a:p>
            <a:r>
              <a:rPr lang="en-US" dirty="0" smtClean="0"/>
              <a:t>Custom </a:t>
            </a:r>
            <a:r>
              <a:rPr lang="en-US" dirty="0"/>
              <a:t>Action Rules</a:t>
            </a:r>
          </a:p>
        </p:txBody>
      </p:sp>
      <p:pic>
        <p:nvPicPr>
          <p:cNvPr id="5122"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24001" y="1701478"/>
            <a:ext cx="4741740" cy="47165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3326431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 Action Rules</a:t>
            </a:r>
          </a:p>
        </p:txBody>
      </p:sp>
      <p:sp>
        <p:nvSpPr>
          <p:cNvPr id="6" name="Content Placeholder 1"/>
          <p:cNvSpPr>
            <a:spLocks noGrp="1"/>
          </p:cNvSpPr>
          <p:nvPr>
            <p:ph idx="1"/>
          </p:nvPr>
        </p:nvSpPr>
        <p:spPr>
          <a:xfrm>
            <a:off x="1524000" y="1006997"/>
            <a:ext cx="9144000" cy="1048414"/>
          </a:xfrm>
        </p:spPr>
        <p:txBody>
          <a:bodyPr>
            <a:normAutofit/>
          </a:bodyPr>
          <a:lstStyle/>
          <a:p>
            <a:r>
              <a:rPr lang="en-US" dirty="0" smtClean="0"/>
              <a:t>Make sure the rule verifies that the custom field has a value and that there is a Main Assignee on the record</a:t>
            </a:r>
            <a:endParaRPr lang="en-US" dirty="0"/>
          </a:p>
        </p:txBody>
      </p:sp>
      <p:pic>
        <p:nvPicPr>
          <p:cNvPr id="614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30729" y="2093339"/>
            <a:ext cx="8530542" cy="43020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1468072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75283" y="1072055"/>
            <a:ext cx="4582510" cy="5212803"/>
          </a:xfrm>
        </p:spPr>
        <p:txBody>
          <a:bodyPr>
            <a:normAutofit/>
          </a:bodyPr>
          <a:lstStyle/>
          <a:p>
            <a:r>
              <a:rPr lang="en-US" dirty="0" smtClean="0"/>
              <a:t>Custom Action Rules can use a template to send a notification</a:t>
            </a:r>
          </a:p>
          <a:p>
            <a:endParaRPr lang="en-US" dirty="0"/>
          </a:p>
          <a:p>
            <a:r>
              <a:rPr lang="en-US" dirty="0" smtClean="0"/>
              <a:t>Select the Template to be sent: </a:t>
            </a:r>
            <a:r>
              <a:rPr lang="en-US" u="sng" dirty="0" smtClean="0"/>
              <a:t>Main Assignees for Opened Lawsuits</a:t>
            </a:r>
          </a:p>
          <a:p>
            <a:endParaRPr lang="en-US" dirty="0" smtClean="0"/>
          </a:p>
          <a:p>
            <a:r>
              <a:rPr lang="en-US" dirty="0" smtClean="0"/>
              <a:t>Select the recipient(s): Object path, group, address book, contact object search collection, or email string</a:t>
            </a:r>
          </a:p>
          <a:p>
            <a:endParaRPr lang="en-US" dirty="0" smtClean="0"/>
          </a:p>
        </p:txBody>
      </p:sp>
      <p:sp>
        <p:nvSpPr>
          <p:cNvPr id="3" name="Title 2"/>
          <p:cNvSpPr>
            <a:spLocks noGrp="1"/>
          </p:cNvSpPr>
          <p:nvPr>
            <p:ph type="title"/>
          </p:nvPr>
        </p:nvSpPr>
        <p:spPr/>
        <p:txBody>
          <a:bodyPr/>
          <a:lstStyle/>
          <a:p>
            <a:r>
              <a:rPr lang="en-US" dirty="0" smtClean="0"/>
              <a:t>Custom Action Rules</a:t>
            </a:r>
            <a:endParaRPr lang="en-US" dirty="0"/>
          </a:p>
        </p:txBody>
      </p:sp>
      <p:pic>
        <p:nvPicPr>
          <p:cNvPr id="9218"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24000" y="1138730"/>
            <a:ext cx="4124186" cy="52128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16704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1981200" y="1214439"/>
            <a:ext cx="8229600" cy="4572225"/>
          </a:xfrm>
          <a:prstGeom prst="rect">
            <a:avLst/>
          </a:prstGeom>
          <a:noFill/>
          <a:ln>
            <a:noFill/>
          </a:ln>
        </p:spPr>
        <p:txBody>
          <a:bodyPr vert="horz" wrap="square" lIns="91425" tIns="45700" rIns="91425" bIns="45700" rtlCol="0" anchor="t" anchorCtr="0">
            <a:noAutofit/>
          </a:bodyPr>
          <a:lstStyle/>
          <a:p>
            <a:pPr marL="609600" indent="-457200">
              <a:buFont typeface="+mj-lt"/>
              <a:buAutoNum type="arabicPeriod"/>
            </a:pPr>
            <a:r>
              <a:rPr lang="en-US" dirty="0" smtClean="0"/>
              <a:t>Rules can be </a:t>
            </a:r>
            <a:r>
              <a:rPr lang="en-US" b="1" dirty="0" smtClean="0"/>
              <a:t>triggered</a:t>
            </a:r>
            <a:r>
              <a:rPr lang="en-US" dirty="0" smtClean="0"/>
              <a:t> by various events which can occur within Team Connect.</a:t>
            </a:r>
          </a:p>
          <a:p>
            <a:pPr marL="609600" indent="-457200">
              <a:buFont typeface="+mj-lt"/>
              <a:buAutoNum type="arabicPeriod"/>
            </a:pPr>
            <a:endParaRPr lang="en-US" dirty="0"/>
          </a:p>
          <a:p>
            <a:pPr marL="609600" indent="-457200">
              <a:buFont typeface="+mj-lt"/>
              <a:buAutoNum type="arabicPeriod"/>
            </a:pPr>
            <a:r>
              <a:rPr lang="en-US" b="1" dirty="0" smtClean="0"/>
              <a:t>Create: </a:t>
            </a:r>
            <a:r>
              <a:rPr lang="en-US" dirty="0" smtClean="0"/>
              <a:t>A new record is created</a:t>
            </a:r>
            <a:endParaRPr lang="en-US" b="1" dirty="0" smtClean="0"/>
          </a:p>
          <a:p>
            <a:pPr marL="609600" indent="-457200">
              <a:buFont typeface="+mj-lt"/>
              <a:buAutoNum type="arabicPeriod"/>
            </a:pPr>
            <a:r>
              <a:rPr lang="en-US" b="1" dirty="0" smtClean="0"/>
              <a:t>Update: </a:t>
            </a:r>
            <a:r>
              <a:rPr lang="en-US" dirty="0" smtClean="0"/>
              <a:t>An existing record is changed</a:t>
            </a:r>
            <a:endParaRPr lang="en-US" b="1" dirty="0" smtClean="0"/>
          </a:p>
          <a:p>
            <a:pPr marL="609600" indent="-457200">
              <a:buFont typeface="+mj-lt"/>
              <a:buAutoNum type="arabicPeriod"/>
            </a:pPr>
            <a:r>
              <a:rPr lang="en-US" b="1" dirty="0" smtClean="0"/>
              <a:t>Delete: </a:t>
            </a:r>
            <a:r>
              <a:rPr lang="en-US" dirty="0" smtClean="0"/>
              <a:t>An existing record is marked to be deleted</a:t>
            </a:r>
            <a:endParaRPr lang="en-US" b="1" dirty="0" smtClean="0"/>
          </a:p>
          <a:p>
            <a:pPr marL="609600" indent="-457200">
              <a:buFont typeface="+mj-lt"/>
              <a:buAutoNum type="arabicPeriod"/>
            </a:pPr>
            <a:r>
              <a:rPr lang="en-US" b="1" dirty="0" smtClean="0"/>
              <a:t>Phase Change: </a:t>
            </a:r>
            <a:r>
              <a:rPr lang="en-US" dirty="0" smtClean="0"/>
              <a:t>The Phase of a record is changed</a:t>
            </a:r>
            <a:endParaRPr lang="en-US" b="1" dirty="0" smtClean="0"/>
          </a:p>
          <a:p>
            <a:pPr marL="609600" indent="-457200">
              <a:buFont typeface="+mj-lt"/>
              <a:buAutoNum type="arabicPeriod"/>
            </a:pPr>
            <a:r>
              <a:rPr lang="en-US" b="1" dirty="0" smtClean="0"/>
              <a:t>Post: </a:t>
            </a:r>
            <a:r>
              <a:rPr lang="en-US" dirty="0" smtClean="0"/>
              <a:t>An Invoice is posted for payment</a:t>
            </a:r>
            <a:endParaRPr lang="en-US" b="1" dirty="0" smtClean="0"/>
          </a:p>
          <a:p>
            <a:pPr marL="609600" indent="-457200">
              <a:buFont typeface="+mj-lt"/>
              <a:buAutoNum type="arabicPeriod"/>
            </a:pPr>
            <a:r>
              <a:rPr lang="en-US" b="1" dirty="0" smtClean="0"/>
              <a:t>Activate/Deactivate: </a:t>
            </a:r>
            <a:r>
              <a:rPr lang="en-US" dirty="0" smtClean="0"/>
              <a:t>An Account status is changed</a:t>
            </a:r>
            <a:endParaRPr lang="en-US" b="1" dirty="0" smtClean="0"/>
          </a:p>
          <a:p>
            <a:pPr marL="609600" indent="-457200">
              <a:buFont typeface="+mj-lt"/>
              <a:buAutoNum type="arabicPeriod"/>
            </a:pPr>
            <a:r>
              <a:rPr lang="en-US" b="1" dirty="0" smtClean="0"/>
              <a:t>User Invoke: </a:t>
            </a:r>
            <a:r>
              <a:rPr lang="en-US" dirty="0" smtClean="0"/>
              <a:t>Triggered manually by user</a:t>
            </a:r>
            <a:endParaRPr lang="en-US" b="1" dirty="0"/>
          </a:p>
        </p:txBody>
      </p:sp>
      <p:sp>
        <p:nvSpPr>
          <p:cNvPr id="151" name="Shape 151"/>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smtClean="0"/>
              <a:t>Rule Triggers</a:t>
            </a:r>
            <a:endParaRPr lang="en-US" dirty="0"/>
          </a:p>
        </p:txBody>
      </p:sp>
    </p:spTree>
    <p:extLst>
      <p:ext uri="{BB962C8B-B14F-4D97-AF65-F5344CB8AC3E}">
        <p14:creationId xmlns:p14="http://schemas.microsoft.com/office/powerpoint/2010/main" val="5777356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Custom Action  and Schedule Action Rules</a:t>
            </a:r>
            <a:endParaRPr lang="en-US" dirty="0"/>
          </a:p>
        </p:txBody>
      </p:sp>
      <p:sp>
        <p:nvSpPr>
          <p:cNvPr id="6" name="Content Placeholder 1"/>
          <p:cNvSpPr>
            <a:spLocks noGrp="1"/>
          </p:cNvSpPr>
          <p:nvPr>
            <p:ph idx="1"/>
          </p:nvPr>
        </p:nvSpPr>
        <p:spPr>
          <a:xfrm>
            <a:off x="1524000" y="1214439"/>
            <a:ext cx="9144000" cy="4538179"/>
          </a:xfrm>
        </p:spPr>
        <p:txBody>
          <a:bodyPr>
            <a:normAutofit/>
          </a:bodyPr>
          <a:lstStyle/>
          <a:p>
            <a:r>
              <a:rPr lang="en-US" sz="3200" dirty="0"/>
              <a:t>Sending Emails with Custom and Scheduled Action Rules:</a:t>
            </a:r>
          </a:p>
          <a:p>
            <a:pPr lvl="1"/>
            <a:r>
              <a:rPr lang="en-US" sz="2800" dirty="0"/>
              <a:t>Make sure the path ends in a contact and contacts have an email address in the system</a:t>
            </a:r>
          </a:p>
          <a:p>
            <a:endParaRPr lang="en-US" sz="3200" dirty="0"/>
          </a:p>
          <a:p>
            <a:pPr lvl="1"/>
            <a:r>
              <a:rPr lang="en-US" sz="2800" dirty="0"/>
              <a:t>Emails sent can be tracked in history records</a:t>
            </a:r>
          </a:p>
        </p:txBody>
      </p:sp>
    </p:spTree>
    <p:extLst>
      <p:ext uri="{BB962C8B-B14F-4D97-AF65-F5344CB8AC3E}">
        <p14:creationId xmlns:p14="http://schemas.microsoft.com/office/powerpoint/2010/main" val="74377763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Scheduled Action Rules</a:t>
            </a:r>
            <a:endParaRPr lang="en-US" dirty="0"/>
          </a:p>
        </p:txBody>
      </p:sp>
    </p:spTree>
    <p:extLst>
      <p:ext uri="{BB962C8B-B14F-4D97-AF65-F5344CB8AC3E}">
        <p14:creationId xmlns:p14="http://schemas.microsoft.com/office/powerpoint/2010/main" val="263834960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Schedule Action Rules</a:t>
            </a:r>
            <a:endParaRPr lang="en-US" dirty="0"/>
          </a:p>
        </p:txBody>
      </p:sp>
      <p:sp>
        <p:nvSpPr>
          <p:cNvPr id="5" name="Content Placeholder 1"/>
          <p:cNvSpPr>
            <a:spLocks noGrp="1"/>
          </p:cNvSpPr>
          <p:nvPr>
            <p:ph idx="1"/>
          </p:nvPr>
        </p:nvSpPr>
        <p:spPr>
          <a:xfrm>
            <a:off x="1524000" y="923193"/>
            <a:ext cx="9144000" cy="2400261"/>
          </a:xfrm>
        </p:spPr>
        <p:txBody>
          <a:bodyPr>
            <a:normAutofit/>
          </a:bodyPr>
          <a:lstStyle/>
          <a:p>
            <a:r>
              <a:rPr lang="en-US" dirty="0" smtClean="0"/>
              <a:t>Scheduled Action rules are very similar to Custom Action rules with the addition of scheduling options for the </a:t>
            </a:r>
            <a:r>
              <a:rPr lang="en-US" dirty="0" err="1" smtClean="0"/>
              <a:t>the</a:t>
            </a:r>
            <a:r>
              <a:rPr lang="en-US" dirty="0" smtClean="0"/>
              <a:t> action</a:t>
            </a:r>
          </a:p>
          <a:p>
            <a:endParaRPr lang="en-US" dirty="0"/>
          </a:p>
          <a:p>
            <a:r>
              <a:rPr lang="en-US" dirty="0" smtClean="0"/>
              <a:t>In the action tab, define the duration between the triggering event and the action as well as the number of times the action will be repeated and how often it will be repeated</a:t>
            </a:r>
            <a:endParaRPr lang="en-US" dirty="0"/>
          </a:p>
        </p:txBody>
      </p:sp>
      <p:pic>
        <p:nvPicPr>
          <p:cNvPr id="1433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24857" y="3385000"/>
            <a:ext cx="7158404" cy="30165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465278" y="4580793"/>
            <a:ext cx="386861" cy="140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546671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Example: A Scheduled Action Rule sends an email to the main assignee and the paralegal to fill in the appropriate fields and then change the phase on a new case</a:t>
            </a:r>
          </a:p>
          <a:p>
            <a:endParaRPr lang="en-US" dirty="0"/>
          </a:p>
          <a:p>
            <a:r>
              <a:rPr lang="en-US" dirty="0" smtClean="0"/>
              <a:t>The email template is created first (TC Admin tab), explaining that certain fields need to be filled out and then the phase needs to be changed from intake to open</a:t>
            </a:r>
          </a:p>
          <a:p>
            <a:endParaRPr lang="en-US" dirty="0"/>
          </a:p>
          <a:p>
            <a:r>
              <a:rPr lang="en-US" dirty="0" smtClean="0"/>
              <a:t>Use the qualifier to determine the current phase is intake before sending the email</a:t>
            </a:r>
            <a:endParaRPr lang="en-US" dirty="0"/>
          </a:p>
          <a:p>
            <a:endParaRPr lang="en-US" dirty="0"/>
          </a:p>
        </p:txBody>
      </p:sp>
      <p:sp>
        <p:nvSpPr>
          <p:cNvPr id="3" name="Title 2"/>
          <p:cNvSpPr>
            <a:spLocks noGrp="1"/>
          </p:cNvSpPr>
          <p:nvPr>
            <p:ph type="title"/>
          </p:nvPr>
        </p:nvSpPr>
        <p:spPr>
          <a:ln>
            <a:noFill/>
          </a:ln>
        </p:spPr>
        <p:txBody>
          <a:bodyPr/>
          <a:lstStyle/>
          <a:p>
            <a:r>
              <a:rPr lang="en-US" dirty="0" smtClean="0"/>
              <a:t>Example – Schedule Action Rules </a:t>
            </a:r>
            <a:endParaRPr lang="en-US" dirty="0"/>
          </a:p>
        </p:txBody>
      </p:sp>
    </p:spTree>
    <p:extLst>
      <p:ext uri="{BB962C8B-B14F-4D97-AF65-F5344CB8AC3E}">
        <p14:creationId xmlns:p14="http://schemas.microsoft.com/office/powerpoint/2010/main" val="374539297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695885" y="1504709"/>
            <a:ext cx="3879519" cy="4856846"/>
          </a:xfrm>
        </p:spPr>
        <p:txBody>
          <a:bodyPr/>
          <a:lstStyle/>
          <a:p>
            <a:r>
              <a:rPr lang="en-US" dirty="0" smtClean="0"/>
              <a:t>Name the rule and describe it in detail</a:t>
            </a:r>
          </a:p>
          <a:p>
            <a:endParaRPr lang="en-US" dirty="0"/>
          </a:p>
          <a:p>
            <a:r>
              <a:rPr lang="en-US" dirty="0" smtClean="0"/>
              <a:t>Make sure to select the Type: Scheduled Action and then the trigger</a:t>
            </a:r>
            <a:endParaRPr lang="en-US" dirty="0"/>
          </a:p>
        </p:txBody>
      </p:sp>
      <p:sp>
        <p:nvSpPr>
          <p:cNvPr id="3" name="Title 2"/>
          <p:cNvSpPr>
            <a:spLocks noGrp="1"/>
          </p:cNvSpPr>
          <p:nvPr>
            <p:ph type="title"/>
          </p:nvPr>
        </p:nvSpPr>
        <p:spPr/>
        <p:txBody>
          <a:bodyPr/>
          <a:lstStyle/>
          <a:p>
            <a:r>
              <a:rPr lang="en-US" dirty="0"/>
              <a:t>Example – Schedule Action Rules </a:t>
            </a:r>
          </a:p>
        </p:txBody>
      </p:sp>
      <p:pic>
        <p:nvPicPr>
          <p:cNvPr id="819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24001" y="1504709"/>
            <a:ext cx="5171885" cy="48568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6560816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214439"/>
            <a:ext cx="8229600" cy="1667658"/>
          </a:xfrm>
        </p:spPr>
        <p:txBody>
          <a:bodyPr/>
          <a:lstStyle/>
          <a:p>
            <a:r>
              <a:rPr lang="en-US" dirty="0" smtClean="0"/>
              <a:t>The phase should be the initial phase or similar initial phase</a:t>
            </a:r>
            <a:endParaRPr lang="en-US" dirty="0"/>
          </a:p>
        </p:txBody>
      </p:sp>
      <p:sp>
        <p:nvSpPr>
          <p:cNvPr id="3" name="Title 2"/>
          <p:cNvSpPr>
            <a:spLocks noGrp="1"/>
          </p:cNvSpPr>
          <p:nvPr>
            <p:ph type="title"/>
          </p:nvPr>
        </p:nvSpPr>
        <p:spPr/>
        <p:txBody>
          <a:bodyPr/>
          <a:lstStyle/>
          <a:p>
            <a:r>
              <a:rPr lang="en-US" dirty="0"/>
              <a:t>Example – Schedule Action Rules </a:t>
            </a:r>
          </a:p>
        </p:txBody>
      </p:sp>
      <p:pic>
        <p:nvPicPr>
          <p:cNvPr id="9218"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24000" y="3087492"/>
            <a:ext cx="9144000" cy="328626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0666943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39418" y="2408784"/>
            <a:ext cx="3928582" cy="3899419"/>
          </a:xfrm>
        </p:spPr>
        <p:txBody>
          <a:bodyPr/>
          <a:lstStyle/>
          <a:p>
            <a:r>
              <a:rPr lang="en-US" dirty="0" smtClean="0"/>
              <a:t>Select the template email notification to be used</a:t>
            </a:r>
          </a:p>
          <a:p>
            <a:endParaRPr lang="en-US" dirty="0"/>
          </a:p>
          <a:p>
            <a:r>
              <a:rPr lang="en-US" dirty="0" smtClean="0"/>
              <a:t>Then select the recipients of the email</a:t>
            </a:r>
            <a:endParaRPr lang="en-US" dirty="0"/>
          </a:p>
        </p:txBody>
      </p:sp>
      <p:sp>
        <p:nvSpPr>
          <p:cNvPr id="3" name="Title 2"/>
          <p:cNvSpPr>
            <a:spLocks noGrp="1"/>
          </p:cNvSpPr>
          <p:nvPr>
            <p:ph type="title"/>
          </p:nvPr>
        </p:nvSpPr>
        <p:spPr/>
        <p:txBody>
          <a:bodyPr/>
          <a:lstStyle/>
          <a:p>
            <a:r>
              <a:rPr lang="en-US" dirty="0"/>
              <a:t>Example – Schedule Action Rules </a:t>
            </a:r>
          </a:p>
        </p:txBody>
      </p:sp>
      <p:pic>
        <p:nvPicPr>
          <p:cNvPr id="10242"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27032" y="1584536"/>
            <a:ext cx="5215419" cy="39846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3475394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82542" y="1446113"/>
            <a:ext cx="4728258" cy="4914899"/>
          </a:xfrm>
        </p:spPr>
        <p:txBody>
          <a:bodyPr/>
          <a:lstStyle/>
          <a:p>
            <a:r>
              <a:rPr lang="en-US" dirty="0" smtClean="0"/>
              <a:t>At the bottom of the Action Tab, set the schedule for when the action should be executed (email should be sent)</a:t>
            </a:r>
          </a:p>
          <a:p>
            <a:endParaRPr lang="en-US" dirty="0"/>
          </a:p>
          <a:p>
            <a:r>
              <a:rPr lang="en-US" dirty="0" smtClean="0"/>
              <a:t>Then decide if the action should be repeated</a:t>
            </a:r>
          </a:p>
          <a:p>
            <a:endParaRPr lang="en-US" dirty="0"/>
          </a:p>
          <a:p>
            <a:r>
              <a:rPr lang="en-US" dirty="0" smtClean="0"/>
              <a:t>Include the repetition schedule and the duration of the repetition</a:t>
            </a:r>
            <a:endParaRPr lang="en-US" dirty="0"/>
          </a:p>
        </p:txBody>
      </p:sp>
      <p:sp>
        <p:nvSpPr>
          <p:cNvPr id="3" name="Title 2"/>
          <p:cNvSpPr>
            <a:spLocks noGrp="1"/>
          </p:cNvSpPr>
          <p:nvPr>
            <p:ph type="title"/>
          </p:nvPr>
        </p:nvSpPr>
        <p:spPr/>
        <p:txBody>
          <a:bodyPr/>
          <a:lstStyle/>
          <a:p>
            <a:r>
              <a:rPr lang="en-US" dirty="0"/>
              <a:t>Example – Schedule Action Rules </a:t>
            </a:r>
          </a:p>
        </p:txBody>
      </p:sp>
      <p:grpSp>
        <p:nvGrpSpPr>
          <p:cNvPr id="5" name="Group 4"/>
          <p:cNvGrpSpPr/>
          <p:nvPr/>
        </p:nvGrpSpPr>
        <p:grpSpPr>
          <a:xfrm>
            <a:off x="1524000" y="1446112"/>
            <a:ext cx="3543300" cy="4914900"/>
            <a:chOff x="0" y="1446112"/>
            <a:chExt cx="3543300" cy="491490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6112"/>
              <a:ext cx="3543300" cy="49149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42"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1439" y="5169159"/>
              <a:ext cx="2700962" cy="1191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32629486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Commit Rules</a:t>
            </a:r>
            <a:endParaRPr lang="en-US" dirty="0"/>
          </a:p>
        </p:txBody>
      </p:sp>
    </p:spTree>
    <p:extLst>
      <p:ext uri="{BB962C8B-B14F-4D97-AF65-F5344CB8AC3E}">
        <p14:creationId xmlns:p14="http://schemas.microsoft.com/office/powerpoint/2010/main" val="391445298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80064" y="1562099"/>
            <a:ext cx="4830761" cy="4714876"/>
          </a:xfrm>
        </p:spPr>
        <p:txBody>
          <a:bodyPr>
            <a:noAutofit/>
          </a:bodyPr>
          <a:lstStyle/>
          <a:p>
            <a:r>
              <a:rPr lang="en-US" sz="1800" dirty="0"/>
              <a:t>Post Commit rules trigger on Create, Delete, Phase Change, and Update, </a:t>
            </a:r>
            <a:r>
              <a:rPr lang="en-US" sz="1800" b="1" dirty="0"/>
              <a:t>after</a:t>
            </a:r>
            <a:r>
              <a:rPr lang="en-US" sz="1800" dirty="0"/>
              <a:t> the data is successfully saved to the database</a:t>
            </a:r>
          </a:p>
          <a:p>
            <a:endParaRPr lang="en-US" sz="1800" dirty="0"/>
          </a:p>
          <a:p>
            <a:r>
              <a:rPr lang="en-US" sz="1800" dirty="0"/>
              <a:t>Notification Templates are available for Post Commit Rules</a:t>
            </a:r>
          </a:p>
          <a:p>
            <a:pPr marL="0" indent="0">
              <a:buNone/>
            </a:pPr>
            <a:endParaRPr lang="en-US" sz="1800" dirty="0"/>
          </a:p>
          <a:p>
            <a:r>
              <a:rPr lang="en-US" sz="1800" dirty="0"/>
              <a:t>Developers need to keep in mind that actions in the post commit rule are executed outside of a transaction and there </a:t>
            </a:r>
            <a:r>
              <a:rPr lang="en-US" sz="1800" b="1" dirty="0"/>
              <a:t>should not be any updates </a:t>
            </a:r>
            <a:r>
              <a:rPr lang="en-US" sz="1800" dirty="0"/>
              <a:t>to the current record within a post commit rule.</a:t>
            </a:r>
          </a:p>
        </p:txBody>
      </p:sp>
      <p:sp>
        <p:nvSpPr>
          <p:cNvPr id="3" name="Title 2"/>
          <p:cNvSpPr>
            <a:spLocks noGrp="1"/>
          </p:cNvSpPr>
          <p:nvPr>
            <p:ph type="title"/>
          </p:nvPr>
        </p:nvSpPr>
        <p:spPr/>
        <p:txBody>
          <a:bodyPr/>
          <a:lstStyle/>
          <a:p>
            <a:r>
              <a:rPr lang="en-US" dirty="0" smtClean="0"/>
              <a:t>Post Commit Rule</a:t>
            </a:r>
            <a:endParaRPr lang="en-US" dirty="0"/>
          </a:p>
        </p:txBody>
      </p:sp>
      <p:pic>
        <p:nvPicPr>
          <p:cNvPr id="205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24001" y="1562100"/>
            <a:ext cx="4056063" cy="48672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824760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1">
              <a:buFont typeface="Wingdings" pitchFamily="2" charset="2"/>
              <a:buChar char="§"/>
            </a:pPr>
            <a:r>
              <a:rPr lang="en-US" b="1" dirty="0" smtClean="0">
                <a:latin typeface="Arial" charset="0"/>
              </a:rPr>
              <a:t>Security</a:t>
            </a:r>
            <a:r>
              <a:rPr lang="en-US" b="1" dirty="0">
                <a:latin typeface="Arial" charset="0"/>
              </a:rPr>
              <a:t>: </a:t>
            </a:r>
            <a:r>
              <a:rPr lang="en-US" dirty="0">
                <a:latin typeface="Arial" charset="0"/>
              </a:rPr>
              <a:t>Protect record in certain state</a:t>
            </a:r>
          </a:p>
          <a:p>
            <a:pPr lvl="1">
              <a:buNone/>
            </a:pPr>
            <a:endParaRPr lang="en-US" dirty="0">
              <a:latin typeface="Arial" charset="0"/>
            </a:endParaRPr>
          </a:p>
          <a:p>
            <a:pPr lvl="2">
              <a:buNone/>
            </a:pPr>
            <a:r>
              <a:rPr lang="en-US" b="1" i="1" dirty="0">
                <a:latin typeface="Arial" charset="0"/>
              </a:rPr>
              <a:t>Example:</a:t>
            </a:r>
          </a:p>
          <a:p>
            <a:pPr lvl="2"/>
            <a:r>
              <a:rPr lang="en-US" b="1" i="1" dirty="0">
                <a:latin typeface="Arial" charset="0"/>
              </a:rPr>
              <a:t>If a user opens a record in a certain phase, he shouldn’t be able to modify it if he does not belong to a certain group</a:t>
            </a:r>
          </a:p>
          <a:p>
            <a:pPr lvl="1">
              <a:buNone/>
            </a:pPr>
            <a:endParaRPr lang="en-US" b="1" i="1" dirty="0">
              <a:latin typeface="Arial" charset="0"/>
            </a:endParaRPr>
          </a:p>
          <a:p>
            <a:pPr lvl="1">
              <a:buFont typeface="Wingdings" pitchFamily="2" charset="2"/>
              <a:buChar char="§"/>
            </a:pPr>
            <a:r>
              <a:rPr lang="en-US" b="1" dirty="0" smtClean="0">
                <a:latin typeface="Arial" charset="0"/>
              </a:rPr>
              <a:t>Pre-Population</a:t>
            </a:r>
            <a:r>
              <a:rPr lang="en-US" b="1" dirty="0">
                <a:latin typeface="Arial" charset="0"/>
              </a:rPr>
              <a:t>: </a:t>
            </a:r>
            <a:r>
              <a:rPr lang="en-US" dirty="0">
                <a:latin typeface="Arial" charset="0"/>
              </a:rPr>
              <a:t>Populate fields or sub-objects with values predefined in a </a:t>
            </a:r>
            <a:r>
              <a:rPr lang="en-US" dirty="0" smtClean="0">
                <a:latin typeface="Arial" charset="0"/>
              </a:rPr>
              <a:t>template</a:t>
            </a:r>
            <a:endParaRPr lang="en-US" dirty="0">
              <a:latin typeface="Arial" charset="0"/>
            </a:endParaRPr>
          </a:p>
          <a:p>
            <a:pPr lvl="1">
              <a:buNone/>
            </a:pPr>
            <a:endParaRPr lang="en-US" dirty="0">
              <a:latin typeface="Arial" charset="0"/>
            </a:endParaRPr>
          </a:p>
          <a:p>
            <a:pPr lvl="2">
              <a:buNone/>
            </a:pPr>
            <a:r>
              <a:rPr lang="en-US" b="1" i="1" dirty="0">
                <a:latin typeface="Arial" charset="0"/>
              </a:rPr>
              <a:t>Examples:</a:t>
            </a:r>
          </a:p>
          <a:p>
            <a:pPr lvl="2"/>
            <a:r>
              <a:rPr lang="en-US" b="1" i="1" dirty="0">
                <a:latin typeface="Arial" charset="0"/>
              </a:rPr>
              <a:t>Populate fields of existing records</a:t>
            </a:r>
          </a:p>
          <a:p>
            <a:pPr lvl="2"/>
            <a:r>
              <a:rPr lang="en-US" b="1" i="1" dirty="0">
                <a:latin typeface="Arial" charset="0"/>
              </a:rPr>
              <a:t>Create a new record and populate its </a:t>
            </a:r>
            <a:r>
              <a:rPr lang="en-US" b="1" i="1" dirty="0" smtClean="0">
                <a:latin typeface="Arial" charset="0"/>
              </a:rPr>
              <a:t>fields</a:t>
            </a:r>
            <a:endParaRPr lang="en-US" dirty="0"/>
          </a:p>
        </p:txBody>
      </p:sp>
      <p:sp>
        <p:nvSpPr>
          <p:cNvPr id="3" name="Title 2"/>
          <p:cNvSpPr>
            <a:spLocks noGrp="1"/>
          </p:cNvSpPr>
          <p:nvPr>
            <p:ph type="title"/>
          </p:nvPr>
        </p:nvSpPr>
        <p:spPr/>
        <p:txBody>
          <a:bodyPr/>
          <a:lstStyle/>
          <a:p>
            <a:r>
              <a:rPr lang="en-US" dirty="0"/>
              <a:t>Rule </a:t>
            </a:r>
            <a:r>
              <a:rPr lang="en-US" dirty="0" smtClean="0"/>
              <a:t>Types in the order they are Executed</a:t>
            </a:r>
            <a:endParaRPr lang="en-US" dirty="0"/>
          </a:p>
        </p:txBody>
      </p:sp>
    </p:spTree>
    <p:extLst>
      <p:ext uri="{BB962C8B-B14F-4D97-AF65-F5344CB8AC3E}">
        <p14:creationId xmlns:p14="http://schemas.microsoft.com/office/powerpoint/2010/main" val="416362785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 Rules</a:t>
            </a:r>
            <a:endParaRPr lang="en-US" dirty="0"/>
          </a:p>
        </p:txBody>
      </p:sp>
    </p:spTree>
    <p:extLst>
      <p:ext uri="{BB962C8B-B14F-4D97-AF65-F5344CB8AC3E}">
        <p14:creationId xmlns:p14="http://schemas.microsoft.com/office/powerpoint/2010/main" val="171309994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Audit rules can track changes to fields in TeamConnect objects</a:t>
            </a:r>
          </a:p>
          <a:p>
            <a:endParaRPr lang="en-US" dirty="0"/>
          </a:p>
          <a:p>
            <a:r>
              <a:rPr lang="en-US" dirty="0" smtClean="0"/>
              <a:t>They can be triggered on create, update, delete, or phase change</a:t>
            </a:r>
          </a:p>
          <a:p>
            <a:endParaRPr lang="en-US" dirty="0"/>
          </a:p>
          <a:p>
            <a:r>
              <a:rPr lang="en-US" dirty="0" smtClean="0"/>
              <a:t>Audit rules have qualifiers like other rules, but the action tab is different</a:t>
            </a:r>
            <a:endParaRPr lang="en-US" dirty="0"/>
          </a:p>
        </p:txBody>
      </p:sp>
      <p:sp>
        <p:nvSpPr>
          <p:cNvPr id="3" name="Title 2"/>
          <p:cNvSpPr>
            <a:spLocks noGrp="1"/>
          </p:cNvSpPr>
          <p:nvPr>
            <p:ph type="title"/>
          </p:nvPr>
        </p:nvSpPr>
        <p:spPr/>
        <p:txBody>
          <a:bodyPr/>
          <a:lstStyle/>
          <a:p>
            <a:r>
              <a:rPr lang="en-US" dirty="0" smtClean="0"/>
              <a:t>Audit Rules</a:t>
            </a:r>
            <a:endParaRPr lang="en-US" dirty="0"/>
          </a:p>
        </p:txBody>
      </p:sp>
    </p:spTree>
    <p:extLst>
      <p:ext uri="{BB962C8B-B14F-4D97-AF65-F5344CB8AC3E}">
        <p14:creationId xmlns:p14="http://schemas.microsoft.com/office/powerpoint/2010/main" val="4765237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1" y="1585384"/>
            <a:ext cx="4667250" cy="4809554"/>
          </a:xfrm>
        </p:spPr>
        <p:txBody>
          <a:bodyPr>
            <a:normAutofit/>
          </a:bodyPr>
          <a:lstStyle/>
          <a:p>
            <a:r>
              <a:rPr lang="en-US" dirty="0" smtClean="0"/>
              <a:t>This rule will track changes to the Main Assignee field in dispute records</a:t>
            </a:r>
          </a:p>
          <a:p>
            <a:endParaRPr lang="en-US" dirty="0"/>
          </a:p>
          <a:p>
            <a:r>
              <a:rPr lang="en-US" dirty="0" smtClean="0"/>
              <a:t>Make sure to include all triggering events, so that any create, delete, or update is recorded</a:t>
            </a:r>
          </a:p>
        </p:txBody>
      </p:sp>
      <p:sp>
        <p:nvSpPr>
          <p:cNvPr id="3" name="Title 2"/>
          <p:cNvSpPr>
            <a:spLocks noGrp="1"/>
          </p:cNvSpPr>
          <p:nvPr>
            <p:ph type="title"/>
          </p:nvPr>
        </p:nvSpPr>
        <p:spPr>
          <a:noFill/>
        </p:spPr>
        <p:txBody>
          <a:bodyPr/>
          <a:lstStyle/>
          <a:p>
            <a:r>
              <a:rPr lang="en-US" dirty="0" smtClean="0"/>
              <a:t>Audit Rules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0" y="1585383"/>
            <a:ext cx="4476750" cy="4838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41795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0" y="1214439"/>
            <a:ext cx="9144000" cy="1622764"/>
          </a:xfrm>
        </p:spPr>
        <p:txBody>
          <a:bodyPr>
            <a:normAutofit/>
          </a:bodyPr>
          <a:lstStyle/>
          <a:p>
            <a:r>
              <a:rPr lang="en-US" dirty="0" smtClean="0"/>
              <a:t>The qualifier needs to show any time the Main Assignee field is changed, added, or deleted</a:t>
            </a:r>
            <a:endParaRPr lang="en-US" dirty="0"/>
          </a:p>
        </p:txBody>
      </p:sp>
      <p:sp>
        <p:nvSpPr>
          <p:cNvPr id="3" name="Title 2"/>
          <p:cNvSpPr>
            <a:spLocks noGrp="1"/>
          </p:cNvSpPr>
          <p:nvPr>
            <p:ph type="title"/>
          </p:nvPr>
        </p:nvSpPr>
        <p:spPr/>
        <p:txBody>
          <a:bodyPr/>
          <a:lstStyle/>
          <a:p>
            <a:r>
              <a:rPr lang="en-US" dirty="0" smtClean="0"/>
              <a:t>Audit Rules</a:t>
            </a:r>
            <a:endParaRPr lang="en-US" dirty="0"/>
          </a:p>
        </p:txBody>
      </p:sp>
      <p:pic>
        <p:nvPicPr>
          <p:cNvPr id="1638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24001" y="2837202"/>
            <a:ext cx="9143999" cy="35289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104887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0" y="940777"/>
            <a:ext cx="9144000" cy="1828800"/>
          </a:xfrm>
        </p:spPr>
        <p:txBody>
          <a:bodyPr>
            <a:normAutofit fontScale="92500" lnSpcReduction="20000"/>
          </a:bodyPr>
          <a:lstStyle/>
          <a:p>
            <a:r>
              <a:rPr lang="en-US" dirty="0" smtClean="0"/>
              <a:t>The Audit rule action allows you to build the audit record to be generated.  The format is dependent on the specific order used with text, spaces, and object attributes entered</a:t>
            </a:r>
          </a:p>
          <a:p>
            <a:endParaRPr lang="en-US" dirty="0" smtClean="0"/>
          </a:p>
          <a:p>
            <a:r>
              <a:rPr lang="en-US" dirty="0" smtClean="0"/>
              <a:t>Best practice is to write an example record out first before trying to enter the action message definition piece by piece</a:t>
            </a:r>
            <a:endParaRPr lang="en-US" dirty="0"/>
          </a:p>
        </p:txBody>
      </p:sp>
      <p:sp>
        <p:nvSpPr>
          <p:cNvPr id="3" name="Title 2"/>
          <p:cNvSpPr>
            <a:spLocks noGrp="1"/>
          </p:cNvSpPr>
          <p:nvPr>
            <p:ph type="title"/>
          </p:nvPr>
        </p:nvSpPr>
        <p:spPr/>
        <p:txBody>
          <a:bodyPr/>
          <a:lstStyle/>
          <a:p>
            <a:r>
              <a:rPr lang="en-US" dirty="0" smtClean="0"/>
              <a:t>Audit Rules</a:t>
            </a:r>
            <a:endParaRPr lang="en-US" dirty="0"/>
          </a:p>
        </p:txBody>
      </p:sp>
      <p:pic>
        <p:nvPicPr>
          <p:cNvPr id="1741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194980" y="2910254"/>
            <a:ext cx="3473020" cy="35117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1"/>
          <p:cNvSpPr txBox="1">
            <a:spLocks/>
          </p:cNvSpPr>
          <p:nvPr/>
        </p:nvSpPr>
        <p:spPr>
          <a:xfrm>
            <a:off x="1524000" y="2910255"/>
            <a:ext cx="5670980" cy="34971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bg2"/>
              </a:buClr>
              <a:buFont typeface="Arial" pitchFamily="34" charset="0"/>
              <a:buChar char="•"/>
              <a:defRPr sz="2400" kern="1200">
                <a:solidFill>
                  <a:schemeClr val="tx2"/>
                </a:solidFill>
                <a:latin typeface="+mj-lt"/>
                <a:ea typeface="+mn-ea"/>
                <a:cs typeface="+mn-cs"/>
              </a:defRPr>
            </a:lvl1pPr>
            <a:lvl2pPr marL="742950" indent="-285750" algn="l" defTabSz="914400" rtl="0" eaLnBrk="1" latinLnBrk="0" hangingPunct="1">
              <a:spcBef>
                <a:spcPct val="20000"/>
              </a:spcBef>
              <a:buClr>
                <a:schemeClr val="bg2"/>
              </a:buClr>
              <a:buFont typeface="Calibri" pitchFamily="34" charset="0"/>
              <a:buChar char="−"/>
              <a:defRPr sz="2000" kern="1200">
                <a:solidFill>
                  <a:schemeClr val="tx2"/>
                </a:solidFill>
                <a:latin typeface="+mj-lt"/>
                <a:ea typeface="+mn-ea"/>
                <a:cs typeface="+mn-cs"/>
              </a:defRPr>
            </a:lvl2pPr>
            <a:lvl3pPr marL="1143000" indent="-228600" algn="l" defTabSz="914400" rtl="0" eaLnBrk="1" latinLnBrk="0" hangingPunct="1">
              <a:spcBef>
                <a:spcPct val="20000"/>
              </a:spcBef>
              <a:buClr>
                <a:schemeClr val="bg2"/>
              </a:buClr>
              <a:buFont typeface="Wingdings" pitchFamily="2" charset="2"/>
              <a:buChar char="§"/>
              <a:defRPr sz="1800" kern="1200">
                <a:solidFill>
                  <a:schemeClr val="tx2"/>
                </a:solidFill>
                <a:latin typeface="+mj-lt"/>
                <a:ea typeface="+mn-ea"/>
                <a:cs typeface="+mn-cs"/>
              </a:defRPr>
            </a:lvl3pPr>
            <a:lvl4pPr marL="1600200" indent="-228600" algn="l" defTabSz="914400" rtl="0" eaLnBrk="1" latinLnBrk="0" hangingPunct="1">
              <a:spcBef>
                <a:spcPct val="20000"/>
              </a:spcBef>
              <a:buClr>
                <a:schemeClr val="bg2"/>
              </a:buClr>
              <a:buFont typeface="Wingdings" pitchFamily="2" charset="2"/>
              <a:buChar char="ü"/>
              <a:defRPr sz="1600" kern="1200">
                <a:solidFill>
                  <a:schemeClr val="tx2"/>
                </a:solidFill>
                <a:latin typeface="+mj-lt"/>
                <a:ea typeface="+mn-ea"/>
                <a:cs typeface="+mn-cs"/>
              </a:defRPr>
            </a:lvl4pPr>
            <a:lvl5pPr marL="2114550" indent="-285750" algn="l" defTabSz="914400" rtl="0" eaLnBrk="1" latinLnBrk="0" hangingPunct="1">
              <a:spcBef>
                <a:spcPct val="20000"/>
              </a:spcBef>
              <a:buClr>
                <a:schemeClr val="bg2"/>
              </a:buClr>
              <a:buFont typeface="Courier New" pitchFamily="49" charset="0"/>
              <a:buChar char="o"/>
              <a:defRPr sz="1600" kern="1200">
                <a:solidFill>
                  <a:schemeClr val="tx2"/>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2"/>
                </a:solidFill>
              </a:rPr>
              <a:t>Indicate where this history record will be located (this record, parent record, object definition)</a:t>
            </a:r>
          </a:p>
          <a:p>
            <a:endParaRPr lang="en-US" dirty="0">
              <a:solidFill>
                <a:schemeClr val="bg2"/>
              </a:solidFill>
            </a:endParaRPr>
          </a:p>
          <a:p>
            <a:r>
              <a:rPr lang="en-US" dirty="0">
                <a:solidFill>
                  <a:schemeClr val="bg2"/>
                </a:solidFill>
              </a:rPr>
              <a:t>The following sentence says “Main Assignee is changed from SPACE (Main Assignee Old Value) SPACE to SPACE (Main Assignee New Value</a:t>
            </a:r>
            <a:r>
              <a:rPr lang="en-US" dirty="0"/>
              <a:t>).”</a:t>
            </a:r>
          </a:p>
        </p:txBody>
      </p:sp>
      <p:cxnSp>
        <p:nvCxnSpPr>
          <p:cNvPr id="7" name="Straight Arrow Connector 6"/>
          <p:cNvCxnSpPr/>
          <p:nvPr/>
        </p:nvCxnSpPr>
        <p:spPr>
          <a:xfrm flipV="1">
            <a:off x="6227885" y="3086101"/>
            <a:ext cx="1318846" cy="430823"/>
          </a:xfrm>
          <a:prstGeom prst="straightConnector1">
            <a:avLst/>
          </a:prstGeom>
          <a:ln w="38100">
            <a:solidFill>
              <a:srgbClr val="EF5B1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039623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RULES</a:t>
            </a:r>
            <a:endParaRPr lang="en-US" dirty="0"/>
          </a:p>
        </p:txBody>
      </p:sp>
    </p:spTree>
    <p:extLst>
      <p:ext uri="{BB962C8B-B14F-4D97-AF65-F5344CB8AC3E}">
        <p14:creationId xmlns:p14="http://schemas.microsoft.com/office/powerpoint/2010/main" val="23550194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lstStyle/>
          <a:p>
            <a:r>
              <a:rPr lang="en-US" dirty="0"/>
              <a:t>Custom Action </a:t>
            </a:r>
            <a:r>
              <a:rPr lang="en-US" dirty="0" smtClean="0"/>
              <a:t>Rules: An Example</a:t>
            </a:r>
            <a:endParaRPr lang="en-US" dirty="0"/>
          </a:p>
        </p:txBody>
      </p:sp>
      <p:sp>
        <p:nvSpPr>
          <p:cNvPr id="6" name="Content Placeholder 1"/>
          <p:cNvSpPr>
            <a:spLocks noGrp="1"/>
          </p:cNvSpPr>
          <p:nvPr>
            <p:ph idx="1"/>
          </p:nvPr>
        </p:nvSpPr>
        <p:spPr>
          <a:xfrm>
            <a:off x="5892800" y="2706639"/>
            <a:ext cx="4775200" cy="1444725"/>
          </a:xfrm>
          <a:noFill/>
        </p:spPr>
        <p:txBody>
          <a:bodyPr>
            <a:normAutofit/>
          </a:bodyPr>
          <a:lstStyle/>
          <a:p>
            <a:r>
              <a:rPr lang="en-US" dirty="0" smtClean="0"/>
              <a:t>The following is a custom rule: Set Attorney as Main Assignee</a:t>
            </a:r>
            <a:endParaRPr lang="en-US" dirty="0"/>
          </a:p>
        </p:txBody>
      </p:sp>
      <p:pic>
        <p:nvPicPr>
          <p:cNvPr id="5122"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24000" y="1738742"/>
            <a:ext cx="4368800" cy="46360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280197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 Action Rules</a:t>
            </a:r>
          </a:p>
        </p:txBody>
      </p:sp>
      <p:pic>
        <p:nvPicPr>
          <p:cNvPr id="1126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24000" y="2055410"/>
            <a:ext cx="9144000" cy="4343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1"/>
          <p:cNvSpPr>
            <a:spLocks noGrp="1"/>
          </p:cNvSpPr>
          <p:nvPr>
            <p:ph idx="1"/>
          </p:nvPr>
        </p:nvSpPr>
        <p:spPr>
          <a:xfrm>
            <a:off x="1524000" y="931985"/>
            <a:ext cx="9144000" cy="947580"/>
          </a:xfrm>
        </p:spPr>
        <p:txBody>
          <a:bodyPr>
            <a:normAutofit fontScale="85000" lnSpcReduction="10000"/>
          </a:bodyPr>
          <a:lstStyle/>
          <a:p>
            <a:r>
              <a:rPr lang="en-US" dirty="0" smtClean="0"/>
              <a:t>The qualifier is something we could do in a GUI validation rule.  Instead of just returning an error message, the custom action will automatically change the main assignee to the user with the role attorney</a:t>
            </a:r>
            <a:endParaRPr lang="en-US" dirty="0"/>
          </a:p>
        </p:txBody>
      </p:sp>
    </p:spTree>
    <p:extLst>
      <p:ext uri="{BB962C8B-B14F-4D97-AF65-F5344CB8AC3E}">
        <p14:creationId xmlns:p14="http://schemas.microsoft.com/office/powerpoint/2010/main" val="265436985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 Action Rules</a:t>
            </a:r>
          </a:p>
        </p:txBody>
      </p:sp>
      <p:sp>
        <p:nvSpPr>
          <p:cNvPr id="6" name="Content Placeholder 1"/>
          <p:cNvSpPr>
            <a:spLocks noGrp="1"/>
          </p:cNvSpPr>
          <p:nvPr>
            <p:ph idx="1"/>
          </p:nvPr>
        </p:nvSpPr>
        <p:spPr>
          <a:xfrm>
            <a:off x="1524000" y="1214439"/>
            <a:ext cx="9144000" cy="840972"/>
          </a:xfrm>
        </p:spPr>
        <p:txBody>
          <a:bodyPr>
            <a:normAutofit fontScale="85000" lnSpcReduction="20000"/>
          </a:bodyPr>
          <a:lstStyle/>
          <a:p>
            <a:r>
              <a:rPr lang="en-US" dirty="0" smtClean="0"/>
              <a:t>The below .class file is the automated action that tells the system what to do when this rule triggers and is executed; in this case to set the attorney assigned as the main assignee.</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675" y="2751750"/>
            <a:ext cx="6724650" cy="30956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756009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Shape 610"/>
          <p:cNvSpPr txBox="1">
            <a:spLocks noGrp="1"/>
          </p:cNvSpPr>
          <p:nvPr>
            <p:ph type="body" idx="1"/>
          </p:nvPr>
        </p:nvSpPr>
        <p:spPr>
          <a:xfrm>
            <a:off x="2151321" y="1033685"/>
            <a:ext cx="7697972" cy="4572225"/>
          </a:xfrm>
          <a:prstGeom prst="rect">
            <a:avLst/>
          </a:prstGeom>
          <a:noFill/>
          <a:ln>
            <a:noFill/>
          </a:ln>
        </p:spPr>
        <p:txBody>
          <a:bodyPr vert="horz" wrap="square" lIns="91425" tIns="45700" rIns="91425" bIns="45700" rtlCol="0" anchor="t" anchorCtr="0">
            <a:noAutofit/>
          </a:bodyPr>
          <a:lstStyle/>
          <a:p>
            <a:pPr indent="-342900">
              <a:spcBef>
                <a:spcPts val="0"/>
              </a:spcBef>
              <a:buSzPts val="2000"/>
            </a:pPr>
            <a:r>
              <a:rPr lang="en-US" sz="2000" b="1" dirty="0"/>
              <a:t>Important Resources</a:t>
            </a:r>
          </a:p>
          <a:p>
            <a:pPr lvl="1" indent="-342900">
              <a:spcBef>
                <a:spcPts val="0"/>
              </a:spcBef>
              <a:buFont typeface="Arial"/>
              <a:buChar char="•"/>
            </a:pPr>
            <a:r>
              <a:rPr lang="en-US" sz="1600" b="1" dirty="0"/>
              <a:t>Eclipse IDE</a:t>
            </a:r>
          </a:p>
          <a:p>
            <a:pPr lvl="1" indent="-342900">
              <a:spcBef>
                <a:spcPts val="0"/>
              </a:spcBef>
              <a:buFont typeface="Arial"/>
              <a:buChar char="•"/>
            </a:pPr>
            <a:r>
              <a:rPr lang="en-US" sz="1600" b="1" dirty="0"/>
              <a:t>API </a:t>
            </a:r>
            <a:r>
              <a:rPr lang="en-US" sz="1600" b="1" dirty="0" err="1"/>
              <a:t>JavaDoc</a:t>
            </a:r>
            <a:endParaRPr lang="en-US" sz="1600" b="1" dirty="0"/>
          </a:p>
          <a:p>
            <a:pPr lvl="1" indent="-342900">
              <a:spcBef>
                <a:spcPts val="0"/>
              </a:spcBef>
              <a:buFont typeface="Arial"/>
              <a:buChar char="•"/>
            </a:pPr>
            <a:r>
              <a:rPr lang="en-US" sz="1600" b="1" dirty="0"/>
              <a:t>Team Connect help – Developer </a:t>
            </a:r>
            <a:r>
              <a:rPr lang="en-US" sz="1600" b="1" dirty="0" smtClean="0"/>
              <a:t>Help:  success.mitratech.com</a:t>
            </a:r>
            <a:endParaRPr lang="en-US" sz="1600" b="1" dirty="0"/>
          </a:p>
          <a:p>
            <a:pPr lvl="1" indent="-342900">
              <a:spcBef>
                <a:spcPts val="0"/>
              </a:spcBef>
              <a:buFont typeface="Arial"/>
              <a:buChar char="•"/>
            </a:pPr>
            <a:endParaRPr lang="en-US" sz="1600" b="1" dirty="0"/>
          </a:p>
          <a:p>
            <a:pPr indent="-342900">
              <a:spcBef>
                <a:spcPts val="0"/>
              </a:spcBef>
            </a:pPr>
            <a:r>
              <a:rPr lang="en-US" sz="2000" b="1" dirty="0"/>
              <a:t>Development Environment</a:t>
            </a:r>
          </a:p>
          <a:p>
            <a:pPr lvl="1" indent="-342900">
              <a:spcBef>
                <a:spcPts val="0"/>
              </a:spcBef>
            </a:pPr>
            <a:r>
              <a:rPr lang="en-US" dirty="0" smtClean="0"/>
              <a:t>JRE version</a:t>
            </a:r>
          </a:p>
          <a:p>
            <a:pPr lvl="1" indent="-342900">
              <a:spcBef>
                <a:spcPts val="0"/>
              </a:spcBef>
            </a:pPr>
            <a:r>
              <a:rPr lang="en-US" dirty="0" err="1" smtClean="0"/>
              <a:t>Classpath</a:t>
            </a:r>
            <a:r>
              <a:rPr lang="en-US" dirty="0" smtClean="0"/>
              <a:t> API Jar Import</a:t>
            </a:r>
          </a:p>
          <a:p>
            <a:pPr lvl="1" indent="-342900">
              <a:spcBef>
                <a:spcPts val="0"/>
              </a:spcBef>
            </a:pPr>
            <a:r>
              <a:rPr lang="en-US" b="0" i="0" u="none" strike="noStrike" cap="none" dirty="0" smtClean="0">
                <a:solidFill>
                  <a:schemeClr val="dk2"/>
                </a:solidFill>
                <a:latin typeface="Arial"/>
                <a:ea typeface="Arial"/>
                <a:cs typeface="Arial"/>
                <a:sym typeface="Arial"/>
              </a:rPr>
              <a:t>Set </a:t>
            </a:r>
            <a:r>
              <a:rPr lang="en-US" b="0" i="0" u="none" strike="noStrike" cap="none" dirty="0" err="1" smtClean="0">
                <a:solidFill>
                  <a:schemeClr val="dk2"/>
                </a:solidFill>
                <a:latin typeface="Arial"/>
                <a:ea typeface="Arial"/>
                <a:cs typeface="Arial"/>
                <a:sym typeface="Arial"/>
              </a:rPr>
              <a:t>JavaDoc</a:t>
            </a:r>
            <a:r>
              <a:rPr lang="en-US" b="0" i="0" u="none" strike="noStrike" cap="none" dirty="0" smtClean="0">
                <a:solidFill>
                  <a:schemeClr val="dk2"/>
                </a:solidFill>
                <a:latin typeface="Arial"/>
                <a:ea typeface="Arial"/>
                <a:cs typeface="Arial"/>
                <a:sym typeface="Arial"/>
              </a:rPr>
              <a:t> per TC Jar</a:t>
            </a:r>
          </a:p>
          <a:p>
            <a:pPr lvl="1" indent="-342900">
              <a:spcBef>
                <a:spcPts val="0"/>
              </a:spcBef>
            </a:pPr>
            <a:endParaRPr lang="en-US" b="0" i="0" u="none" strike="noStrike" cap="none" dirty="0">
              <a:solidFill>
                <a:schemeClr val="dk2"/>
              </a:solidFill>
              <a:latin typeface="Arial"/>
              <a:ea typeface="Arial"/>
              <a:cs typeface="Arial"/>
              <a:sym typeface="Arial"/>
            </a:endParaRPr>
          </a:p>
        </p:txBody>
      </p:sp>
      <p:sp>
        <p:nvSpPr>
          <p:cNvPr id="611" name="Shape 611"/>
          <p:cNvSpPr txBox="1">
            <a:spLocks noGrp="1"/>
          </p:cNvSpPr>
          <p:nvPr>
            <p:ph type="title"/>
          </p:nvPr>
        </p:nvSpPr>
        <p:spPr>
          <a:xfrm>
            <a:off x="1981201" y="273051"/>
            <a:ext cx="7286625" cy="528228"/>
          </a:xfrm>
          <a:prstGeom prst="rect">
            <a:avLst/>
          </a:prstGeom>
          <a:noFill/>
          <a:ln>
            <a:noFill/>
          </a:ln>
        </p:spPr>
        <p:txBody>
          <a:bodyPr vert="horz" wrap="square" lIns="91425" tIns="45700" rIns="91425" bIns="45700" rtlCol="0" anchor="t" anchorCtr="0">
            <a:noAutofit/>
          </a:bodyPr>
          <a:lstStyle/>
          <a:p>
            <a:pPr indent="-152400"/>
            <a:r>
              <a:rPr lang="en-US" dirty="0"/>
              <a:t>API – Development Environment</a:t>
            </a:r>
          </a:p>
        </p:txBody>
      </p:sp>
    </p:spTree>
    <p:extLst>
      <p:ext uri="{BB962C8B-B14F-4D97-AF65-F5344CB8AC3E}">
        <p14:creationId xmlns:p14="http://schemas.microsoft.com/office/powerpoint/2010/main" val="2507595601"/>
      </p:ext>
    </p:extLst>
  </p:cSld>
  <p:clrMapOvr>
    <a:masterClrMapping/>
  </p:clrMapOvr>
</p:sld>
</file>

<file path=ppt/theme/theme1.xml><?xml version="1.0" encoding="utf-8"?>
<a:theme xmlns:a="http://schemas.openxmlformats.org/drawingml/2006/main" name="Default Theme">
  <a:themeElements>
    <a:clrScheme name="Custom 4">
      <a:dk1>
        <a:srgbClr val="7F7F7F"/>
      </a:dk1>
      <a:lt1>
        <a:srgbClr val="FFFFFF"/>
      </a:lt1>
      <a:dk2>
        <a:srgbClr val="000000"/>
      </a:dk2>
      <a:lt2>
        <a:srgbClr val="FFFFFF"/>
      </a:lt2>
      <a:accent1>
        <a:srgbClr val="001848"/>
      </a:accent1>
      <a:accent2>
        <a:srgbClr val="AD2068"/>
      </a:accent2>
      <a:accent3>
        <a:srgbClr val="30C1DA"/>
      </a:accent3>
      <a:accent4>
        <a:srgbClr val="F68C2B"/>
      </a:accent4>
      <a:accent5>
        <a:srgbClr val="F05937"/>
      </a:accent5>
      <a:accent6>
        <a:srgbClr val="65656A"/>
      </a:accent6>
      <a:hlink>
        <a:srgbClr val="31C1DB"/>
      </a:hlink>
      <a:folHlink>
        <a:srgbClr val="AD2068"/>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62f6b676-7b9b-46bb-974f-a09f6738fd8a">MITR-1100455772-1</_dlc_DocId>
    <_dlc_DocIdUrl xmlns="62f6b676-7b9b-46bb-974f-a09f6738fd8a">
      <Url>https://mitratech.sharepoint.com/marketing/_layouts/15/DocIdRedir.aspx?ID=MITR-1100455772-1</Url>
      <Description>MITR-1100455772-1</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61791272B25F43AA9DA39D441F3BC8" ma:contentTypeVersion="2" ma:contentTypeDescription="Create a new document." ma:contentTypeScope="" ma:versionID="e64f3ad046fe82488b361992e0b4c46b">
  <xsd:schema xmlns:xsd="http://www.w3.org/2001/XMLSchema" xmlns:xs="http://www.w3.org/2001/XMLSchema" xmlns:p="http://schemas.microsoft.com/office/2006/metadata/properties" xmlns:ns2="62f6b676-7b9b-46bb-974f-a09f6738fd8a" xmlns:ns3="4e754e4a-7751-4b4f-b00f-95d6e47399c6" targetNamespace="http://schemas.microsoft.com/office/2006/metadata/properties" ma:root="true" ma:fieldsID="339c852f69f1f592f577b3fab5173874" ns2:_="" ns3:_="">
    <xsd:import namespace="62f6b676-7b9b-46bb-974f-a09f6738fd8a"/>
    <xsd:import namespace="4e754e4a-7751-4b4f-b00f-95d6e47399c6"/>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f6b676-7b9b-46bb-974f-a09f6738fd8a"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4e754e4a-7751-4b4f-b00f-95d6e47399c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FFC0179-722F-46FA-A4DA-B6528E836BEA}">
  <ds:schemaRefs>
    <ds:schemaRef ds:uri="http://schemas.microsoft.com/office/2006/metadata/properties"/>
    <ds:schemaRef ds:uri="http://schemas.microsoft.com/office/infopath/2007/PartnerControls"/>
    <ds:schemaRef ds:uri="62f6b676-7b9b-46bb-974f-a09f6738fd8a"/>
  </ds:schemaRefs>
</ds:datastoreItem>
</file>

<file path=customXml/itemProps2.xml><?xml version="1.0" encoding="utf-8"?>
<ds:datastoreItem xmlns:ds="http://schemas.openxmlformats.org/officeDocument/2006/customXml" ds:itemID="{65821DAA-6D60-4539-9FBD-D638C16406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f6b676-7b9b-46bb-974f-a09f6738fd8a"/>
    <ds:schemaRef ds:uri="4e754e4a-7751-4b4f-b00f-95d6e47399c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068DE4C-93A0-412C-87AC-63546DC5EC2A}">
  <ds:schemaRefs>
    <ds:schemaRef ds:uri="http://schemas.microsoft.com/sharepoint/v3/contenttype/forms"/>
  </ds:schemaRefs>
</ds:datastoreItem>
</file>

<file path=customXml/itemProps4.xml><?xml version="1.0" encoding="utf-8"?>
<ds:datastoreItem xmlns:ds="http://schemas.openxmlformats.org/officeDocument/2006/customXml" ds:itemID="{09594882-75A3-46F9-83B0-3E06AC2D16D4}">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Office Theme</Template>
  <TotalTime>64127</TotalTime>
  <Words>8199</Words>
  <Application>Microsoft Office PowerPoint</Application>
  <PresentationFormat>Widescreen</PresentationFormat>
  <Paragraphs>1585</Paragraphs>
  <Slides>177</Slides>
  <Notes>110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177</vt:i4>
      </vt:variant>
    </vt:vector>
  </HeadingPairs>
  <TitlesOfParts>
    <vt:vector size="186" baseType="lpstr">
      <vt:lpstr>Arial</vt:lpstr>
      <vt:lpstr>Calibri</vt:lpstr>
      <vt:lpstr>Calibri Light</vt:lpstr>
      <vt:lpstr>Consolas</vt:lpstr>
      <vt:lpstr>Courier New</vt:lpstr>
      <vt:lpstr>Noto Sans Symbols</vt:lpstr>
      <vt:lpstr>Open Sans Light</vt:lpstr>
      <vt:lpstr>Wingdings</vt:lpstr>
      <vt:lpstr>Default Theme</vt:lpstr>
      <vt:lpstr>TEAM CONNECT CUSTOM JAVA RULES</vt:lpstr>
      <vt:lpstr>Agenda</vt:lpstr>
      <vt:lpstr>Agenda</vt:lpstr>
      <vt:lpstr>WHAT IS A RULE?</vt:lpstr>
      <vt:lpstr>What is a Rule?</vt:lpstr>
      <vt:lpstr>What is a Rule? </vt:lpstr>
      <vt:lpstr>Rules – Components</vt:lpstr>
      <vt:lpstr>Rule Triggers</vt:lpstr>
      <vt:lpstr>Rule Types in the order they are Executed</vt:lpstr>
      <vt:lpstr>Rule Types</vt:lpstr>
      <vt:lpstr>Rule Types</vt:lpstr>
      <vt:lpstr>Rule Types</vt:lpstr>
      <vt:lpstr>Rule Types – Other Types</vt:lpstr>
      <vt:lpstr>Rule Types</vt:lpstr>
      <vt:lpstr>Rule Types</vt:lpstr>
      <vt:lpstr>Rules – How is a rule defined?</vt:lpstr>
      <vt:lpstr>Rules – How is a rule defined?</vt:lpstr>
      <vt:lpstr>Rules – How is a rule defined?</vt:lpstr>
      <vt:lpstr>Rules – Qualifiers </vt:lpstr>
      <vt:lpstr>Rules – How is a rule defined?</vt:lpstr>
      <vt:lpstr>Rules – Qualifiers and Conditional Logic </vt:lpstr>
      <vt:lpstr>Rules – Actions</vt:lpstr>
      <vt:lpstr>Rules – How is a rule defined?</vt:lpstr>
      <vt:lpstr>GUI RULES OVERVIEW</vt:lpstr>
      <vt:lpstr>Security Rules</vt:lpstr>
      <vt:lpstr>Rules – Security</vt:lpstr>
      <vt:lpstr>Rules – Security</vt:lpstr>
      <vt:lpstr>Rules – Security</vt:lpstr>
      <vt:lpstr>Rules – Security</vt:lpstr>
      <vt:lpstr>Rules – Security</vt:lpstr>
      <vt:lpstr>Exercise – Security Rules</vt:lpstr>
      <vt:lpstr>Object Navigator</vt:lpstr>
      <vt:lpstr>Rules – Object Navigator</vt:lpstr>
      <vt:lpstr>Rules – Object Navigator</vt:lpstr>
      <vt:lpstr>Rules – Object Navigator</vt:lpstr>
      <vt:lpstr>Rules – Object Navigator</vt:lpstr>
      <vt:lpstr>Rules – Object Navigator</vt:lpstr>
      <vt:lpstr>Templates</vt:lpstr>
      <vt:lpstr>Templates</vt:lpstr>
      <vt:lpstr>Templates</vt:lpstr>
      <vt:lpstr>Templates</vt:lpstr>
      <vt:lpstr>Templates</vt:lpstr>
      <vt:lpstr>Templates – Examples </vt:lpstr>
      <vt:lpstr>Templates – Examples: Document Folders</vt:lpstr>
      <vt:lpstr>Templates – Examples: Document Folders</vt:lpstr>
      <vt:lpstr>Templates – Examples: Document Folders</vt:lpstr>
      <vt:lpstr>Templates – Examples: Document Folders</vt:lpstr>
      <vt:lpstr>Templates – Examples: Document Folders</vt:lpstr>
      <vt:lpstr>Pre-Population Rules</vt:lpstr>
      <vt:lpstr>Pre-Population Rules </vt:lpstr>
      <vt:lpstr>Pre-Population Rules</vt:lpstr>
      <vt:lpstr>Validation Rules</vt:lpstr>
      <vt:lpstr>Rules – Validation</vt:lpstr>
      <vt:lpstr>Rules – Validation</vt:lpstr>
      <vt:lpstr>Rules – Validation</vt:lpstr>
      <vt:lpstr>Rules – Validation Example 2</vt:lpstr>
      <vt:lpstr>Rules – Validation Example 2</vt:lpstr>
      <vt:lpstr>Rules – Validation Example 2</vt:lpstr>
      <vt:lpstr>Routes</vt:lpstr>
      <vt:lpstr>Routes</vt:lpstr>
      <vt:lpstr>Routes – New </vt:lpstr>
      <vt:lpstr>Routes</vt:lpstr>
      <vt:lpstr>Routes</vt:lpstr>
      <vt:lpstr>Routes</vt:lpstr>
      <vt:lpstr>Approval Rules</vt:lpstr>
      <vt:lpstr>Approval Rules</vt:lpstr>
      <vt:lpstr>Approval Rules</vt:lpstr>
      <vt:lpstr>Approval Rules</vt:lpstr>
      <vt:lpstr>Approval Rules</vt:lpstr>
      <vt:lpstr>Approval Rules</vt:lpstr>
      <vt:lpstr>Validation Rules</vt:lpstr>
      <vt:lpstr>Rules – Validation</vt:lpstr>
      <vt:lpstr>Rules – Validation</vt:lpstr>
      <vt:lpstr>Rules – Validation</vt:lpstr>
      <vt:lpstr>Custom Action Rules</vt:lpstr>
      <vt:lpstr>Custom Action Rules</vt:lpstr>
      <vt:lpstr>Custom Action Rules</vt:lpstr>
      <vt:lpstr>Custom Action Rules</vt:lpstr>
      <vt:lpstr>Custom Action Rules</vt:lpstr>
      <vt:lpstr>Custom Action  and Schedule Action Rules</vt:lpstr>
      <vt:lpstr>Scheduled Action Rules</vt:lpstr>
      <vt:lpstr>Schedule Action Rules</vt:lpstr>
      <vt:lpstr>Example – Schedule Action Rules </vt:lpstr>
      <vt:lpstr>Example – Schedule Action Rules </vt:lpstr>
      <vt:lpstr>Example – Schedule Action Rules </vt:lpstr>
      <vt:lpstr>Example – Schedule Action Rules </vt:lpstr>
      <vt:lpstr>Example – Schedule Action Rules </vt:lpstr>
      <vt:lpstr>Post Commit Rules</vt:lpstr>
      <vt:lpstr>Post Commit Rule</vt:lpstr>
      <vt:lpstr>Audit Rules</vt:lpstr>
      <vt:lpstr>Audit Rules</vt:lpstr>
      <vt:lpstr>Audit Rules</vt:lpstr>
      <vt:lpstr>Audit Rules</vt:lpstr>
      <vt:lpstr>Audit Rules</vt:lpstr>
      <vt:lpstr>JAVA RULES</vt:lpstr>
      <vt:lpstr>Custom Action Rules: An Example</vt:lpstr>
      <vt:lpstr>Custom Action Rules</vt:lpstr>
      <vt:lpstr>Custom Action Rules</vt:lpstr>
      <vt:lpstr>API – Development Environment</vt:lpstr>
      <vt:lpstr>Type of classes</vt:lpstr>
      <vt:lpstr>API Package Classes</vt:lpstr>
      <vt:lpstr>API Package Classes</vt:lpstr>
      <vt:lpstr>API Package Classes</vt:lpstr>
      <vt:lpstr>Logging</vt:lpstr>
      <vt:lpstr>Team Connect Development</vt:lpstr>
      <vt:lpstr>Team Connect Development</vt:lpstr>
      <vt:lpstr>Team Connect Development</vt:lpstr>
      <vt:lpstr>Team Connect Development</vt:lpstr>
      <vt:lpstr>Custom Rules – API Basics – Entity Layer</vt:lpstr>
      <vt:lpstr>Custom Rule Classes</vt:lpstr>
      <vt:lpstr>Custom Rules – API Basics – Unique Codes</vt:lpstr>
      <vt:lpstr>Custom Rules – API Basics – Unique Codes</vt:lpstr>
      <vt:lpstr>Custom Rules – API Basics – Unique Codes</vt:lpstr>
      <vt:lpstr>Custom Rules – API Basics – Tree Positions &amp; Keys</vt:lpstr>
      <vt:lpstr>Custom Rules – API Basics – Important Methods</vt:lpstr>
      <vt:lpstr>Custom Rules – API Basics – Important Methods</vt:lpstr>
      <vt:lpstr>Custom Java Rules</vt:lpstr>
      <vt:lpstr>Custom Rules – Qualifiers</vt:lpstr>
      <vt:lpstr>Custom Rules – Automated Qualifiers</vt:lpstr>
      <vt:lpstr>Custom Rules – Automated Qualifiers</vt:lpstr>
      <vt:lpstr>Custom Rules – Class Naming</vt:lpstr>
      <vt:lpstr>Custom Rules – Class Naming</vt:lpstr>
      <vt:lpstr>Custom Rules – Class Naming</vt:lpstr>
      <vt:lpstr>Custom Rules – Class Naming</vt:lpstr>
      <vt:lpstr>Custom Rules – Automated Qualifiers – Example</vt:lpstr>
      <vt:lpstr>Team Connect Development</vt:lpstr>
      <vt:lpstr>Custom Rules – Parameters</vt:lpstr>
      <vt:lpstr>Custom Rules – Parameters</vt:lpstr>
      <vt:lpstr>Custom Rules – Automated Qualifiers – Example</vt:lpstr>
      <vt:lpstr>Team Connect Development</vt:lpstr>
      <vt:lpstr>Team Connect Development</vt:lpstr>
      <vt:lpstr>Custom Rules – Automated Qualifiers – Example</vt:lpstr>
      <vt:lpstr>Team Connect Development</vt:lpstr>
      <vt:lpstr>Team Connect Development</vt:lpstr>
      <vt:lpstr>Custom Rules – Automated Qualifiers – Example</vt:lpstr>
      <vt:lpstr>Custom Rules – Automated Qualifiers – Example</vt:lpstr>
      <vt:lpstr>Team Connect Development</vt:lpstr>
      <vt:lpstr>Team Connect Development</vt:lpstr>
      <vt:lpstr>Team Connect Development</vt:lpstr>
      <vt:lpstr>Custom Rules – Automated Condition– Example</vt:lpstr>
      <vt:lpstr>Team Connect Development</vt:lpstr>
      <vt:lpstr>Team Connect Development</vt:lpstr>
      <vt:lpstr>Custom Rules – Rules</vt:lpstr>
      <vt:lpstr>Custom Rules – Actions</vt:lpstr>
      <vt:lpstr>Custom Rules – Automated Actions</vt:lpstr>
      <vt:lpstr>Custom Rules – Parameters</vt:lpstr>
      <vt:lpstr>Custom Rules – Automated Action – Example</vt:lpstr>
      <vt:lpstr>Team Connect Development</vt:lpstr>
      <vt:lpstr>Custom Rules – Automated Action – Example</vt:lpstr>
      <vt:lpstr>Custom Rules – Automated Action – Example</vt:lpstr>
      <vt:lpstr>Team Connect Development</vt:lpstr>
      <vt:lpstr>Team Connect Development</vt:lpstr>
      <vt:lpstr>Custom Rules – Automated Action – Example</vt:lpstr>
      <vt:lpstr>Team Connect Development</vt:lpstr>
      <vt:lpstr>Team Connect Development</vt:lpstr>
      <vt:lpstr>Custom Rules – Automated Action – Example</vt:lpstr>
      <vt:lpstr>Team Connect Development</vt:lpstr>
      <vt:lpstr>Custom Rules – User-Invoked</vt:lpstr>
      <vt:lpstr>Custom Rules – User-Invoked</vt:lpstr>
      <vt:lpstr>Custom Rules – User-Invoked</vt:lpstr>
      <vt:lpstr>Team Connect Development</vt:lpstr>
      <vt:lpstr>Team Connect Development</vt:lpstr>
      <vt:lpstr>Custom Rules – Automated Action – Example</vt:lpstr>
      <vt:lpstr>Team Connect Development</vt:lpstr>
      <vt:lpstr>Team Connect Development</vt:lpstr>
      <vt:lpstr>Custom Rules – Custom Action – Example</vt:lpstr>
      <vt:lpstr>Team Connect Development</vt:lpstr>
      <vt:lpstr>Custom Rules – Custom Action – Example</vt:lpstr>
      <vt:lpstr>Team Connect Development</vt:lpstr>
      <vt:lpstr>Team Connect Development</vt:lpstr>
      <vt:lpstr>Team Connect Development</vt:lpstr>
      <vt:lpstr>Scheduled Actions Tool</vt:lpstr>
      <vt:lpstr>Scheduled Actions Tool</vt:lpstr>
      <vt:lpstr>Scheduled Actions Tool</vt:lpstr>
      <vt:lpstr>Scheduled Actions Tool</vt:lpstr>
      <vt:lpstr>Best Practices - Commenting</vt:lpstr>
      <vt:lpstr>Best Practices - Commenting</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Premium Presentations</dc:title>
  <dc:subject/>
  <dc:creator/>
  <cp:keywords/>
  <dc:description/>
  <cp:lastModifiedBy>Christopher Lawrence</cp:lastModifiedBy>
  <cp:revision>6475</cp:revision>
  <dcterms:created xsi:type="dcterms:W3CDTF">2014-11-12T21:47:38Z</dcterms:created>
  <dcterms:modified xsi:type="dcterms:W3CDTF">2019-10-22T19:50:15Z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0x0101007061791272B25F43AA9DA39D441F3BC8</vt:lpwstr>
  </property>
  <property fmtid="{D5CDD505-2E9C-101B-9397-08002B2CF9AE}" pid="3" name="_dlc_DocIdItemGuid">
    <vt:lpwstr>d87805e3-06d1-4a7d-bb82-6e2b0df4f0b7</vt:lpwstr>
  </property>
</Properties>
</file>