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2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48" d="100"/>
          <a:sy n="48" d="100"/>
        </p:scale>
        <p:origin x="32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2E9CC-E68A-48BC-AE77-9AD4F1298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C5698E-55FF-49BD-AA46-1FD5D5DF4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F27891-D248-44E5-B744-7561D86E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2C0A-FC53-48B2-B762-317AB7D19920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4B4AD-7EEB-49D4-BD00-24897BD0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38B59-243D-4332-A6C0-99D5B15C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D84-F5A6-49FA-BD29-C3BF31875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87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C3E27-E1FB-4D37-A451-5C256E40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6D86EC-ACA6-460F-AC8D-35D4AE4B8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C9FD7-9BCE-4146-A428-5220672D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2C0A-FC53-48B2-B762-317AB7D19920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4E45A0-ACBC-497A-8A89-C1665280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7B817-08D9-4327-978A-3A701E00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D84-F5A6-49FA-BD29-C3BF31875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1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77D5C3-16DD-4A7C-A4BB-D56B344E0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F79004-0FD8-4F4A-A855-A474B9AD9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E6B538-CFA6-4250-BB8D-3BDC735F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2C0A-FC53-48B2-B762-317AB7D19920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38F25-A59B-49F3-AB9D-9DC1B6EB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2B48A-2E1D-4FAE-9595-1B489695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D84-F5A6-49FA-BD29-C3BF31875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4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EF0DC-4545-4A45-A44A-8B1C43C0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E19A6B-E97E-4186-8B7F-A281B6BA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31D51C-4510-464F-8DFD-C2474BAD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2C0A-FC53-48B2-B762-317AB7D19920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74D59E-6F07-4DC4-A31D-2A5A438E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2F439-EF40-4566-9739-459F3804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D84-F5A6-49FA-BD29-C3BF31875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82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3D68C-8799-46C8-9C4A-A2B6F85EF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4B6ADA-787B-48D0-978D-6B5690D51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892D0A-7ADE-407B-A86F-6EA12437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2C0A-FC53-48B2-B762-317AB7D19920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4FB5B-67DA-481A-9611-44C984C0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0138D-E57F-4D7C-83B5-24ECA679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D84-F5A6-49FA-BD29-C3BF31875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62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9B01C-43B7-4875-AFE8-A9A9B1EB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8A06F-B730-4466-970A-2296B84A6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7AE0D5-2EFE-431E-885C-605656434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0F13C6-C19E-493C-BFD0-64686E50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2C0A-FC53-48B2-B762-317AB7D19920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33AFD7-E7D1-4D03-AD24-46486931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8B70CE-3345-41A0-8038-1781D608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D84-F5A6-49FA-BD29-C3BF31875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9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0BED7-DBB2-45ED-A85A-DABFC025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DF3DD5-741F-4A1C-904A-F8787CFB4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1FCC46-91F6-4E6A-BCC8-90D20DA44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4B9E1F-D396-4C22-ACB2-D651E7CE8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7D5ED3-36CB-444E-A874-DD21F9BAE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DF9CE0-81FF-4357-87B3-4720280B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2C0A-FC53-48B2-B762-317AB7D19920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6E71CE-7877-4FB5-8847-33695B4E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F5236A-BBEE-41EE-98AB-F914FA10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D84-F5A6-49FA-BD29-C3BF31875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1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897B0-3D8B-4B17-9D2E-EC135B538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E70B5E-3D9D-40BF-9062-CFD7EA9C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2C0A-FC53-48B2-B762-317AB7D19920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96ED8D-FD43-4E00-AA99-26DB9BE0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53B308-69CB-42B0-A4D4-411F861F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D84-F5A6-49FA-BD29-C3BF31875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16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00448E-73A6-4E17-9FBE-54A13C53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2C0A-FC53-48B2-B762-317AB7D19920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B9B99F-A232-49F1-B1A1-32766389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8F34DC-C003-42DD-BDDE-C0026832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D84-F5A6-49FA-BD29-C3BF31875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5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ADC9A-A8F4-479A-81B4-4F6114E8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481D9-7CD5-41AC-B73D-BB4F57503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217A3B-59F0-43EB-8254-B8A2E9B1C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8EC2D2-8A88-43B0-870B-DE2C6263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2C0A-FC53-48B2-B762-317AB7D19920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1ADBAA-C5BD-4B7B-9AC5-418526BF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568C36-6D76-417E-8ED8-DB9AE81A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D84-F5A6-49FA-BD29-C3BF31875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9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621D8-E944-4250-97AD-22F61987E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A6C628-7643-460F-8901-CD36EA06B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282B0B-E5A5-4C05-985E-9BC12C87B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8A08C5-009F-4781-8335-4C79C14F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2C0A-FC53-48B2-B762-317AB7D19920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EB2A6C-4D11-46C9-B8B7-D5DAA3C42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04FF8D-1D17-4392-BFF3-215A5617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D84-F5A6-49FA-BD29-C3BF31875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42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D016D2-703D-4C6F-B3CC-2FE74010B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1C87BC-3C12-438B-A13A-2CE5B23CF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E9E45C-A5E4-4054-98B4-0AD9F8759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62C0A-FC53-48B2-B762-317AB7D19920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DAFC3-F6B7-4BCF-AC93-D7B6029B4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CAE63-3741-41E4-990C-605F2CA68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AAD84-F5A6-49FA-BD29-C3BF31875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61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29B48-3633-43E6-AABD-5103EFF86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563"/>
            <a:ext cx="9144000" cy="2387600"/>
          </a:xfrm>
        </p:spPr>
        <p:txBody>
          <a:bodyPr/>
          <a:lstStyle/>
          <a:p>
            <a:r>
              <a:rPr lang="en-US" altLang="ko-KR" dirty="0"/>
              <a:t>Arduino</a:t>
            </a:r>
            <a:r>
              <a:rPr lang="ko-KR" altLang="en-US" dirty="0"/>
              <a:t> </a:t>
            </a:r>
            <a:r>
              <a:rPr lang="en-US" altLang="ko-KR" dirty="0"/>
              <a:t>Bluetooth</a:t>
            </a:r>
            <a:r>
              <a:rPr lang="ko-KR" altLang="en-US" dirty="0"/>
              <a:t> </a:t>
            </a:r>
            <a:r>
              <a:rPr lang="en-US" altLang="ko-KR"/>
              <a:t>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256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F3DAE-2E9D-4CB5-9629-1D8132F1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Serial.read</a:t>
            </a:r>
            <a:r>
              <a:rPr lang="en-US" altLang="ko-KR" dirty="0"/>
              <a:t>() </a:t>
            </a:r>
            <a:r>
              <a:rPr lang="ko-KR" altLang="en-US" dirty="0"/>
              <a:t>함수 </a:t>
            </a:r>
            <a:r>
              <a:rPr lang="ko-KR" altLang="en-US" dirty="0" err="1"/>
              <a:t>실행시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B07F9D3-C654-4C08-81BA-BD212C310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437" y="2239169"/>
            <a:ext cx="8239125" cy="3524250"/>
          </a:xfrm>
        </p:spPr>
      </p:pic>
    </p:spTree>
    <p:extLst>
      <p:ext uri="{BB962C8B-B14F-4D97-AF65-F5344CB8AC3E}">
        <p14:creationId xmlns:p14="http://schemas.microsoft.com/office/powerpoint/2010/main" val="104727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7693A-6253-438A-991B-9CF0A5D0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기능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458252-A517-4F68-9D6F-CF2823C90AE5}"/>
              </a:ext>
            </a:extLst>
          </p:cNvPr>
          <p:cNvSpPr/>
          <p:nvPr/>
        </p:nvSpPr>
        <p:spPr>
          <a:xfrm>
            <a:off x="2479960" y="1641763"/>
            <a:ext cx="2434441" cy="54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Arduino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6EFB2A-4796-410B-8672-BA42CBE03B77}"/>
              </a:ext>
            </a:extLst>
          </p:cNvPr>
          <p:cNvSpPr/>
          <p:nvPr/>
        </p:nvSpPr>
        <p:spPr>
          <a:xfrm>
            <a:off x="7158845" y="1641764"/>
            <a:ext cx="2434441" cy="5403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Android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20A23-6320-4E83-AAEE-77A484E03C93}"/>
              </a:ext>
            </a:extLst>
          </p:cNvPr>
          <p:cNvSpPr txBox="1"/>
          <p:nvPr/>
        </p:nvSpPr>
        <p:spPr>
          <a:xfrm>
            <a:off x="8015229" y="2429142"/>
            <a:ext cx="7216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/>
              <a:t>“w”</a:t>
            </a:r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/>
              <a:t>“s”</a:t>
            </a:r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/>
              <a:t>“d”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423D9-A10B-4A14-A497-B371F0B4B503}"/>
              </a:ext>
            </a:extLst>
          </p:cNvPr>
          <p:cNvSpPr txBox="1"/>
          <p:nvPr/>
        </p:nvSpPr>
        <p:spPr>
          <a:xfrm>
            <a:off x="2861953" y="2429142"/>
            <a:ext cx="190827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LED ON</a:t>
            </a:r>
          </a:p>
          <a:p>
            <a:endParaRPr lang="en-US" altLang="ko-KR" sz="2800" dirty="0"/>
          </a:p>
          <a:p>
            <a:r>
              <a:rPr lang="en-US" altLang="ko-KR" sz="2800" dirty="0"/>
              <a:t>LED OFF</a:t>
            </a:r>
            <a:br>
              <a:rPr lang="en-US" altLang="ko-KR" sz="2800" dirty="0"/>
            </a:br>
            <a:endParaRPr lang="en-US" altLang="ko-KR" sz="2800" dirty="0"/>
          </a:p>
          <a:p>
            <a:r>
              <a:rPr lang="en-US" altLang="ko-KR" sz="2800" dirty="0"/>
              <a:t>LED Status</a:t>
            </a:r>
            <a:endParaRPr lang="ko-KR" altLang="en-US" sz="2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6353E92-4DAA-4823-AD4E-EECD7C55E73A}"/>
              </a:ext>
            </a:extLst>
          </p:cNvPr>
          <p:cNvCxnSpPr/>
          <p:nvPr/>
        </p:nvCxnSpPr>
        <p:spPr>
          <a:xfrm flipH="1">
            <a:off x="5041075" y="2719449"/>
            <a:ext cx="20128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62D63F3-1BB0-4547-922F-AEE1FA492D34}"/>
              </a:ext>
            </a:extLst>
          </p:cNvPr>
          <p:cNvCxnSpPr/>
          <p:nvPr/>
        </p:nvCxnSpPr>
        <p:spPr>
          <a:xfrm flipH="1">
            <a:off x="5041075" y="3552526"/>
            <a:ext cx="20128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C5198F-32DC-4E06-9402-879D4ABD9AEE}"/>
              </a:ext>
            </a:extLst>
          </p:cNvPr>
          <p:cNvCxnSpPr/>
          <p:nvPr/>
        </p:nvCxnSpPr>
        <p:spPr>
          <a:xfrm flipH="1">
            <a:off x="5089566" y="4431475"/>
            <a:ext cx="20128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24C3BFD-41D6-4D47-A180-9B205C671FC0}"/>
              </a:ext>
            </a:extLst>
          </p:cNvPr>
          <p:cNvCxnSpPr/>
          <p:nvPr/>
        </p:nvCxnSpPr>
        <p:spPr>
          <a:xfrm>
            <a:off x="3816092" y="4773881"/>
            <a:ext cx="0" cy="76595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611D375-581F-480B-BD9A-B3C0D0C52C04}"/>
              </a:ext>
            </a:extLst>
          </p:cNvPr>
          <p:cNvCxnSpPr>
            <a:cxnSpLocks/>
          </p:cNvCxnSpPr>
          <p:nvPr/>
        </p:nvCxnSpPr>
        <p:spPr>
          <a:xfrm>
            <a:off x="3815860" y="5539839"/>
            <a:ext cx="245043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EA04BC-36F1-49CE-A9EE-D9D1C8A22923}"/>
              </a:ext>
            </a:extLst>
          </p:cNvPr>
          <p:cNvSpPr txBox="1"/>
          <p:nvPr/>
        </p:nvSpPr>
        <p:spPr>
          <a:xfrm>
            <a:off x="6334836" y="5218390"/>
            <a:ext cx="143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LED ON : 1</a:t>
            </a:r>
          </a:p>
          <a:p>
            <a:r>
              <a:rPr lang="en-US" altLang="ko-KR" dirty="0"/>
              <a:t>LED OFF :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67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9CF53E-B468-4C45-BB75-329800C51885}"/>
              </a:ext>
            </a:extLst>
          </p:cNvPr>
          <p:cNvSpPr/>
          <p:nvPr/>
        </p:nvSpPr>
        <p:spPr>
          <a:xfrm>
            <a:off x="2238499" y="2232563"/>
            <a:ext cx="1959428" cy="270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ATmega328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Arduino UNO</a:t>
            </a:r>
          </a:p>
          <a:p>
            <a:pPr algn="ctr"/>
            <a:r>
              <a:rPr lang="en-US" altLang="ko-KR" dirty="0"/>
              <a:t>GPIO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25E676-9646-4DAA-AA64-0E5D08D3BCEB}"/>
              </a:ext>
            </a:extLst>
          </p:cNvPr>
          <p:cNvSpPr txBox="1"/>
          <p:nvPr/>
        </p:nvSpPr>
        <p:spPr>
          <a:xfrm>
            <a:off x="219693" y="326571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GPIO(General Purpose Input/</a:t>
            </a:r>
            <a:r>
              <a:rPr lang="en-US" altLang="ko-KR" dirty="0" err="1"/>
              <a:t>Ouput</a:t>
            </a:r>
            <a:r>
              <a:rPr lang="en-US" altLang="ko-KR" dirty="0"/>
              <a:t>) : 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58E30BF-B5A2-44EC-AC84-3A3AE8FC09D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197927" y="3583381"/>
            <a:ext cx="488247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E11A82E-D9C8-40FE-8408-0DAB53CB7ABA}"/>
              </a:ext>
            </a:extLst>
          </p:cNvPr>
          <p:cNvCxnSpPr>
            <a:cxnSpLocks/>
          </p:cNvCxnSpPr>
          <p:nvPr/>
        </p:nvCxnSpPr>
        <p:spPr>
          <a:xfrm flipV="1">
            <a:off x="5519057" y="2232563"/>
            <a:ext cx="0" cy="1350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8A3DD7A-2314-4F6C-A3D8-FD98C1E60E35}"/>
              </a:ext>
            </a:extLst>
          </p:cNvPr>
          <p:cNvCxnSpPr>
            <a:cxnSpLocks/>
          </p:cNvCxnSpPr>
          <p:nvPr/>
        </p:nvCxnSpPr>
        <p:spPr>
          <a:xfrm>
            <a:off x="6937169" y="3583381"/>
            <a:ext cx="0" cy="12914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779B4ACB-F790-4CB4-8633-BD10FC4B51D1}"/>
              </a:ext>
            </a:extLst>
          </p:cNvPr>
          <p:cNvSpPr/>
          <p:nvPr/>
        </p:nvSpPr>
        <p:spPr>
          <a:xfrm rot="10800000">
            <a:off x="5395850" y="2784766"/>
            <a:ext cx="246414" cy="24344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22DAE013-82DB-4FD5-A6E5-12D2C04141EF}"/>
              </a:ext>
            </a:extLst>
          </p:cNvPr>
          <p:cNvSpPr/>
          <p:nvPr/>
        </p:nvSpPr>
        <p:spPr>
          <a:xfrm rot="10800000">
            <a:off x="6813962" y="4114806"/>
            <a:ext cx="246414" cy="24344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3D61DC3-CBD2-4EA4-BF2F-0185CF77FED6}"/>
              </a:ext>
            </a:extLst>
          </p:cNvPr>
          <p:cNvCxnSpPr>
            <a:cxnSpLocks/>
          </p:cNvCxnSpPr>
          <p:nvPr/>
        </p:nvCxnSpPr>
        <p:spPr>
          <a:xfrm>
            <a:off x="5375564" y="3023263"/>
            <a:ext cx="2845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4C49F96-EED3-472E-8CB8-DAA121A81511}"/>
              </a:ext>
            </a:extLst>
          </p:cNvPr>
          <p:cNvCxnSpPr>
            <a:cxnSpLocks/>
          </p:cNvCxnSpPr>
          <p:nvPr/>
        </p:nvCxnSpPr>
        <p:spPr>
          <a:xfrm>
            <a:off x="6800602" y="4351322"/>
            <a:ext cx="2845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891179-5ACD-4E8C-87FE-9D910451E9C8}"/>
              </a:ext>
            </a:extLst>
          </p:cNvPr>
          <p:cNvSpPr txBox="1"/>
          <p:nvPr/>
        </p:nvSpPr>
        <p:spPr>
          <a:xfrm>
            <a:off x="7143003" y="4042356"/>
            <a:ext cx="142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LED(Red)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DAC03D-540A-4BA4-969C-B596EC3152D8}"/>
              </a:ext>
            </a:extLst>
          </p:cNvPr>
          <p:cNvSpPr txBox="1"/>
          <p:nvPr/>
        </p:nvSpPr>
        <p:spPr>
          <a:xfrm>
            <a:off x="5717968" y="2721822"/>
            <a:ext cx="142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LED(Blue)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619C77-4CE1-43F0-B21D-AC3D74D08741}"/>
              </a:ext>
            </a:extLst>
          </p:cNvPr>
          <p:cNvSpPr txBox="1"/>
          <p:nvPr/>
        </p:nvSpPr>
        <p:spPr>
          <a:xfrm>
            <a:off x="5225112" y="188776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+5v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64F3EA-7AC0-4C8C-A6E9-3CA2AC494316}"/>
              </a:ext>
            </a:extLst>
          </p:cNvPr>
          <p:cNvSpPr txBox="1"/>
          <p:nvPr/>
        </p:nvSpPr>
        <p:spPr>
          <a:xfrm>
            <a:off x="6719489" y="482217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0v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B50720-C0F4-47A6-A182-65B4EC8E740D}"/>
              </a:ext>
            </a:extLst>
          </p:cNvPr>
          <p:cNvSpPr txBox="1"/>
          <p:nvPr/>
        </p:nvSpPr>
        <p:spPr>
          <a:xfrm>
            <a:off x="6981208" y="2627852"/>
            <a:ext cx="1487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L : </a:t>
            </a:r>
            <a:r>
              <a:rPr lang="ko-KR" altLang="en-US" sz="1600" dirty="0" err="1">
                <a:solidFill>
                  <a:srgbClr val="0070C0"/>
                </a:solidFill>
              </a:rPr>
              <a:t>켜짐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rgbClr val="0070C0"/>
                </a:solidFill>
              </a:rPr>
              <a:t>(0v)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H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rgbClr val="0070C0"/>
                </a:solidFill>
              </a:rPr>
              <a:t>:</a:t>
            </a:r>
            <a:r>
              <a:rPr lang="ko-KR" altLang="en-US" sz="1600" dirty="0">
                <a:solidFill>
                  <a:srgbClr val="0070C0"/>
                </a:solidFill>
              </a:rPr>
              <a:t> 꺼짐 </a:t>
            </a:r>
            <a:r>
              <a:rPr lang="en-US" altLang="ko-KR" sz="1600" dirty="0">
                <a:solidFill>
                  <a:srgbClr val="0070C0"/>
                </a:solidFill>
              </a:rPr>
              <a:t>(+5v)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E82DF7-4E2D-4B1B-801C-E3E003378684}"/>
              </a:ext>
            </a:extLst>
          </p:cNvPr>
          <p:cNvSpPr txBox="1"/>
          <p:nvPr/>
        </p:nvSpPr>
        <p:spPr>
          <a:xfrm>
            <a:off x="8355281" y="3944140"/>
            <a:ext cx="1487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H : </a:t>
            </a:r>
            <a:r>
              <a:rPr lang="ko-KR" altLang="en-US" sz="1600" dirty="0" err="1">
                <a:solidFill>
                  <a:srgbClr val="0070C0"/>
                </a:solidFill>
              </a:rPr>
              <a:t>켜짐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rgbClr val="0070C0"/>
                </a:solidFill>
              </a:rPr>
              <a:t>(+5v)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L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rgbClr val="0070C0"/>
                </a:solidFill>
              </a:rPr>
              <a:t>:</a:t>
            </a:r>
            <a:r>
              <a:rPr lang="ko-KR" altLang="en-US" sz="1600" dirty="0">
                <a:solidFill>
                  <a:srgbClr val="0070C0"/>
                </a:solidFill>
              </a:rPr>
              <a:t> 꺼짐 </a:t>
            </a:r>
            <a:r>
              <a:rPr lang="en-US" altLang="ko-KR" sz="1600" dirty="0">
                <a:solidFill>
                  <a:srgbClr val="0070C0"/>
                </a:solidFill>
              </a:rPr>
              <a:t>(0v)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0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EF651A-3C7D-48E4-89BA-48019A1849FC}"/>
              </a:ext>
            </a:extLst>
          </p:cNvPr>
          <p:cNvSpPr txBox="1"/>
          <p:nvPr/>
        </p:nvSpPr>
        <p:spPr>
          <a:xfrm>
            <a:off x="433450" y="409699"/>
            <a:ext cx="3406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* Control Character(</a:t>
            </a:r>
            <a:r>
              <a:rPr lang="ko-KR" altLang="en-US" b="1" dirty="0"/>
              <a:t>제어문자</a:t>
            </a:r>
            <a:r>
              <a:rPr lang="en-US" altLang="ko-KR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\r = 0x0a : Line Feed</a:t>
            </a:r>
          </a:p>
          <a:p>
            <a:r>
              <a:rPr lang="en-US" altLang="ko-KR" dirty="0"/>
              <a:t>\n = 0x0d : Carriage Return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9193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4D8848B-A1AF-4162-B5EF-A8C1220ED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560724"/>
              </p:ext>
            </p:extLst>
          </p:nvPr>
        </p:nvGraphicFramePr>
        <p:xfrm>
          <a:off x="-35626" y="0"/>
          <a:ext cx="12192000" cy="7404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591">
                  <a:extLst>
                    <a:ext uri="{9D8B030D-6E8A-4147-A177-3AD203B41FA5}">
                      <a16:colId xmlns:a16="http://schemas.microsoft.com/office/drawing/2014/main" val="531226206"/>
                    </a:ext>
                  </a:extLst>
                </a:gridCol>
                <a:gridCol w="10844409">
                  <a:extLst>
                    <a:ext uri="{9D8B030D-6E8A-4147-A177-3AD203B41FA5}">
                      <a16:colId xmlns:a16="http://schemas.microsoft.com/office/drawing/2014/main" val="2991258115"/>
                    </a:ext>
                  </a:extLst>
                </a:gridCol>
              </a:tblGrid>
              <a:tr h="693769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400" dirty="0" err="1"/>
                        <a:t>MainActivity</a:t>
                      </a:r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400" dirty="0" err="1"/>
                        <a:t>MainActivity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09599"/>
                  </a:ext>
                </a:extLst>
              </a:tr>
              <a:tr h="471122">
                <a:tc rowSpan="8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protected void </a:t>
                      </a:r>
                      <a:r>
                        <a:rPr lang="en-US" altLang="ko-KR" sz="2000" b="1" dirty="0" err="1"/>
                        <a:t>onCreate</a:t>
                      </a:r>
                      <a:r>
                        <a:rPr lang="en-US" altLang="ko-KR" sz="2000" b="1" dirty="0"/>
                        <a:t>(Bundle </a:t>
                      </a:r>
                      <a:r>
                        <a:rPr lang="en-US" altLang="ko-KR" sz="2000" b="1" dirty="0" err="1"/>
                        <a:t>savedInstanceState</a:t>
                      </a:r>
                      <a:r>
                        <a:rPr lang="en-US" altLang="ko-KR" sz="2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702586"/>
                  </a:ext>
                </a:extLst>
              </a:tr>
              <a:tr h="104572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800" dirty="0"/>
                        <a:t>UI</a:t>
                      </a:r>
                      <a:r>
                        <a:rPr lang="ko-KR" altLang="en-US" sz="1800" dirty="0"/>
                        <a:t> 초기화</a:t>
                      </a:r>
                      <a:endParaRPr lang="en-US" altLang="ko-KR" sz="18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800" dirty="0"/>
                        <a:t>GUI </a:t>
                      </a:r>
                      <a:r>
                        <a:rPr lang="ko-KR" altLang="en-US" sz="1800" dirty="0" err="1"/>
                        <a:t>핸들러</a:t>
                      </a:r>
                      <a:endParaRPr lang="en-US" altLang="ko-KR" sz="18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800" dirty="0"/>
                        <a:t>ON,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OFF,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Status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Button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699713"/>
                  </a:ext>
                </a:extLst>
              </a:tr>
              <a:tr h="48789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public static class </a:t>
                      </a:r>
                      <a:r>
                        <a:rPr lang="en-US" altLang="ko-KR" sz="2000" b="1" dirty="0" err="1"/>
                        <a:t>CreateConnectThread</a:t>
                      </a:r>
                      <a:r>
                        <a:rPr lang="en-US" altLang="ko-KR" sz="2000" b="1" dirty="0"/>
                        <a:t> extends Thread </a:t>
                      </a:r>
                      <a:r>
                        <a:rPr lang="en-US" altLang="ko-KR" sz="1600" dirty="0">
                          <a:solidFill>
                            <a:srgbClr val="00B050"/>
                          </a:solidFill>
                        </a:rPr>
                        <a:t>// </a:t>
                      </a:r>
                      <a:r>
                        <a:rPr lang="ko-KR" altLang="en-US" sz="1600" dirty="0">
                          <a:solidFill>
                            <a:srgbClr val="00B050"/>
                          </a:solidFill>
                        </a:rPr>
                        <a:t>블루투스 연결 생성 스레드</a:t>
                      </a:r>
                      <a:endParaRPr lang="en-US" altLang="ko-KR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64038"/>
                  </a:ext>
                </a:extLst>
              </a:tr>
              <a:tr h="95393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  </a:t>
                      </a:r>
                      <a:r>
                        <a:rPr lang="ko-KR" altLang="en-US" dirty="0"/>
                        <a:t>주어진 </a:t>
                      </a:r>
                      <a:r>
                        <a:rPr lang="en-US" altLang="ko-KR" dirty="0"/>
                        <a:t>Bluetooth</a:t>
                      </a:r>
                      <a:r>
                        <a:rPr lang="ko-KR" altLang="en-US" dirty="0"/>
                        <a:t>에 연결할 </a:t>
                      </a:r>
                      <a:r>
                        <a:rPr lang="en-US" altLang="ko-KR" dirty="0" err="1"/>
                        <a:t>BluetoothSocket</a:t>
                      </a:r>
                      <a:r>
                        <a:rPr lang="ko-KR" altLang="en-US" dirty="0"/>
                        <a:t>을 가져온다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  UUID, </a:t>
                      </a:r>
                      <a:r>
                        <a:rPr lang="ko-KR" altLang="en-US" dirty="0"/>
                        <a:t>원격 장비가 서버 소켓을 생성할 때 등록한 </a:t>
                      </a:r>
                      <a:r>
                        <a:rPr lang="en-US" altLang="ko-KR" dirty="0"/>
                        <a:t>UUID</a:t>
                      </a:r>
                      <a:r>
                        <a:rPr lang="ko-KR" altLang="en-US" dirty="0"/>
                        <a:t>와 매칭되는 </a:t>
                      </a:r>
                      <a:r>
                        <a:rPr lang="en-US" altLang="ko-KR" dirty="0"/>
                        <a:t>UUID</a:t>
                      </a:r>
                      <a:r>
                        <a:rPr lang="ko-KR" altLang="en-US" dirty="0"/>
                        <a:t>로 연결</a:t>
                      </a:r>
                      <a:endParaRPr lang="en-US" altLang="ko-KR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  </a:t>
                      </a:r>
                      <a:r>
                        <a:rPr lang="ko-KR" altLang="en-US" dirty="0"/>
                        <a:t>소켓을 통해 원격 장치에 연결한다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42046"/>
                  </a:ext>
                </a:extLst>
              </a:tr>
              <a:tr h="5678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2000" b="1" dirty="0"/>
                        <a:t>public static class </a:t>
                      </a:r>
                      <a:r>
                        <a:rPr lang="en-US" altLang="ko-KR" sz="2000" b="1" dirty="0" err="1"/>
                        <a:t>ConnectedThread</a:t>
                      </a:r>
                      <a:r>
                        <a:rPr lang="en-US" altLang="ko-KR" sz="2000" b="1" dirty="0"/>
                        <a:t> extends Thread</a:t>
                      </a:r>
                      <a:r>
                        <a:rPr lang="en-US" altLang="ko-KR" b="1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rgbClr val="00B050"/>
                          </a:solidFill>
                        </a:rPr>
                        <a:t>// </a:t>
                      </a:r>
                      <a:r>
                        <a:rPr lang="ko-KR" altLang="en-US" sz="1600" dirty="0">
                          <a:solidFill>
                            <a:srgbClr val="00B050"/>
                          </a:solidFill>
                        </a:rPr>
                        <a:t>데이터 전송을 위한 스레드</a:t>
                      </a:r>
                      <a:endParaRPr lang="en-US" altLang="ko-KR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708164"/>
                  </a:ext>
                </a:extLst>
              </a:tr>
              <a:tr h="10631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 블루투스 통신은 </a:t>
                      </a:r>
                      <a:r>
                        <a:rPr lang="en-US" altLang="ko-KR" dirty="0"/>
                        <a:t>Socket</a:t>
                      </a:r>
                      <a:r>
                        <a:rPr lang="ko-KR" altLang="en-US" dirty="0"/>
                        <a:t>을 통해서 이루어진다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-  </a:t>
                      </a:r>
                      <a:r>
                        <a:rPr lang="ko-KR" altLang="en-US" dirty="0"/>
                        <a:t>소켓통신은 </a:t>
                      </a:r>
                      <a:r>
                        <a:rPr lang="en-US" altLang="ko-KR" dirty="0" err="1"/>
                        <a:t>BluetoothSocket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InputStream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OutputStream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객체를 사용하여 데이터를 송수신함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56377"/>
                  </a:ext>
                </a:extLst>
              </a:tr>
              <a:tr h="51151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public void </a:t>
                      </a:r>
                      <a:r>
                        <a:rPr lang="en-US" altLang="ko-KR" sz="2000" b="1" dirty="0" err="1"/>
                        <a:t>onBackPressed</a:t>
                      </a:r>
                      <a:r>
                        <a:rPr lang="en-US" altLang="ko-KR" sz="2000" b="1" dirty="0"/>
                        <a:t>() 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// </a:t>
                      </a:r>
                      <a:r>
                        <a:rPr lang="ko-KR" altLang="en-US" sz="1600" dirty="0" err="1">
                          <a:solidFill>
                            <a:srgbClr val="00B050"/>
                          </a:solidFill>
                        </a:rPr>
                        <a:t>뒤로가기</a:t>
                      </a:r>
                      <a:r>
                        <a:rPr lang="ko-KR" altLang="en-US" sz="1600" dirty="0">
                          <a:solidFill>
                            <a:srgbClr val="00B050"/>
                          </a:solidFill>
                        </a:rPr>
                        <a:t> 버튼을 눌렀을 경우 홈 화면을 보여주는 함수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848638"/>
                  </a:ext>
                </a:extLst>
              </a:tr>
              <a:tr h="10631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Bluetooth </a:t>
                      </a:r>
                      <a:r>
                        <a:rPr lang="ko-KR" altLang="en-US" dirty="0"/>
                        <a:t>연결을 종료하고 앱 종료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57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62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F3E7B-5338-4BDC-834D-9B8074EAF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478548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시리얼 통신은 다른 통신 방법에 비해 이해하기가 쉽고</a:t>
            </a:r>
            <a:r>
              <a:rPr lang="en-US" altLang="ko-KR" dirty="0"/>
              <a:t>, </a:t>
            </a:r>
            <a:r>
              <a:rPr lang="ko-KR" altLang="en-US" dirty="0"/>
              <a:t>관련 함수가 잘 만들어져 있기 때문에 초보자도 쉽게 사용할 수 가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아두이노의</a:t>
            </a:r>
            <a:r>
              <a:rPr lang="ko-KR" altLang="en-US" dirty="0"/>
              <a:t> 시리얼 통신을 연결하기 위해 보통 </a:t>
            </a:r>
            <a:r>
              <a:rPr lang="en-US" altLang="ko-KR" dirty="0"/>
              <a:t>4</a:t>
            </a:r>
            <a:r>
              <a:rPr lang="ko-KR" altLang="en-US" dirty="0"/>
              <a:t>가닥의 선을 사용한다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2AF60-C3DB-4888-A593-6BF7A367EC43}"/>
              </a:ext>
            </a:extLst>
          </p:cNvPr>
          <p:cNvSpPr txBox="1"/>
          <p:nvPr/>
        </p:nvSpPr>
        <p:spPr>
          <a:xfrm>
            <a:off x="576470" y="52677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/>
              <a:t>아두이노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AF1427-F8C4-4120-82AF-71573E5A9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719" y="3116930"/>
            <a:ext cx="6346561" cy="283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85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1825C-2C76-42D1-B12A-E7836F773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685047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 err="1"/>
              <a:t>아두이노</a:t>
            </a:r>
            <a:r>
              <a:rPr lang="ko-KR" altLang="en-US" sz="2400" dirty="0"/>
              <a:t> </a:t>
            </a:r>
            <a:r>
              <a:rPr lang="en-US" altLang="ko-KR" sz="2400" dirty="0"/>
              <a:t>-&gt; </a:t>
            </a:r>
            <a:r>
              <a:rPr lang="ko-KR" altLang="en-US" sz="2400" dirty="0"/>
              <a:t>블루투스</a:t>
            </a:r>
            <a:r>
              <a:rPr lang="en-US" altLang="ko-KR" sz="2400" dirty="0"/>
              <a:t>, </a:t>
            </a:r>
            <a:r>
              <a:rPr lang="ko-KR" altLang="en-US" sz="2400" dirty="0"/>
              <a:t>블루투스 </a:t>
            </a:r>
            <a:r>
              <a:rPr lang="en-US" altLang="ko-KR" sz="2400" dirty="0"/>
              <a:t>-&gt; </a:t>
            </a:r>
            <a:r>
              <a:rPr lang="ko-KR" altLang="en-US" sz="2400" dirty="0" err="1"/>
              <a:t>아두이노</a:t>
            </a:r>
            <a:r>
              <a:rPr lang="ko-KR" altLang="en-US" sz="2400" dirty="0"/>
              <a:t> 이 </a:t>
            </a:r>
            <a:r>
              <a:rPr lang="ko-KR" altLang="en-US" sz="2400" dirty="0" err="1"/>
              <a:t>두가닥이</a:t>
            </a:r>
            <a:r>
              <a:rPr lang="ko-KR" altLang="en-US" sz="2400" dirty="0"/>
              <a:t> 데이터 전송을 위한 선이다</a:t>
            </a:r>
            <a:r>
              <a:rPr lang="en-US" altLang="ko-KR" sz="2400" dirty="0"/>
              <a:t>. </a:t>
            </a:r>
            <a:r>
              <a:rPr lang="ko-KR" altLang="en-US" sz="2400" dirty="0"/>
              <a:t>한 가닥은 </a:t>
            </a:r>
            <a:r>
              <a:rPr lang="ko-KR" altLang="en-US" sz="2400" dirty="0" err="1"/>
              <a:t>아두이노에서</a:t>
            </a:r>
            <a:r>
              <a:rPr lang="ko-KR" altLang="en-US" sz="2400" dirty="0"/>
              <a:t> 보내는 데이터를 블루투스가 받기 위한 선이므로 </a:t>
            </a:r>
            <a:r>
              <a:rPr lang="ko-KR" altLang="en-US" sz="2400" dirty="0" err="1"/>
              <a:t>아두이노의</a:t>
            </a:r>
            <a:r>
              <a:rPr lang="ko-KR" altLang="en-US" sz="2400" dirty="0"/>
              <a:t> </a:t>
            </a:r>
            <a:r>
              <a:rPr lang="en-US" altLang="ko-KR" sz="2400" dirty="0"/>
              <a:t>TX(</a:t>
            </a:r>
            <a:r>
              <a:rPr lang="en-US" altLang="ko-KR" sz="2400" dirty="0" err="1"/>
              <a:t>tramsmit</a:t>
            </a:r>
            <a:r>
              <a:rPr lang="en-US" altLang="ko-KR" sz="2400" dirty="0"/>
              <a:t>)</a:t>
            </a:r>
            <a:r>
              <a:rPr lang="ko-KR" altLang="en-US" sz="2400" dirty="0"/>
              <a:t>쪽에 연결하고 블루투스 모듈의 </a:t>
            </a:r>
            <a:r>
              <a:rPr lang="en-US" altLang="ko-KR" sz="2400" dirty="0"/>
              <a:t>RX(receive)</a:t>
            </a:r>
            <a:r>
              <a:rPr lang="ko-KR" altLang="en-US" sz="2400" dirty="0"/>
              <a:t>쪽에 연결하면 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네 번째 선은 </a:t>
            </a:r>
            <a:r>
              <a:rPr lang="ko-KR" altLang="en-US" sz="2400" dirty="0" err="1"/>
              <a:t>아두이노와</a:t>
            </a:r>
            <a:r>
              <a:rPr lang="ko-KR" altLang="en-US" sz="2400" dirty="0"/>
              <a:t> 블루투스 모듈의 기준전압</a:t>
            </a:r>
            <a:r>
              <a:rPr lang="en-US" altLang="ko-KR" sz="2400" dirty="0"/>
              <a:t>(GND)</a:t>
            </a:r>
            <a:r>
              <a:rPr lang="ko-KR" altLang="en-US" sz="2400" dirty="0"/>
              <a:t>을 일치시켜 주기 위한 선이다</a:t>
            </a:r>
            <a:r>
              <a:rPr lang="en-US" altLang="ko-KR" sz="2400" dirty="0"/>
              <a:t>. </a:t>
            </a:r>
            <a:r>
              <a:rPr lang="ko-KR" altLang="en-US" sz="2400" dirty="0"/>
              <a:t>첫 번째 선은 </a:t>
            </a:r>
            <a:r>
              <a:rPr lang="ko-KR" altLang="en-US" sz="2400" dirty="0" err="1"/>
              <a:t>아두이노에서</a:t>
            </a:r>
            <a:r>
              <a:rPr lang="ko-KR" altLang="en-US" sz="2400" dirty="0"/>
              <a:t> 블루투스 모듈로 전원을 공급하기 위한 선이다</a:t>
            </a:r>
            <a:r>
              <a:rPr lang="en-US" altLang="ko-KR" sz="2400" dirty="0"/>
              <a:t>. </a:t>
            </a:r>
            <a:r>
              <a:rPr lang="ko-KR" altLang="en-US" sz="2400" dirty="0"/>
              <a:t>만약 블루투스 모듈에 별도의 전원이 있다면 필요가 없는 선이다</a:t>
            </a:r>
            <a:r>
              <a:rPr lang="en-US" altLang="ko-KR" sz="2400" dirty="0"/>
              <a:t>. </a:t>
            </a:r>
            <a:r>
              <a:rPr lang="ko-KR" altLang="en-US" sz="2400" dirty="0"/>
              <a:t>하지만 일반적으로 </a:t>
            </a:r>
            <a:r>
              <a:rPr lang="ko-KR" altLang="en-US" sz="2400" dirty="0" err="1"/>
              <a:t>아두이노와</a:t>
            </a:r>
            <a:r>
              <a:rPr lang="ko-KR" altLang="en-US" sz="2400" dirty="0"/>
              <a:t> 주변 모듈을 사용할 때는 주변 모듈에 공급하는 전원을 </a:t>
            </a:r>
            <a:r>
              <a:rPr lang="ko-KR" altLang="en-US" sz="2400" dirty="0" err="1"/>
              <a:t>아두이노로부터</a:t>
            </a:r>
            <a:r>
              <a:rPr lang="ko-KR" altLang="en-US" sz="2400" dirty="0"/>
              <a:t> 끌어오는 것이 일반적이다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그래서 </a:t>
            </a:r>
            <a:r>
              <a:rPr lang="ko-KR" altLang="en-US" sz="2400" dirty="0" err="1"/>
              <a:t>아두이노의</a:t>
            </a:r>
            <a:r>
              <a:rPr lang="ko-KR" altLang="en-US" sz="2400" dirty="0"/>
              <a:t> </a:t>
            </a:r>
            <a:r>
              <a:rPr lang="en-US" altLang="ko-KR" sz="2400" dirty="0"/>
              <a:t>VCC(+5v)</a:t>
            </a:r>
            <a:r>
              <a:rPr lang="ko-KR" altLang="en-US" sz="2400" dirty="0"/>
              <a:t>핀에 연결을 하는 것이고 만약 </a:t>
            </a:r>
            <a:r>
              <a:rPr lang="en-US" altLang="ko-KR" sz="2400" dirty="0"/>
              <a:t>3.3v</a:t>
            </a:r>
            <a:r>
              <a:rPr lang="ko-KR" altLang="en-US" sz="2400" dirty="0"/>
              <a:t>로 동작하는 모듈을 연결한다면 </a:t>
            </a:r>
            <a:r>
              <a:rPr lang="ko-KR" altLang="en-US" sz="2400" dirty="0" err="1"/>
              <a:t>아두이노의</a:t>
            </a:r>
            <a:r>
              <a:rPr lang="ko-KR" altLang="en-US" sz="2400" dirty="0"/>
              <a:t> </a:t>
            </a:r>
            <a:r>
              <a:rPr lang="en-US" altLang="ko-KR" sz="2400" dirty="0"/>
              <a:t>3.3v</a:t>
            </a:r>
            <a:r>
              <a:rPr lang="ko-KR" altLang="en-US" sz="2400" dirty="0"/>
              <a:t>핀에 연결하면 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5F0DE-ACC3-482E-ACC9-7D23A3FDF953}"/>
              </a:ext>
            </a:extLst>
          </p:cNvPr>
          <p:cNvSpPr txBox="1"/>
          <p:nvPr/>
        </p:nvSpPr>
        <p:spPr>
          <a:xfrm>
            <a:off x="576470" y="52677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/>
              <a:t>아두이노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7266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EC663-2389-44CD-B757-18762F279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568"/>
            <a:ext cx="10515600" cy="4817395"/>
          </a:xfrm>
        </p:spPr>
        <p:txBody>
          <a:bodyPr/>
          <a:lstStyle/>
          <a:p>
            <a:r>
              <a:rPr lang="ko-KR" altLang="en-US" dirty="0"/>
              <a:t>시리얼 통신으로 </a:t>
            </a:r>
            <a:r>
              <a:rPr lang="ko-KR" altLang="en-US" dirty="0" err="1"/>
              <a:t>아두이노에</a:t>
            </a:r>
            <a:r>
              <a:rPr lang="ko-KR" altLang="en-US" dirty="0"/>
              <a:t> 데이터가 들어오면 이 데이터는 일단 시리얼 버퍼라고 하는 작은 메모리에 저장됩니다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 err="1"/>
              <a:t>serial.read</a:t>
            </a:r>
            <a:r>
              <a:rPr lang="en-US" altLang="ko-KR" dirty="0"/>
              <a:t>()</a:t>
            </a:r>
            <a:r>
              <a:rPr lang="ko-KR" altLang="en-US" dirty="0"/>
              <a:t>를 통해 이 버퍼의 데이터를 </a:t>
            </a:r>
            <a:r>
              <a:rPr lang="ko-KR" altLang="en-US" dirty="0" err="1"/>
              <a:t>읽어옴으로써</a:t>
            </a:r>
            <a:r>
              <a:rPr lang="ko-KR" altLang="en-US" dirty="0"/>
              <a:t> 데이터 수신이 이루어진다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A3CDF-FCE8-4BF8-B2EA-D4BC4A8D048D}"/>
              </a:ext>
            </a:extLst>
          </p:cNvPr>
          <p:cNvSpPr txBox="1"/>
          <p:nvPr/>
        </p:nvSpPr>
        <p:spPr>
          <a:xfrm>
            <a:off x="576470" y="52677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/>
              <a:t>아두이노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6103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6FB152-55E8-4784-AF38-923DE3FD55C8}"/>
              </a:ext>
            </a:extLst>
          </p:cNvPr>
          <p:cNvSpPr txBox="1"/>
          <p:nvPr/>
        </p:nvSpPr>
        <p:spPr>
          <a:xfrm>
            <a:off x="576470" y="52677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/>
              <a:t>아두이노</a:t>
            </a:r>
            <a:endParaRPr lang="ko-KR" altLang="en-US" b="1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62213D3-D4F1-47F5-AC7D-7BD2AC378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312905"/>
              </p:ext>
            </p:extLst>
          </p:nvPr>
        </p:nvGraphicFramePr>
        <p:xfrm>
          <a:off x="576470" y="1190267"/>
          <a:ext cx="11002618" cy="5744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5052">
                  <a:extLst>
                    <a:ext uri="{9D8B030D-6E8A-4147-A177-3AD203B41FA5}">
                      <a16:colId xmlns:a16="http://schemas.microsoft.com/office/drawing/2014/main" val="3608051649"/>
                    </a:ext>
                  </a:extLst>
                </a:gridCol>
                <a:gridCol w="7927566">
                  <a:extLst>
                    <a:ext uri="{9D8B030D-6E8A-4147-A177-3AD203B41FA5}">
                      <a16:colId xmlns:a16="http://schemas.microsoft.com/office/drawing/2014/main" val="546076988"/>
                    </a:ext>
                  </a:extLst>
                </a:gridCol>
              </a:tblGrid>
              <a:tr h="572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151941"/>
                  </a:ext>
                </a:extLst>
              </a:tr>
              <a:tr h="987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Serial.begin</a:t>
                      </a:r>
                      <a:r>
                        <a:rPr lang="en-US" altLang="ko-KR" dirty="0"/>
                        <a:t>(speed)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시리얼 통신을 사용하도록 만드는 함수로</a:t>
                      </a:r>
                      <a:r>
                        <a:rPr lang="en-US" altLang="ko-KR" dirty="0"/>
                        <a:t>, speed</a:t>
                      </a:r>
                      <a:r>
                        <a:rPr lang="ko-KR" altLang="en-US" dirty="0"/>
                        <a:t>는 통신속도이다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760969"/>
                  </a:ext>
                </a:extLst>
              </a:tr>
              <a:tr h="572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pinmode</a:t>
                      </a:r>
                      <a:r>
                        <a:rPr lang="en-US" altLang="ko-KR" dirty="0"/>
                        <a:t>(pin, mode)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특정한 핀을 입력으로 쓸지 출력으로 쓸지를 설정해주는 함수이다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pin : </a:t>
                      </a:r>
                      <a:r>
                        <a:rPr lang="ko-KR" altLang="en-US" dirty="0"/>
                        <a:t>설정하려는 핀의 번호</a:t>
                      </a:r>
                      <a:r>
                        <a:rPr lang="en-US" altLang="ko-KR" dirty="0"/>
                        <a:t>, mode : OUTPUT,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878318"/>
                  </a:ext>
                </a:extLst>
              </a:tr>
              <a:tr h="572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digital write(pin, value)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특정핀을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HIGH(+5v), </a:t>
                      </a:r>
                      <a:r>
                        <a:rPr lang="ko-KR" altLang="en-US" dirty="0"/>
                        <a:t>또는 </a:t>
                      </a:r>
                      <a:r>
                        <a:rPr lang="en-US" altLang="ko-KR" dirty="0"/>
                        <a:t>LOW(0v)</a:t>
                      </a:r>
                      <a:r>
                        <a:rPr lang="ko-KR" altLang="en-US" dirty="0"/>
                        <a:t>로 만드는 함수입니다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ko-KR" altLang="en-US" dirty="0"/>
                        <a:t>모든 디지털 핀과 아날로그 핀에 사용 가능합니다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pin : </a:t>
                      </a:r>
                      <a:r>
                        <a:rPr lang="ko-KR" altLang="en-US" dirty="0"/>
                        <a:t>핀 번호</a:t>
                      </a:r>
                      <a:r>
                        <a:rPr lang="en-US" altLang="ko-KR" dirty="0"/>
                        <a:t>, value : HIGH </a:t>
                      </a:r>
                      <a:r>
                        <a:rPr lang="ko-KR" altLang="en-US" dirty="0"/>
                        <a:t>또는 </a:t>
                      </a:r>
                      <a:r>
                        <a:rPr lang="en-US" altLang="ko-KR" dirty="0"/>
                        <a:t>LOW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61998"/>
                  </a:ext>
                </a:extLst>
              </a:tr>
              <a:tr h="572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Serial.read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버퍼에 들어있는 데이터를 순서대로 한번에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 err="1"/>
                        <a:t>바이트씩</a:t>
                      </a:r>
                      <a:r>
                        <a:rPr lang="ko-KR" altLang="en-US" dirty="0"/>
                        <a:t> 읽어오는 함수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 err="1"/>
                        <a:t>바이트씩</a:t>
                      </a:r>
                      <a:r>
                        <a:rPr lang="ko-KR" altLang="en-US" dirty="0"/>
                        <a:t> 읽을 때마다 읽힌 데이터는 버퍼에서 </a:t>
                      </a:r>
                      <a:r>
                        <a:rPr lang="ko-KR" altLang="en-US" dirty="0" err="1"/>
                        <a:t>사라지게되고</a:t>
                      </a:r>
                      <a:r>
                        <a:rPr lang="ko-KR" altLang="en-US" dirty="0"/>
                        <a:t> 버퍼에 남은 데이터들은 앞으로 </a:t>
                      </a:r>
                      <a:r>
                        <a:rPr lang="ko-KR" altLang="en-US" dirty="0" err="1"/>
                        <a:t>한칸씩</a:t>
                      </a:r>
                      <a:r>
                        <a:rPr lang="ko-KR" altLang="en-US" dirty="0"/>
                        <a:t> 당겨지게 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55198"/>
                  </a:ext>
                </a:extLst>
              </a:tr>
              <a:tr h="57206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01327"/>
                  </a:ext>
                </a:extLst>
              </a:tr>
              <a:tr h="57206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402896"/>
                  </a:ext>
                </a:extLst>
              </a:tr>
              <a:tr h="57206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571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85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507</Words>
  <Application>Microsoft Office PowerPoint</Application>
  <PresentationFormat>와이드스크린</PresentationFormat>
  <Paragraphs>73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Arduino Bluetooth App</vt:lpstr>
      <vt:lpstr>기능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Serial.read() 함수 실행시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Bluetooth App</dc:title>
  <dc:creator>Administrator</dc:creator>
  <cp:lastModifiedBy>Administrator</cp:lastModifiedBy>
  <cp:revision>15</cp:revision>
  <dcterms:created xsi:type="dcterms:W3CDTF">2021-01-11T07:52:12Z</dcterms:created>
  <dcterms:modified xsi:type="dcterms:W3CDTF">2021-01-12T03:21:14Z</dcterms:modified>
</cp:coreProperties>
</file>