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0" r:id="rId3"/>
    <p:sldId id="266" r:id="rId4"/>
    <p:sldId id="267" r:id="rId5"/>
    <p:sldId id="259" r:id="rId6"/>
    <p:sldId id="261" r:id="rId7"/>
    <p:sldId id="263" r:id="rId8"/>
    <p:sldId id="269" r:id="rId9"/>
    <p:sldId id="265"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138"/>
    <a:srgbClr val="F94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752"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Chart%20in%20Microsoft%20Office%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spPr>
            <a:ln w="38100" cmpd="sng"/>
          </c:spPr>
          <c:marker>
            <c:symbol val="none"/>
          </c:marker>
          <c:val>
            <c:numRef>
              <c:f>'[Chart in Microsoft Office PowerPoint]Sheet1'!$L$4:$L$6</c:f>
              <c:numCache>
                <c:formatCode>General</c:formatCode>
                <c:ptCount val="3"/>
                <c:pt idx="0">
                  <c:v>5.0</c:v>
                </c:pt>
                <c:pt idx="1">
                  <c:v>10.0</c:v>
                </c:pt>
                <c:pt idx="2">
                  <c:v>15.0</c:v>
                </c:pt>
              </c:numCache>
            </c:numRef>
          </c:val>
          <c:smooth val="0"/>
        </c:ser>
        <c:ser>
          <c:idx val="1"/>
          <c:order val="1"/>
          <c:spPr>
            <a:ln w="38100" cmpd="sng">
              <a:solidFill>
                <a:srgbClr val="FF6138"/>
              </a:solidFill>
            </a:ln>
          </c:spPr>
          <c:marker>
            <c:symbol val="none"/>
          </c:marker>
          <c:val>
            <c:numRef>
              <c:f>'[Chart in Microsoft Office PowerPoint]Sheet1'!$M$4:$M$6</c:f>
              <c:numCache>
                <c:formatCode>General</c:formatCode>
                <c:ptCount val="3"/>
                <c:pt idx="0">
                  <c:v>10.0</c:v>
                </c:pt>
                <c:pt idx="1">
                  <c:v>10.0</c:v>
                </c:pt>
                <c:pt idx="2">
                  <c:v>10.0</c:v>
                </c:pt>
              </c:numCache>
            </c:numRef>
          </c:val>
          <c:smooth val="0"/>
        </c:ser>
        <c:dLbls>
          <c:showLegendKey val="0"/>
          <c:showVal val="0"/>
          <c:showCatName val="0"/>
          <c:showSerName val="0"/>
          <c:showPercent val="0"/>
          <c:showBubbleSize val="0"/>
        </c:dLbls>
        <c:marker val="1"/>
        <c:smooth val="0"/>
        <c:axId val="2130250904"/>
        <c:axId val="2129908264"/>
      </c:lineChart>
      <c:catAx>
        <c:axId val="2130250904"/>
        <c:scaling>
          <c:orientation val="minMax"/>
        </c:scaling>
        <c:delete val="0"/>
        <c:axPos val="b"/>
        <c:majorTickMark val="none"/>
        <c:minorTickMark val="none"/>
        <c:tickLblPos val="nextTo"/>
        <c:crossAx val="2129908264"/>
        <c:crosses val="autoZero"/>
        <c:auto val="1"/>
        <c:lblAlgn val="ctr"/>
        <c:lblOffset val="100"/>
        <c:noMultiLvlLbl val="0"/>
      </c:catAx>
      <c:valAx>
        <c:axId val="2129908264"/>
        <c:scaling>
          <c:orientation val="minMax"/>
        </c:scaling>
        <c:delete val="0"/>
        <c:axPos val="l"/>
        <c:numFmt formatCode="General" sourceLinked="1"/>
        <c:majorTickMark val="none"/>
        <c:minorTickMark val="none"/>
        <c:tickLblPos val="nextTo"/>
        <c:crossAx val="2130250904"/>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E58B2-8C80-4C2A-BBFE-7217128E6D65}" type="datetimeFigureOut">
              <a:rPr lang="en-US" smtClean="0"/>
              <a:t>11/23/14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9F90F-C25E-42FD-BF0E-732C0F474186}" type="slidenum">
              <a:rPr lang="en-US" smtClean="0"/>
              <a:t>‹#›</a:t>
            </a:fld>
            <a:endParaRPr lang="en-US"/>
          </a:p>
        </p:txBody>
      </p:sp>
    </p:spTree>
    <p:extLst>
      <p:ext uri="{BB962C8B-B14F-4D97-AF65-F5344CB8AC3E}">
        <p14:creationId xmlns:p14="http://schemas.microsoft.com/office/powerpoint/2010/main" val="4055676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Big Insights (2)</a:t>
            </a:r>
          </a:p>
          <a:p>
            <a:endParaRPr lang="en-US" dirty="0"/>
          </a:p>
        </p:txBody>
      </p:sp>
      <p:sp>
        <p:nvSpPr>
          <p:cNvPr id="4" name="Slide Number Placeholder 3"/>
          <p:cNvSpPr>
            <a:spLocks noGrp="1"/>
          </p:cNvSpPr>
          <p:nvPr>
            <p:ph type="sldNum" sz="quarter" idx="10"/>
          </p:nvPr>
        </p:nvSpPr>
        <p:spPr/>
        <p:txBody>
          <a:bodyPr/>
          <a:lstStyle/>
          <a:p>
            <a:fld id="{10B9F90F-C25E-42FD-BF0E-732C0F474186}" type="slidenum">
              <a:rPr lang="en-US" smtClean="0"/>
              <a:t>3</a:t>
            </a:fld>
            <a:endParaRPr lang="en-US"/>
          </a:p>
        </p:txBody>
      </p:sp>
    </p:spTree>
    <p:extLst>
      <p:ext uri="{BB962C8B-B14F-4D97-AF65-F5344CB8AC3E}">
        <p14:creationId xmlns:p14="http://schemas.microsoft.com/office/powerpoint/2010/main" val="245276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Most people will never acquire enough points to pay for the luxury items they desire. And many reward programs are deliberately deceptive in describing how they work. Not all points are created equal and some are downright worthless</a:t>
            </a:r>
          </a:p>
          <a:p>
            <a:endParaRPr lang="en-US" dirty="0"/>
          </a:p>
        </p:txBody>
      </p:sp>
      <p:sp>
        <p:nvSpPr>
          <p:cNvPr id="4" name="Slide Number Placeholder 3"/>
          <p:cNvSpPr>
            <a:spLocks noGrp="1"/>
          </p:cNvSpPr>
          <p:nvPr>
            <p:ph type="sldNum" sz="quarter" idx="10"/>
          </p:nvPr>
        </p:nvSpPr>
        <p:spPr/>
        <p:txBody>
          <a:bodyPr/>
          <a:lstStyle/>
          <a:p>
            <a:fld id="{10B9F90F-C25E-42FD-BF0E-732C0F474186}" type="slidenum">
              <a:rPr lang="en-US" smtClean="0"/>
              <a:t>4</a:t>
            </a:fld>
            <a:endParaRPr lang="en-US"/>
          </a:p>
        </p:txBody>
      </p:sp>
    </p:spTree>
    <p:extLst>
      <p:ext uri="{BB962C8B-B14F-4D97-AF65-F5344CB8AC3E}">
        <p14:creationId xmlns:p14="http://schemas.microsoft.com/office/powerpoint/2010/main" val="399908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Big Idea</a:t>
            </a:r>
          </a:p>
          <a:p>
            <a:endParaRPr lang="en-US" dirty="0"/>
          </a:p>
        </p:txBody>
      </p:sp>
      <p:sp>
        <p:nvSpPr>
          <p:cNvPr id="4" name="Slide Number Placeholder 3"/>
          <p:cNvSpPr>
            <a:spLocks noGrp="1"/>
          </p:cNvSpPr>
          <p:nvPr>
            <p:ph type="sldNum" sz="quarter" idx="10"/>
          </p:nvPr>
        </p:nvSpPr>
        <p:spPr/>
        <p:txBody>
          <a:bodyPr/>
          <a:lstStyle/>
          <a:p>
            <a:fld id="{10B9F90F-C25E-42FD-BF0E-732C0F474186}" type="slidenum">
              <a:rPr lang="en-US" smtClean="0"/>
              <a:t>5</a:t>
            </a:fld>
            <a:endParaRPr lang="en-US"/>
          </a:p>
        </p:txBody>
      </p:sp>
    </p:spTree>
    <p:extLst>
      <p:ext uri="{BB962C8B-B14F-4D97-AF65-F5344CB8AC3E}">
        <p14:creationId xmlns:p14="http://schemas.microsoft.com/office/powerpoint/2010/main" val="278790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Big Reveal (LOGO)</a:t>
            </a:r>
            <a:endParaRPr lang="en-US" dirty="0"/>
          </a:p>
        </p:txBody>
      </p:sp>
      <p:sp>
        <p:nvSpPr>
          <p:cNvPr id="4" name="Slide Number Placeholder 3"/>
          <p:cNvSpPr>
            <a:spLocks noGrp="1"/>
          </p:cNvSpPr>
          <p:nvPr>
            <p:ph type="sldNum" sz="quarter" idx="10"/>
          </p:nvPr>
        </p:nvSpPr>
        <p:spPr/>
        <p:txBody>
          <a:bodyPr/>
          <a:lstStyle/>
          <a:p>
            <a:fld id="{10B9F90F-C25E-42FD-BF0E-732C0F474186}" type="slidenum">
              <a:rPr lang="en-US" smtClean="0"/>
              <a:t>6</a:t>
            </a:fld>
            <a:endParaRPr lang="en-US"/>
          </a:p>
        </p:txBody>
      </p:sp>
    </p:spTree>
    <p:extLst>
      <p:ext uri="{BB962C8B-B14F-4D97-AF65-F5344CB8AC3E}">
        <p14:creationId xmlns:p14="http://schemas.microsoft.com/office/powerpoint/2010/main" val="3491849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business Model (How do we make money)</a:t>
            </a:r>
            <a:endParaRPr lang="en-US" dirty="0"/>
          </a:p>
        </p:txBody>
      </p:sp>
      <p:sp>
        <p:nvSpPr>
          <p:cNvPr id="4" name="Slide Number Placeholder 3"/>
          <p:cNvSpPr>
            <a:spLocks noGrp="1"/>
          </p:cNvSpPr>
          <p:nvPr>
            <p:ph type="sldNum" sz="quarter" idx="10"/>
          </p:nvPr>
        </p:nvSpPr>
        <p:spPr/>
        <p:txBody>
          <a:bodyPr/>
          <a:lstStyle/>
          <a:p>
            <a:fld id="{10B9F90F-C25E-42FD-BF0E-732C0F474186}" type="slidenum">
              <a:rPr lang="en-US" smtClean="0"/>
              <a:t>7</a:t>
            </a:fld>
            <a:endParaRPr lang="en-US"/>
          </a:p>
        </p:txBody>
      </p:sp>
    </p:spTree>
    <p:extLst>
      <p:ext uri="{BB962C8B-B14F-4D97-AF65-F5344CB8AC3E}">
        <p14:creationId xmlns:p14="http://schemas.microsoft.com/office/powerpoint/2010/main" val="321194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business Model (How do we make money)</a:t>
            </a:r>
            <a:endParaRPr lang="en-US" dirty="0"/>
          </a:p>
        </p:txBody>
      </p:sp>
      <p:sp>
        <p:nvSpPr>
          <p:cNvPr id="4" name="Slide Number Placeholder 3"/>
          <p:cNvSpPr>
            <a:spLocks noGrp="1"/>
          </p:cNvSpPr>
          <p:nvPr>
            <p:ph type="sldNum" sz="quarter" idx="10"/>
          </p:nvPr>
        </p:nvSpPr>
        <p:spPr/>
        <p:txBody>
          <a:bodyPr/>
          <a:lstStyle/>
          <a:p>
            <a:fld id="{10B9F90F-C25E-42FD-BF0E-732C0F474186}" type="slidenum">
              <a:rPr lang="en-US" smtClean="0"/>
              <a:t>8</a:t>
            </a:fld>
            <a:endParaRPr lang="en-US"/>
          </a:p>
        </p:txBody>
      </p:sp>
    </p:spTree>
    <p:extLst>
      <p:ext uri="{BB962C8B-B14F-4D97-AF65-F5344CB8AC3E}">
        <p14:creationId xmlns:p14="http://schemas.microsoft.com/office/powerpoint/2010/main" val="3211948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Future</a:t>
            </a:r>
            <a:r>
              <a:rPr lang="en-US" baseline="0" dirty="0" smtClean="0"/>
              <a:t> Revenue Growth areas</a:t>
            </a:r>
            <a:endParaRPr lang="en-US" dirty="0"/>
          </a:p>
        </p:txBody>
      </p:sp>
      <p:sp>
        <p:nvSpPr>
          <p:cNvPr id="4" name="Slide Number Placeholder 3"/>
          <p:cNvSpPr>
            <a:spLocks noGrp="1"/>
          </p:cNvSpPr>
          <p:nvPr>
            <p:ph type="sldNum" sz="quarter" idx="10"/>
          </p:nvPr>
        </p:nvSpPr>
        <p:spPr/>
        <p:txBody>
          <a:bodyPr/>
          <a:lstStyle/>
          <a:p>
            <a:fld id="{10B9F90F-C25E-42FD-BF0E-732C0F474186}" type="slidenum">
              <a:rPr lang="en-US" smtClean="0"/>
              <a:t>9</a:t>
            </a:fld>
            <a:endParaRPr lang="en-US"/>
          </a:p>
        </p:txBody>
      </p:sp>
    </p:spTree>
    <p:extLst>
      <p:ext uri="{BB962C8B-B14F-4D97-AF65-F5344CB8AC3E}">
        <p14:creationId xmlns:p14="http://schemas.microsoft.com/office/powerpoint/2010/main" val="74748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42BFE7-AA45-45D2-B4A8-E6AB773BE144}" type="datetimeFigureOut">
              <a:rPr lang="en-US" smtClean="0"/>
              <a:t>11/23/14</a:t>
            </a:fld>
            <a:endParaRPr lang="en-US"/>
          </a:p>
        </p:txBody>
      </p:sp>
      <p:sp>
        <p:nvSpPr>
          <p:cNvPr id="5" name="Footer Placeholder 4"/>
          <p:cNvSpPr>
            <a:spLocks noGrp="1"/>
          </p:cNvSpPr>
          <p:nvPr>
            <p:ph type="ftr" sz="quarter" idx="11"/>
          </p:nvPr>
        </p:nvSpPr>
        <p:spPr/>
        <p:txBody>
          <a:bodyPr/>
          <a:lstStyle/>
          <a:p>
            <a:r>
              <a:rPr lang="en-US" smtClean="0"/>
              <a:t>Classified - Confidential</a:t>
            </a:r>
            <a:endParaRPr lang="en-US"/>
          </a:p>
        </p:txBody>
      </p:sp>
      <p:sp>
        <p:nvSpPr>
          <p:cNvPr id="6" name="Slide Number Placeholder 5"/>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97562306"/>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2BFE7-AA45-45D2-B4A8-E6AB773BE144}" type="datetimeFigureOut">
              <a:rPr lang="en-US" smtClean="0"/>
              <a:t>11/23/14</a:t>
            </a:fld>
            <a:endParaRPr lang="en-US"/>
          </a:p>
        </p:txBody>
      </p:sp>
      <p:sp>
        <p:nvSpPr>
          <p:cNvPr id="5" name="Footer Placeholder 4"/>
          <p:cNvSpPr>
            <a:spLocks noGrp="1"/>
          </p:cNvSpPr>
          <p:nvPr>
            <p:ph type="ftr" sz="quarter" idx="11"/>
          </p:nvPr>
        </p:nvSpPr>
        <p:spPr/>
        <p:txBody>
          <a:bodyPr/>
          <a:lstStyle/>
          <a:p>
            <a:r>
              <a:rPr lang="en-US" smtClean="0"/>
              <a:t>Classified - Confidential</a:t>
            </a:r>
            <a:endParaRPr lang="en-US"/>
          </a:p>
        </p:txBody>
      </p:sp>
      <p:sp>
        <p:nvSpPr>
          <p:cNvPr id="6" name="Slide Number Placeholder 5"/>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276010994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2BFE7-AA45-45D2-B4A8-E6AB773BE144}" type="datetimeFigureOut">
              <a:rPr lang="en-US" smtClean="0"/>
              <a:t>11/23/14</a:t>
            </a:fld>
            <a:endParaRPr lang="en-US"/>
          </a:p>
        </p:txBody>
      </p:sp>
      <p:sp>
        <p:nvSpPr>
          <p:cNvPr id="5" name="Footer Placeholder 4"/>
          <p:cNvSpPr>
            <a:spLocks noGrp="1"/>
          </p:cNvSpPr>
          <p:nvPr>
            <p:ph type="ftr" sz="quarter" idx="11"/>
          </p:nvPr>
        </p:nvSpPr>
        <p:spPr/>
        <p:txBody>
          <a:bodyPr/>
          <a:lstStyle/>
          <a:p>
            <a:r>
              <a:rPr lang="en-US" smtClean="0"/>
              <a:t>Classified - Confidential</a:t>
            </a:r>
            <a:endParaRPr lang="en-US"/>
          </a:p>
        </p:txBody>
      </p:sp>
      <p:sp>
        <p:nvSpPr>
          <p:cNvPr id="6" name="Slide Number Placeholder 5"/>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2069196344"/>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42BFE7-AA45-45D2-B4A8-E6AB773BE144}" type="datetimeFigureOut">
              <a:rPr lang="en-US" smtClean="0"/>
              <a:t>11/23/14</a:t>
            </a:fld>
            <a:endParaRPr lang="en-US"/>
          </a:p>
        </p:txBody>
      </p:sp>
      <p:sp>
        <p:nvSpPr>
          <p:cNvPr id="5" name="Footer Placeholder 4"/>
          <p:cNvSpPr>
            <a:spLocks noGrp="1"/>
          </p:cNvSpPr>
          <p:nvPr>
            <p:ph type="ftr" sz="quarter" idx="11"/>
          </p:nvPr>
        </p:nvSpPr>
        <p:spPr/>
        <p:txBody>
          <a:bodyPr/>
          <a:lstStyle/>
          <a:p>
            <a:r>
              <a:rPr lang="en-US" smtClean="0"/>
              <a:t>Classified - Confidential</a:t>
            </a:r>
            <a:endParaRPr lang="en-US"/>
          </a:p>
        </p:txBody>
      </p:sp>
      <p:sp>
        <p:nvSpPr>
          <p:cNvPr id="6" name="Slide Number Placeholder 5"/>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31951140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42BFE7-AA45-45D2-B4A8-E6AB773BE144}" type="datetimeFigureOut">
              <a:rPr lang="en-US" smtClean="0"/>
              <a:t>11/23/14</a:t>
            </a:fld>
            <a:endParaRPr lang="en-US"/>
          </a:p>
        </p:txBody>
      </p:sp>
      <p:sp>
        <p:nvSpPr>
          <p:cNvPr id="5" name="Footer Placeholder 4"/>
          <p:cNvSpPr>
            <a:spLocks noGrp="1"/>
          </p:cNvSpPr>
          <p:nvPr>
            <p:ph type="ftr" sz="quarter" idx="11"/>
          </p:nvPr>
        </p:nvSpPr>
        <p:spPr/>
        <p:txBody>
          <a:bodyPr/>
          <a:lstStyle/>
          <a:p>
            <a:r>
              <a:rPr lang="en-US" smtClean="0"/>
              <a:t>Classified - Confidential</a:t>
            </a:r>
            <a:endParaRPr lang="en-US"/>
          </a:p>
        </p:txBody>
      </p:sp>
      <p:sp>
        <p:nvSpPr>
          <p:cNvPr id="6" name="Slide Number Placeholder 5"/>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39190344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42BFE7-AA45-45D2-B4A8-E6AB773BE144}" type="datetimeFigureOut">
              <a:rPr lang="en-US" smtClean="0"/>
              <a:t>11/23/14</a:t>
            </a:fld>
            <a:endParaRPr lang="en-US"/>
          </a:p>
        </p:txBody>
      </p:sp>
      <p:sp>
        <p:nvSpPr>
          <p:cNvPr id="6" name="Footer Placeholder 5"/>
          <p:cNvSpPr>
            <a:spLocks noGrp="1"/>
          </p:cNvSpPr>
          <p:nvPr>
            <p:ph type="ftr" sz="quarter" idx="11"/>
          </p:nvPr>
        </p:nvSpPr>
        <p:spPr/>
        <p:txBody>
          <a:bodyPr/>
          <a:lstStyle/>
          <a:p>
            <a:r>
              <a:rPr lang="en-US" smtClean="0"/>
              <a:t>Classified - Confidential</a:t>
            </a:r>
            <a:endParaRPr lang="en-US"/>
          </a:p>
        </p:txBody>
      </p:sp>
      <p:sp>
        <p:nvSpPr>
          <p:cNvPr id="7" name="Slide Number Placeholder 6"/>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347719176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42BFE7-AA45-45D2-B4A8-E6AB773BE144}" type="datetimeFigureOut">
              <a:rPr lang="en-US" smtClean="0"/>
              <a:t>11/23/14</a:t>
            </a:fld>
            <a:endParaRPr lang="en-US"/>
          </a:p>
        </p:txBody>
      </p:sp>
      <p:sp>
        <p:nvSpPr>
          <p:cNvPr id="8" name="Footer Placeholder 7"/>
          <p:cNvSpPr>
            <a:spLocks noGrp="1"/>
          </p:cNvSpPr>
          <p:nvPr>
            <p:ph type="ftr" sz="quarter" idx="11"/>
          </p:nvPr>
        </p:nvSpPr>
        <p:spPr/>
        <p:txBody>
          <a:bodyPr/>
          <a:lstStyle/>
          <a:p>
            <a:r>
              <a:rPr lang="en-US" smtClean="0"/>
              <a:t>Classified - Confidential</a:t>
            </a:r>
            <a:endParaRPr lang="en-US"/>
          </a:p>
        </p:txBody>
      </p:sp>
      <p:sp>
        <p:nvSpPr>
          <p:cNvPr id="9" name="Slide Number Placeholder 8"/>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315367120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42BFE7-AA45-45D2-B4A8-E6AB773BE144}" type="datetimeFigureOut">
              <a:rPr lang="en-US" smtClean="0"/>
              <a:t>11/23/14</a:t>
            </a:fld>
            <a:endParaRPr lang="en-US"/>
          </a:p>
        </p:txBody>
      </p:sp>
      <p:sp>
        <p:nvSpPr>
          <p:cNvPr id="4" name="Footer Placeholder 3"/>
          <p:cNvSpPr>
            <a:spLocks noGrp="1"/>
          </p:cNvSpPr>
          <p:nvPr>
            <p:ph type="ftr" sz="quarter" idx="11"/>
          </p:nvPr>
        </p:nvSpPr>
        <p:spPr/>
        <p:txBody>
          <a:bodyPr/>
          <a:lstStyle/>
          <a:p>
            <a:r>
              <a:rPr lang="en-US" smtClean="0"/>
              <a:t>Classified - Confidential</a:t>
            </a:r>
            <a:endParaRPr lang="en-US"/>
          </a:p>
        </p:txBody>
      </p:sp>
      <p:sp>
        <p:nvSpPr>
          <p:cNvPr id="5" name="Slide Number Placeholder 4"/>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131382474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2BFE7-AA45-45D2-B4A8-E6AB773BE144}" type="datetimeFigureOut">
              <a:rPr lang="en-US" smtClean="0"/>
              <a:t>11/23/14</a:t>
            </a:fld>
            <a:endParaRPr lang="en-US"/>
          </a:p>
        </p:txBody>
      </p:sp>
      <p:sp>
        <p:nvSpPr>
          <p:cNvPr id="3" name="Footer Placeholder 2"/>
          <p:cNvSpPr>
            <a:spLocks noGrp="1"/>
          </p:cNvSpPr>
          <p:nvPr>
            <p:ph type="ftr" sz="quarter" idx="11"/>
          </p:nvPr>
        </p:nvSpPr>
        <p:spPr/>
        <p:txBody>
          <a:bodyPr/>
          <a:lstStyle/>
          <a:p>
            <a:r>
              <a:rPr lang="en-US" smtClean="0"/>
              <a:t>Classified - Confidential</a:t>
            </a:r>
            <a:endParaRPr lang="en-US"/>
          </a:p>
        </p:txBody>
      </p:sp>
      <p:sp>
        <p:nvSpPr>
          <p:cNvPr id="4" name="Slide Number Placeholder 3"/>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60780227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2BFE7-AA45-45D2-B4A8-E6AB773BE144}" type="datetimeFigureOut">
              <a:rPr lang="en-US" smtClean="0"/>
              <a:t>11/23/14</a:t>
            </a:fld>
            <a:endParaRPr lang="en-US"/>
          </a:p>
        </p:txBody>
      </p:sp>
      <p:sp>
        <p:nvSpPr>
          <p:cNvPr id="6" name="Footer Placeholder 5"/>
          <p:cNvSpPr>
            <a:spLocks noGrp="1"/>
          </p:cNvSpPr>
          <p:nvPr>
            <p:ph type="ftr" sz="quarter" idx="11"/>
          </p:nvPr>
        </p:nvSpPr>
        <p:spPr/>
        <p:txBody>
          <a:bodyPr/>
          <a:lstStyle/>
          <a:p>
            <a:r>
              <a:rPr lang="en-US" smtClean="0"/>
              <a:t>Classified - Confidential</a:t>
            </a:r>
            <a:endParaRPr lang="en-US"/>
          </a:p>
        </p:txBody>
      </p:sp>
      <p:sp>
        <p:nvSpPr>
          <p:cNvPr id="7" name="Slide Number Placeholder 6"/>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21356773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2BFE7-AA45-45D2-B4A8-E6AB773BE144}" type="datetimeFigureOut">
              <a:rPr lang="en-US" smtClean="0"/>
              <a:t>11/23/14</a:t>
            </a:fld>
            <a:endParaRPr lang="en-US"/>
          </a:p>
        </p:txBody>
      </p:sp>
      <p:sp>
        <p:nvSpPr>
          <p:cNvPr id="6" name="Footer Placeholder 5"/>
          <p:cNvSpPr>
            <a:spLocks noGrp="1"/>
          </p:cNvSpPr>
          <p:nvPr>
            <p:ph type="ftr" sz="quarter" idx="11"/>
          </p:nvPr>
        </p:nvSpPr>
        <p:spPr/>
        <p:txBody>
          <a:bodyPr/>
          <a:lstStyle/>
          <a:p>
            <a:r>
              <a:rPr lang="en-US" smtClean="0"/>
              <a:t>Classified - Confidential</a:t>
            </a:r>
            <a:endParaRPr lang="en-US"/>
          </a:p>
        </p:txBody>
      </p:sp>
      <p:sp>
        <p:nvSpPr>
          <p:cNvPr id="7" name="Slide Number Placeholder 6"/>
          <p:cNvSpPr>
            <a:spLocks noGrp="1"/>
          </p:cNvSpPr>
          <p:nvPr>
            <p:ph type="sldNum" sz="quarter" idx="12"/>
          </p:nvPr>
        </p:nvSpPr>
        <p:spPr/>
        <p:txBody>
          <a:bodyPr/>
          <a:lstStyle/>
          <a:p>
            <a:fld id="{439DBA25-B637-4FEB-89A1-A40BA937F765}" type="slidenum">
              <a:rPr lang="en-US" smtClean="0"/>
              <a:t>‹#›</a:t>
            </a:fld>
            <a:endParaRPr lang="en-US"/>
          </a:p>
        </p:txBody>
      </p:sp>
    </p:spTree>
    <p:extLst>
      <p:ext uri="{BB962C8B-B14F-4D97-AF65-F5344CB8AC3E}">
        <p14:creationId xmlns:p14="http://schemas.microsoft.com/office/powerpoint/2010/main" val="422996843"/>
      </p:ext>
    </p:extLst>
  </p:cSld>
  <p:clrMapOvr>
    <a:masterClrMapping/>
  </p:clrMapOvr>
  <p:hf sldNum="0" hd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542BFE7-AA45-45D2-B4A8-E6AB773BE144}" type="datetimeFigureOut">
              <a:rPr lang="en-US" smtClean="0"/>
              <a:t>11/23/14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Classified - Confidential</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39DBA25-B637-4FEB-89A1-A40BA937F765}" type="slidenum">
              <a:rPr lang="en-US" smtClean="0"/>
              <a:t>‹#›</a:t>
            </a:fld>
            <a:endParaRPr lang="en-US"/>
          </a:p>
        </p:txBody>
      </p:sp>
    </p:spTree>
    <p:extLst>
      <p:ext uri="{BB962C8B-B14F-4D97-AF65-F5344CB8AC3E}">
        <p14:creationId xmlns:p14="http://schemas.microsoft.com/office/powerpoint/2010/main" val="53114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1.png"/><Relationship Id="rId21" Type="http://schemas.openxmlformats.org/officeDocument/2006/relationships/image" Target="../media/image22.png"/><Relationship Id="rId10" Type="http://schemas.openxmlformats.org/officeDocument/2006/relationships/image" Target="../media/image12.jpeg"/><Relationship Id="rId11" Type="http://schemas.openxmlformats.org/officeDocument/2006/relationships/image" Target="../media/image13.png"/><Relationship Id="rId12" Type="http://schemas.openxmlformats.org/officeDocument/2006/relationships/image" Target="../media/image14.gif"/><Relationship Id="rId13" Type="http://schemas.openxmlformats.org/officeDocument/2006/relationships/image" Target="../media/image15.jpeg"/><Relationship Id="rId14" Type="http://schemas.openxmlformats.org/officeDocument/2006/relationships/image" Target="../media/image16.png"/><Relationship Id="rId15" Type="http://schemas.openxmlformats.org/officeDocument/2006/relationships/image" Target="../media/image17.jpeg"/><Relationship Id="rId16" Type="http://schemas.openxmlformats.org/officeDocument/2006/relationships/image" Target="../media/image18.jpeg"/><Relationship Id="rId17" Type="http://schemas.openxmlformats.org/officeDocument/2006/relationships/image" Target="../media/image19.png"/><Relationship Id="rId18" Type="http://schemas.openxmlformats.org/officeDocument/2006/relationships/image" Target="../media/image1.png"/><Relationship Id="rId19" Type="http://schemas.openxmlformats.org/officeDocument/2006/relationships/image" Target="../media/image20.jpe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png"/><Relationship Id="rId8"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276350"/>
            <a:ext cx="2133600" cy="2077663"/>
          </a:xfrm>
          <a:prstGeom prst="rect">
            <a:avLst/>
          </a:prstGeom>
        </p:spPr>
      </p:pic>
      <p:sp>
        <p:nvSpPr>
          <p:cNvPr id="5" name="Title 1"/>
          <p:cNvSpPr txBox="1">
            <a:spLocks/>
          </p:cNvSpPr>
          <p:nvPr/>
        </p:nvSpPr>
        <p:spPr>
          <a:xfrm>
            <a:off x="5105400" y="3257550"/>
            <a:ext cx="388620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smtClean="0">
                <a:solidFill>
                  <a:schemeClr val="tx1">
                    <a:lumMod val="50000"/>
                    <a:lumOff val="50000"/>
                  </a:schemeClr>
                </a:solidFill>
                <a:latin typeface="VAG Rounded Std Thin" pitchFamily="34" charset="0"/>
              </a:rPr>
              <a:t>Barcode</a:t>
            </a:r>
            <a:r>
              <a:rPr lang="zh-CN" altLang="en-US" sz="3600" dirty="0" smtClean="0">
                <a:solidFill>
                  <a:schemeClr val="tx1">
                    <a:lumMod val="50000"/>
                    <a:lumOff val="50000"/>
                  </a:schemeClr>
                </a:solidFill>
                <a:latin typeface="VAG Rounded Std Thin" pitchFamily="34" charset="0"/>
              </a:rPr>
              <a:t> </a:t>
            </a:r>
            <a:r>
              <a:rPr lang="en-US" altLang="zh-CN" sz="3600" dirty="0" smtClean="0">
                <a:solidFill>
                  <a:schemeClr val="tx1">
                    <a:lumMod val="50000"/>
                    <a:lumOff val="50000"/>
                  </a:schemeClr>
                </a:solidFill>
                <a:latin typeface="VAG Rounded Std Thin" pitchFamily="34" charset="0"/>
              </a:rPr>
              <a:t>Roulette</a:t>
            </a:r>
            <a:endParaRPr lang="en-US" sz="3600" dirty="0">
              <a:solidFill>
                <a:schemeClr val="tx1">
                  <a:lumMod val="50000"/>
                  <a:lumOff val="50000"/>
                </a:schemeClr>
              </a:solidFill>
              <a:latin typeface="VAG Rounded Std Thin" pitchFamily="34" charset="0"/>
            </a:endParaRPr>
          </a:p>
        </p:txBody>
      </p:sp>
    </p:spTree>
    <p:extLst>
      <p:ext uri="{BB962C8B-B14F-4D97-AF65-F5344CB8AC3E}">
        <p14:creationId xmlns:p14="http://schemas.microsoft.com/office/powerpoint/2010/main" val="1324386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6138"/>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1809750"/>
            <a:ext cx="8229600" cy="16002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0" dirty="0" smtClean="0">
                <a:solidFill>
                  <a:schemeClr val="bg1"/>
                </a:solidFill>
                <a:latin typeface="VAG Rounded Std Thin" pitchFamily="34" charset="0"/>
              </a:rPr>
              <a:t>What’s the Deal?</a:t>
            </a:r>
            <a:endParaRPr lang="en-US" sz="8000" dirty="0">
              <a:solidFill>
                <a:schemeClr val="bg1"/>
              </a:solidFill>
              <a:latin typeface="VAG Rounded Std Thin" pitchFamily="34" charset="0"/>
            </a:endParaRPr>
          </a:p>
        </p:txBody>
      </p:sp>
    </p:spTree>
    <p:extLst>
      <p:ext uri="{BB962C8B-B14F-4D97-AF65-F5344CB8AC3E}">
        <p14:creationId xmlns:p14="http://schemas.microsoft.com/office/powerpoint/2010/main" val="197757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13922" cy="5143500"/>
          </a:xfrm>
          <a:prstGeom prst="rect">
            <a:avLst/>
          </a:prstGeom>
          <a:solidFill>
            <a:srgbClr val="FF613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57200" y="57150"/>
            <a:ext cx="2324299" cy="4708981"/>
          </a:xfrm>
          <a:prstGeom prst="rect">
            <a:avLst/>
          </a:prstGeom>
          <a:noFill/>
        </p:spPr>
        <p:txBody>
          <a:bodyPr wrap="none" rtlCol="0">
            <a:spAutoFit/>
          </a:bodyPr>
          <a:lstStyle/>
          <a:p>
            <a:r>
              <a:rPr lang="en-US" sz="30000" dirty="0" smtClean="0">
                <a:solidFill>
                  <a:schemeClr val="bg1"/>
                </a:solidFill>
                <a:latin typeface="VAG Rounded Std Light" pitchFamily="34" charset="0"/>
                <a:cs typeface="Helvetica"/>
              </a:rPr>
              <a:t>2</a:t>
            </a:r>
            <a:endParaRPr lang="en-US" sz="30000" dirty="0">
              <a:solidFill>
                <a:schemeClr val="bg1"/>
              </a:solidFill>
              <a:latin typeface="VAG Rounded Std Light" pitchFamily="34" charset="0"/>
              <a:cs typeface="Helvetica"/>
            </a:endParaRPr>
          </a:p>
        </p:txBody>
      </p:sp>
      <p:sp>
        <p:nvSpPr>
          <p:cNvPr id="6" name="Title 1"/>
          <p:cNvSpPr>
            <a:spLocks noGrp="1"/>
          </p:cNvSpPr>
          <p:nvPr>
            <p:ph type="title" idx="4294967295"/>
          </p:nvPr>
        </p:nvSpPr>
        <p:spPr>
          <a:xfrm>
            <a:off x="4267200" y="1504950"/>
            <a:ext cx="8229600" cy="857250"/>
          </a:xfrm>
        </p:spPr>
        <p:txBody>
          <a:bodyPr>
            <a:noAutofit/>
          </a:bodyPr>
          <a:lstStyle/>
          <a:p>
            <a:pPr algn="l"/>
            <a:r>
              <a:rPr lang="en-US" sz="6000" b="1" dirty="0" smtClean="0">
                <a:solidFill>
                  <a:schemeClr val="tx1">
                    <a:lumMod val="50000"/>
                    <a:lumOff val="50000"/>
                  </a:schemeClr>
                </a:solidFill>
                <a:latin typeface="VAG Rounded Std Light" pitchFamily="34" charset="0"/>
                <a:cs typeface="Helvetica"/>
              </a:rPr>
              <a:t>Big Insights</a:t>
            </a:r>
            <a:endParaRPr lang="en-US" sz="6000" b="1" dirty="0">
              <a:solidFill>
                <a:schemeClr val="tx1">
                  <a:lumMod val="50000"/>
                  <a:lumOff val="50000"/>
                </a:schemeClr>
              </a:solidFill>
              <a:latin typeface="VAG Rounded Std Light" pitchFamily="34" charset="0"/>
              <a:cs typeface="Helvetica"/>
            </a:endParaRPr>
          </a:p>
        </p:txBody>
      </p:sp>
      <p:sp>
        <p:nvSpPr>
          <p:cNvPr id="7" name="TextBox 6"/>
          <p:cNvSpPr txBox="1"/>
          <p:nvPr/>
        </p:nvSpPr>
        <p:spPr>
          <a:xfrm>
            <a:off x="4333503" y="2830890"/>
            <a:ext cx="5267697" cy="1569660"/>
          </a:xfrm>
          <a:prstGeom prst="rect">
            <a:avLst/>
          </a:prstGeom>
          <a:noFill/>
        </p:spPr>
        <p:txBody>
          <a:bodyPr wrap="square" rtlCol="0">
            <a:spAutoFit/>
          </a:bodyPr>
          <a:lstStyle/>
          <a:p>
            <a:pPr marL="457200" indent="-457200">
              <a:buFont typeface="Arial"/>
              <a:buChar char="•"/>
            </a:pPr>
            <a:r>
              <a:rPr lang="en-US" sz="3200" dirty="0" smtClean="0">
                <a:solidFill>
                  <a:schemeClr val="tx1">
                    <a:lumMod val="50000"/>
                    <a:lumOff val="50000"/>
                  </a:schemeClr>
                </a:solidFill>
                <a:latin typeface="VAG Rounded Std Light" pitchFamily="34" charset="0"/>
                <a:cs typeface="Helvetica"/>
              </a:rPr>
              <a:t>Consumer </a:t>
            </a:r>
            <a:r>
              <a:rPr lang="en-US" sz="3200" dirty="0" smtClean="0">
                <a:solidFill>
                  <a:schemeClr val="tx1">
                    <a:lumMod val="50000"/>
                    <a:lumOff val="50000"/>
                  </a:schemeClr>
                </a:solidFill>
                <a:latin typeface="VAG Rounded Std Light" pitchFamily="34" charset="0"/>
                <a:cs typeface="Helvetica"/>
              </a:rPr>
              <a:t>Stickiness</a:t>
            </a:r>
          </a:p>
          <a:p>
            <a:pPr marL="457200" indent="-457200">
              <a:buFont typeface="Arial"/>
              <a:buChar char="•"/>
            </a:pPr>
            <a:r>
              <a:rPr lang="en-US" sz="3200" dirty="0">
                <a:solidFill>
                  <a:schemeClr val="tx1">
                    <a:lumMod val="50000"/>
                    <a:lumOff val="50000"/>
                  </a:schemeClr>
                </a:solidFill>
                <a:latin typeface="VAG Rounded Std Light" pitchFamily="34" charset="0"/>
                <a:cs typeface="Helvetica"/>
              </a:rPr>
              <a:t>Instant Gratification</a:t>
            </a:r>
          </a:p>
          <a:p>
            <a:endParaRPr lang="en-US" sz="3200" dirty="0">
              <a:solidFill>
                <a:schemeClr val="tx1">
                  <a:lumMod val="50000"/>
                  <a:lumOff val="50000"/>
                </a:schemeClr>
              </a:solidFill>
              <a:latin typeface="VAG Rounded Std Light" pitchFamily="34" charset="0"/>
              <a:cs typeface="Helvetica"/>
            </a:endParaRPr>
          </a:p>
        </p:txBody>
      </p:sp>
      <p:pic>
        <p:nvPicPr>
          <p:cNvPr id="12" name="Picture 11"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133350"/>
            <a:ext cx="685800" cy="667820"/>
          </a:xfrm>
          <a:prstGeom prst="rect">
            <a:avLst/>
          </a:prstGeom>
        </p:spPr>
      </p:pic>
    </p:spTree>
    <p:extLst>
      <p:ext uri="{BB962C8B-B14F-4D97-AF65-F5344CB8AC3E}">
        <p14:creationId xmlns:p14="http://schemas.microsoft.com/office/powerpoint/2010/main" val="4390830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25749" y="0"/>
            <a:ext cx="4597750" cy="5143500"/>
          </a:xfrm>
          <a:prstGeom prst="rect">
            <a:avLst/>
          </a:prstGeom>
          <a:solidFill>
            <a:srgbClr val="FF613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28600" y="3409950"/>
            <a:ext cx="4267200" cy="1077218"/>
          </a:xfrm>
          <a:prstGeom prst="rect">
            <a:avLst/>
          </a:prstGeom>
          <a:noFill/>
        </p:spPr>
        <p:txBody>
          <a:bodyPr wrap="square" rtlCol="0">
            <a:spAutoFit/>
          </a:bodyPr>
          <a:lstStyle/>
          <a:p>
            <a:r>
              <a:rPr lang="en-US" sz="3200" dirty="0" smtClean="0">
                <a:solidFill>
                  <a:schemeClr val="bg1"/>
                </a:solidFill>
                <a:latin typeface="VAG Rounded Std Light" pitchFamily="34" charset="0"/>
                <a:cs typeface="Helvetica"/>
              </a:rPr>
              <a:t>“I need to increase return incidences!”</a:t>
            </a:r>
            <a:endParaRPr lang="en-US" sz="3200" dirty="0">
              <a:solidFill>
                <a:schemeClr val="bg1"/>
              </a:solidFill>
              <a:latin typeface="VAG Rounded Std Light" pitchFamily="34" charset="0"/>
              <a:cs typeface="Helvetica"/>
            </a:endParaRPr>
          </a:p>
        </p:txBody>
      </p:sp>
      <p:sp>
        <p:nvSpPr>
          <p:cNvPr id="5" name="TextBox 4"/>
          <p:cNvSpPr txBox="1"/>
          <p:nvPr/>
        </p:nvSpPr>
        <p:spPr>
          <a:xfrm>
            <a:off x="5181600" y="3663374"/>
            <a:ext cx="3810000" cy="584776"/>
          </a:xfrm>
          <a:prstGeom prst="rect">
            <a:avLst/>
          </a:prstGeom>
          <a:noFill/>
        </p:spPr>
        <p:txBody>
          <a:bodyPr wrap="square" rtlCol="0">
            <a:spAutoFit/>
          </a:bodyPr>
          <a:lstStyle/>
          <a:p>
            <a:r>
              <a:rPr lang="en-US" sz="3200" dirty="0" smtClean="0">
                <a:solidFill>
                  <a:schemeClr val="tx1">
                    <a:lumMod val="50000"/>
                    <a:lumOff val="50000"/>
                  </a:schemeClr>
                </a:solidFill>
                <a:latin typeface="VAG Rounded Std Light" pitchFamily="34" charset="0"/>
                <a:cs typeface="Helvetica"/>
              </a:rPr>
              <a:t>“I want a deal now!”</a:t>
            </a:r>
            <a:endParaRPr lang="en-US" sz="3200" dirty="0">
              <a:solidFill>
                <a:schemeClr val="tx1">
                  <a:lumMod val="50000"/>
                  <a:lumOff val="50000"/>
                </a:schemeClr>
              </a:solidFill>
              <a:latin typeface="VAG Rounded Std Light" pitchFamily="34" charset="0"/>
              <a:cs typeface="Helvetica"/>
            </a:endParaRPr>
          </a:p>
        </p:txBody>
      </p:sp>
      <p:sp>
        <p:nvSpPr>
          <p:cNvPr id="3" name="AutoShape 4" descr="https://slack-files.com/files-tmb/T03207B4L-F03233CNE-2be968/roulettewheel_360.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descr="https://slack-files.com/files-tmb/T03207B4L-F03233CNE-2be968/roulettewheel_360.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10"/>
          <p:cNvSpPr/>
          <p:nvPr/>
        </p:nvSpPr>
        <p:spPr>
          <a:xfrm>
            <a:off x="3809999" y="285750"/>
            <a:ext cx="1452265" cy="1452265"/>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3276600" y="593288"/>
            <a:ext cx="2514600" cy="830997"/>
          </a:xfrm>
          <a:prstGeom prst="rect">
            <a:avLst/>
          </a:prstGeom>
          <a:noFill/>
        </p:spPr>
        <p:txBody>
          <a:bodyPr wrap="square" rtlCol="0">
            <a:spAutoFit/>
          </a:bodyPr>
          <a:lstStyle/>
          <a:p>
            <a:pPr algn="ctr"/>
            <a:r>
              <a:rPr lang="en-US" altLang="zh-CN" sz="2400" dirty="0" smtClean="0">
                <a:solidFill>
                  <a:schemeClr val="bg1"/>
                </a:solidFill>
                <a:latin typeface="VAG Rounded Std Light" pitchFamily="34" charset="0"/>
                <a:cs typeface="Helvetica"/>
              </a:rPr>
              <a:t>34</a:t>
            </a:r>
            <a:r>
              <a:rPr lang="zh-CN" altLang="en-US" sz="2400" dirty="0" smtClean="0">
                <a:solidFill>
                  <a:schemeClr val="bg1"/>
                </a:solidFill>
                <a:latin typeface="VAG Rounded Std Light" pitchFamily="34" charset="0"/>
                <a:cs typeface="Helvetica"/>
              </a:rPr>
              <a:t> </a:t>
            </a:r>
            <a:endParaRPr lang="en-US" altLang="zh-CN" sz="2400" dirty="0" smtClean="0">
              <a:solidFill>
                <a:schemeClr val="bg1"/>
              </a:solidFill>
              <a:latin typeface="VAG Rounded Std Light" pitchFamily="34" charset="0"/>
              <a:cs typeface="Helvetica"/>
            </a:endParaRPr>
          </a:p>
          <a:p>
            <a:pPr algn="ctr"/>
            <a:r>
              <a:rPr lang="en-US" altLang="zh-CN" sz="2400" dirty="0" smtClean="0">
                <a:solidFill>
                  <a:schemeClr val="bg1"/>
                </a:solidFill>
                <a:latin typeface="VAG Rounded Std Light" pitchFamily="34" charset="0"/>
                <a:cs typeface="Helvetica"/>
              </a:rPr>
              <a:t>surveys</a:t>
            </a:r>
            <a:endParaRPr lang="en-US" sz="2400" dirty="0">
              <a:solidFill>
                <a:schemeClr val="bg1"/>
              </a:solidFill>
              <a:latin typeface="VAG Rounded Std Light" pitchFamily="34" charset="0"/>
              <a:cs typeface="Helvetica"/>
            </a:endParaRPr>
          </a:p>
        </p:txBody>
      </p:sp>
      <p:pic>
        <p:nvPicPr>
          <p:cNvPr id="17" name="Picture 16"/>
          <p:cNvPicPr>
            <a:picLocks noChangeAspect="1"/>
          </p:cNvPicPr>
          <p:nvPr/>
        </p:nvPicPr>
        <p:blipFill>
          <a:blip r:embed="rId3"/>
          <a:stretch>
            <a:fillRect/>
          </a:stretch>
        </p:blipFill>
        <p:spPr>
          <a:xfrm>
            <a:off x="762000" y="1123950"/>
            <a:ext cx="2324100" cy="1295400"/>
          </a:xfrm>
          <a:prstGeom prst="rect">
            <a:avLst/>
          </a:prstGeom>
        </p:spPr>
      </p:pic>
      <p:sp>
        <p:nvSpPr>
          <p:cNvPr id="54" name="Oval 53"/>
          <p:cNvSpPr/>
          <p:nvPr/>
        </p:nvSpPr>
        <p:spPr>
          <a:xfrm>
            <a:off x="3809999" y="1957685"/>
            <a:ext cx="1452265" cy="1452265"/>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3276600" y="2186285"/>
            <a:ext cx="2514600" cy="830997"/>
          </a:xfrm>
          <a:prstGeom prst="rect">
            <a:avLst/>
          </a:prstGeom>
          <a:noFill/>
        </p:spPr>
        <p:txBody>
          <a:bodyPr wrap="square" rtlCol="0">
            <a:spAutoFit/>
          </a:bodyPr>
          <a:lstStyle/>
          <a:p>
            <a:pPr algn="ctr"/>
            <a:r>
              <a:rPr lang="en-US" altLang="zh-CN" sz="2400" dirty="0" smtClean="0">
                <a:solidFill>
                  <a:schemeClr val="bg1"/>
                </a:solidFill>
                <a:latin typeface="VAG Rounded Std Light" pitchFamily="34" charset="0"/>
                <a:cs typeface="Helvetica"/>
              </a:rPr>
              <a:t>3+</a:t>
            </a:r>
            <a:r>
              <a:rPr lang="zh-CN" altLang="en-US" sz="2400" dirty="0">
                <a:solidFill>
                  <a:schemeClr val="bg1"/>
                </a:solidFill>
                <a:latin typeface="VAG Rounded Std Light" pitchFamily="34" charset="0"/>
                <a:cs typeface="Helvetica"/>
              </a:rPr>
              <a:t> </a:t>
            </a:r>
            <a:endParaRPr lang="en-US" altLang="zh-CN" sz="2400" dirty="0" smtClean="0">
              <a:solidFill>
                <a:schemeClr val="bg1"/>
              </a:solidFill>
              <a:latin typeface="VAG Rounded Std Light" pitchFamily="34" charset="0"/>
              <a:cs typeface="Helvetica"/>
            </a:endParaRPr>
          </a:p>
          <a:p>
            <a:pPr algn="ctr"/>
            <a:r>
              <a:rPr lang="en-US" altLang="zh-CN" sz="2400" dirty="0" smtClean="0">
                <a:solidFill>
                  <a:schemeClr val="bg1"/>
                </a:solidFill>
                <a:latin typeface="VAG Rounded Std Light" pitchFamily="34" charset="0"/>
                <a:cs typeface="Helvetica"/>
              </a:rPr>
              <a:t>Interviews</a:t>
            </a:r>
            <a:endParaRPr lang="en-US" sz="2400" dirty="0">
              <a:solidFill>
                <a:schemeClr val="bg1"/>
              </a:solidFill>
              <a:latin typeface="VAG Rounded Std Light" pitchFamily="34" charset="0"/>
              <a:cs typeface="Helvetica"/>
            </a:endParaRPr>
          </a:p>
        </p:txBody>
      </p:sp>
      <p:pic>
        <p:nvPicPr>
          <p:cNvPr id="26" name="Picture 25"/>
          <p:cNvPicPr>
            <a:picLocks noChangeAspect="1"/>
          </p:cNvPicPr>
          <p:nvPr/>
        </p:nvPicPr>
        <p:blipFill>
          <a:blip r:embed="rId4"/>
          <a:stretch>
            <a:fillRect/>
          </a:stretch>
        </p:blipFill>
        <p:spPr>
          <a:xfrm>
            <a:off x="6172200" y="819150"/>
            <a:ext cx="2032000" cy="2311400"/>
          </a:xfrm>
          <a:prstGeom prst="rect">
            <a:avLst/>
          </a:prstGeom>
        </p:spPr>
      </p:pic>
    </p:spTree>
    <p:extLst>
      <p:ext uri="{BB962C8B-B14F-4D97-AF65-F5344CB8AC3E}">
        <p14:creationId xmlns:p14="http://schemas.microsoft.com/office/powerpoint/2010/main" val="13650186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3213922" cy="5143500"/>
          </a:xfrm>
          <a:prstGeom prst="rect">
            <a:avLst/>
          </a:prstGeom>
          <a:solidFill>
            <a:srgbClr val="FF613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62100" y="209550"/>
            <a:ext cx="2324299" cy="4708981"/>
          </a:xfrm>
          <a:prstGeom prst="rect">
            <a:avLst/>
          </a:prstGeom>
          <a:noFill/>
        </p:spPr>
        <p:txBody>
          <a:bodyPr wrap="none" rtlCol="0">
            <a:spAutoFit/>
          </a:bodyPr>
          <a:lstStyle/>
          <a:p>
            <a:r>
              <a:rPr lang="en-US" sz="30000" dirty="0">
                <a:solidFill>
                  <a:schemeClr val="bg1"/>
                </a:solidFill>
                <a:latin typeface="Helvetica"/>
                <a:cs typeface="Helvetica"/>
              </a:rPr>
              <a:t>1</a:t>
            </a:r>
          </a:p>
        </p:txBody>
      </p:sp>
      <p:sp>
        <p:nvSpPr>
          <p:cNvPr id="6" name="Title 1"/>
          <p:cNvSpPr txBox="1">
            <a:spLocks/>
          </p:cNvSpPr>
          <p:nvPr/>
        </p:nvSpPr>
        <p:spPr>
          <a:xfrm>
            <a:off x="5257800" y="1809750"/>
            <a:ext cx="8229600" cy="23045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sz="6000" b="1" dirty="0" smtClean="0">
              <a:solidFill>
                <a:schemeClr val="tx1">
                  <a:lumMod val="50000"/>
                  <a:lumOff val="50000"/>
                </a:schemeClr>
              </a:solidFill>
              <a:latin typeface="Helvetica"/>
              <a:cs typeface="Helvetica"/>
            </a:endParaRPr>
          </a:p>
          <a:p>
            <a:pPr algn="l"/>
            <a:r>
              <a:rPr lang="en-US" sz="6000" b="1" dirty="0" smtClean="0">
                <a:solidFill>
                  <a:schemeClr val="tx1">
                    <a:lumMod val="50000"/>
                    <a:lumOff val="50000"/>
                  </a:schemeClr>
                </a:solidFill>
                <a:latin typeface="Helvetica"/>
                <a:cs typeface="Helvetica"/>
              </a:rPr>
              <a:t>Big </a:t>
            </a:r>
            <a:r>
              <a:rPr lang="en-US" sz="6000" b="1" dirty="0" smtClean="0">
                <a:solidFill>
                  <a:schemeClr val="tx1">
                    <a:lumMod val="50000"/>
                    <a:lumOff val="50000"/>
                  </a:schemeClr>
                </a:solidFill>
                <a:latin typeface="Helvetica"/>
                <a:cs typeface="Helvetica"/>
              </a:rPr>
              <a:t>Idea </a:t>
            </a:r>
            <a:endParaRPr lang="en-US" sz="6000" b="1" dirty="0" smtClean="0">
              <a:solidFill>
                <a:schemeClr val="tx1">
                  <a:lumMod val="50000"/>
                  <a:lumOff val="50000"/>
                </a:schemeClr>
              </a:solidFill>
              <a:latin typeface="Helvetica"/>
              <a:cs typeface="Helvetica"/>
            </a:endParaRPr>
          </a:p>
          <a:p>
            <a:pPr algn="l"/>
            <a:endParaRPr lang="en-US" sz="6000" b="1" dirty="0" smtClean="0">
              <a:solidFill>
                <a:schemeClr val="tx1">
                  <a:lumMod val="50000"/>
                  <a:lumOff val="50000"/>
                </a:schemeClr>
              </a:solidFill>
              <a:latin typeface="Helvetica"/>
              <a:cs typeface="Helvetica"/>
            </a:endParaRPr>
          </a:p>
          <a:p>
            <a:pPr algn="l"/>
            <a:endParaRPr lang="en-US" sz="6000" b="1" dirty="0">
              <a:solidFill>
                <a:schemeClr val="tx1">
                  <a:lumMod val="50000"/>
                  <a:lumOff val="50000"/>
                </a:schemeClr>
              </a:solidFill>
              <a:latin typeface="Helvetica"/>
              <a:cs typeface="Helvetica"/>
            </a:endParaRPr>
          </a:p>
        </p:txBody>
      </p:sp>
      <p:pic>
        <p:nvPicPr>
          <p:cNvPr id="9" name="Picture 8"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133350"/>
            <a:ext cx="685800" cy="667820"/>
          </a:xfrm>
          <a:prstGeom prst="rect">
            <a:avLst/>
          </a:prstGeom>
        </p:spPr>
      </p:pic>
    </p:spTree>
    <p:extLst>
      <p:ext uri="{BB962C8B-B14F-4D97-AF65-F5344CB8AC3E}">
        <p14:creationId xmlns:p14="http://schemas.microsoft.com/office/powerpoint/2010/main" val="3648661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590800"/>
            <a:ext cx="9144000" cy="1885950"/>
          </a:xfrm>
          <a:prstGeom prst="rect">
            <a:avLst/>
          </a:prstGeom>
          <a:solidFill>
            <a:srgbClr val="FF613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txBox="1">
            <a:spLocks/>
          </p:cNvSpPr>
          <p:nvPr/>
        </p:nvSpPr>
        <p:spPr>
          <a:xfrm>
            <a:off x="1620549" y="2971800"/>
            <a:ext cx="7142451" cy="1028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800" b="1" dirty="0" smtClean="0">
                <a:solidFill>
                  <a:srgbClr val="FFFFFF"/>
                </a:solidFill>
                <a:latin typeface="VAG Rounded Std Light" pitchFamily="34" charset="0"/>
                <a:cs typeface="Helvetica"/>
              </a:rPr>
              <a:t>Chance your Awards </a:t>
            </a:r>
          </a:p>
        </p:txBody>
      </p:sp>
      <p:pic>
        <p:nvPicPr>
          <p:cNvPr id="8" name="Picture 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866" y="514350"/>
            <a:ext cx="1721534" cy="1676400"/>
          </a:xfrm>
          <a:prstGeom prst="rect">
            <a:avLst/>
          </a:prstGeom>
        </p:spPr>
      </p:pic>
    </p:spTree>
    <p:extLst>
      <p:ext uri="{BB962C8B-B14F-4D97-AF65-F5344CB8AC3E}">
        <p14:creationId xmlns:p14="http://schemas.microsoft.com/office/powerpoint/2010/main" val="4655035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5562600" cy="819150"/>
          </a:xfrm>
          <a:prstGeom prst="rect">
            <a:avLst/>
          </a:prstGeom>
          <a:solidFill>
            <a:srgbClr val="FF613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52400" y="57150"/>
            <a:ext cx="5006900" cy="646331"/>
          </a:xfrm>
          <a:prstGeom prst="rect">
            <a:avLst/>
          </a:prstGeom>
          <a:noFill/>
        </p:spPr>
        <p:txBody>
          <a:bodyPr wrap="none" rtlCol="0">
            <a:spAutoFit/>
          </a:bodyPr>
          <a:lstStyle/>
          <a:p>
            <a:pPr algn="ctr"/>
            <a:r>
              <a:rPr lang="en-US" sz="3600" b="1" dirty="0" smtClean="0">
                <a:solidFill>
                  <a:srgbClr val="FFFFFF"/>
                </a:solidFill>
                <a:latin typeface="VAG Rounded Std Light" pitchFamily="34" charset="0"/>
                <a:cs typeface="Helvetica"/>
              </a:rPr>
              <a:t>Show me the MONEY!</a:t>
            </a:r>
            <a:endParaRPr lang="en-US" sz="3600" b="1" dirty="0">
              <a:solidFill>
                <a:srgbClr val="FFFFFF"/>
              </a:solidFill>
              <a:latin typeface="VAG Rounded Std Light" pitchFamily="34" charset="0"/>
              <a:cs typeface="Helvetica"/>
            </a:endParaRPr>
          </a:p>
        </p:txBody>
      </p:sp>
      <p:pic>
        <p:nvPicPr>
          <p:cNvPr id="18" name="Picture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133350"/>
            <a:ext cx="685800" cy="667820"/>
          </a:xfrm>
          <a:prstGeom prst="rect">
            <a:avLst/>
          </a:prstGeom>
        </p:spPr>
      </p:pic>
      <p:graphicFrame>
        <p:nvGraphicFramePr>
          <p:cNvPr id="23" name="Chart 22"/>
          <p:cNvGraphicFramePr>
            <a:graphicFrameLocks/>
          </p:cNvGraphicFramePr>
          <p:nvPr>
            <p:extLst>
              <p:ext uri="{D42A27DB-BD31-4B8C-83A1-F6EECF244321}">
                <p14:modId xmlns:p14="http://schemas.microsoft.com/office/powerpoint/2010/main" val="2950992050"/>
              </p:ext>
            </p:extLst>
          </p:nvPr>
        </p:nvGraphicFramePr>
        <p:xfrm>
          <a:off x="1524000" y="1428750"/>
          <a:ext cx="5791200" cy="2895600"/>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p:cNvSpPr/>
          <p:nvPr/>
        </p:nvSpPr>
        <p:spPr>
          <a:xfrm>
            <a:off x="2057400" y="4095750"/>
            <a:ext cx="4495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flipV="1">
            <a:off x="1143000" y="1047750"/>
            <a:ext cx="629657" cy="3124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rot="16200000">
            <a:off x="816070" y="2136681"/>
            <a:ext cx="1480393" cy="369332"/>
          </a:xfrm>
          <a:prstGeom prst="rect">
            <a:avLst/>
          </a:prstGeom>
          <a:noFill/>
        </p:spPr>
        <p:txBody>
          <a:bodyPr wrap="none" rtlCol="0">
            <a:spAutoFit/>
          </a:bodyPr>
          <a:lstStyle/>
          <a:p>
            <a:r>
              <a:rPr lang="en-US" altLang="zh-CN" dirty="0" smtClean="0">
                <a:latin typeface="VAG"/>
                <a:cs typeface="VAG"/>
              </a:rPr>
              <a:t>Monthly</a:t>
            </a:r>
            <a:r>
              <a:rPr lang="zh-CN" altLang="en-US" dirty="0" smtClean="0">
                <a:latin typeface="VAG"/>
                <a:cs typeface="VAG"/>
              </a:rPr>
              <a:t> </a:t>
            </a:r>
            <a:r>
              <a:rPr lang="en-US" altLang="zh-CN" dirty="0" smtClean="0">
                <a:latin typeface="VAG"/>
                <a:cs typeface="VAG"/>
              </a:rPr>
              <a:t>cost</a:t>
            </a:r>
            <a:endParaRPr lang="en-US" dirty="0">
              <a:latin typeface="VAG"/>
              <a:cs typeface="VAG"/>
            </a:endParaRPr>
          </a:p>
        </p:txBody>
      </p:sp>
      <p:sp>
        <p:nvSpPr>
          <p:cNvPr id="26" name="TextBox 25"/>
          <p:cNvSpPr txBox="1"/>
          <p:nvPr/>
        </p:nvSpPr>
        <p:spPr>
          <a:xfrm>
            <a:off x="4191000" y="4019550"/>
            <a:ext cx="2236510" cy="369332"/>
          </a:xfrm>
          <a:prstGeom prst="rect">
            <a:avLst/>
          </a:prstGeom>
          <a:noFill/>
        </p:spPr>
        <p:txBody>
          <a:bodyPr wrap="none" rtlCol="0">
            <a:spAutoFit/>
          </a:bodyPr>
          <a:lstStyle/>
          <a:p>
            <a:r>
              <a:rPr lang="en-US" altLang="zh-CN" dirty="0" smtClean="0"/>
              <a:t>Number</a:t>
            </a:r>
            <a:r>
              <a:rPr lang="zh-CN" altLang="en-US" dirty="0" smtClean="0"/>
              <a:t> </a:t>
            </a:r>
            <a:r>
              <a:rPr lang="en-US" altLang="zh-CN" dirty="0" smtClean="0"/>
              <a:t>of</a:t>
            </a:r>
            <a:r>
              <a:rPr lang="zh-CN" altLang="en-US" dirty="0" smtClean="0"/>
              <a:t> </a:t>
            </a:r>
            <a:r>
              <a:rPr lang="en-US" altLang="zh-CN" dirty="0" smtClean="0"/>
              <a:t>customers</a:t>
            </a:r>
            <a:endParaRPr lang="en-US" dirty="0"/>
          </a:p>
        </p:txBody>
      </p:sp>
      <p:sp>
        <p:nvSpPr>
          <p:cNvPr id="29" name="Rectangle 28"/>
          <p:cNvSpPr/>
          <p:nvPr/>
        </p:nvSpPr>
        <p:spPr>
          <a:xfrm>
            <a:off x="6172200" y="2571750"/>
            <a:ext cx="1219200" cy="685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239000" y="2407682"/>
            <a:ext cx="949298" cy="369332"/>
          </a:xfrm>
          <a:prstGeom prst="rect">
            <a:avLst/>
          </a:prstGeom>
          <a:noFill/>
        </p:spPr>
        <p:txBody>
          <a:bodyPr wrap="none" rtlCol="0">
            <a:spAutoFit/>
          </a:bodyPr>
          <a:lstStyle/>
          <a:p>
            <a:r>
              <a:rPr lang="en-US" altLang="zh-CN" dirty="0" smtClean="0"/>
              <a:t>Low</a:t>
            </a:r>
            <a:r>
              <a:rPr lang="zh-CN" altLang="en-US" dirty="0" smtClean="0"/>
              <a:t> </a:t>
            </a:r>
            <a:r>
              <a:rPr lang="en-US" altLang="zh-CN" dirty="0" smtClean="0"/>
              <a:t>risk</a:t>
            </a:r>
            <a:endParaRPr lang="en-US" dirty="0"/>
          </a:p>
        </p:txBody>
      </p:sp>
      <p:sp>
        <p:nvSpPr>
          <p:cNvPr id="28" name="TextBox 27"/>
          <p:cNvSpPr txBox="1"/>
          <p:nvPr/>
        </p:nvSpPr>
        <p:spPr>
          <a:xfrm>
            <a:off x="7239000" y="2800350"/>
            <a:ext cx="992579" cy="369332"/>
          </a:xfrm>
          <a:prstGeom prst="rect">
            <a:avLst/>
          </a:prstGeom>
          <a:noFill/>
        </p:spPr>
        <p:txBody>
          <a:bodyPr wrap="none" rtlCol="0">
            <a:spAutoFit/>
          </a:bodyPr>
          <a:lstStyle/>
          <a:p>
            <a:r>
              <a:rPr lang="en-US" altLang="zh-CN" dirty="0" smtClean="0"/>
              <a:t>High</a:t>
            </a:r>
            <a:r>
              <a:rPr lang="zh-CN" altLang="en-US" dirty="0" smtClean="0"/>
              <a:t> </a:t>
            </a:r>
            <a:r>
              <a:rPr lang="en-US" altLang="zh-CN" dirty="0" smtClean="0"/>
              <a:t>risk</a:t>
            </a:r>
            <a:endParaRPr lang="en-US" dirty="0"/>
          </a:p>
        </p:txBody>
      </p:sp>
      <p:cxnSp>
        <p:nvCxnSpPr>
          <p:cNvPr id="31" name="Straight Connector 30"/>
          <p:cNvCxnSpPr/>
          <p:nvPr/>
        </p:nvCxnSpPr>
        <p:spPr>
          <a:xfrm>
            <a:off x="6781800" y="2636282"/>
            <a:ext cx="381000" cy="0"/>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781800" y="3017282"/>
            <a:ext cx="381000" cy="0"/>
          </a:xfrm>
          <a:prstGeom prst="line">
            <a:avLst/>
          </a:prstGeom>
          <a:ln w="38100" cmpd="sng">
            <a:solidFill>
              <a:srgbClr val="FF613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5327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5562600" cy="819150"/>
          </a:xfrm>
          <a:prstGeom prst="rect">
            <a:avLst/>
          </a:prstGeom>
          <a:solidFill>
            <a:srgbClr val="FF613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3572" y="57150"/>
            <a:ext cx="4904558" cy="646331"/>
          </a:xfrm>
          <a:prstGeom prst="rect">
            <a:avLst/>
          </a:prstGeom>
          <a:noFill/>
        </p:spPr>
        <p:txBody>
          <a:bodyPr wrap="none" rtlCol="0">
            <a:spAutoFit/>
          </a:bodyPr>
          <a:lstStyle/>
          <a:p>
            <a:pPr algn="ctr"/>
            <a:r>
              <a:rPr lang="en-US" sz="3600" b="1" dirty="0" smtClean="0">
                <a:solidFill>
                  <a:srgbClr val="FFFFFF"/>
                </a:solidFill>
                <a:latin typeface="VAG Rounded Std Light" pitchFamily="34" charset="0"/>
                <a:cs typeface="Helvetica"/>
              </a:rPr>
              <a:t>Show me the </a:t>
            </a:r>
            <a:r>
              <a:rPr lang="en-US" altLang="zh-CN" sz="3600" b="1" dirty="0" smtClean="0">
                <a:solidFill>
                  <a:srgbClr val="FFFFFF"/>
                </a:solidFill>
                <a:latin typeface="VAG Rounded Std Light" pitchFamily="34" charset="0"/>
                <a:cs typeface="Helvetica"/>
              </a:rPr>
              <a:t>USERS</a:t>
            </a:r>
            <a:r>
              <a:rPr lang="en-US" sz="3600" b="1" dirty="0" smtClean="0">
                <a:solidFill>
                  <a:srgbClr val="FFFFFF"/>
                </a:solidFill>
                <a:latin typeface="VAG Rounded Std Light" pitchFamily="34" charset="0"/>
                <a:cs typeface="Helvetica"/>
              </a:rPr>
              <a:t>!</a:t>
            </a:r>
            <a:endParaRPr lang="en-US" sz="3600" b="1" dirty="0">
              <a:solidFill>
                <a:srgbClr val="FFFFFF"/>
              </a:solidFill>
              <a:latin typeface="VAG Rounded Std Light" pitchFamily="34" charset="0"/>
              <a:cs typeface="Helvetica"/>
            </a:endParaRPr>
          </a:p>
        </p:txBody>
      </p:sp>
      <p:pic>
        <p:nvPicPr>
          <p:cNvPr id="9" name="Picture 8"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133350"/>
            <a:ext cx="685800" cy="667820"/>
          </a:xfrm>
          <a:prstGeom prst="rect">
            <a:avLst/>
          </a:prstGeom>
        </p:spPr>
      </p:pic>
      <p:pic>
        <p:nvPicPr>
          <p:cNvPr id="2" name="Picture 1"/>
          <p:cNvPicPr>
            <a:picLocks noChangeAspect="1"/>
          </p:cNvPicPr>
          <p:nvPr/>
        </p:nvPicPr>
        <p:blipFill>
          <a:blip r:embed="rId4"/>
          <a:stretch>
            <a:fillRect/>
          </a:stretch>
        </p:blipFill>
        <p:spPr>
          <a:xfrm>
            <a:off x="2222500" y="1289050"/>
            <a:ext cx="4559300" cy="3644900"/>
          </a:xfrm>
          <a:prstGeom prst="rect">
            <a:avLst/>
          </a:prstGeom>
        </p:spPr>
      </p:pic>
    </p:spTree>
    <p:extLst>
      <p:ext uri="{BB962C8B-B14F-4D97-AF65-F5344CB8AC3E}">
        <p14:creationId xmlns:p14="http://schemas.microsoft.com/office/powerpoint/2010/main" val="11855636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0" y="0"/>
            <a:ext cx="3505200" cy="819150"/>
          </a:xfrm>
          <a:prstGeom prst="rect">
            <a:avLst/>
          </a:prstGeom>
          <a:solidFill>
            <a:srgbClr val="FF613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AutoShape 4" descr="https://files.slack.com/files-pri/T03207B4L-F0321RWPQ/barcoderoulette_logo_transp.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s://files.slack.com/files-pri/T03207B4L-F0321RWPQ/barcoderoulette_logo_transp.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https://files.slack.com/files-pri/T03207B4L-F0321RWPQ/barcoderoulette_logo_transp.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files.perfectduluthday.com/wp-content/uploads/2013/11/qdoba-logo-145x1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998" y="1110174"/>
            <a:ext cx="1381125" cy="103584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subwaydcw.com/subway-logo.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047750"/>
            <a:ext cx="1473200" cy="32083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fayettealliance.com/wp/wp-content/uploads/2013/02/kroger-logo.gi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3648" y="3566447"/>
            <a:ext cx="1459531" cy="9198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ac.450f.edgecastcdn.net/80450F/kool1017.com/files/2012/08/quick-trip-logogif.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5040" y="2354731"/>
            <a:ext cx="1035845" cy="85009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t3.gstatic.com/images?q=tbn:ANd9GcT9nE3JuFai7_vyc8mUfgPjVN8KClghEYccF5qmrofhXGrO5zhj"/>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89699" y="1336891"/>
            <a:ext cx="1027433" cy="58241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pactprevention.org/news/wp-content/uploads/2014/02/smallcvs.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54562" y="2266950"/>
            <a:ext cx="939975" cy="52873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cdn.ttgtmedia.com/ITKE/uploads/blogs.dir/36/files/2010/12/walgreens-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48400" y="2724150"/>
            <a:ext cx="609600" cy="62630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www.triadcouponing.com/wp-content/uploads/2011/06/publix-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70884" y="4126381"/>
            <a:ext cx="1178358" cy="883769"/>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upload.wikimedia.org/wikipedia/commons/thumb/f/f5/Best_Buy_Logo.svg/2000px-Best_Buy_Logo.sv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70884" y="3539892"/>
            <a:ext cx="1402878" cy="78543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www.movingoureconomy.org/wp-content/uploads/2014/06/HomeDepot-Logo.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687999">
            <a:off x="6825905" y="3853734"/>
            <a:ext cx="683067" cy="5123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www.kbge-eng.com/wp-content/uploads/2013/05/7-11-logo.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506252" y="2801446"/>
            <a:ext cx="627136" cy="454021"/>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logonoid.com/images/kohls-logo.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460899">
            <a:off x="6248990" y="4499406"/>
            <a:ext cx="1747699" cy="206089"/>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www.dollargeneralapplication.org/wp-content/uploads/2012/09/dollar-general-coupon.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53200" y="2343150"/>
            <a:ext cx="908405" cy="385174"/>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http://img3.wikia.nocookie.net/__cb20130225175918/logopedia/images/7/76/Aldi-logo1.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086600" y="2800350"/>
            <a:ext cx="570643" cy="5176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048000" y="1687981"/>
            <a:ext cx="355600" cy="342900"/>
          </a:xfrm>
          <a:prstGeom prst="rect">
            <a:avLst/>
          </a:prstGeom>
        </p:spPr>
      </p:pic>
      <p:pic>
        <p:nvPicPr>
          <p:cNvPr id="43" name="Picture 42" descr="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8200" y="1840381"/>
            <a:ext cx="2133600" cy="2077663"/>
          </a:xfrm>
          <a:prstGeom prst="rect">
            <a:avLst/>
          </a:prstGeom>
        </p:spPr>
      </p:pic>
      <p:pic>
        <p:nvPicPr>
          <p:cNvPr id="44" name="Picture 4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505200" y="1535581"/>
            <a:ext cx="355600" cy="342900"/>
          </a:xfrm>
          <a:prstGeom prst="rect">
            <a:avLst/>
          </a:prstGeom>
        </p:spPr>
      </p:pic>
      <p:pic>
        <p:nvPicPr>
          <p:cNvPr id="45" name="Picture 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124200" y="2602381"/>
            <a:ext cx="355600" cy="342900"/>
          </a:xfrm>
          <a:prstGeom prst="rect">
            <a:avLst/>
          </a:prstGeom>
        </p:spPr>
      </p:pic>
      <p:pic>
        <p:nvPicPr>
          <p:cNvPr id="46" name="Picture 4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581400" y="2602381"/>
            <a:ext cx="355600" cy="342900"/>
          </a:xfrm>
          <a:prstGeom prst="rect">
            <a:avLst/>
          </a:prstGeom>
        </p:spPr>
      </p:pic>
      <p:pic>
        <p:nvPicPr>
          <p:cNvPr id="47" name="Picture 4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048000" y="3669181"/>
            <a:ext cx="355600" cy="342900"/>
          </a:xfrm>
          <a:prstGeom prst="rect">
            <a:avLst/>
          </a:prstGeom>
        </p:spPr>
      </p:pic>
      <p:pic>
        <p:nvPicPr>
          <p:cNvPr id="48" name="Picture 4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505200" y="3745381"/>
            <a:ext cx="355600" cy="342900"/>
          </a:xfrm>
          <a:prstGeom prst="rect">
            <a:avLst/>
          </a:prstGeom>
        </p:spPr>
      </p:pic>
      <p:pic>
        <p:nvPicPr>
          <p:cNvPr id="1036" name="Picture 12" descr="http://files.perfectduluthday.com/wp-content/uploads/2013/11/chipotle-logo.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705600" y="895350"/>
            <a:ext cx="872756" cy="65755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img1.wikia.nocookie.net/__cb20130511041847/logopedia/images/6/68/Chick-fil-A_logo_2012.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20892877">
            <a:off x="7647908" y="1086576"/>
            <a:ext cx="1166980" cy="39372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upload.wikimedia.org/wikipedia/en/thumb/d/dc/Pinkberry_logo.svg/800px-Pinkberry_logo.svg.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21097317">
            <a:off x="6429960" y="1445255"/>
            <a:ext cx="2360452" cy="57314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28600" y="32315"/>
            <a:ext cx="2743200" cy="707886"/>
          </a:xfrm>
          <a:prstGeom prst="rect">
            <a:avLst/>
          </a:prstGeom>
          <a:noFill/>
        </p:spPr>
        <p:txBody>
          <a:bodyPr wrap="square" rtlCol="0">
            <a:spAutoFit/>
          </a:bodyPr>
          <a:lstStyle/>
          <a:p>
            <a:r>
              <a:rPr lang="en-US" sz="4000" b="1" dirty="0" smtClean="0">
                <a:solidFill>
                  <a:srgbClr val="FFFFFF"/>
                </a:solidFill>
                <a:latin typeface="VAG Rounded Std Light" pitchFamily="34" charset="0"/>
                <a:cs typeface="Helvetica"/>
              </a:rPr>
              <a:t>Imagine...</a:t>
            </a:r>
            <a:endParaRPr lang="en-US" sz="4000" b="1" dirty="0">
              <a:solidFill>
                <a:srgbClr val="FFFFFF"/>
              </a:solidFill>
              <a:latin typeface="VAG Rounded Std Light" pitchFamily="34" charset="0"/>
              <a:cs typeface="Helvetica"/>
            </a:endParaRPr>
          </a:p>
        </p:txBody>
      </p:sp>
    </p:spTree>
    <p:extLst>
      <p:ext uri="{BB962C8B-B14F-4D97-AF65-F5344CB8AC3E}">
        <p14:creationId xmlns:p14="http://schemas.microsoft.com/office/powerpoint/2010/main" val="15483220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TotalTime>
  <Words>149</Words>
  <Application>Microsoft Macintosh PowerPoint</Application>
  <PresentationFormat>On-screen Show (16:9)</PresentationFormat>
  <Paragraphs>37</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Big Insights</vt:lpstr>
      <vt:lpstr>PowerPoint Presentation</vt:lpstr>
      <vt:lpstr>PowerPoint Presentation</vt:lpstr>
      <vt:lpstr>PowerPoint Presentation</vt:lpstr>
      <vt:lpstr>PowerPoint Presentation</vt:lpstr>
      <vt:lpstr>PowerPoint Presentation</vt:lpstr>
      <vt:lpstr>PowerPoint Presentation</vt:lpstr>
    </vt:vector>
  </TitlesOfParts>
  <Company>Coca-Cola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Tyler H. Elmendorf</dc:creator>
  <cp:lastModifiedBy>Vicky Gao</cp:lastModifiedBy>
  <cp:revision>12</cp:revision>
  <dcterms:created xsi:type="dcterms:W3CDTF">2014-11-22T23:49:03Z</dcterms:created>
  <dcterms:modified xsi:type="dcterms:W3CDTF">2014-11-23T20:28:40Z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ATIntVersion">
    <vt:i4>15</vt:i4>
  </property>
  <property fmtid="{D5CDD505-2E9C-101B-9397-08002B2CF9AE}" pid="3" name="FILEGUID">
    <vt:lpwstr>08b80ed1-7756-4bba-8693-7defbef51314</vt:lpwstr>
  </property>
  <property fmtid="{D5CDD505-2E9C-101B-9397-08002B2CF9AE}" pid="4" name="MODFILEGUID">
    <vt:lpwstr>6213f0b3-709b-49f6-8e5e-9f9d1ddad2cf</vt:lpwstr>
  </property>
  <property fmtid="{D5CDD505-2E9C-101B-9397-08002B2CF9AE}" pid="5" name="FILEOWNER">
    <vt:lpwstr>T57562</vt:lpwstr>
  </property>
  <property fmtid="{D5CDD505-2E9C-101B-9397-08002B2CF9AE}" pid="6" name="MODFILEOWNER">
    <vt:lpwstr>T57562</vt:lpwstr>
  </property>
  <property fmtid="{D5CDD505-2E9C-101B-9397-08002B2CF9AE}" pid="7" name="IPPCLASS">
    <vt:i4>2</vt:i4>
  </property>
  <property fmtid="{D5CDD505-2E9C-101B-9397-08002B2CF9AE}" pid="8" name="MODIPPCLASS">
    <vt:i4>2</vt:i4>
  </property>
  <property fmtid="{D5CDD505-2E9C-101B-9397-08002B2CF9AE}" pid="9" name="MACHINEID">
    <vt:lpwstr>WWDL278686</vt:lpwstr>
  </property>
  <property fmtid="{D5CDD505-2E9C-101B-9397-08002B2CF9AE}" pid="10" name="MODMACHINEID">
    <vt:lpwstr>WWDL278686</vt:lpwstr>
  </property>
  <property fmtid="{D5CDD505-2E9C-101B-9397-08002B2CF9AE}" pid="11" name="CURRENTCLASS">
    <vt:lpwstr>Classified - Confidential</vt:lpwstr>
  </property>
</Properties>
</file>