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5D44AA-752C-4B3D-8C6D-4707CC5FC748}">
  <a:tblStyle styleId="{355D44AA-752C-4B3D-8C6D-4707CC5FC7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343B400-3960-465A-9742-A361ADDDF9A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a:t>
            </a:r>
            <a:endParaRPr/>
          </a:p>
          <a:p>
            <a:pPr indent="0" lvl="0" marL="0" rtl="0" algn="l">
              <a:spcBef>
                <a:spcPts val="0"/>
              </a:spcBef>
              <a:spcAft>
                <a:spcPts val="0"/>
              </a:spcAft>
              <a:buNone/>
            </a:pPr>
            <a:r>
              <a:rPr lang="en"/>
              <a:t>Where you work</a:t>
            </a:r>
            <a:endParaRPr/>
          </a:p>
          <a:p>
            <a:pPr indent="0" lvl="0" marL="0" rtl="0" algn="l">
              <a:spcBef>
                <a:spcPts val="0"/>
              </a:spcBef>
              <a:spcAft>
                <a:spcPts val="0"/>
              </a:spcAft>
              <a:buNone/>
            </a:pPr>
            <a:r>
              <a:rPr lang="en"/>
              <a:t>Background/Current role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7f794eb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7f794eb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Tried just taking the top N highest correlated stations only using windspeedAvg but that model did not do very well at at all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252efe5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252efe5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may be overlap between </a:t>
            </a:r>
            <a:r>
              <a:rPr lang="en"/>
              <a:t>stations most highly correlated for two or more of the variables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334acb9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334acb9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65108b99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65108b99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55c7549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55c7549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 line denotes lognorm pdf using the mean and standard deviation of windspeedAvg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a:t>
            </a:r>
            <a:r>
              <a:rPr i="1" lang="en"/>
              <a:t>Gustavsson </a:t>
            </a:r>
            <a:r>
              <a:rPr lang="en"/>
              <a:t>University of Gothenburg</a:t>
            </a:r>
            <a:r>
              <a:rPr i="1" lang="en"/>
              <a:t>:</a:t>
            </a:r>
            <a:r>
              <a:rPr lang="en"/>
              <a:t>Tweedie and Poisson Generalized Linear Models</a:t>
            </a:r>
            <a:r>
              <a:rPr i="1" lang="en"/>
              <a:t> </a:t>
            </a:r>
            <a:r>
              <a:rPr lang="en"/>
              <a:t>“</a:t>
            </a:r>
            <a:r>
              <a:rPr lang="en"/>
              <a:t>Our results show that when the association is linear and the sample size is large (&gt; 100 observations), MLLN provides basically unbiased point estimates and has accurate coverage for both confidence and predictor intervals”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7f794ebd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7f794ebd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spread of windspeedAvg across the N most correlated stations, we can see the significant presence of outliers.This </a:t>
            </a:r>
            <a:r>
              <a:rPr lang="en"/>
              <a:t>led me to experiment with how removing the outliers could improve my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177e50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177e50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40faf6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340faf6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obvious importance of outliers led me to explore Generalized Least Squares models. Specifically, I experimented with a Huber Regression model to try and compensate for the apparent heteroscedasticity of the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665108b99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665108b99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7f794eb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7f794eb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Elastic Net - possibly of value as it is effective when we have multiple values correlated to one another. In theory, the windspeedAvg of stations highly correlated with mine should be highly correlated to one another.</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Huber </a:t>
            </a:r>
            <a:r>
              <a:rPr lang="en" sz="1200">
                <a:solidFill>
                  <a:srgbClr val="212529"/>
                </a:solidFill>
                <a:highlight>
                  <a:srgbClr val="FFFFFF"/>
                </a:highlight>
                <a:latin typeface="Roboto"/>
                <a:ea typeface="Roboto"/>
                <a:cs typeface="Roboto"/>
                <a:sym typeface="Roboto"/>
              </a:rPr>
              <a:t>Linear (General Linear Model) regression model that is robust to outliers.</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Lasso so small an alpha says that it really wants to be OLS</a:t>
            </a:r>
            <a:endParaRPr sz="120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7f794e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7f794e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on the Architecture Review Committee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7f794ebd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7f794ebd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665108b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665108b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a:t>
            </a:r>
            <a:r>
              <a:rPr lang="en"/>
              <a:t>Gustavsson, Generalized Linear Models should have done really well if the distribution is log norm. That was not the case. </a:t>
            </a:r>
            <a:r>
              <a:rPr lang="en">
                <a:solidFill>
                  <a:srgbClr val="2A3990"/>
                </a:solidFill>
              </a:rPr>
              <a:t>Tweedie and Poisson are Generalized Linear Models and neither preformed well.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77e50c4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177e50c4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665108b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665108b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stations in The Pinery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665108b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665108b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52efe5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252efe5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f794eb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7f794eb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f794eb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f794eb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anemometer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03298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032985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Evaluated and Discounted:</a:t>
            </a:r>
            <a:endParaRPr/>
          </a:p>
          <a:p>
            <a:pPr indent="0" lvl="0" marL="0" rtl="0" algn="l">
              <a:spcBef>
                <a:spcPts val="0"/>
              </a:spcBef>
              <a:spcAft>
                <a:spcPts val="0"/>
              </a:spcAft>
              <a:buNone/>
            </a:pPr>
            <a:r>
              <a:rPr lang="en"/>
              <a:t>Openweather Map - OWM measurements at same times/locations for Weather Underground data is vastly different from Weather Underground data. Further, the values provided are not well correlated with my weather station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Ambient Weather - no ability to access data from weather stations other than my own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Weather Cloud - No API and no ability to access data from weather stations other than my own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 Sources Not Evaluated</a:t>
            </a:r>
            <a:endParaRPr/>
          </a:p>
          <a:p>
            <a:pPr indent="0" lvl="0" marL="0" rtl="0" algn="l">
              <a:spcBef>
                <a:spcPts val="0"/>
              </a:spcBef>
              <a:spcAft>
                <a:spcPts val="0"/>
              </a:spcAft>
              <a:buClr>
                <a:schemeClr val="dk1"/>
              </a:buClr>
              <a:buSzPts val="1100"/>
              <a:buFont typeface="Arial"/>
              <a:buNone/>
            </a:pPr>
            <a:r>
              <a:rPr lang="en"/>
              <a:t>Citizen Weather Observer Program (CWOP/APRSWXNET) via Meteorological Assimilation Data Ingest System (MADIS) at NOAA - API access is via Fortran or helper utilities that one must download/install and the time demands of the project did not allow investigation of this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7f794eb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7f794eb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7f794eb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7f794eb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8032985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8032985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032985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032985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riverdogcabin/PSDS4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PSDS 4900 Capstone</a:t>
            </a:r>
            <a:endParaRPr/>
          </a:p>
        </p:txBody>
      </p:sp>
      <p:sp>
        <p:nvSpPr>
          <p:cNvPr id="86" name="Google Shape;86;p13"/>
          <p:cNvSpPr txBox="1"/>
          <p:nvPr>
            <p:ph idx="1" type="subTitle"/>
          </p:nvPr>
        </p:nvSpPr>
        <p:spPr>
          <a:xfrm>
            <a:off x="598100" y="2715940"/>
            <a:ext cx="8222100" cy="9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JD Davis</a:t>
            </a:r>
            <a:endParaRPr/>
          </a:p>
          <a:p>
            <a:pPr indent="0" lvl="0" marL="0" rtl="0" algn="l">
              <a:spcBef>
                <a:spcPts val="0"/>
              </a:spcBef>
              <a:spcAft>
                <a:spcPts val="0"/>
              </a:spcAft>
              <a:buNone/>
            </a:pPr>
            <a:r>
              <a:rPr lang="en"/>
              <a:t>11 Aug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 type="body"/>
          </p:nvPr>
        </p:nvSpPr>
        <p:spPr>
          <a:xfrm>
            <a:off x="311700" y="1152475"/>
            <a:ext cx="4147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correlation matrix of data from my weather station</a:t>
            </a:r>
            <a:endParaRPr/>
          </a:p>
          <a:p>
            <a:pPr indent="-342900" lvl="0" marL="457200" rtl="0" algn="l">
              <a:spcBef>
                <a:spcPts val="0"/>
              </a:spcBef>
              <a:spcAft>
                <a:spcPts val="0"/>
              </a:spcAft>
              <a:buSzPts val="1800"/>
              <a:buChar char="●"/>
            </a:pPr>
            <a:r>
              <a:rPr lang="en"/>
              <a:t>Include all variables correlated to windspeedAvg at </a:t>
            </a:r>
            <a:r>
              <a:rPr lang="en"/>
              <a:t>&gt; 0.8</a:t>
            </a:r>
            <a:endParaRPr/>
          </a:p>
          <a:p>
            <a:pPr indent="-342900" lvl="0" marL="457200" rtl="0" algn="l">
              <a:spcBef>
                <a:spcPts val="0"/>
              </a:spcBef>
              <a:spcAft>
                <a:spcPts val="0"/>
              </a:spcAft>
              <a:buSzPts val="1800"/>
              <a:buChar char="●"/>
            </a:pPr>
            <a:r>
              <a:rPr lang="en"/>
              <a:t>Use most highly correlated stations for those variables</a:t>
            </a:r>
            <a:endParaRPr/>
          </a:p>
          <a:p>
            <a:pPr indent="0" lvl="0" marL="457200" rtl="0" algn="l">
              <a:spcBef>
                <a:spcPts val="1200"/>
              </a:spcBef>
              <a:spcAft>
                <a:spcPts val="1200"/>
              </a:spcAft>
              <a:buNone/>
            </a:pPr>
            <a:r>
              <a:t/>
            </a:r>
            <a:endParaRPr/>
          </a:p>
        </p:txBody>
      </p:sp>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Model Input - Step 1</a:t>
            </a:r>
            <a:endParaRPr/>
          </a:p>
        </p:txBody>
      </p:sp>
      <p:graphicFrame>
        <p:nvGraphicFramePr>
          <p:cNvPr id="152" name="Google Shape;152;p22"/>
          <p:cNvGraphicFramePr/>
          <p:nvPr/>
        </p:nvGraphicFramePr>
        <p:xfrm>
          <a:off x="4532800" y="1057425"/>
          <a:ext cx="3000000" cy="3000000"/>
        </p:xfrm>
        <a:graphic>
          <a:graphicData uri="http://schemas.openxmlformats.org/drawingml/2006/table">
            <a:tbl>
              <a:tblPr>
                <a:noFill/>
                <a:tableStyleId>{3343B400-3960-465A-9742-A361ADDDF9A6}</a:tableStyleId>
              </a:tblPr>
              <a:tblGrid>
                <a:gridCol w="2149750"/>
                <a:gridCol w="2149750"/>
              </a:tblGrid>
              <a:tr h="377700">
                <a:tc>
                  <a:txBody>
                    <a:bodyPr/>
                    <a:lstStyle/>
                    <a:p>
                      <a:pPr indent="0" lvl="0" marL="0" marR="0" rtl="0" algn="ctr">
                        <a:lnSpc>
                          <a:spcPct val="115000"/>
                        </a:lnSpc>
                        <a:spcBef>
                          <a:spcPts val="0"/>
                        </a:spcBef>
                        <a:spcAft>
                          <a:spcPts val="0"/>
                        </a:spcAft>
                        <a:buNone/>
                      </a:pPr>
                      <a:r>
                        <a:rPr b="1" lang="en" sz="1800">
                          <a:solidFill>
                            <a:srgbClr val="212121"/>
                          </a:solidFill>
                        </a:rPr>
                        <a:t>windspeedAvg</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1</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windgustAvg</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0.995071</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windspeedHigh</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0.852027</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windgustHigh</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0.838374</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windgustLow</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0.523414</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windspeedLow</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0.459209</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solarRadiationHigh</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0.370677</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uvHigh</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0.364316</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tempHigh</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None/>
                      </a:pPr>
                      <a:r>
                        <a:rPr lang="en" sz="1800">
                          <a:solidFill>
                            <a:srgbClr val="212121"/>
                          </a:solidFill>
                        </a:rPr>
                        <a:t>0.286263</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7700">
                <a:tc>
                  <a:txBody>
                    <a:bodyPr/>
                    <a:lstStyle/>
                    <a:p>
                      <a:pPr indent="0" lvl="0" marL="0" marR="0" rtl="0" algn="ctr">
                        <a:lnSpc>
                          <a:spcPct val="115000"/>
                        </a:lnSpc>
                        <a:spcBef>
                          <a:spcPts val="0"/>
                        </a:spcBef>
                        <a:spcAft>
                          <a:spcPts val="0"/>
                        </a:spcAft>
                        <a:buNone/>
                      </a:pPr>
                      <a:r>
                        <a:rPr b="1" lang="en" sz="1800">
                          <a:solidFill>
                            <a:srgbClr val="212121"/>
                          </a:solidFill>
                        </a:rPr>
                        <a:t>windchillHigh</a:t>
                      </a:r>
                      <a:endParaRPr b="1" sz="1800">
                        <a:solidFill>
                          <a:srgbClr val="212121"/>
                        </a:solidFill>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800">
                          <a:solidFill>
                            <a:srgbClr val="212121"/>
                          </a:solidFill>
                        </a:rPr>
                        <a:t>0.28625</a:t>
                      </a:r>
                      <a:endParaRPr sz="18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53" name="Google Shape;153;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Choosing </a:t>
            </a:r>
            <a:r>
              <a:rPr lang="en"/>
              <a:t>Model Input - Step 2</a:t>
            </a:r>
            <a:endParaRPr/>
          </a:p>
          <a:p>
            <a:pPr indent="0" lvl="0" marL="0" rtl="0" algn="l">
              <a:spcBef>
                <a:spcPts val="0"/>
              </a:spcBef>
              <a:spcAft>
                <a:spcPts val="0"/>
              </a:spcAft>
              <a:buNone/>
            </a:pPr>
            <a:r>
              <a:t/>
            </a:r>
            <a:endParaRPr/>
          </a:p>
        </p:txBody>
      </p:sp>
      <p:sp>
        <p:nvSpPr>
          <p:cNvPr id="159" name="Google Shape;159;p23"/>
          <p:cNvSpPr txBox="1"/>
          <p:nvPr>
            <p:ph idx="1" type="body"/>
          </p:nvPr>
        </p:nvSpPr>
        <p:spPr>
          <a:xfrm>
            <a:off x="311700" y="1000075"/>
            <a:ext cx="8460300" cy="8757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Create correlation matrices for all stations compared to my station</a:t>
            </a:r>
            <a:endParaRPr/>
          </a:p>
          <a:p>
            <a:pPr indent="-334327" lvl="0" marL="457200" rtl="0" algn="l">
              <a:spcBef>
                <a:spcPts val="0"/>
              </a:spcBef>
              <a:spcAft>
                <a:spcPts val="0"/>
              </a:spcAft>
              <a:buSzPct val="100000"/>
              <a:buChar char="●"/>
            </a:pPr>
            <a:r>
              <a:rPr lang="en"/>
              <a:t>Choose stations with highest correlation for each of the variables from Step 1</a:t>
            </a:r>
            <a:endParaRPr/>
          </a:p>
        </p:txBody>
      </p:sp>
      <p:graphicFrame>
        <p:nvGraphicFramePr>
          <p:cNvPr id="160" name="Google Shape;160;p23"/>
          <p:cNvGraphicFramePr/>
          <p:nvPr/>
        </p:nvGraphicFramePr>
        <p:xfrm>
          <a:off x="311700" y="1788900"/>
          <a:ext cx="3000000" cy="3000000"/>
        </p:xfrm>
        <a:graphic>
          <a:graphicData uri="http://schemas.openxmlformats.org/drawingml/2006/table">
            <a:tbl>
              <a:tblPr>
                <a:solidFill>
                  <a:srgbClr val="FFFFFF"/>
                </a:solidFill>
                <a:tableStyleId>{355D44AA-752C-4B3D-8C6D-4707CC5FC748}</a:tableStyleId>
              </a:tblPr>
              <a:tblGrid>
                <a:gridCol w="1352275"/>
                <a:gridCol w="1759175"/>
                <a:gridCol w="1627525"/>
                <a:gridCol w="1830975"/>
                <a:gridCol w="1687375"/>
              </a:tblGrid>
              <a:tr h="346700">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stationID</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windspeedAvg_corr</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windgustAvg_corr</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windspeedHigh_corr</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windgustHigh_corr</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KCOCASTL148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0.448414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0.547012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0.675833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0.730436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KCOCASTL161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0.765005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0.744230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0.788360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0.801225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KCOCASTL167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0.708132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0.727253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0.750650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0.758954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KCOCASTL195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0.638610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0.673448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0.747853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0.765771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KCOCASTL200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0.678979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0.721673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0.761377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0.782530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KCOCASTL204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0.716807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0.731671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0.749011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0.759554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KCOCASTL205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0.648407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0.692907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0.756221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0.777309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KCOCASTL208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0.746687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0.745058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0.758229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0.763326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1" name="Google Shape;161;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N most highly correlated stations for each of the variables from Step 1 using correlation matrix from Step 2</a:t>
            </a:r>
            <a:endParaRPr/>
          </a:p>
          <a:p>
            <a:pPr indent="-317500" lvl="1" marL="914400" rtl="0" algn="l">
              <a:spcBef>
                <a:spcPts val="0"/>
              </a:spcBef>
              <a:spcAft>
                <a:spcPts val="0"/>
              </a:spcAft>
              <a:buSzPts val="1400"/>
              <a:buChar char="○"/>
            </a:pPr>
            <a:r>
              <a:rPr lang="en"/>
              <a:t>Pull observations of variables (Step 1) for N number of stations</a:t>
            </a:r>
            <a:endParaRPr/>
          </a:p>
          <a:p>
            <a:pPr indent="-317500" lvl="1" marL="914400" rtl="0" algn="l">
              <a:spcBef>
                <a:spcPts val="0"/>
              </a:spcBef>
              <a:spcAft>
                <a:spcPts val="0"/>
              </a:spcAft>
              <a:buSzPts val="1400"/>
              <a:buChar char="○"/>
            </a:pPr>
            <a:r>
              <a:rPr lang="en"/>
              <a:t>Perform Linear Regression using N stations and score</a:t>
            </a:r>
            <a:endParaRPr/>
          </a:p>
          <a:p>
            <a:pPr indent="-317500" lvl="1" marL="914400" rtl="0" algn="l">
              <a:spcBef>
                <a:spcPts val="0"/>
              </a:spcBef>
              <a:spcAft>
                <a:spcPts val="0"/>
              </a:spcAft>
              <a:buSzPts val="1400"/>
              <a:buChar char="○"/>
            </a:pPr>
            <a:r>
              <a:rPr lang="en"/>
              <a:t>Store number of stations with best score</a:t>
            </a:r>
            <a:endParaRPr/>
          </a:p>
          <a:p>
            <a:pPr indent="-342900" lvl="0" marL="457200" rtl="0" algn="l">
              <a:spcBef>
                <a:spcPts val="0"/>
              </a:spcBef>
              <a:spcAft>
                <a:spcPts val="0"/>
              </a:spcAft>
              <a:buSzPts val="1800"/>
              <a:buChar char="●"/>
            </a:pPr>
            <a:r>
              <a:rPr lang="en"/>
              <a:t>Use N stations for training and testing other models</a:t>
            </a:r>
            <a:endParaRPr/>
          </a:p>
        </p:txBody>
      </p:sp>
      <p:sp>
        <p:nvSpPr>
          <p:cNvPr id="167" name="Google Shape;16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Choosing Model Input - Step 3</a:t>
            </a:r>
            <a:endParaRPr/>
          </a:p>
        </p:txBody>
      </p:sp>
      <p:sp>
        <p:nvSpPr>
          <p:cNvPr id="168" name="Google Shape;168;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Distribution</a:t>
            </a:r>
            <a:endParaRPr/>
          </a:p>
        </p:txBody>
      </p:sp>
      <p:sp>
        <p:nvSpPr>
          <p:cNvPr id="174" name="Google Shape;174;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5"/>
          <p:cNvPicPr preferRelativeResize="0"/>
          <p:nvPr/>
        </p:nvPicPr>
        <p:blipFill>
          <a:blip r:embed="rId3">
            <a:alphaModFix/>
          </a:blip>
          <a:stretch>
            <a:fillRect/>
          </a:stretch>
        </p:blipFill>
        <p:spPr>
          <a:xfrm>
            <a:off x="710388" y="1017800"/>
            <a:ext cx="7723228"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Distribution: PDF With Log Norm Overlay</a:t>
            </a:r>
            <a:endParaRPr/>
          </a:p>
        </p:txBody>
      </p:sp>
      <p:sp>
        <p:nvSpPr>
          <p:cNvPr id="181" name="Google Shape;181;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6"/>
          <p:cNvPicPr preferRelativeResize="0"/>
          <p:nvPr/>
        </p:nvPicPr>
        <p:blipFill>
          <a:blip r:embed="rId3">
            <a:alphaModFix/>
          </a:blip>
          <a:stretch>
            <a:fillRect/>
          </a:stretch>
        </p:blipFill>
        <p:spPr>
          <a:xfrm>
            <a:off x="741138" y="1017800"/>
            <a:ext cx="7661734" cy="3820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windspeedAvg For Most Correlated Stations</a:t>
            </a:r>
            <a:endParaRPr/>
          </a:p>
        </p:txBody>
      </p:sp>
      <p:pic>
        <p:nvPicPr>
          <p:cNvPr id="188" name="Google Shape;188;p27"/>
          <p:cNvPicPr preferRelativeResize="0"/>
          <p:nvPr/>
        </p:nvPicPr>
        <p:blipFill>
          <a:blip r:embed="rId3">
            <a:alphaModFix/>
          </a:blip>
          <a:stretch>
            <a:fillRect/>
          </a:stretch>
        </p:blipFill>
        <p:spPr>
          <a:xfrm>
            <a:off x="311700" y="923875"/>
            <a:ext cx="8520599" cy="3991025"/>
          </a:xfrm>
          <a:prstGeom prst="rect">
            <a:avLst/>
          </a:prstGeom>
          <a:noFill/>
          <a:ln>
            <a:noFill/>
          </a:ln>
        </p:spPr>
      </p:pic>
      <p:sp>
        <p:nvSpPr>
          <p:cNvPr id="189" name="Google Shape;189;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Removing Outliers</a:t>
            </a:r>
            <a:endParaRPr/>
          </a:p>
        </p:txBody>
      </p:sp>
      <p:sp>
        <p:nvSpPr>
          <p:cNvPr id="195" name="Google Shape;19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6" name="Google Shape;196;p28"/>
          <p:cNvGraphicFramePr/>
          <p:nvPr/>
        </p:nvGraphicFramePr>
        <p:xfrm>
          <a:off x="311700" y="1152470"/>
          <a:ext cx="3000000" cy="3000000"/>
        </p:xfrm>
        <a:graphic>
          <a:graphicData uri="http://schemas.openxmlformats.org/drawingml/2006/table">
            <a:tbl>
              <a:tblPr>
                <a:noFill/>
                <a:tableStyleId>{3343B400-3960-465A-9742-A361ADDDF9A6}</a:tableStyleId>
              </a:tblPr>
              <a:tblGrid>
                <a:gridCol w="2130150"/>
                <a:gridCol w="2130150"/>
                <a:gridCol w="2130150"/>
                <a:gridCol w="2130150"/>
              </a:tblGrid>
              <a:tr h="61415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Entire Dataset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Outliers Removed via Isolation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Outliers Removed via LocalOutlierFactor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4150">
                <a:tc>
                  <a:txBody>
                    <a:bodyPr/>
                    <a:lstStyle/>
                    <a:p>
                      <a:pPr indent="0" lvl="0" marL="0" rtl="0" algn="l">
                        <a:spcBef>
                          <a:spcPts val="0"/>
                        </a:spcBef>
                        <a:spcAft>
                          <a:spcPts val="0"/>
                        </a:spcAft>
                        <a:buNone/>
                      </a:pPr>
                      <a:r>
                        <a:rPr lang="en"/>
                        <a:t>Rows Dropped</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159 (13.27%)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31 (2.59%)</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4150">
                <a:tc>
                  <a:txBody>
                    <a:bodyPr/>
                    <a:lstStyle/>
                    <a:p>
                      <a:pPr indent="0" lvl="0" marL="0" rtl="0" algn="l">
                        <a:spcBef>
                          <a:spcPts val="0"/>
                        </a:spcBef>
                        <a:spcAft>
                          <a:spcPts val="0"/>
                        </a:spcAft>
                        <a:buNone/>
                      </a:pPr>
                      <a:r>
                        <a:rPr lang="en"/>
                        <a:t>Linear Regression Accuracy</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0.873127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0.638218 (-27%)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0000"/>
                    </a:solidFill>
                  </a:tcPr>
                </a:tc>
                <a:tc>
                  <a:txBody>
                    <a:bodyPr/>
                    <a:lstStyle/>
                    <a:p>
                      <a:pPr indent="0" lvl="0" marL="0" marR="0" rtl="0" algn="l">
                        <a:lnSpc>
                          <a:spcPct val="100000"/>
                        </a:lnSpc>
                        <a:spcBef>
                          <a:spcPts val="0"/>
                        </a:spcBef>
                        <a:spcAft>
                          <a:spcPts val="0"/>
                        </a:spcAft>
                        <a:buNone/>
                      </a:pPr>
                      <a:r>
                        <a:rPr lang="en"/>
                        <a:t>0.680896 (-22%)</a:t>
                      </a:r>
                      <a:endParaRPr/>
                    </a:p>
                    <a:p>
                      <a:pPr indent="0" lvl="0" marL="0" marR="0" rtl="0" algn="l">
                        <a:lnSpc>
                          <a:spcPct val="100000"/>
                        </a:lnSpc>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0000"/>
                    </a:solidFill>
                  </a:tcPr>
                </a:tc>
              </a:tr>
              <a:tr h="614150">
                <a:tc>
                  <a:txBody>
                    <a:bodyPr/>
                    <a:lstStyle/>
                    <a:p>
                      <a:pPr indent="0" lvl="0" marL="0" rtl="0" algn="l">
                        <a:spcBef>
                          <a:spcPts val="0"/>
                        </a:spcBef>
                        <a:spcAft>
                          <a:spcPts val="0"/>
                        </a:spcAft>
                        <a:buNone/>
                      </a:pPr>
                      <a:r>
                        <a:rPr lang="en"/>
                        <a:t>Ridge Regression Accuracy</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0.766903</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0.620214 (-19%)</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06666"/>
                    </a:solidFill>
                  </a:tcPr>
                </a:tc>
                <a:tc>
                  <a:txBody>
                    <a:bodyPr/>
                    <a:lstStyle/>
                    <a:p>
                      <a:pPr indent="0" lvl="0" marL="0" marR="0" rtl="0" algn="l">
                        <a:lnSpc>
                          <a:spcPct val="100000"/>
                        </a:lnSpc>
                        <a:spcBef>
                          <a:spcPts val="0"/>
                        </a:spcBef>
                        <a:spcAft>
                          <a:spcPts val="0"/>
                        </a:spcAft>
                        <a:buNone/>
                      </a:pPr>
                      <a:r>
                        <a:rPr lang="en"/>
                        <a:t>0.739091 (-4%)</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r>
              <a:tr h="614150">
                <a:tc>
                  <a:txBody>
                    <a:bodyPr/>
                    <a:lstStyle/>
                    <a:p>
                      <a:pPr indent="0" lvl="0" marL="0" rtl="0" algn="l">
                        <a:spcBef>
                          <a:spcPts val="0"/>
                        </a:spcBef>
                        <a:spcAft>
                          <a:spcPts val="0"/>
                        </a:spcAft>
                        <a:buNone/>
                      </a:pPr>
                      <a:r>
                        <a:rPr lang="en"/>
                        <a:t>Lasso Regression Accuracy</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0.768726</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0.610656 (-20%)</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0000"/>
                    </a:solidFill>
                  </a:tcPr>
                </a:tc>
                <a:tc>
                  <a:txBody>
                    <a:bodyPr/>
                    <a:lstStyle/>
                    <a:p>
                      <a:pPr indent="0" lvl="0" marL="0" marR="0" rtl="0" algn="l">
                        <a:lnSpc>
                          <a:spcPct val="100000"/>
                        </a:lnSpc>
                        <a:spcBef>
                          <a:spcPts val="0"/>
                        </a:spcBef>
                        <a:spcAft>
                          <a:spcPts val="0"/>
                        </a:spcAft>
                        <a:buNone/>
                      </a:pPr>
                      <a:r>
                        <a:rPr lang="en"/>
                        <a:t>0.70588 (-8%)</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r>
              <a:tr h="614150">
                <a:tc>
                  <a:txBody>
                    <a:bodyPr/>
                    <a:lstStyle/>
                    <a:p>
                      <a:pPr indent="0" lvl="0" marL="0" rtl="0" algn="l">
                        <a:spcBef>
                          <a:spcPts val="0"/>
                        </a:spcBef>
                        <a:spcAft>
                          <a:spcPts val="0"/>
                        </a:spcAft>
                        <a:buNone/>
                      </a:pPr>
                      <a:r>
                        <a:rPr lang="en"/>
                        <a:t>SVR (Poly degree 2) Accuracy</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a:t>0.766903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a:t>0.697551 (-9%)</a:t>
                      </a:r>
                      <a:endParaRPr/>
                    </a:p>
                  </a:txBody>
                  <a:tcPr marT="91425" marB="91425" marR="91425" marL="91425">
                    <a:lnT cap="flat" cmpd="sng" w="9525">
                      <a:solidFill>
                        <a:srgbClr val="9E9E9E"/>
                      </a:solidFill>
                      <a:prstDash val="solid"/>
                      <a:round/>
                      <a:headEnd len="sm" w="sm" type="none"/>
                      <a:tailEnd len="sm" w="sm" type="none"/>
                    </a:lnT>
                    <a:solidFill>
                      <a:srgbClr val="EA9999"/>
                    </a:solidFill>
                  </a:tcPr>
                </a:tc>
                <a:tc>
                  <a:txBody>
                    <a:bodyPr/>
                    <a:lstStyle/>
                    <a:p>
                      <a:pPr indent="0" lvl="0" marL="0" marR="0" rtl="0" algn="l">
                        <a:lnSpc>
                          <a:spcPct val="100000"/>
                        </a:lnSpc>
                        <a:spcBef>
                          <a:spcPts val="0"/>
                        </a:spcBef>
                        <a:spcAft>
                          <a:spcPts val="0"/>
                        </a:spcAft>
                        <a:buNone/>
                      </a:pPr>
                      <a:r>
                        <a:rPr lang="en"/>
                        <a:t>0.746221 (-3%)</a:t>
                      </a:r>
                      <a:endParaRPr/>
                    </a:p>
                  </a:txBody>
                  <a:tcPr marT="91425" marB="91425" marR="91425" marL="91425">
                    <a:lnT cap="flat" cmpd="sng" w="9525">
                      <a:solidFill>
                        <a:srgbClr val="9E9E9E"/>
                      </a:solidFill>
                      <a:prstDash val="solid"/>
                      <a:round/>
                      <a:headEnd len="sm" w="sm" type="none"/>
                      <a:tailEnd len="sm" w="sm" type="none"/>
                    </a:lnT>
                    <a:solidFill>
                      <a:srgbClr val="EA9999"/>
                    </a:solidFill>
                  </a:tcPr>
                </a:tc>
              </a:tr>
            </a:tbl>
          </a:graphicData>
        </a:graphic>
      </p:graphicFrame>
      <p:sp>
        <p:nvSpPr>
          <p:cNvPr id="197" name="Google Shape;197;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Removing Outliers</a:t>
            </a:r>
            <a:endParaRPr/>
          </a:p>
        </p:txBody>
      </p:sp>
      <p:graphicFrame>
        <p:nvGraphicFramePr>
          <p:cNvPr id="203" name="Google Shape;203;p29"/>
          <p:cNvGraphicFramePr/>
          <p:nvPr/>
        </p:nvGraphicFramePr>
        <p:xfrm>
          <a:off x="262825" y="1174150"/>
          <a:ext cx="3000000" cy="3000000"/>
        </p:xfrm>
        <a:graphic>
          <a:graphicData uri="http://schemas.openxmlformats.org/drawingml/2006/table">
            <a:tbl>
              <a:tblPr>
                <a:noFill/>
                <a:tableStyleId>{3343B400-3960-465A-9742-A361ADDDF9A6}</a:tableStyleId>
              </a:tblPr>
              <a:tblGrid>
                <a:gridCol w="2909575"/>
                <a:gridCol w="2909575"/>
                <a:gridCol w="2750325"/>
              </a:tblGrid>
              <a:tr h="668825">
                <a:tc>
                  <a:txBody>
                    <a:bodyPr/>
                    <a:lstStyle/>
                    <a:p>
                      <a:pPr indent="0" lvl="0" marL="0" rtl="0" algn="l">
                        <a:spcBef>
                          <a:spcPts val="0"/>
                        </a:spcBef>
                        <a:spcAft>
                          <a:spcPts val="0"/>
                        </a:spcAft>
                        <a:buNone/>
                      </a:pPr>
                      <a:r>
                        <a:rPr lang="en"/>
                        <a:t>Entire Dataset</a:t>
                      </a:r>
                      <a:endParaRPr/>
                    </a:p>
                  </a:txBody>
                  <a:tcPr marT="91425" marB="91425" marR="91425" marL="91425"/>
                </a:tc>
                <a:tc>
                  <a:txBody>
                    <a:bodyPr/>
                    <a:lstStyle/>
                    <a:p>
                      <a:pPr indent="0" lvl="0" marL="0" rtl="0" algn="l">
                        <a:spcBef>
                          <a:spcPts val="0"/>
                        </a:spcBef>
                        <a:spcAft>
                          <a:spcPts val="0"/>
                        </a:spcAft>
                        <a:buNone/>
                      </a:pPr>
                      <a:r>
                        <a:rPr lang="en"/>
                        <a:t>Outliers Removed via Isolation Forest</a:t>
                      </a:r>
                      <a:endParaRPr/>
                    </a:p>
                  </a:txBody>
                  <a:tcPr marT="91425" marB="91425" marR="91425" marL="91425"/>
                </a:tc>
                <a:tc>
                  <a:txBody>
                    <a:bodyPr/>
                    <a:lstStyle/>
                    <a:p>
                      <a:pPr indent="0" lvl="0" marL="0" rtl="0" algn="l">
                        <a:spcBef>
                          <a:spcPts val="0"/>
                        </a:spcBef>
                        <a:spcAft>
                          <a:spcPts val="0"/>
                        </a:spcAft>
                        <a:buNone/>
                      </a:pPr>
                      <a:r>
                        <a:rPr lang="en"/>
                        <a:t>Outliers Removed via LocalOutlierFactor</a:t>
                      </a:r>
                      <a:endParaRPr/>
                    </a:p>
                  </a:txBody>
                  <a:tcPr marT="91425" marB="91425" marR="91425" marL="91425"/>
                </a:tc>
              </a:tr>
              <a:tr h="2919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04" name="Google Shape;204;p29"/>
          <p:cNvPicPr preferRelativeResize="0"/>
          <p:nvPr/>
        </p:nvPicPr>
        <p:blipFill>
          <a:blip r:embed="rId3">
            <a:alphaModFix/>
          </a:blip>
          <a:stretch>
            <a:fillRect/>
          </a:stretch>
        </p:blipFill>
        <p:spPr>
          <a:xfrm>
            <a:off x="228600" y="1915375"/>
            <a:ext cx="2924916" cy="2847125"/>
          </a:xfrm>
          <a:prstGeom prst="rect">
            <a:avLst/>
          </a:prstGeom>
          <a:noFill/>
          <a:ln>
            <a:noFill/>
          </a:ln>
        </p:spPr>
      </p:pic>
      <p:pic>
        <p:nvPicPr>
          <p:cNvPr id="205" name="Google Shape;205;p29"/>
          <p:cNvPicPr preferRelativeResize="0"/>
          <p:nvPr/>
        </p:nvPicPr>
        <p:blipFill>
          <a:blip r:embed="rId4">
            <a:alphaModFix/>
          </a:blip>
          <a:stretch>
            <a:fillRect/>
          </a:stretch>
        </p:blipFill>
        <p:spPr>
          <a:xfrm>
            <a:off x="3153516" y="1915375"/>
            <a:ext cx="2924916" cy="2847125"/>
          </a:xfrm>
          <a:prstGeom prst="rect">
            <a:avLst/>
          </a:prstGeom>
          <a:noFill/>
          <a:ln>
            <a:noFill/>
          </a:ln>
        </p:spPr>
      </p:pic>
      <p:pic>
        <p:nvPicPr>
          <p:cNvPr id="206" name="Google Shape;206;p29"/>
          <p:cNvPicPr preferRelativeResize="0"/>
          <p:nvPr/>
        </p:nvPicPr>
        <p:blipFill>
          <a:blip r:embed="rId5">
            <a:alphaModFix/>
          </a:blip>
          <a:stretch>
            <a:fillRect/>
          </a:stretch>
        </p:blipFill>
        <p:spPr>
          <a:xfrm>
            <a:off x="6078425" y="1915375"/>
            <a:ext cx="2684574" cy="2779626"/>
          </a:xfrm>
          <a:prstGeom prst="rect">
            <a:avLst/>
          </a:prstGeom>
          <a:noFill/>
          <a:ln>
            <a:noFill/>
          </a:ln>
        </p:spPr>
      </p:pic>
      <p:sp>
        <p:nvSpPr>
          <p:cNvPr id="207" name="Google Shape;207;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Tuning and Training</a:t>
            </a:r>
            <a:endParaRPr/>
          </a:p>
        </p:txBody>
      </p:sp>
      <p:sp>
        <p:nvSpPr>
          <p:cNvPr id="213" name="Google Shape;213;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Experimented with </a:t>
            </a:r>
            <a:endParaRPr/>
          </a:p>
          <a:p>
            <a:pPr indent="-317500" lvl="1" marL="914400" rtl="0" algn="l">
              <a:spcBef>
                <a:spcPts val="0"/>
              </a:spcBef>
              <a:spcAft>
                <a:spcPts val="0"/>
              </a:spcAft>
              <a:buSzPts val="1400"/>
              <a:buChar char="○"/>
            </a:pPr>
            <a:r>
              <a:rPr lang="en"/>
              <a:t>10 </a:t>
            </a:r>
            <a:r>
              <a:rPr lang="en"/>
              <a:t>different</a:t>
            </a:r>
            <a:r>
              <a:rPr lang="en"/>
              <a:t> regression methods</a:t>
            </a:r>
            <a:endParaRPr/>
          </a:p>
          <a:p>
            <a:pPr indent="-317500" lvl="1" marL="914400" rtl="0" algn="l">
              <a:spcBef>
                <a:spcPts val="0"/>
              </a:spcBef>
              <a:spcAft>
                <a:spcPts val="0"/>
              </a:spcAft>
              <a:buSzPts val="1400"/>
              <a:buChar char="○"/>
            </a:pPr>
            <a:r>
              <a:rPr lang="en"/>
              <a:t>Two </a:t>
            </a:r>
            <a:r>
              <a:rPr lang="en"/>
              <a:t>different</a:t>
            </a:r>
            <a:r>
              <a:rPr lang="en"/>
              <a:t> methods for outlier elimination</a:t>
            </a:r>
            <a:endParaRPr/>
          </a:p>
          <a:p>
            <a:pPr indent="-317500" lvl="1" marL="914400" rtl="0" algn="l">
              <a:spcBef>
                <a:spcPts val="0"/>
              </a:spcBef>
              <a:spcAft>
                <a:spcPts val="0"/>
              </a:spcAft>
              <a:buSzPts val="1400"/>
              <a:buChar char="○"/>
            </a:pPr>
            <a:r>
              <a:rPr lang="en"/>
              <a:t>With and without input scaling</a:t>
            </a:r>
            <a:endParaRPr/>
          </a:p>
          <a:p>
            <a:pPr indent="-342900" lvl="0" marL="457200" rtl="0" algn="l">
              <a:spcBef>
                <a:spcPts val="0"/>
              </a:spcBef>
              <a:spcAft>
                <a:spcPts val="0"/>
              </a:spcAft>
              <a:buSzPts val="1800"/>
              <a:buChar char="●"/>
            </a:pPr>
            <a:r>
              <a:rPr lang="en"/>
              <a:t>Hyperparameter Tuning via Pipeline/GridSearchCV</a:t>
            </a:r>
            <a:endParaRPr/>
          </a:p>
          <a:p>
            <a:pPr indent="-342900" lvl="0" marL="457200" rtl="0" algn="l">
              <a:spcBef>
                <a:spcPts val="0"/>
              </a:spcBef>
              <a:spcAft>
                <a:spcPts val="0"/>
              </a:spcAft>
              <a:buSzPts val="1800"/>
              <a:buChar char="●"/>
            </a:pPr>
            <a:r>
              <a:rPr lang="en"/>
              <a:t>85/15 Train Test Split</a:t>
            </a:r>
            <a:endParaRPr/>
          </a:p>
          <a:p>
            <a:pPr indent="-317500" lvl="1" marL="914400" rtl="0" algn="l">
              <a:spcBef>
                <a:spcPts val="0"/>
              </a:spcBef>
              <a:spcAft>
                <a:spcPts val="0"/>
              </a:spcAft>
              <a:buSzPts val="1400"/>
              <a:buChar char="○"/>
            </a:pPr>
            <a:r>
              <a:rPr lang="en"/>
              <a:t>1198</a:t>
            </a:r>
            <a:r>
              <a:rPr lang="en"/>
              <a:t> observations of</a:t>
            </a:r>
            <a:endParaRPr/>
          </a:p>
          <a:p>
            <a:pPr indent="-317500" lvl="1" marL="914400" rtl="0" algn="l">
              <a:spcBef>
                <a:spcPts val="0"/>
              </a:spcBef>
              <a:spcAft>
                <a:spcPts val="0"/>
              </a:spcAft>
              <a:buSzPts val="1400"/>
              <a:buChar char="○"/>
            </a:pPr>
            <a:r>
              <a:rPr lang="en"/>
              <a:t>61 variables from </a:t>
            </a:r>
            <a:endParaRPr/>
          </a:p>
          <a:p>
            <a:pPr indent="-317500" lvl="1" marL="914400" rtl="0" algn="l">
              <a:spcBef>
                <a:spcPts val="0"/>
              </a:spcBef>
              <a:spcAft>
                <a:spcPts val="0"/>
              </a:spcAft>
              <a:buSzPts val="1400"/>
              <a:buChar char="○"/>
            </a:pPr>
            <a:r>
              <a:rPr lang="en"/>
              <a:t>27 different stations</a:t>
            </a:r>
            <a:endParaRPr/>
          </a:p>
          <a:p>
            <a:pPr indent="-342900" lvl="0" marL="457200" rtl="0" algn="l">
              <a:spcBef>
                <a:spcPts val="0"/>
              </a:spcBef>
              <a:spcAft>
                <a:spcPts val="0"/>
              </a:spcAft>
              <a:buSzPts val="1800"/>
              <a:buChar char="●"/>
            </a:pPr>
            <a:r>
              <a:rPr lang="en"/>
              <a:t>Scoring is mean of 5-fold cross validation scores</a:t>
            </a:r>
            <a:endParaRPr/>
          </a:p>
        </p:txBody>
      </p:sp>
      <p:sp>
        <p:nvSpPr>
          <p:cNvPr id="214" name="Google Shape;214;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Regressors, Best Parameters and Accuracy Scores</a:t>
            </a:r>
            <a:endParaRPr/>
          </a:p>
        </p:txBody>
      </p:sp>
      <p:graphicFrame>
        <p:nvGraphicFramePr>
          <p:cNvPr id="220" name="Google Shape;220;p31"/>
          <p:cNvGraphicFramePr/>
          <p:nvPr/>
        </p:nvGraphicFramePr>
        <p:xfrm>
          <a:off x="311700" y="1093925"/>
          <a:ext cx="3000000" cy="3000000"/>
        </p:xfrm>
        <a:graphic>
          <a:graphicData uri="http://schemas.openxmlformats.org/drawingml/2006/table">
            <a:tbl>
              <a:tblPr>
                <a:solidFill>
                  <a:srgbClr val="FFFFFF"/>
                </a:solidFill>
                <a:tableStyleId>{355D44AA-752C-4B3D-8C6D-4707CC5FC748}</a:tableStyleId>
              </a:tblPr>
              <a:tblGrid>
                <a:gridCol w="3166800"/>
                <a:gridCol w="3009900"/>
                <a:gridCol w="2343900"/>
              </a:tblGrid>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Model</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Best Hyperparameters</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rgbClr val="212121"/>
                          </a:solidFill>
                          <a:highlight>
                            <a:srgbClr val="FFFFFF"/>
                          </a:highlight>
                          <a:latin typeface="Roboto"/>
                          <a:ea typeface="Roboto"/>
                          <a:cs typeface="Roboto"/>
                          <a:sym typeface="Roboto"/>
                        </a:rPr>
                        <a:t>Best Avg Accuracy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LinearRegression</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0.873127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ElasticNet</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0.01,</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'l1_ratio': 1.0,</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'max_iter': 2000,</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'normalize': False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0.83345688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HuberRegressor with StandardScaler</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chemeClr val="lt1"/>
                          </a:highlight>
                          <a:latin typeface="Roboto"/>
                          <a:ea typeface="Roboto"/>
                          <a:cs typeface="Roboto"/>
                          <a:sym typeface="Roboto"/>
                        </a:rPr>
                        <a:t>'epsilon': 2.3,</a:t>
                      </a:r>
                      <a:endParaRPr sz="1050">
                        <a:solidFill>
                          <a:srgbClr val="212121"/>
                        </a:solidFill>
                        <a:highlight>
                          <a:schemeClr val="lt1"/>
                        </a:highlight>
                        <a:latin typeface="Roboto"/>
                        <a:ea typeface="Roboto"/>
                        <a:cs typeface="Roboto"/>
                        <a:sym typeface="Roboto"/>
                      </a:endParaRPr>
                    </a:p>
                    <a:p>
                      <a:pPr indent="0" lvl="0" marL="0" rtl="0" algn="r">
                        <a:lnSpc>
                          <a:spcPct val="115000"/>
                        </a:lnSpc>
                        <a:spcBef>
                          <a:spcPts val="0"/>
                        </a:spcBef>
                        <a:spcAft>
                          <a:spcPts val="0"/>
                        </a:spcAft>
                        <a:buNone/>
                      </a:pPr>
                      <a:r>
                        <a:rPr lang="en" sz="1050">
                          <a:solidFill>
                            <a:srgbClr val="212121"/>
                          </a:solidFill>
                          <a:highlight>
                            <a:schemeClr val="lt1"/>
                          </a:highlight>
                          <a:latin typeface="Roboto"/>
                          <a:ea typeface="Roboto"/>
                          <a:cs typeface="Roboto"/>
                          <a:sym typeface="Roboto"/>
                        </a:rPr>
                        <a:t>'max_iter':201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0.803334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Lasso</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0.768726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SVR poly kernel degree 2</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0.766903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Ridge</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0.01,</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'normalize': True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0.765682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SVR poly kernel 2 localoutlierfactor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0.746221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t>Determine if any one, or a combination of several, weather data sources can accurately predict the wind speed at my personal weather station in my backyard.</a:t>
            </a:r>
            <a:r>
              <a:rPr lang="en" sz="1650">
                <a:highlight>
                  <a:srgbClr val="F1F3F4"/>
                </a:highlight>
                <a:latin typeface="Roboto"/>
                <a:ea typeface="Roboto"/>
                <a:cs typeface="Roboto"/>
                <a:sym typeface="Roboto"/>
              </a:rPr>
              <a:t> </a:t>
            </a:r>
            <a:endParaRPr sz="2400"/>
          </a:p>
        </p:txBody>
      </p:sp>
      <p:sp>
        <p:nvSpPr>
          <p:cNvPr id="93" name="Google Shape;93;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Regressors, Best Parameters and Accuracy Scores</a:t>
            </a:r>
            <a:endParaRPr/>
          </a:p>
          <a:p>
            <a:pPr indent="0" lvl="0" marL="0" rtl="0" algn="l">
              <a:spcBef>
                <a:spcPts val="0"/>
              </a:spcBef>
              <a:spcAft>
                <a:spcPts val="0"/>
              </a:spcAft>
              <a:buNone/>
            </a:pPr>
            <a:r>
              <a:t/>
            </a:r>
            <a:endParaRPr/>
          </a:p>
        </p:txBody>
      </p:sp>
      <p:graphicFrame>
        <p:nvGraphicFramePr>
          <p:cNvPr id="226" name="Google Shape;226;p32"/>
          <p:cNvGraphicFramePr/>
          <p:nvPr/>
        </p:nvGraphicFramePr>
        <p:xfrm>
          <a:off x="311700" y="1093925"/>
          <a:ext cx="3000000" cy="3000000"/>
        </p:xfrm>
        <a:graphic>
          <a:graphicData uri="http://schemas.openxmlformats.org/drawingml/2006/table">
            <a:tbl>
              <a:tblPr>
                <a:solidFill>
                  <a:srgbClr val="FFFFFF"/>
                </a:solidFill>
                <a:tableStyleId>{355D44AA-752C-4B3D-8C6D-4707CC5FC748}</a:tableStyleId>
              </a:tblPr>
              <a:tblGrid>
                <a:gridCol w="3166800"/>
                <a:gridCol w="3009900"/>
                <a:gridCol w="2343900"/>
              </a:tblGrid>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Model</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Best Model Parameters</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rgbClr val="212121"/>
                          </a:solidFill>
                          <a:highlight>
                            <a:srgbClr val="FFFFFF"/>
                          </a:highlight>
                          <a:latin typeface="Roboto"/>
                          <a:ea typeface="Roboto"/>
                          <a:cs typeface="Roboto"/>
                          <a:sym typeface="Roboto"/>
                        </a:rPr>
                        <a:t>Best Avg Accuracy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HuberRegressor</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'epsilon': 2.1,</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'max_iter': 151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0.741381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Ridge localoutlierfactor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0.02,</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‘normalize': True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0.739091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LinearRegression with StandardScaler</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0.738264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BayesianRidge</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'alpha_1': 0.09,</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'alpha_2': 0.01,</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'normalize': True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0.706051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Lasso localoutlierfactor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0.70588</a:t>
                      </a:r>
                      <a:endParaRPr sz="1050">
                        <a:solidFill>
                          <a:schemeClr val="accent2"/>
                        </a:solidFill>
                        <a:highlight>
                          <a:srgbClr val="F7F7F7"/>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rgbClr val="212121"/>
                          </a:solidFill>
                          <a:highlight>
                            <a:srgbClr val="FFFFFF"/>
                          </a:highlight>
                          <a:latin typeface="Roboto"/>
                          <a:ea typeface="Roboto"/>
                          <a:cs typeface="Roboto"/>
                          <a:sym typeface="Roboto"/>
                        </a:rPr>
                        <a:t>SVR poly kernel 2 iso outliers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0.697551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Linear Regression localoutlierfactor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0.680896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27" name="Google Shape;227;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Regressors, Best Parameters and Accuracy Scores</a:t>
            </a:r>
            <a:endParaRPr/>
          </a:p>
          <a:p>
            <a:pPr indent="0" lvl="0" marL="0" rtl="0" algn="l">
              <a:spcBef>
                <a:spcPts val="0"/>
              </a:spcBef>
              <a:spcAft>
                <a:spcPts val="0"/>
              </a:spcAft>
              <a:buNone/>
            </a:pPr>
            <a:r>
              <a:t/>
            </a:r>
            <a:endParaRPr/>
          </a:p>
        </p:txBody>
      </p:sp>
      <p:sp>
        <p:nvSpPr>
          <p:cNvPr id="233" name="Google Shape;233;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4" name="Google Shape;234;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5" name="Google Shape;235;p33"/>
          <p:cNvGraphicFramePr/>
          <p:nvPr/>
        </p:nvGraphicFramePr>
        <p:xfrm>
          <a:off x="311700" y="1093925"/>
          <a:ext cx="3000000" cy="3000000"/>
        </p:xfrm>
        <a:graphic>
          <a:graphicData uri="http://schemas.openxmlformats.org/drawingml/2006/table">
            <a:tbl>
              <a:tblPr>
                <a:solidFill>
                  <a:srgbClr val="FFFFFF"/>
                </a:solidFill>
                <a:tableStyleId>{355D44AA-752C-4B3D-8C6D-4707CC5FC748}</a:tableStyleId>
              </a:tblPr>
              <a:tblGrid>
                <a:gridCol w="3166800"/>
                <a:gridCol w="3009900"/>
                <a:gridCol w="2343900"/>
              </a:tblGrid>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Model</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Best Model Parameters</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rgbClr val="212121"/>
                          </a:solidFill>
                          <a:highlight>
                            <a:srgbClr val="FFFFFF"/>
                          </a:highlight>
                          <a:latin typeface="Roboto"/>
                          <a:ea typeface="Roboto"/>
                          <a:cs typeface="Roboto"/>
                          <a:sym typeface="Roboto"/>
                        </a:rPr>
                        <a:t>Best Avg Accuracy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Poisson</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1.8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0.654925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Linear Regression iso outliers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050">
                          <a:solidFill>
                            <a:srgbClr val="212121"/>
                          </a:solidFill>
                          <a:highlight>
                            <a:srgbClr val="FFFFFF"/>
                          </a:highlight>
                          <a:latin typeface="Roboto"/>
                          <a:ea typeface="Roboto"/>
                          <a:cs typeface="Roboto"/>
                          <a:sym typeface="Roboto"/>
                        </a:rPr>
                        <a:t>N/A</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0.638218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Ridge iso outliers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0.02,</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'normalize': True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0.620214</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Lasso iso outliers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0.01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0.610656</a:t>
                      </a:r>
                      <a:endParaRPr b="1"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RandomForestRegressor</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'max_depth': 100,</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'max_features':'auto',</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   'n_estimators': 50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0.582931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Poisson localoutlierfactor removed</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1.8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0.476733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Poisson with StandardScaler</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t>
                      </a:r>
                      <a:r>
                        <a:rPr lang="en" sz="1050">
                          <a:solidFill>
                            <a:srgbClr val="212121"/>
                          </a:solidFill>
                          <a:highlight>
                            <a:srgbClr val="FFFFFF"/>
                          </a:highlight>
                          <a:latin typeface="Roboto"/>
                          <a:ea typeface="Roboto"/>
                          <a:cs typeface="Roboto"/>
                          <a:sym typeface="Roboto"/>
                        </a:rPr>
                        <a:t>alpha': 0.2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0.438463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Tweedie</a:t>
                      </a:r>
                      <a:endParaRPr b="1" sz="1050">
                        <a:solidFill>
                          <a:srgbClr val="212121"/>
                        </a:solidFill>
                        <a:highlight>
                          <a:srgbClr val="FFFFFF"/>
                        </a:highlight>
                        <a:latin typeface="Roboto"/>
                        <a:ea typeface="Roboto"/>
                        <a:cs typeface="Roboto"/>
                        <a:sym typeface="Roboto"/>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‘alpha': 1.9</a:t>
                      </a:r>
                      <a:endParaRPr sz="1050">
                        <a:solidFill>
                          <a:srgbClr val="212121"/>
                        </a:solidFill>
                        <a:highlight>
                          <a:srgbClr val="FFFFFF"/>
                        </a:highlight>
                        <a:latin typeface="Roboto"/>
                        <a:ea typeface="Roboto"/>
                        <a:cs typeface="Roboto"/>
                        <a:sym typeface="Roboto"/>
                      </a:endParaRPr>
                    </a:p>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‘power’': 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0.390051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January</a:t>
            </a:r>
            <a:endParaRPr/>
          </a:p>
        </p:txBody>
      </p:sp>
      <p:sp>
        <p:nvSpPr>
          <p:cNvPr id="241" name="Google Shape;241;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Best Model: LinearRegression</a:t>
            </a:r>
            <a:endParaRPr/>
          </a:p>
          <a:p>
            <a:pPr indent="-317500" lvl="1" marL="914400" rtl="0" algn="l">
              <a:spcBef>
                <a:spcPts val="0"/>
              </a:spcBef>
              <a:spcAft>
                <a:spcPts val="0"/>
              </a:spcAft>
              <a:buSzPts val="1400"/>
              <a:buChar char="○"/>
            </a:pPr>
            <a:r>
              <a:rPr lang="en"/>
              <a:t>Average accuracy steady around 0.87</a:t>
            </a:r>
            <a:endParaRPr/>
          </a:p>
          <a:p>
            <a:pPr indent="-342900" lvl="0" marL="457200" rtl="0" algn="l">
              <a:spcBef>
                <a:spcPts val="0"/>
              </a:spcBef>
              <a:spcAft>
                <a:spcPts val="0"/>
              </a:spcAft>
              <a:buSzPts val="1800"/>
              <a:buChar char="●"/>
            </a:pPr>
            <a:r>
              <a:rPr lang="en"/>
              <a:t>Best Stations: 15 Most Correlated</a:t>
            </a:r>
            <a:endParaRPr/>
          </a:p>
          <a:p>
            <a:pPr indent="-342900" lvl="0" marL="457200" rtl="0" algn="l">
              <a:spcBef>
                <a:spcPts val="0"/>
              </a:spcBef>
              <a:spcAft>
                <a:spcPts val="0"/>
              </a:spcAft>
              <a:buSzPts val="1800"/>
              <a:buChar char="●"/>
            </a:pPr>
            <a:r>
              <a:rPr lang="en"/>
              <a:t>Retrieved Weather Underground data for target month: January 2021</a:t>
            </a:r>
            <a:endParaRPr/>
          </a:p>
          <a:p>
            <a:pPr indent="-317500" lvl="1" marL="914400" rtl="0" algn="l">
              <a:spcBef>
                <a:spcPts val="0"/>
              </a:spcBef>
              <a:spcAft>
                <a:spcPts val="0"/>
              </a:spcAft>
              <a:buSzPts val="1400"/>
              <a:buChar char="○"/>
            </a:pPr>
            <a:r>
              <a:rPr lang="en"/>
              <a:t>After cleaning and grooming observations: 580 hour groups</a:t>
            </a:r>
            <a:endParaRPr/>
          </a:p>
          <a:p>
            <a:pPr indent="-342900" lvl="0" marL="457200" rtl="0" algn="l">
              <a:spcBef>
                <a:spcPts val="0"/>
              </a:spcBef>
              <a:spcAft>
                <a:spcPts val="0"/>
              </a:spcAft>
              <a:buSzPts val="1800"/>
              <a:buChar char="●"/>
            </a:pPr>
            <a:r>
              <a:rPr lang="en"/>
              <a:t>Assess Model Performance</a:t>
            </a:r>
            <a:endParaRPr/>
          </a:p>
          <a:p>
            <a:pPr indent="-317500" lvl="1" marL="914400" rtl="0" algn="l">
              <a:spcBef>
                <a:spcPts val="0"/>
              </a:spcBef>
              <a:spcAft>
                <a:spcPts val="0"/>
              </a:spcAft>
              <a:buSzPts val="1400"/>
              <a:buChar char="○"/>
            </a:pPr>
            <a:r>
              <a:rPr lang="en"/>
              <a:t>Hourly average wind speed prediction: 0.439 mph</a:t>
            </a:r>
            <a:endParaRPr/>
          </a:p>
          <a:p>
            <a:pPr indent="-317500" lvl="1" marL="914400" rtl="0" algn="l">
              <a:spcBef>
                <a:spcPts val="0"/>
              </a:spcBef>
              <a:spcAft>
                <a:spcPts val="0"/>
              </a:spcAft>
              <a:buSzPts val="1400"/>
              <a:buChar char="○"/>
            </a:pPr>
            <a:r>
              <a:rPr lang="en"/>
              <a:t>Expected hourly average wind speed between 0.5 and 0.38 (+/- .13)</a:t>
            </a:r>
            <a:endParaRPr/>
          </a:p>
        </p:txBody>
      </p:sp>
      <p:sp>
        <p:nvSpPr>
          <p:cNvPr id="242" name="Google Shape;2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48" name="Google Shape;248;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5"/>
          <p:cNvSpPr txBox="1"/>
          <p:nvPr>
            <p:ph idx="1" type="body"/>
          </p:nvPr>
        </p:nvSpPr>
        <p:spPr>
          <a:xfrm>
            <a:off x="311700" y="968900"/>
            <a:ext cx="3283800" cy="360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other personal weather stations to build new models</a:t>
            </a:r>
            <a:endParaRPr/>
          </a:p>
          <a:p>
            <a:pPr indent="-342900" lvl="0" marL="457200" rtl="0" algn="l">
              <a:spcBef>
                <a:spcPts val="0"/>
              </a:spcBef>
              <a:spcAft>
                <a:spcPts val="0"/>
              </a:spcAft>
              <a:buSzPts val="1800"/>
              <a:buChar char="●"/>
            </a:pPr>
            <a:r>
              <a:rPr lang="en"/>
              <a:t>Assess </a:t>
            </a:r>
            <a:r>
              <a:rPr lang="en"/>
              <a:t>wind speed</a:t>
            </a:r>
            <a:r>
              <a:rPr lang="en"/>
              <a:t> </a:t>
            </a:r>
            <a:r>
              <a:rPr lang="en"/>
              <a:t>estimations</a:t>
            </a:r>
            <a:r>
              <a:rPr lang="en"/>
              <a:t> for areas that do not have direct measurements</a:t>
            </a:r>
            <a:endParaRPr/>
          </a:p>
          <a:p>
            <a:pPr indent="-342900" lvl="0" marL="457200" rtl="0" algn="l">
              <a:spcBef>
                <a:spcPts val="0"/>
              </a:spcBef>
              <a:spcAft>
                <a:spcPts val="0"/>
              </a:spcAft>
              <a:buSzPts val="1800"/>
              <a:buChar char="●"/>
            </a:pPr>
            <a:r>
              <a:rPr lang="en"/>
              <a:t>Architectural Standards recommendations</a:t>
            </a:r>
            <a:endParaRPr/>
          </a:p>
        </p:txBody>
      </p:sp>
      <p:pic>
        <p:nvPicPr>
          <p:cNvPr id="250" name="Google Shape;250;p35"/>
          <p:cNvPicPr preferRelativeResize="0"/>
          <p:nvPr/>
        </p:nvPicPr>
        <p:blipFill>
          <a:blip r:embed="rId3">
            <a:alphaModFix/>
          </a:blip>
          <a:stretch>
            <a:fillRect/>
          </a:stretch>
        </p:blipFill>
        <p:spPr>
          <a:xfrm>
            <a:off x="3857850" y="410000"/>
            <a:ext cx="4773340" cy="33285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598100" y="1695150"/>
            <a:ext cx="8222100" cy="157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Classified Applications &amp; Discussion</a:t>
            </a:r>
            <a:endParaRPr/>
          </a:p>
        </p:txBody>
      </p:sp>
      <p:sp>
        <p:nvSpPr>
          <p:cNvPr id="256" name="Google Shape;256;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62" name="Google Shape;262;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a:t>
            </a:r>
            <a:r>
              <a:rPr lang="en" u="sng">
                <a:solidFill>
                  <a:schemeClr val="hlink"/>
                </a:solidFill>
                <a:hlinkClick r:id="rId3"/>
              </a:rPr>
              <a:t>https://github.com/riverdogcabin/PSDS4900</a:t>
            </a:r>
            <a:endParaRPr/>
          </a:p>
          <a:p>
            <a:pPr indent="0" lvl="0" marL="0" rtl="0" algn="l">
              <a:spcBef>
                <a:spcPts val="1200"/>
              </a:spcBef>
              <a:spcAft>
                <a:spcPts val="0"/>
              </a:spcAft>
              <a:buNone/>
            </a:pPr>
            <a:r>
              <a:rPr lang="en"/>
              <a:t>Gustavsson, Sara. Sahlgrenska Academy at University of Gothenburg, “Evaluation of Regression Methods for Log-Normal Data Linear Models for Environmental Exposure and Biomarker Outcomes,” Occupational and Environmental Medicine Institute of Medicine, ISBN (e-publ.) 978-91-628-9295-1, 2015. [Online]. Available: https://gupea.ub.gu.se/bitstream/2077/37537/4/gupea_2077_37537_4.pdf. </a:t>
            </a:r>
            <a:r>
              <a:rPr lang="en"/>
              <a:t>[Last Accessed: Jul. 28, 2021].</a:t>
            </a:r>
            <a:endParaRPr/>
          </a:p>
          <a:p>
            <a:pPr indent="0" lvl="0" marL="0" rtl="0" algn="l">
              <a:spcBef>
                <a:spcPts val="1200"/>
              </a:spcBef>
              <a:spcAft>
                <a:spcPts val="1200"/>
              </a:spcAft>
              <a:buNone/>
            </a:pPr>
            <a:r>
              <a:t/>
            </a:r>
            <a:endParaRPr/>
          </a:p>
        </p:txBody>
      </p:sp>
      <p:sp>
        <p:nvSpPr>
          <p:cNvPr id="263" name="Google Shape;263;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a:t>
            </a:r>
            <a:endParaRPr/>
          </a:p>
        </p:txBody>
      </p:sp>
      <p:sp>
        <p:nvSpPr>
          <p:cNvPr id="99" name="Google Shape;99;p15"/>
          <p:cNvSpPr txBox="1"/>
          <p:nvPr>
            <p:ph idx="1" type="body"/>
          </p:nvPr>
        </p:nvSpPr>
        <p:spPr>
          <a:xfrm>
            <a:off x="311700" y="10012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700"/>
              <a:t>Currently, the Homeowners Association where I live does not have any architectural standards for personal wind-electric generation equipment.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I hope to produce a model to retroactively predict an approximation of wind speed in my </a:t>
            </a:r>
            <a:r>
              <a:rPr lang="en" sz="1700"/>
              <a:t>backyard</a:t>
            </a:r>
            <a:r>
              <a:rPr lang="en" sz="1700"/>
              <a:t>.</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I intend to then use the prediction to estimate roughly how much </a:t>
            </a:r>
            <a:r>
              <a:rPr lang="en" sz="1700"/>
              <a:t>electricity</a:t>
            </a:r>
            <a:r>
              <a:rPr lang="en" sz="1700"/>
              <a:t> I might have produced in a given past time range.</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Eventually I hope to develop and propose architectural guidelines for </a:t>
            </a:r>
            <a:r>
              <a:rPr lang="en" sz="1700"/>
              <a:t>wind-electric generation equipment</a:t>
            </a:r>
            <a:r>
              <a:rPr lang="en" sz="1700"/>
              <a:t> for our community using my findings.</a:t>
            </a:r>
            <a:endParaRPr sz="1700"/>
          </a:p>
        </p:txBody>
      </p:sp>
      <p:sp>
        <p:nvSpPr>
          <p:cNvPr id="100" name="Google Shape;100;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My Sensor</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Ambient Weather WS-2902C</a:t>
            </a:r>
            <a:endParaRPr sz="1400"/>
          </a:p>
          <a:p>
            <a:pPr indent="-317500" lvl="1" marL="914400" rtl="0" algn="l">
              <a:spcBef>
                <a:spcPts val="0"/>
              </a:spcBef>
              <a:spcAft>
                <a:spcPts val="0"/>
              </a:spcAft>
              <a:buSzPts val="1400"/>
              <a:buChar char="○"/>
            </a:pPr>
            <a:r>
              <a:rPr lang="en"/>
              <a:t>solarRadiation: Float</a:t>
            </a:r>
            <a:endParaRPr/>
          </a:p>
          <a:p>
            <a:pPr indent="-317500" lvl="1" marL="914400" rtl="0" algn="l">
              <a:spcBef>
                <a:spcPts val="0"/>
              </a:spcBef>
              <a:spcAft>
                <a:spcPts val="0"/>
              </a:spcAft>
              <a:buSzPts val="1400"/>
              <a:buChar char="○"/>
            </a:pPr>
            <a:r>
              <a:rPr lang="en"/>
              <a:t>uv: Float</a:t>
            </a:r>
            <a:endParaRPr/>
          </a:p>
          <a:p>
            <a:pPr indent="-317500" lvl="1" marL="914400" rtl="0" algn="l">
              <a:spcBef>
                <a:spcPts val="0"/>
              </a:spcBef>
              <a:spcAft>
                <a:spcPts val="0"/>
              </a:spcAft>
              <a:buSzPts val="1400"/>
              <a:buChar char="○"/>
            </a:pPr>
            <a:r>
              <a:rPr lang="en"/>
              <a:t>winddir: Integer</a:t>
            </a:r>
            <a:endParaRPr/>
          </a:p>
          <a:p>
            <a:pPr indent="-317500" lvl="1" marL="914400" rtl="0" algn="l">
              <a:spcBef>
                <a:spcPts val="0"/>
              </a:spcBef>
              <a:spcAft>
                <a:spcPts val="0"/>
              </a:spcAft>
              <a:buSzPts val="1400"/>
              <a:buChar char="○"/>
            </a:pPr>
            <a:r>
              <a:rPr lang="en"/>
              <a:t>humidity: Float</a:t>
            </a:r>
            <a:endParaRPr/>
          </a:p>
          <a:p>
            <a:pPr indent="-317500" lvl="1" marL="914400" rtl="0" algn="l">
              <a:spcBef>
                <a:spcPts val="0"/>
              </a:spcBef>
              <a:spcAft>
                <a:spcPts val="0"/>
              </a:spcAft>
              <a:buSzPts val="1400"/>
              <a:buChar char="○"/>
            </a:pPr>
            <a:r>
              <a:rPr lang="en"/>
              <a:t>temp:	Float</a:t>
            </a:r>
            <a:endParaRPr/>
          </a:p>
          <a:p>
            <a:pPr indent="-317500" lvl="1" marL="914400" rtl="0" algn="l">
              <a:spcBef>
                <a:spcPts val="0"/>
              </a:spcBef>
              <a:spcAft>
                <a:spcPts val="0"/>
              </a:spcAft>
              <a:buSzPts val="1400"/>
              <a:buChar char="○"/>
            </a:pPr>
            <a:r>
              <a:rPr lang="en"/>
              <a:t>windSpeed: Float</a:t>
            </a:r>
            <a:endParaRPr/>
          </a:p>
          <a:p>
            <a:pPr indent="-317500" lvl="1" marL="914400" rtl="0" algn="l">
              <a:spcBef>
                <a:spcPts val="0"/>
              </a:spcBef>
              <a:spcAft>
                <a:spcPts val="0"/>
              </a:spcAft>
              <a:buSzPts val="1400"/>
              <a:buChar char="○"/>
            </a:pPr>
            <a:r>
              <a:rPr lang="en"/>
              <a:t>pressure: Float</a:t>
            </a:r>
            <a:endParaRPr/>
          </a:p>
          <a:p>
            <a:pPr indent="-317500" lvl="1" marL="914400" rtl="0" algn="l">
              <a:spcBef>
                <a:spcPts val="0"/>
              </a:spcBef>
              <a:spcAft>
                <a:spcPts val="0"/>
              </a:spcAft>
              <a:buSzPts val="1400"/>
              <a:buChar char="○"/>
            </a:pPr>
            <a:r>
              <a:rPr lang="en"/>
              <a:t>precipRate: Float</a:t>
            </a:r>
            <a:endParaRPr/>
          </a:p>
          <a:p>
            <a:pPr indent="-317500" lvl="0" marL="457200" rtl="0" algn="l">
              <a:spcBef>
                <a:spcPts val="0"/>
              </a:spcBef>
              <a:spcAft>
                <a:spcPts val="0"/>
              </a:spcAft>
              <a:buSzPts val="1400"/>
              <a:buChar char="●"/>
            </a:pPr>
            <a:r>
              <a:rPr lang="en" sz="1400"/>
              <a:t>Data exported in Ambient format and/or</a:t>
            </a:r>
            <a:endParaRPr sz="1400"/>
          </a:p>
          <a:p>
            <a:pPr indent="0" lvl="0" marL="457200" rtl="0" algn="l">
              <a:spcBef>
                <a:spcPts val="0"/>
              </a:spcBef>
              <a:spcAft>
                <a:spcPts val="0"/>
              </a:spcAft>
              <a:buNone/>
            </a:pPr>
            <a:r>
              <a:rPr lang="en" sz="1400"/>
              <a:t>Weather Underground format</a:t>
            </a:r>
            <a:endParaRPr sz="1400"/>
          </a:p>
          <a:p>
            <a:pPr indent="0" lvl="0" marL="457200" rtl="0" algn="l">
              <a:spcBef>
                <a:spcPts val="0"/>
              </a:spcBef>
              <a:spcAft>
                <a:spcPts val="0"/>
              </a:spcAft>
              <a:buNone/>
            </a:pPr>
            <a:r>
              <a:t/>
            </a:r>
            <a:endParaRPr sz="1100">
              <a:solidFill>
                <a:schemeClr val="dk1"/>
              </a:solidFill>
            </a:endParaRPr>
          </a:p>
        </p:txBody>
      </p:sp>
      <p:pic>
        <p:nvPicPr>
          <p:cNvPr id="107" name="Google Shape;107;p16"/>
          <p:cNvPicPr preferRelativeResize="0"/>
          <p:nvPr/>
        </p:nvPicPr>
        <p:blipFill>
          <a:blip r:embed="rId3">
            <a:alphaModFix/>
          </a:blip>
          <a:stretch>
            <a:fillRect/>
          </a:stretch>
        </p:blipFill>
        <p:spPr>
          <a:xfrm>
            <a:off x="4170475" y="758875"/>
            <a:ext cx="3810000" cy="3810000"/>
          </a:xfrm>
          <a:prstGeom prst="rect">
            <a:avLst/>
          </a:prstGeom>
          <a:noFill/>
          <a:ln>
            <a:noFill/>
          </a:ln>
        </p:spPr>
      </p:pic>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r>
              <a:rPr lang="en"/>
              <a:t>: Weather Underground</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Robust API</a:t>
            </a:r>
            <a:endParaRPr sz="2100"/>
          </a:p>
          <a:p>
            <a:pPr indent="-361950" lvl="0" marL="457200" rtl="0" algn="l">
              <a:spcBef>
                <a:spcPts val="0"/>
              </a:spcBef>
              <a:spcAft>
                <a:spcPts val="0"/>
              </a:spcAft>
              <a:buSzPts val="2100"/>
              <a:buChar char="●"/>
            </a:pPr>
            <a:r>
              <a:rPr lang="en" sz="2100"/>
              <a:t>Ability to query for historic data</a:t>
            </a:r>
            <a:endParaRPr sz="2100"/>
          </a:p>
          <a:p>
            <a:pPr indent="-361950" lvl="0" marL="457200" rtl="0" algn="l">
              <a:spcBef>
                <a:spcPts val="0"/>
              </a:spcBef>
              <a:spcAft>
                <a:spcPts val="0"/>
              </a:spcAft>
              <a:buSzPts val="2100"/>
              <a:buChar char="●"/>
            </a:pPr>
            <a:r>
              <a:rPr lang="en" sz="2100"/>
              <a:t>Weather station attributes available (lat/lon, station </a:t>
            </a:r>
            <a:r>
              <a:rPr lang="en" sz="2100"/>
              <a:t>identifiers</a:t>
            </a:r>
            <a:r>
              <a:rPr lang="en" sz="2100"/>
              <a:t>, etc)</a:t>
            </a:r>
            <a:endParaRPr sz="2100"/>
          </a:p>
          <a:p>
            <a:pPr indent="-361950" lvl="0" marL="457200" rtl="0" algn="l">
              <a:spcBef>
                <a:spcPts val="0"/>
              </a:spcBef>
              <a:spcAft>
                <a:spcPts val="0"/>
              </a:spcAft>
              <a:buSzPts val="2100"/>
              <a:buChar char="●"/>
            </a:pPr>
            <a:r>
              <a:rPr lang="en" sz="2100"/>
              <a:t>Data format identical for all </a:t>
            </a:r>
            <a:r>
              <a:rPr lang="en" sz="2100"/>
              <a:t>stations</a:t>
            </a:r>
            <a:r>
              <a:rPr lang="en" sz="2100"/>
              <a:t> (including mine)</a:t>
            </a:r>
            <a:endParaRPr sz="2100"/>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DB For Storage</a:t>
            </a:r>
            <a:endParaRPr/>
          </a:p>
        </p:txBody>
      </p:sp>
      <p:sp>
        <p:nvSpPr>
          <p:cNvPr id="121" name="Google Shape;121;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 storage was necessary due to Weather Underground API limitations</a:t>
            </a:r>
            <a:endParaRPr/>
          </a:p>
          <a:p>
            <a:pPr indent="0" lvl="0" marL="0" rtl="0" algn="l">
              <a:spcBef>
                <a:spcPts val="1200"/>
              </a:spcBef>
              <a:spcAft>
                <a:spcPts val="0"/>
              </a:spcAft>
              <a:buNone/>
            </a:pPr>
            <a:r>
              <a:rPr lang="en"/>
              <a:t>Raspberry Pi-based MariaDB</a:t>
            </a:r>
            <a:endParaRPr/>
          </a:p>
          <a:p>
            <a:pPr indent="-342900" lvl="0" marL="457200" rtl="0" algn="l">
              <a:spcBef>
                <a:spcPts val="1200"/>
              </a:spcBef>
              <a:spcAft>
                <a:spcPts val="0"/>
              </a:spcAft>
              <a:buSzPts val="1800"/>
              <a:buChar char="●"/>
            </a:pPr>
            <a:r>
              <a:rPr lang="en"/>
              <a:t>16 March - 3 July 2021</a:t>
            </a:r>
            <a:endParaRPr/>
          </a:p>
          <a:p>
            <a:pPr indent="-342900" lvl="0" marL="457200" rtl="0" algn="l">
              <a:spcBef>
                <a:spcPts val="0"/>
              </a:spcBef>
              <a:spcAft>
                <a:spcPts val="0"/>
              </a:spcAft>
              <a:buSzPts val="1800"/>
              <a:buChar char="●"/>
            </a:pPr>
            <a:r>
              <a:rPr lang="en"/>
              <a:t>114 Stations</a:t>
            </a:r>
            <a:endParaRPr/>
          </a:p>
          <a:p>
            <a:pPr indent="-342900" lvl="0" marL="457200" rtl="0" algn="l">
              <a:spcBef>
                <a:spcPts val="0"/>
              </a:spcBef>
              <a:spcAft>
                <a:spcPts val="0"/>
              </a:spcAft>
              <a:buSzPts val="1800"/>
              <a:buChar char="●"/>
            </a:pPr>
            <a:r>
              <a:rPr lang="en"/>
              <a:t>&gt; 246,000 Observations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4660600" y="377838"/>
            <a:ext cx="3810000" cy="4387825"/>
          </a:xfrm>
          <a:prstGeom prst="rect">
            <a:avLst/>
          </a:prstGeom>
          <a:noFill/>
          <a:ln>
            <a:noFill/>
          </a:ln>
        </p:spPr>
      </p:pic>
      <p:sp>
        <p:nvSpPr>
          <p:cNvPr id="123" name="Google Shape;123;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Alignment</a:t>
            </a:r>
            <a:endParaRPr/>
          </a:p>
        </p:txBody>
      </p:sp>
      <p:sp>
        <p:nvSpPr>
          <p:cNvPr id="129" name="Google Shape;129;p19"/>
          <p:cNvSpPr txBox="1"/>
          <p:nvPr>
            <p:ph idx="1" type="body"/>
          </p:nvPr>
        </p:nvSpPr>
        <p:spPr>
          <a:xfrm>
            <a:off x="311700" y="1152475"/>
            <a:ext cx="3322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Stations self-report measurements on their own schedule</a:t>
            </a:r>
            <a:endParaRPr/>
          </a:p>
          <a:p>
            <a:pPr indent="-342900" lvl="0" marL="457200" rtl="0" algn="l">
              <a:spcBef>
                <a:spcPts val="0"/>
              </a:spcBef>
              <a:spcAft>
                <a:spcPts val="0"/>
              </a:spcAft>
              <a:buSzPts val="1800"/>
              <a:buChar char="●"/>
            </a:pPr>
            <a:r>
              <a:rPr lang="en"/>
              <a:t>Majority of </a:t>
            </a:r>
            <a:r>
              <a:rPr lang="en"/>
              <a:t>stations report at the bottom of the hour, but not all</a:t>
            </a:r>
            <a:endParaRPr/>
          </a:p>
          <a:p>
            <a:pPr indent="-342900" lvl="0" marL="457200" rtl="0" algn="l">
              <a:spcBef>
                <a:spcPts val="0"/>
              </a:spcBef>
              <a:spcAft>
                <a:spcPts val="0"/>
              </a:spcAft>
              <a:buSzPts val="1800"/>
              <a:buChar char="●"/>
            </a:pPr>
            <a:r>
              <a:rPr lang="en"/>
              <a:t>For use in prediction models, data must be aligned by time</a:t>
            </a:r>
            <a:endParaRPr/>
          </a:p>
        </p:txBody>
      </p:sp>
      <p:pic>
        <p:nvPicPr>
          <p:cNvPr id="130" name="Google Shape;130;p19" title="Chart"/>
          <p:cNvPicPr preferRelativeResize="0"/>
          <p:nvPr/>
        </p:nvPicPr>
        <p:blipFill>
          <a:blip r:embed="rId3">
            <a:alphaModFix/>
          </a:blip>
          <a:stretch>
            <a:fillRect/>
          </a:stretch>
        </p:blipFill>
        <p:spPr>
          <a:xfrm>
            <a:off x="3633775" y="1077025"/>
            <a:ext cx="5096151" cy="3152074"/>
          </a:xfrm>
          <a:prstGeom prst="rect">
            <a:avLst/>
          </a:prstGeom>
          <a:noFill/>
          <a:ln>
            <a:noFill/>
          </a:ln>
        </p:spPr>
      </p:pic>
      <p:sp>
        <p:nvSpPr>
          <p:cNvPr id="131" name="Google Shape;13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Maximizing Target Station Representation</a:t>
            </a:r>
            <a:endParaRPr/>
          </a:p>
        </p:txBody>
      </p:sp>
      <p:graphicFrame>
        <p:nvGraphicFramePr>
          <p:cNvPr id="137" name="Google Shape;137;p20"/>
          <p:cNvGraphicFramePr/>
          <p:nvPr/>
        </p:nvGraphicFramePr>
        <p:xfrm>
          <a:off x="235550" y="1597225"/>
          <a:ext cx="3000000" cy="3000000"/>
        </p:xfrm>
        <a:graphic>
          <a:graphicData uri="http://schemas.openxmlformats.org/drawingml/2006/table">
            <a:tbl>
              <a:tblPr>
                <a:noFill/>
                <a:tableStyleId>{355D44AA-752C-4B3D-8C6D-4707CC5FC748}</a:tableStyleId>
              </a:tblPr>
              <a:tblGrid>
                <a:gridCol w="2443925"/>
                <a:gridCol w="1065300"/>
                <a:gridCol w="698275"/>
                <a:gridCol w="877300"/>
                <a:gridCol w="877300"/>
                <a:gridCol w="877300"/>
                <a:gridCol w="877300"/>
                <a:gridCol w="877300"/>
              </a:tblGrid>
              <a:tr h="44977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5min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10min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15min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20min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30min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45min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300"/>
                        <a:t>60min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8875">
                <a:tc>
                  <a:txBody>
                    <a:bodyPr/>
                    <a:lstStyle/>
                    <a:p>
                      <a:pPr indent="0" lvl="0" marL="0" rtl="0" algn="ctr">
                        <a:lnSpc>
                          <a:spcPct val="115000"/>
                        </a:lnSpc>
                        <a:spcBef>
                          <a:spcPts val="0"/>
                        </a:spcBef>
                        <a:spcAft>
                          <a:spcPts val="0"/>
                        </a:spcAft>
                        <a:buNone/>
                      </a:pPr>
                      <a:r>
                        <a:rPr b="1" lang="en" sz="1300">
                          <a:solidFill>
                            <a:srgbClr val="212121"/>
                          </a:solidFill>
                          <a:latin typeface="Roboto"/>
                          <a:ea typeface="Roboto"/>
                          <a:cs typeface="Roboto"/>
                          <a:sym typeface="Roboto"/>
                        </a:rPr>
                        <a:t>My Station Present</a:t>
                      </a:r>
                      <a:endParaRPr b="1"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266</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265</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265</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264</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8875">
                <a:tc>
                  <a:txBody>
                    <a:bodyPr/>
                    <a:lstStyle/>
                    <a:p>
                      <a:pPr indent="0" lvl="0" marL="0" rtl="0" algn="ctr">
                        <a:lnSpc>
                          <a:spcPct val="115000"/>
                        </a:lnSpc>
                        <a:spcBef>
                          <a:spcPts val="0"/>
                        </a:spcBef>
                        <a:spcAft>
                          <a:spcPts val="0"/>
                        </a:spcAft>
                        <a:buNone/>
                      </a:pPr>
                      <a:r>
                        <a:rPr b="1" lang="en" sz="1300">
                          <a:solidFill>
                            <a:srgbClr val="212121"/>
                          </a:solidFill>
                          <a:latin typeface="Roboto"/>
                          <a:ea typeface="Roboto"/>
                          <a:cs typeface="Roboto"/>
                          <a:sym typeface="Roboto"/>
                        </a:rPr>
                        <a:t>Total Groups</a:t>
                      </a:r>
                      <a:endParaRPr b="1"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880</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590</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577</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540</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314</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351</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263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8875">
                <a:tc>
                  <a:txBody>
                    <a:bodyPr/>
                    <a:lstStyle/>
                    <a:p>
                      <a:pPr indent="0" lvl="0" marL="0" rtl="0" algn="ctr">
                        <a:lnSpc>
                          <a:spcPct val="115000"/>
                        </a:lnSpc>
                        <a:spcBef>
                          <a:spcPts val="0"/>
                        </a:spcBef>
                        <a:spcAft>
                          <a:spcPts val="0"/>
                        </a:spcAft>
                        <a:buNone/>
                      </a:pPr>
                      <a:r>
                        <a:rPr b="1" lang="en" sz="1300">
                          <a:solidFill>
                            <a:srgbClr val="212121"/>
                          </a:solidFill>
                          <a:latin typeface="Roboto"/>
                          <a:ea typeface="Roboto"/>
                          <a:cs typeface="Roboto"/>
                          <a:sym typeface="Roboto"/>
                        </a:rPr>
                        <a:t>Percent Groups Containing My Station</a:t>
                      </a:r>
                      <a:endParaRPr b="1"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30.23%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44.92%</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45.93%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48.89%</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83.76%</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74.93%</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300">
                          <a:solidFill>
                            <a:srgbClr val="212121"/>
                          </a:solidFill>
                          <a:latin typeface="Roboto"/>
                          <a:ea typeface="Roboto"/>
                          <a:cs typeface="Roboto"/>
                          <a:sym typeface="Roboto"/>
                        </a:rPr>
                        <a:t>100.00%</a:t>
                      </a:r>
                      <a:endParaRPr sz="1300">
                        <a:solidFill>
                          <a:srgbClr val="21212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
        <p:nvSpPr>
          <p:cNvPr id="138" name="Google Shape;138;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Deduplication of Data</a:t>
            </a:r>
            <a:endParaRPr/>
          </a:p>
        </p:txBody>
      </p:sp>
      <p:sp>
        <p:nvSpPr>
          <p:cNvPr id="144" name="Google Shape;14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Alignment introduced/compounded the problem of stations reporting multiple observations within one grouping</a:t>
            </a:r>
            <a:endParaRPr/>
          </a:p>
          <a:p>
            <a:pPr indent="-342900" lvl="0" marL="457200" rtl="0" algn="l">
              <a:spcBef>
                <a:spcPts val="0"/>
              </a:spcBef>
              <a:spcAft>
                <a:spcPts val="0"/>
              </a:spcAft>
              <a:buSzPts val="1800"/>
              <a:buChar char="●"/>
            </a:pPr>
            <a:r>
              <a:rPr lang="en"/>
              <a:t>Multi-step process to remove duplicates</a:t>
            </a:r>
            <a:endParaRPr/>
          </a:p>
          <a:p>
            <a:pPr indent="-330200" lvl="1" marL="742950" rtl="0" algn="l">
              <a:spcBef>
                <a:spcPts val="0"/>
              </a:spcBef>
              <a:spcAft>
                <a:spcPts val="0"/>
              </a:spcAft>
              <a:buSzPts val="1600"/>
              <a:buChar char="○"/>
            </a:pPr>
            <a:r>
              <a:rPr lang="en" sz="1600"/>
              <a:t>Keep target station observation closest to the bottom of the hour</a:t>
            </a:r>
            <a:endParaRPr sz="1600"/>
          </a:p>
          <a:p>
            <a:pPr indent="-330200" lvl="1" marL="742950" rtl="0" algn="l">
              <a:spcBef>
                <a:spcPts val="0"/>
              </a:spcBef>
              <a:spcAft>
                <a:spcPts val="0"/>
              </a:spcAft>
              <a:buSzPts val="1600"/>
              <a:buChar char="○"/>
            </a:pPr>
            <a:r>
              <a:rPr lang="en" sz="1600"/>
              <a:t>Compute the time delta between every observation in the group and target</a:t>
            </a:r>
            <a:endParaRPr sz="1600"/>
          </a:p>
          <a:p>
            <a:pPr indent="-330200" lvl="1" marL="742950" rtl="0" algn="l">
              <a:spcBef>
                <a:spcPts val="0"/>
              </a:spcBef>
              <a:spcAft>
                <a:spcPts val="0"/>
              </a:spcAft>
              <a:buSzPts val="1600"/>
              <a:buChar char="○"/>
            </a:pPr>
            <a:r>
              <a:rPr lang="en" sz="1600"/>
              <a:t>Keep the observation with the smallest absolute value of delta</a:t>
            </a:r>
            <a:endParaRPr sz="1600"/>
          </a:p>
        </p:txBody>
      </p:sp>
      <p:sp>
        <p:nvSpPr>
          <p:cNvPr id="145" name="Google Shape;145;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