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707" autoAdjust="0"/>
  </p:normalViewPr>
  <p:slideViewPr>
    <p:cSldViewPr snapToGrid="0" snapToObjects="1" showGuides="1">
      <p:cViewPr varScale="1">
        <p:scale>
          <a:sx n="14" d="100"/>
          <a:sy n="14" d="100"/>
        </p:scale>
        <p:origin x="2622" y="156"/>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3/12/2018</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9594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84548"/>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493803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489794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493803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5584548"/>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491724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5610199"/>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759248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8302533"/>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5592497"/>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8"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19"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21"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726781"/>
            <a:ext cx="628550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5" y="4951235"/>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64124" y="15605031"/>
            <a:ext cx="628650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3" y="14947746"/>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5726781"/>
            <a:ext cx="1295003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4949736"/>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23265408"/>
            <a:ext cx="1295003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22572450"/>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52175" y="4949736"/>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52175" y="5726781"/>
            <a:ext cx="627938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52175" y="15014663"/>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674963" y="15707622"/>
            <a:ext cx="623381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52175" y="28195610"/>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0650602" y="28971633"/>
            <a:ext cx="6282532"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5"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6"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92730"/>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4946221"/>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4946075"/>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4001095" y="4946221"/>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4001095" y="5592730"/>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4001095" y="14965367"/>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4001095" y="15658325"/>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4001095" y="27640610"/>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4001095" y="28350659"/>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5640623"/>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16"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17"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318750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8" name="Group 77"/>
          <p:cNvGrpSpPr/>
          <p:nvPr userDrawn="1"/>
        </p:nvGrpSpPr>
        <p:grpSpPr>
          <a:xfrm rot="10800000">
            <a:off x="-7502" y="35073770"/>
            <a:ext cx="27451941" cy="1502229"/>
            <a:chOff x="-14192" y="1382"/>
            <a:chExt cx="27451941" cy="4572641"/>
          </a:xfrm>
        </p:grpSpPr>
        <p:sp>
          <p:nvSpPr>
            <p:cNvPr id="8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21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21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22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22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40" name="Rounded Rectangle 39"/>
          <p:cNvSpPr/>
          <p:nvPr userDrawn="1"/>
        </p:nvSpPr>
        <p:spPr>
          <a:xfrm>
            <a:off x="572140" y="4908046"/>
            <a:ext cx="12949039" cy="297907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3881701" y="4908046"/>
            <a:ext cx="12949039" cy="297907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14192" y="1382"/>
            <a:ext cx="27451941" cy="4622614"/>
            <a:chOff x="-14192" y="1382"/>
            <a:chExt cx="27451941" cy="4622614"/>
          </a:xfrm>
        </p:grpSpPr>
        <p:sp>
          <p:nvSpPr>
            <p:cNvPr id="64"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5"/>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6"/>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7"/>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7"/>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8"/>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18"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19"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20"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5"/>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21"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8" name="Rounded Rectangle 47"/>
          <p:cNvSpPr/>
          <p:nvPr userDrawn="1"/>
        </p:nvSpPr>
        <p:spPr>
          <a:xfrm>
            <a:off x="521340" y="4935329"/>
            <a:ext cx="26424838" cy="29717997"/>
          </a:xfrm>
          <a:prstGeom prst="roundRect">
            <a:avLst>
              <a:gd name="adj" fmla="val 126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userDrawn="1"/>
        </p:nvGrpSpPr>
        <p:grpSpPr>
          <a:xfrm rot="10800000">
            <a:off x="-7502" y="35073770"/>
            <a:ext cx="27451941" cy="1502229"/>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68" name="Group 67"/>
          <p:cNvGrpSpPr/>
          <p:nvPr userDrawn="1"/>
        </p:nvGrpSpPr>
        <p:grpSpPr>
          <a:xfrm>
            <a:off x="-14192" y="1382"/>
            <a:ext cx="27451941" cy="4622614"/>
            <a:chOff x="-14192" y="1382"/>
            <a:chExt cx="27451941" cy="4622614"/>
          </a:xfrm>
        </p:grpSpPr>
        <p:sp>
          <p:nvSpPr>
            <p:cNvPr id="69"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5"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565119" y="5584548"/>
            <a:ext cx="12956288" cy="24328762"/>
          </a:xfrm>
        </p:spPr>
        <p:txBody>
          <a:bodyPr/>
          <a:lstStyle/>
          <a:p>
            <a:r>
              <a:rPr lang="en-US" dirty="0"/>
              <a:t>The main classes that make this game are the Card, Hand, and Deck classes.</a:t>
            </a:r>
            <a:br>
              <a:rPr lang="en-US" dirty="0"/>
            </a:br>
            <a:br>
              <a:rPr lang="en-US" dirty="0"/>
            </a:br>
            <a:br>
              <a:rPr lang="en-US" dirty="0"/>
            </a:br>
            <a:br>
              <a:rPr lang="en-US" dirty="0"/>
            </a:br>
            <a:endParaRPr lang="en-US" dirty="0"/>
          </a:p>
          <a:p>
            <a:r>
              <a:rPr lang="en-US" dirty="0"/>
              <a:t>The Blackjack class keeps track of all the functions used in making the game possible. It begins by creating a new Deck class which consists of 52 Card class objects which keep track of their own assigned suit and rank.</a:t>
            </a:r>
            <a:br>
              <a:rPr lang="en-US" dirty="0"/>
            </a:br>
            <a:endParaRPr lang="en-US" dirty="0"/>
          </a:p>
          <a:p>
            <a:r>
              <a:rPr lang="en-US" dirty="0"/>
              <a:t>This was accomplished with two arrays in the Deck class which held each suit and rank.</a:t>
            </a:r>
          </a:p>
          <a:p>
            <a:endParaRPr lang="en-US" dirty="0"/>
          </a:p>
          <a:p>
            <a:endParaRPr lang="en-US" dirty="0"/>
          </a:p>
          <a:p>
            <a:endParaRPr lang="en-US" dirty="0"/>
          </a:p>
          <a:p>
            <a:endParaRPr lang="en-US" dirty="0"/>
          </a:p>
          <a:p>
            <a:r>
              <a:rPr lang="en-US" dirty="0"/>
              <a:t>An empty array is created to hold the new Cards and two nested loops go through each suit and rank and assigns it to the newly created Card. The card_count array is used in keeping track of what number a given card is within the deck and is used in finding the appropriate card image to display on screen.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Using the card images provided within the python book examples, we found that they are in the order of Spades, Hearts, Diamonds and Clubs. Knowing this, we arranged my self.suit rank to reflect that which allows the card_count variable represent the card’s image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Blackjack class then deals two cards </a:t>
            </a:r>
          </a:p>
          <a:p>
            <a:r>
              <a:rPr lang="en-US" dirty="0"/>
              <a:t>from the Deck class to two new Hand </a:t>
            </a:r>
          </a:p>
          <a:p>
            <a:r>
              <a:rPr lang="en-US" dirty="0"/>
              <a:t>classes for the dealer and player. </a:t>
            </a:r>
          </a:p>
          <a:p>
            <a:r>
              <a:rPr lang="en-US" dirty="0"/>
              <a:t>To find the value of a hand which is</a:t>
            </a:r>
          </a:p>
          <a:p>
            <a:r>
              <a:rPr lang="en-US" dirty="0"/>
              <a:t>used in presenting the dealer and players</a:t>
            </a:r>
          </a:p>
          <a:p>
            <a:r>
              <a:rPr lang="en-US" dirty="0"/>
              <a:t>hand value at the end of a turn we use the</a:t>
            </a:r>
          </a:p>
          <a:p>
            <a:r>
              <a:rPr lang="en-US" dirty="0"/>
              <a:t>get_value function. This will go through</a:t>
            </a:r>
          </a:p>
          <a:p>
            <a:r>
              <a:rPr lang="en-US" dirty="0"/>
              <a:t>each card, find it’s rank, and compare it </a:t>
            </a:r>
          </a:p>
          <a:p>
            <a:r>
              <a:rPr lang="en-US" dirty="0"/>
              <a:t>with the values array which keeps track of</a:t>
            </a:r>
          </a:p>
          <a:p>
            <a:r>
              <a:rPr lang="en-US" dirty="0"/>
              <a:t>each ranks value,</a:t>
            </a:r>
          </a:p>
        </p:txBody>
      </p:sp>
      <p:sp>
        <p:nvSpPr>
          <p:cNvPr id="33" name="Text Placeholder 32"/>
          <p:cNvSpPr>
            <a:spLocks noGrp="1"/>
          </p:cNvSpPr>
          <p:nvPr>
            <p:ph type="body" sz="quarter" idx="11"/>
          </p:nvPr>
        </p:nvSpPr>
        <p:spPr/>
        <p:txBody>
          <a:bodyPr/>
          <a:lstStyle/>
          <a:p>
            <a:r>
              <a:rPr lang="en-US" dirty="0"/>
              <a:t>MAIN CLASSES RUNNING THE GAME</a:t>
            </a:r>
          </a:p>
        </p:txBody>
      </p:sp>
      <p:sp>
        <p:nvSpPr>
          <p:cNvPr id="35" name="Text Placeholder 34"/>
          <p:cNvSpPr>
            <a:spLocks noGrp="1"/>
          </p:cNvSpPr>
          <p:nvPr>
            <p:ph type="body" sz="quarter" idx="25"/>
          </p:nvPr>
        </p:nvSpPr>
        <p:spPr/>
        <p:txBody>
          <a:bodyPr/>
          <a:lstStyle/>
          <a:p>
            <a:r>
              <a:rPr lang="en-US" dirty="0"/>
              <a:t>PROBLEMS WE RAN INTO</a:t>
            </a:r>
          </a:p>
        </p:txBody>
      </p:sp>
      <p:sp>
        <p:nvSpPr>
          <p:cNvPr id="49" name="Text Placeholder 48"/>
          <p:cNvSpPr>
            <a:spLocks noGrp="1"/>
          </p:cNvSpPr>
          <p:nvPr>
            <p:ph type="body" sz="quarter" idx="26"/>
          </p:nvPr>
        </p:nvSpPr>
        <p:spPr>
          <a:xfrm>
            <a:off x="13856717" y="5584548"/>
            <a:ext cx="12945893" cy="17533055"/>
          </a:xfrm>
        </p:spPr>
        <p:txBody>
          <a:bodyPr/>
          <a:lstStyle/>
          <a:p>
            <a:r>
              <a:rPr lang="en-US" dirty="0"/>
              <a:t>A problem we faced right away was with the get_value function and aces. Currently we get the value of the player at the end of every turn and display it. By default if the player or dealer’s total score is under 10 then we count aces as 11 otherwise we add 1. But since the </a:t>
            </a:r>
            <a:r>
              <a:rPr lang="en-US" dirty="0" err="1"/>
              <a:t>get_values</a:t>
            </a:r>
            <a:r>
              <a:rPr lang="en-US" dirty="0"/>
              <a:t> function is called at the end of every turn, it would change previous aces which were counted as 11 to 1 if the player’s score got above 10. To fix this we had to add separate function in the card class which kept track if the Card had already had it’s ace counted and the value it held.</a:t>
            </a:r>
          </a:p>
          <a:p>
            <a:endParaRPr lang="en-US" dirty="0"/>
          </a:p>
          <a:p>
            <a:r>
              <a:rPr lang="en-US" dirty="0"/>
              <a:t>To compare this image with the last image in the left panel, the</a:t>
            </a:r>
          </a:p>
          <a:p>
            <a:r>
              <a:rPr lang="en-US" dirty="0"/>
              <a:t>get_value function checks to see if the card it’s analyzing is an ace.</a:t>
            </a:r>
          </a:p>
          <a:p>
            <a:r>
              <a:rPr lang="en-US" dirty="0"/>
              <a:t>If it is, it will check if the card has been set before and if the hand</a:t>
            </a:r>
          </a:p>
          <a:p>
            <a:r>
              <a:rPr lang="en-US" dirty="0"/>
              <a:t>value is below 11, if not it will run the cards functions which will</a:t>
            </a:r>
          </a:p>
          <a:p>
            <a:r>
              <a:rPr lang="en-US" dirty="0"/>
              <a:t>set it as checked and set the cards ace value to 11 which is added</a:t>
            </a:r>
          </a:p>
          <a:p>
            <a:r>
              <a:rPr lang="en-US" dirty="0"/>
              <a:t>to the hands total.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Another problem faced was figuring out how to display the dealer and player’s cards on the screen. Using the example from the python book which showed how to display cards and shuffle them we modified it to show a single card using the Cards count variable.</a:t>
            </a:r>
          </a:p>
          <a:p>
            <a:endParaRPr lang="en-US" dirty="0"/>
          </a:p>
          <a:p>
            <a:r>
              <a:rPr lang="en-US" dirty="0"/>
              <a:t>We used a loop to go through the cards in a hand and</a:t>
            </a:r>
          </a:p>
          <a:p>
            <a:r>
              <a:rPr lang="en-US" dirty="0"/>
              <a:t>create an image list which uses the Cards count variable</a:t>
            </a:r>
          </a:p>
          <a:p>
            <a:r>
              <a:rPr lang="en-US" dirty="0"/>
              <a:t>to find the numbered image representing the card. Then</a:t>
            </a:r>
          </a:p>
          <a:p>
            <a:r>
              <a:rPr lang="en-US" dirty="0"/>
              <a:t>we add the image to a label list which consists of the</a:t>
            </a:r>
          </a:p>
          <a:p>
            <a:r>
              <a:rPr lang="en-US" dirty="0"/>
              <a:t>Tkinter label images for the cards which are then drawn </a:t>
            </a:r>
          </a:p>
          <a:p>
            <a:r>
              <a:rPr lang="en-US" dirty="0"/>
              <a:t>to the screen.</a:t>
            </a:r>
          </a:p>
          <a:p>
            <a:endParaRPr lang="en-US" dirty="0"/>
          </a:p>
          <a:p>
            <a:endParaRPr lang="en-US" dirty="0"/>
          </a:p>
          <a:p>
            <a:endParaRPr lang="en-US" dirty="0"/>
          </a:p>
          <a:p>
            <a:endParaRPr lang="en-US" dirty="0"/>
          </a:p>
          <a:p>
            <a:endParaRPr lang="en-US" dirty="0"/>
          </a:p>
          <a:p>
            <a:endParaRPr lang="en-US" dirty="0"/>
          </a:p>
          <a:p>
            <a:r>
              <a:rPr lang="en-US" dirty="0"/>
              <a:t>The image below shows how images were displayed</a:t>
            </a:r>
          </a:p>
          <a:p>
            <a:r>
              <a:rPr lang="en-US" dirty="0"/>
              <a:t>for the dealer’s hand</a:t>
            </a:r>
          </a:p>
        </p:txBody>
      </p:sp>
      <p:sp>
        <p:nvSpPr>
          <p:cNvPr id="52" name="Text Placeholder 51"/>
          <p:cNvSpPr>
            <a:spLocks noGrp="1"/>
          </p:cNvSpPr>
          <p:nvPr>
            <p:ph type="body" sz="quarter" idx="29"/>
          </p:nvPr>
        </p:nvSpPr>
        <p:spPr/>
        <p:txBody>
          <a:bodyPr/>
          <a:lstStyle/>
          <a:p>
            <a:endParaRPr lang="en-US" dirty="0"/>
          </a:p>
        </p:txBody>
      </p:sp>
      <p:sp>
        <p:nvSpPr>
          <p:cNvPr id="53" name="Text Placeholder 52"/>
          <p:cNvSpPr>
            <a:spLocks noGrp="1"/>
          </p:cNvSpPr>
          <p:nvPr>
            <p:ph type="body" sz="quarter" idx="30"/>
          </p:nvPr>
        </p:nvSpPr>
        <p:spPr>
          <a:xfrm>
            <a:off x="13856717" y="28302533"/>
            <a:ext cx="12942336" cy="652696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Icons made by Freepik from www.flaticon.com </a:t>
            </a:r>
          </a:p>
        </p:txBody>
      </p:sp>
      <p:sp>
        <p:nvSpPr>
          <p:cNvPr id="55" name="Text Placeholder 54"/>
          <p:cNvSpPr>
            <a:spLocks noGrp="1"/>
          </p:cNvSpPr>
          <p:nvPr>
            <p:ph type="body" sz="quarter" idx="150"/>
          </p:nvPr>
        </p:nvSpPr>
        <p:spPr/>
        <p:txBody>
          <a:bodyPr/>
          <a:lstStyle/>
          <a:p>
            <a:endParaRPr lang="en-US"/>
          </a:p>
        </p:txBody>
      </p:sp>
      <p:sp>
        <p:nvSpPr>
          <p:cNvPr id="56" name="Text Placeholder 55"/>
          <p:cNvSpPr>
            <a:spLocks noGrp="1"/>
          </p:cNvSpPr>
          <p:nvPr>
            <p:ph type="body" sz="quarter" idx="151"/>
          </p:nvPr>
        </p:nvSpPr>
        <p:spPr/>
        <p:txBody>
          <a:bodyPr/>
          <a:lstStyle/>
          <a:p>
            <a:r>
              <a:rPr lang="en-US" dirty="0"/>
              <a:t>River Hill</a:t>
            </a:r>
          </a:p>
        </p:txBody>
      </p:sp>
      <p:sp>
        <p:nvSpPr>
          <p:cNvPr id="57" name="Text Placeholder 56"/>
          <p:cNvSpPr>
            <a:spLocks noGrp="1"/>
          </p:cNvSpPr>
          <p:nvPr>
            <p:ph type="body" sz="quarter" idx="153"/>
          </p:nvPr>
        </p:nvSpPr>
        <p:spPr/>
        <p:txBody>
          <a:bodyPr>
            <a:normAutofit fontScale="92500" lnSpcReduction="10000"/>
          </a:bodyPr>
          <a:lstStyle/>
          <a:p>
            <a:r>
              <a:rPr lang="en-US" dirty="0"/>
              <a:t>blackjack.py</a:t>
            </a:r>
          </a:p>
        </p:txBody>
      </p:sp>
      <p:pic>
        <p:nvPicPr>
          <p:cNvPr id="5" name="Picture 4">
            <a:extLst>
              <a:ext uri="{FF2B5EF4-FFF2-40B4-BE49-F238E27FC236}">
                <a16:creationId xmlns:a16="http://schemas.microsoft.com/office/drawing/2014/main" id="{BFA60BAD-6A19-4AF6-8D5A-6E1A615AE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74" y="6406239"/>
            <a:ext cx="650296" cy="650296"/>
          </a:xfrm>
          <a:prstGeom prst="rect">
            <a:avLst/>
          </a:prstGeom>
        </p:spPr>
      </p:pic>
      <p:pic>
        <p:nvPicPr>
          <p:cNvPr id="7" name="Picture 6">
            <a:extLst>
              <a:ext uri="{FF2B5EF4-FFF2-40B4-BE49-F238E27FC236}">
                <a16:creationId xmlns:a16="http://schemas.microsoft.com/office/drawing/2014/main" id="{DE2A9451-E560-41D8-9D6E-672759C67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7707" y="6429215"/>
            <a:ext cx="650296" cy="650296"/>
          </a:xfrm>
          <a:prstGeom prst="rect">
            <a:avLst/>
          </a:prstGeom>
        </p:spPr>
      </p:pic>
      <p:pic>
        <p:nvPicPr>
          <p:cNvPr id="9" name="Picture 8">
            <a:extLst>
              <a:ext uri="{FF2B5EF4-FFF2-40B4-BE49-F238E27FC236}">
                <a16:creationId xmlns:a16="http://schemas.microsoft.com/office/drawing/2014/main" id="{407073F7-3F66-42AC-BFDF-609AE6F07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8829" y="6406239"/>
            <a:ext cx="650296" cy="650296"/>
          </a:xfrm>
          <a:prstGeom prst="rect">
            <a:avLst/>
          </a:prstGeom>
        </p:spPr>
      </p:pic>
      <p:pic>
        <p:nvPicPr>
          <p:cNvPr id="11" name="Picture 10">
            <a:extLst>
              <a:ext uri="{FF2B5EF4-FFF2-40B4-BE49-F238E27FC236}">
                <a16:creationId xmlns:a16="http://schemas.microsoft.com/office/drawing/2014/main" id="{BE892A7C-962F-48A3-9977-D022FB591D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4997" y="9985728"/>
            <a:ext cx="8360523" cy="1171281"/>
          </a:xfrm>
          <a:prstGeom prst="rect">
            <a:avLst/>
          </a:prstGeom>
        </p:spPr>
      </p:pic>
      <p:pic>
        <p:nvPicPr>
          <p:cNvPr id="13" name="Picture 12">
            <a:extLst>
              <a:ext uri="{FF2B5EF4-FFF2-40B4-BE49-F238E27FC236}">
                <a16:creationId xmlns:a16="http://schemas.microsoft.com/office/drawing/2014/main" id="{BCF28A78-359A-4E0E-8CFA-90CCB146BF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4748" y="12915900"/>
            <a:ext cx="8250772" cy="3912164"/>
          </a:xfrm>
          <a:prstGeom prst="rect">
            <a:avLst/>
          </a:prstGeom>
        </p:spPr>
      </p:pic>
      <p:pic>
        <p:nvPicPr>
          <p:cNvPr id="15" name="Picture 14">
            <a:extLst>
              <a:ext uri="{FF2B5EF4-FFF2-40B4-BE49-F238E27FC236}">
                <a16:creationId xmlns:a16="http://schemas.microsoft.com/office/drawing/2014/main" id="{D93643BF-206C-4E20-97BC-1FDFF3CA5B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8445" y="18987528"/>
            <a:ext cx="6506483" cy="4725059"/>
          </a:xfrm>
          <a:prstGeom prst="rect">
            <a:avLst/>
          </a:prstGeom>
        </p:spPr>
      </p:pic>
      <p:pic>
        <p:nvPicPr>
          <p:cNvPr id="17" name="Picture 16">
            <a:extLst>
              <a:ext uri="{FF2B5EF4-FFF2-40B4-BE49-F238E27FC236}">
                <a16:creationId xmlns:a16="http://schemas.microsoft.com/office/drawing/2014/main" id="{76DEA146-C223-48D7-8705-FF171F0057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8829" y="25138396"/>
            <a:ext cx="6969696" cy="9372582"/>
          </a:xfrm>
          <a:prstGeom prst="rect">
            <a:avLst/>
          </a:prstGeom>
        </p:spPr>
      </p:pic>
      <p:pic>
        <p:nvPicPr>
          <p:cNvPr id="19" name="Picture 18">
            <a:extLst>
              <a:ext uri="{FF2B5EF4-FFF2-40B4-BE49-F238E27FC236}">
                <a16:creationId xmlns:a16="http://schemas.microsoft.com/office/drawing/2014/main" id="{F624EE67-BABE-4FFE-9882-AEC4E8DBAE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40642" y="8021150"/>
            <a:ext cx="4372980" cy="6707605"/>
          </a:xfrm>
          <a:prstGeom prst="rect">
            <a:avLst/>
          </a:prstGeom>
        </p:spPr>
      </p:pic>
      <p:pic>
        <p:nvPicPr>
          <p:cNvPr id="21" name="Picture 20">
            <a:extLst>
              <a:ext uri="{FF2B5EF4-FFF2-40B4-BE49-F238E27FC236}">
                <a16:creationId xmlns:a16="http://schemas.microsoft.com/office/drawing/2014/main" id="{E6519028-F77E-480D-94C7-F048E697ED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01703" y="16473930"/>
            <a:ext cx="5711920" cy="6267947"/>
          </a:xfrm>
          <a:prstGeom prst="rect">
            <a:avLst/>
          </a:prstGeom>
        </p:spPr>
      </p:pic>
      <p:pic>
        <p:nvPicPr>
          <p:cNvPr id="23" name="Picture 22">
            <a:extLst>
              <a:ext uri="{FF2B5EF4-FFF2-40B4-BE49-F238E27FC236}">
                <a16:creationId xmlns:a16="http://schemas.microsoft.com/office/drawing/2014/main" id="{C2C2E4AC-ACBC-4569-83E3-EC628F7A2D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151318" y="23318867"/>
            <a:ext cx="12588917" cy="3271406"/>
          </a:xfrm>
          <a:prstGeom prst="rect">
            <a:avLst/>
          </a:prstGeom>
        </p:spPr>
      </p:pic>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331</TotalTime>
  <Words>361</Words>
  <Application>Microsoft Office PowerPoint</Application>
  <PresentationFormat>Custom</PresentationFormat>
  <Paragraphs>97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River Hill</cp:lastModifiedBy>
  <cp:revision>51</cp:revision>
  <dcterms:created xsi:type="dcterms:W3CDTF">2012-02-10T00:10:15Z</dcterms:created>
  <dcterms:modified xsi:type="dcterms:W3CDTF">2018-03-13T03:24:07Z</dcterms:modified>
</cp:coreProperties>
</file>