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28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SSD:Users:jiangli:Desktop:Jiang:Personal:Learning:uc-berkeley:Certificate-Program-in-Data-Science:CSX433.7:Project:code: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Performance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Validation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Softmax Regresson</c:v>
                </c:pt>
                <c:pt idx="1">
                  <c:v>Random Forest</c:v>
                </c:pt>
                <c:pt idx="2">
                  <c:v>Deep Neural Network</c:v>
                </c:pt>
                <c:pt idx="3">
                  <c:v>Random Forest®</c:v>
                </c:pt>
              </c:strCache>
            </c:strRef>
          </c:cat>
          <c:val>
            <c:numRef>
              <c:f>Sheet1!$B$2:$B$5</c:f>
              <c:numCache>
                <c:formatCode>0.0000</c:formatCode>
                <c:ptCount val="4"/>
                <c:pt idx="0">
                  <c:v>0.746</c:v>
                </c:pt>
                <c:pt idx="1">
                  <c:v>0.7298</c:v>
                </c:pt>
                <c:pt idx="2">
                  <c:v>0.79066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Softmax Regresson</c:v>
                </c:pt>
                <c:pt idx="1">
                  <c:v>Random Forest</c:v>
                </c:pt>
                <c:pt idx="2">
                  <c:v>Deep Neural Network</c:v>
                </c:pt>
                <c:pt idx="3">
                  <c:v>Random Forest®</c:v>
                </c:pt>
              </c:strCache>
            </c:strRef>
          </c:cat>
          <c:val>
            <c:numRef>
              <c:f>Sheet1!$C$2:$C$5</c:f>
              <c:numCache>
                <c:formatCode>0.0000</c:formatCode>
                <c:ptCount val="4"/>
                <c:pt idx="0">
                  <c:v>0.7432</c:v>
                </c:pt>
                <c:pt idx="1">
                  <c:v>0.7288</c:v>
                </c:pt>
                <c:pt idx="2">
                  <c:v>0.7763</c:v>
                </c:pt>
                <c:pt idx="3">
                  <c:v>0.8224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311368"/>
        <c:axId val="2105446376"/>
      </c:barChart>
      <c:catAx>
        <c:axId val="-2130311368"/>
        <c:scaling>
          <c:orientation val="minMax"/>
        </c:scaling>
        <c:delete val="0"/>
        <c:axPos val="b"/>
        <c:majorTickMark val="none"/>
        <c:minorTickMark val="none"/>
        <c:tickLblPos val="nextTo"/>
        <c:crossAx val="2105446376"/>
        <c:crosses val="autoZero"/>
        <c:auto val="1"/>
        <c:lblAlgn val="ctr"/>
        <c:lblOffset val="100"/>
        <c:noMultiLvlLbl val="0"/>
      </c:catAx>
      <c:valAx>
        <c:axId val="2105446376"/>
        <c:scaling>
          <c:orientation val="minMax"/>
          <c:max val="1.0"/>
          <c:min val="0.5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0.0000" sourceLinked="1"/>
        <c:majorTickMark val="none"/>
        <c:minorTickMark val="none"/>
        <c:tickLblPos val="nextTo"/>
        <c:crossAx val="-213031136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E56C6-2B02-EB4B-B2AC-7F033CB446A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BA8B2-8696-354C-ADA7-ED9C6269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85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43504-2274-BB4A-8CA4-CC41B50D2037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25F91-4393-084E-91C3-2AB047B8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9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Taarifa</a:t>
            </a:r>
            <a:r>
              <a:rPr lang="en-US" dirty="0" smtClean="0"/>
              <a:t> Platform is an open source web API, designed to close citizen feedback loops. </a:t>
            </a:r>
          </a:p>
          <a:p>
            <a:r>
              <a:rPr lang="en-US" dirty="0" smtClean="0"/>
              <a:t>We are currently working on an Innovation Project in Tanzania, with various partners.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25F91-4393-084E-91C3-2AB047B8DC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25F91-4393-084E-91C3-2AB047B8DC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25F91-4393-084E-91C3-2AB047B8DC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Deep Neural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25F91-4393-084E-91C3-2AB047B8DC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0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</a:t>
            </a:r>
            <a:r>
              <a:rPr lang="en-US" dirty="0" err="1" smtClean="0"/>
              <a:t>softmax</a:t>
            </a:r>
            <a:r>
              <a:rPr lang="en-US" dirty="0" smtClean="0"/>
              <a:t> regression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25F91-4393-084E-91C3-2AB047B8DC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9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</a:t>
            </a:r>
            <a:r>
              <a:rPr lang="en-US" dirty="0" err="1" smtClean="0"/>
              <a:t>softmax</a:t>
            </a:r>
            <a:r>
              <a:rPr lang="en-US" dirty="0" smtClean="0"/>
              <a:t> regression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25F91-4393-084E-91C3-2AB047B8DC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9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853890"/>
            <a:ext cx="4038600" cy="77787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635502"/>
            <a:ext cx="4038600" cy="623794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5354700"/>
            <a:ext cx="1232647" cy="304271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5354700"/>
            <a:ext cx="2617694" cy="304271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90500"/>
            <a:ext cx="4235450" cy="348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90500"/>
            <a:ext cx="2057400" cy="1699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981200"/>
            <a:ext cx="2057400" cy="1699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6" y="14567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190500"/>
            <a:ext cx="2057400" cy="16992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1981200"/>
            <a:ext cx="2057400" cy="1699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575" y="185420"/>
            <a:ext cx="4242816" cy="349504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 userDrawn="1"/>
        </p:nvPicPr>
        <p:blipFill rotWithShape="1">
          <a:blip r:embed="rId3"/>
          <a:srcRect l="67" r="51152" b="51236"/>
          <a:stretch/>
        </p:blipFill>
        <p:spPr>
          <a:xfrm>
            <a:off x="4624388" y="185421"/>
            <a:ext cx="2057400" cy="1704340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 userDrawn="1"/>
        </p:nvPicPr>
        <p:blipFill rotWithShape="1">
          <a:blip r:embed="rId3"/>
          <a:srcRect l="51464" t="51709" r="-489"/>
          <a:stretch/>
        </p:blipFill>
        <p:spPr>
          <a:xfrm>
            <a:off x="6802438" y="1981201"/>
            <a:ext cx="2067725" cy="1687787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 userDrawn="1"/>
        </p:nvPicPr>
        <p:blipFill rotWithShape="1">
          <a:blip r:embed="rId3"/>
          <a:srcRect t="51381" r="51219"/>
          <a:stretch/>
        </p:blipFill>
        <p:spPr>
          <a:xfrm>
            <a:off x="4624388" y="1981200"/>
            <a:ext cx="2057400" cy="169926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 rotWithShape="1">
          <a:blip r:embed="rId3"/>
          <a:srcRect l="51219" t="1" b="50906"/>
          <a:stretch/>
        </p:blipFill>
        <p:spPr>
          <a:xfrm>
            <a:off x="6802438" y="173948"/>
            <a:ext cx="2057400" cy="1715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35479"/>
            <a:ext cx="685800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90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30E4-4533-474F-A6C0-A1F6D37E77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5" y="1654969"/>
            <a:ext cx="3657413" cy="1638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5" y="3470804"/>
            <a:ext cx="3657413" cy="1638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654969"/>
            <a:ext cx="3657600" cy="1638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474720"/>
            <a:ext cx="3657600" cy="1638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35479"/>
            <a:ext cx="685800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90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30E4-4533-474F-A6C0-A1F6D37E7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35478"/>
            <a:ext cx="685800" cy="2518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30E4-4533-474F-A6C0-A1F6D37E7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9" y="190502"/>
            <a:ext cx="3451225" cy="52876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143125"/>
            <a:ext cx="3255264" cy="968376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0" y="227544"/>
            <a:ext cx="4597399" cy="487759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111501"/>
            <a:ext cx="3255264" cy="199363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5352990"/>
            <a:ext cx="1537447" cy="304271"/>
          </a:xfrm>
        </p:spPr>
        <p:txBody>
          <a:bodyPr/>
          <a:lstStyle/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10" y="5352990"/>
            <a:ext cx="3316941" cy="30427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6" y="14567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35478"/>
            <a:ext cx="685800" cy="2518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2603501"/>
            <a:ext cx="3898272" cy="726283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90502"/>
            <a:ext cx="3460658" cy="52876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329782"/>
            <a:ext cx="3898272" cy="178990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5352990"/>
            <a:ext cx="1537447" cy="304271"/>
          </a:xfrm>
        </p:spPr>
        <p:txBody>
          <a:bodyPr/>
          <a:lstStyle/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5352990"/>
            <a:ext cx="3005138" cy="30427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30E4-4533-474F-A6C0-A1F6D37E77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280894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10" y="3686736"/>
            <a:ext cx="6191157" cy="694766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10" y="190500"/>
            <a:ext cx="6378389" cy="34899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10" y="4381502"/>
            <a:ext cx="6191157" cy="73818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30E4-4533-474F-A6C0-A1F6D37E77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190500"/>
            <a:ext cx="2057400" cy="1699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1981200"/>
            <a:ext cx="2057400" cy="1699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386066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9" y="190502"/>
            <a:ext cx="6387167" cy="52876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9" y="2143125"/>
            <a:ext cx="6181611" cy="968376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111501"/>
            <a:ext cx="6179566" cy="199363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5196340"/>
            <a:ext cx="1348398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100" y="5196340"/>
            <a:ext cx="4648105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30E4-4533-474F-A6C0-A1F6D37E77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6" y="14567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90500"/>
            <a:ext cx="2057400" cy="1699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979117"/>
            <a:ext cx="2057400" cy="16992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3779520"/>
            <a:ext cx="2057400" cy="16992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90502"/>
            <a:ext cx="4235450" cy="52876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143125"/>
            <a:ext cx="4016633" cy="968376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111501"/>
            <a:ext cx="4015304" cy="199363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5196340"/>
            <a:ext cx="1348398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100" y="5196340"/>
            <a:ext cx="2590705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30E4-4533-474F-A6C0-A1F6D37E77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6" y="14567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90500"/>
            <a:ext cx="2057400" cy="1699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3778939"/>
            <a:ext cx="2057400" cy="1699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190500"/>
            <a:ext cx="2057400" cy="16992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1984719"/>
            <a:ext cx="2057400" cy="16992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1984719"/>
            <a:ext cx="2057400" cy="34899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35478"/>
            <a:ext cx="685800" cy="2518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603501"/>
            <a:ext cx="3108960" cy="726283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10" y="1971040"/>
            <a:ext cx="4240119" cy="34899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329782"/>
            <a:ext cx="3108960" cy="178990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5352990"/>
            <a:ext cx="1537447" cy="304271"/>
          </a:xfrm>
        </p:spPr>
        <p:txBody>
          <a:bodyPr/>
          <a:lstStyle/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5352990"/>
            <a:ext cx="3005138" cy="30427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30E4-4533-474F-A6C0-A1F6D37E77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280894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190500"/>
            <a:ext cx="2057400" cy="16992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190500"/>
            <a:ext cx="2057400" cy="16992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35479"/>
            <a:ext cx="685800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90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30E4-4533-474F-A6C0-A1F6D37E7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5" y="235479"/>
            <a:ext cx="642097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30E4-4533-474F-A6C0-A1F6D37E77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90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35479"/>
            <a:ext cx="91440" cy="133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35478"/>
            <a:ext cx="685800" cy="2518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795620"/>
            <a:ext cx="681318" cy="430951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98964"/>
            <a:ext cx="6858000" cy="432072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30E4-4533-474F-A6C0-A1F6D37E77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614855" y="421890"/>
            <a:ext cx="2174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35479"/>
            <a:ext cx="685800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9" y="112060"/>
            <a:ext cx="7556313" cy="829236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30E4-4533-474F-A6C0-A1F6D37E77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90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941296"/>
            <a:ext cx="7558960" cy="645583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853890"/>
            <a:ext cx="4038600" cy="77787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635502"/>
            <a:ext cx="4038600" cy="623794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5354700"/>
            <a:ext cx="1232647" cy="304271"/>
          </a:xfrm>
        </p:spPr>
        <p:txBody>
          <a:bodyPr/>
          <a:lstStyle>
            <a:lvl1pPr algn="l">
              <a:defRPr/>
            </a:lvl1pPr>
          </a:lstStyle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5354700"/>
            <a:ext cx="2617694" cy="304271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90500"/>
            <a:ext cx="4235450" cy="348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90500"/>
            <a:ext cx="2057400" cy="1699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981200"/>
            <a:ext cx="2057400" cy="1699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190500"/>
            <a:ext cx="2057400" cy="16992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981200"/>
            <a:ext cx="2057400" cy="16992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482914"/>
            <a:ext cx="3086100" cy="1700754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6" y="14567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190502"/>
            <a:ext cx="8200930" cy="52876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603502"/>
            <a:ext cx="5638800" cy="1135063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46501"/>
            <a:ext cx="5638800" cy="1250156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5207313"/>
            <a:ext cx="1474694" cy="30427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5207313"/>
            <a:ext cx="5638800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5207313"/>
            <a:ext cx="554038" cy="304271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7" y="2592298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5" y="190502"/>
            <a:ext cx="212725" cy="5287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5" y="235479"/>
            <a:ext cx="642097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35479"/>
            <a:ext cx="91440" cy="133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90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654970"/>
            <a:ext cx="3657600" cy="34501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654970"/>
            <a:ext cx="3657600" cy="34501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30E4-4533-474F-A6C0-A1F6D37E7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35479"/>
            <a:ext cx="685800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90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39472"/>
            <a:ext cx="3657600" cy="30656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39472"/>
            <a:ext cx="3657600" cy="30656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30E4-4533-474F-A6C0-A1F6D37E77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25710"/>
            <a:ext cx="3657600" cy="268941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25710"/>
            <a:ext cx="3657600" cy="2689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90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22" y="1654969"/>
            <a:ext cx="7569157" cy="1638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22" y="3470804"/>
            <a:ext cx="7569157" cy="1638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35479"/>
            <a:ext cx="685800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01863"/>
            <a:ext cx="554038" cy="304271"/>
          </a:xfrm>
        </p:spPr>
        <p:txBody>
          <a:bodyPr/>
          <a:lstStyle/>
          <a:p>
            <a:fld id="{1B1D30E4-4533-474F-A6C0-A1F6D37E7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35479"/>
            <a:ext cx="685800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90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654969"/>
            <a:ext cx="3657600" cy="1638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30E4-4533-474F-A6C0-A1F6D37E77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654970"/>
            <a:ext cx="3657600" cy="34501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474720"/>
            <a:ext cx="3657600" cy="1638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9" y="403411"/>
            <a:ext cx="7556313" cy="9300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9" y="1651001"/>
            <a:ext cx="7556313" cy="345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535299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200B48-10F1-F649-9D0B-3EEA40142E6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5352990"/>
            <a:ext cx="612289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01863"/>
            <a:ext cx="55403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B1D30E4-4533-474F-A6C0-A1F6D37E77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  <p:sldLayoutId id="2147483993" r:id="rId18"/>
    <p:sldLayoutId id="2147483994" r:id="rId19"/>
    <p:sldLayoutId id="2147483995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s://github.com/riverlee/Certificate-Program-in-Data-Science/blob/master/CSX433.7/Project/code/Clean_data.ipynb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hyperlink" Target="https://github.com/riverlee/Certificate-Program-in-Data-Science/blob/master/CSX433.7/Project/code/prepare_data.ipyn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verlee/Certificate-Program-in-Data-Science/blob/master/CSX433.7/Project/code/Tensorflow-Softmax-regression.ipynb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iverlee/Certificate-Program-in-Data-Science/blob/master/CSX433.7/Project/code/Tensorflow_RF.ipyn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3" Type="http://schemas.openxmlformats.org/officeDocument/2006/relationships/hyperlink" Target="https://github.com/riverlee/Certificate-Program-in-Data-Science/blob/master/CSX433.7/Project/code/Tensorflow_RF.ipyn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verlee/Certificate-Program-in-Data-Science/blob/master/CSX433.7/Project/code/DNNClassifier.ipynb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Pump it </a:t>
            </a:r>
            <a:r>
              <a:rPr lang="en-US" dirty="0"/>
              <a:t>Up: Data Mining the Water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of CSX433.3 and </a:t>
            </a:r>
            <a:r>
              <a:rPr lang="en-US" dirty="0" smtClean="0"/>
              <a:t>CSX433.7</a:t>
            </a:r>
          </a:p>
          <a:p>
            <a:r>
              <a:rPr lang="en-US" dirty="0" smtClean="0"/>
              <a:t>Jiang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6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93"/>
            <a:ext cx="9144000" cy="250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206" y="2249603"/>
            <a:ext cx="6121400" cy="3098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 cmpd="sng">
            <a:solidFill>
              <a:srgbClr val="0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826497" y="1333500"/>
            <a:ext cx="772502" cy="5518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25185" y="1687602"/>
            <a:ext cx="1939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Remove features</a:t>
            </a:r>
            <a:endParaRPr lang="en-US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240762" y="3076803"/>
            <a:ext cx="772502" cy="91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66850" y="2817860"/>
            <a:ext cx="216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Reduce categories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83302" y="5453390"/>
            <a:ext cx="9177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4"/>
              </a:rPr>
              <a:t>https://github.com/riverlee/Certificate-Program-in-Data-Science/blob/master/CSX433.7/Project/code/Clean_data.ipynb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52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dummy variables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688" r="-2688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183302" y="5217716"/>
            <a:ext cx="9177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https://github.com/riverlee/Certificate-Program-in-Data-Science/blob/master/CSX433.7/Project/code/prepare_data.ipynb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743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Exploratory data analysis</a:t>
            </a:r>
          </a:p>
          <a:p>
            <a:r>
              <a:rPr lang="en-US" b="1" dirty="0" smtClean="0">
                <a:solidFill>
                  <a:srgbClr val="D9D9D9"/>
                </a:solidFill>
              </a:rPr>
              <a:t>Data cleaning and transformation</a:t>
            </a:r>
            <a:endParaRPr lang="en-US" b="1" dirty="0">
              <a:solidFill>
                <a:srgbClr val="D9D9D9"/>
              </a:solidFill>
            </a:endParaRPr>
          </a:p>
          <a:p>
            <a:r>
              <a:rPr lang="en-US" dirty="0"/>
              <a:t>ML Analysis through </a:t>
            </a:r>
            <a:r>
              <a:rPr lang="en-US" dirty="0" err="1"/>
              <a:t>T</a:t>
            </a:r>
            <a:r>
              <a:rPr lang="en-US" dirty="0" err="1" smtClean="0"/>
              <a:t>ensorflow</a:t>
            </a:r>
            <a:endParaRPr lang="en-US" dirty="0" smtClean="0"/>
          </a:p>
          <a:p>
            <a:pPr lvl="1"/>
            <a:r>
              <a:rPr lang="en-US" dirty="0" smtClean="0"/>
              <a:t>Simple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/>
              <a:t>Deep Neural </a:t>
            </a:r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2183" t="14095" b="25186"/>
          <a:stretch/>
        </p:blipFill>
        <p:spPr>
          <a:xfrm>
            <a:off x="4486715" y="4721008"/>
            <a:ext cx="2810489" cy="725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122" y="4258623"/>
            <a:ext cx="2286000" cy="14224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290640" y="2706650"/>
            <a:ext cx="4837453" cy="1726468"/>
            <a:chOff x="4290636" y="2435984"/>
            <a:chExt cx="4837453" cy="155382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9205" y="2435984"/>
              <a:ext cx="1638884" cy="139677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8105" y="2590773"/>
              <a:ext cx="2798064" cy="139903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/>
            <a:srcRect t="28809" b="36586"/>
            <a:stretch/>
          </p:blipFill>
          <p:spPr>
            <a:xfrm>
              <a:off x="4290636" y="2963668"/>
              <a:ext cx="2309736" cy="560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355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80" y="1258211"/>
            <a:ext cx="4319838" cy="3454136"/>
          </a:xfrm>
        </p:spPr>
        <p:txBody>
          <a:bodyPr/>
          <a:lstStyle/>
          <a:p>
            <a:r>
              <a:rPr lang="en-US" dirty="0" smtClean="0"/>
              <a:t>Low level API</a:t>
            </a:r>
          </a:p>
          <a:p>
            <a:r>
              <a:rPr lang="en-US" dirty="0" smtClean="0"/>
              <a:t>Split ‘training’ into 80/20 training and validation</a:t>
            </a:r>
          </a:p>
          <a:p>
            <a:r>
              <a:rPr lang="en-US" dirty="0" smtClean="0"/>
              <a:t>Testing data was evaluated through DRIVENDATA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3302" y="5217716"/>
            <a:ext cx="9177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https://github.com/riverlee/Certificate-Program-in-Data-Science/blob/master/CSX433.7/Project/code/Tensorflow-Softmax-regression.ipynb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31374"/>
            <a:ext cx="9144000" cy="16779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185" y="759380"/>
            <a:ext cx="4720715" cy="33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3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9" y="127961"/>
            <a:ext cx="7556313" cy="930089"/>
          </a:xfr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80" y="864124"/>
            <a:ext cx="4634076" cy="4057714"/>
          </a:xfrm>
        </p:spPr>
        <p:txBody>
          <a:bodyPr/>
          <a:lstStyle/>
          <a:p>
            <a:r>
              <a:rPr lang="en-US" dirty="0" smtClean="0"/>
              <a:t>High Level API</a:t>
            </a:r>
          </a:p>
          <a:p>
            <a:r>
              <a:rPr lang="en-US" dirty="0"/>
              <a:t>tf.contrib.tensor_forest.client.random_forest.TensorForestEstimator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302" y="5401018"/>
            <a:ext cx="9177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2"/>
              </a:rPr>
              <a:t>https://github.com/riverlee/Certificate-Program-in-Data-Science/blob/master/CSX433.7/Project/code/Tensorflow_RF.ipynb</a:t>
            </a:r>
            <a:endParaRPr lang="en-US" sz="1200" dirty="0" smtClean="0"/>
          </a:p>
          <a:p>
            <a:endParaRPr 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13093" y="2094943"/>
            <a:ext cx="8623300" cy="3390114"/>
            <a:chOff x="13093" y="2016385"/>
            <a:chExt cx="8623300" cy="33901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93" y="2016385"/>
              <a:ext cx="8623300" cy="30353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302" y="5025499"/>
              <a:ext cx="34798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03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46795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3302" y="5401018"/>
            <a:ext cx="9177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https://github.com/riverlee/Certificate-Program-in-Data-Science/blob/master/CSX433.7/Project/code/Tensorflow_RF.ipynb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0016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8211"/>
            <a:ext cx="4319838" cy="3454136"/>
          </a:xfrm>
        </p:spPr>
        <p:txBody>
          <a:bodyPr/>
          <a:lstStyle/>
          <a:p>
            <a:r>
              <a:rPr lang="en-US" dirty="0"/>
              <a:t>High Level API</a:t>
            </a:r>
          </a:p>
          <a:p>
            <a:r>
              <a:rPr lang="en-US" dirty="0" err="1"/>
              <a:t>tf.estimator.DNNClassifier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3302" y="5217716"/>
            <a:ext cx="9177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https://github.com/riverlee/Certificate-Program-in-Data-Science/blob/master/CSX433.7/Project/code/DNNClassifier.ipynb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310" y="942680"/>
            <a:ext cx="5713061" cy="3880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9" y="3115411"/>
            <a:ext cx="5015217" cy="201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 comparison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1169"/>
              </p:ext>
            </p:extLst>
          </p:nvPr>
        </p:nvGraphicFramePr>
        <p:xfrm>
          <a:off x="0" y="1444789"/>
          <a:ext cx="6762195" cy="4270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253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03101" y="2251960"/>
            <a:ext cx="3719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Questions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8362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data from </a:t>
            </a:r>
            <a:r>
              <a:rPr lang="en-US" b="1" dirty="0" err="1"/>
              <a:t>Taarifa</a:t>
            </a:r>
            <a:r>
              <a:rPr lang="en-US" dirty="0"/>
              <a:t> and the </a:t>
            </a:r>
            <a:r>
              <a:rPr lang="en-US" b="1" dirty="0"/>
              <a:t>Tanzanian Ministry of Water</a:t>
            </a:r>
            <a:r>
              <a:rPr lang="en-US" dirty="0"/>
              <a:t>, can you predict which pumps are functional, which need some repairs, and which don't work at all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Source: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www.drivendata.org</a:t>
            </a:r>
            <a:r>
              <a:rPr lang="en-US" dirty="0"/>
              <a:t>/competitions/7/pump-it-up-data-mining-the-water-table/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8424"/>
          <a:stretch/>
        </p:blipFill>
        <p:spPr>
          <a:xfrm>
            <a:off x="2420127" y="3132172"/>
            <a:ext cx="3251200" cy="66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5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3" y="1651001"/>
            <a:ext cx="7556313" cy="3454136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Data cleaning and transformation</a:t>
            </a:r>
            <a:endParaRPr lang="en-US" dirty="0"/>
          </a:p>
          <a:p>
            <a:r>
              <a:rPr lang="en-US" dirty="0"/>
              <a:t>ML Analysis through </a:t>
            </a:r>
            <a:r>
              <a:rPr lang="en-US" dirty="0" err="1"/>
              <a:t>T</a:t>
            </a:r>
            <a:r>
              <a:rPr lang="en-US" dirty="0" err="1" smtClean="0"/>
              <a:t>ensorflow</a:t>
            </a:r>
            <a:endParaRPr lang="en-US" dirty="0" smtClean="0"/>
          </a:p>
          <a:p>
            <a:pPr lvl="1"/>
            <a:r>
              <a:rPr lang="en-US" dirty="0" smtClean="0"/>
              <a:t>Simple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/>
              <a:t>Deep Neural </a:t>
            </a:r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2183" t="14095" b="25186"/>
          <a:stretch/>
        </p:blipFill>
        <p:spPr>
          <a:xfrm>
            <a:off x="4486715" y="4721008"/>
            <a:ext cx="2810489" cy="725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122" y="4258623"/>
            <a:ext cx="2286000" cy="14224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290640" y="2706650"/>
            <a:ext cx="4837453" cy="1726468"/>
            <a:chOff x="4290636" y="2435984"/>
            <a:chExt cx="4837453" cy="155382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9205" y="2435984"/>
              <a:ext cx="1638884" cy="139677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8105" y="2590773"/>
              <a:ext cx="2798064" cy="139903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/>
            <a:srcRect t="28809" b="36586"/>
            <a:stretch/>
          </p:blipFill>
          <p:spPr>
            <a:xfrm>
              <a:off x="4290636" y="2963668"/>
              <a:ext cx="2309736" cy="560692"/>
            </a:xfrm>
            <a:prstGeom prst="rect">
              <a:avLst/>
            </a:prstGeom>
          </p:spPr>
        </p:pic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493763" y="1659378"/>
            <a:ext cx="7556313" cy="345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Exploratory data analysis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Data cleaning and transformation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ML Analysis through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Tensorflow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Simple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softmax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regression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Random Forest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Deep Neural Network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62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</a:t>
            </a:r>
            <a:r>
              <a:rPr lang="en-US" dirty="0"/>
              <a:t>data </a:t>
            </a:r>
            <a:r>
              <a:rPr lang="en-US" dirty="0" smtClean="0"/>
              <a:t>analysis - overview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98479" y="1651001"/>
            <a:ext cx="4854689" cy="3454136"/>
          </a:xfrm>
        </p:spPr>
        <p:txBody>
          <a:bodyPr>
            <a:normAutofit/>
          </a:bodyPr>
          <a:lstStyle/>
          <a:p>
            <a:r>
              <a:rPr lang="en-US" dirty="0" smtClean="0"/>
              <a:t>Training dataset contains 59,400 observations with 39 features.</a:t>
            </a:r>
          </a:p>
          <a:p>
            <a:r>
              <a:rPr lang="en-US" dirty="0" smtClean="0"/>
              <a:t>There are 3 classes:</a:t>
            </a:r>
          </a:p>
          <a:p>
            <a:pPr lvl="1"/>
            <a:r>
              <a:rPr lang="en-US" dirty="0"/>
              <a:t>functional </a:t>
            </a:r>
            <a:endParaRPr lang="en-US" dirty="0" smtClean="0"/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needs repair </a:t>
            </a:r>
            <a:endParaRPr lang="en-US" dirty="0" smtClean="0"/>
          </a:p>
          <a:p>
            <a:pPr lvl="1"/>
            <a:r>
              <a:rPr lang="en-US" dirty="0" smtClean="0"/>
              <a:t>non functional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949" y="523575"/>
            <a:ext cx="2815051" cy="3044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1" y="3952860"/>
            <a:ext cx="7337131" cy="20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04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618650" cy="4702175"/>
          </a:xfrm>
        </p:spPr>
        <p:txBody>
          <a:bodyPr/>
          <a:lstStyle/>
          <a:p>
            <a:r>
              <a:rPr lang="en-US" sz="3200" dirty="0"/>
              <a:t>N</a:t>
            </a:r>
            <a:r>
              <a:rPr lang="en-US" sz="3200" dirty="0" smtClean="0"/>
              <a:t>on-numeric features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435337" y="26186"/>
            <a:ext cx="7114546" cy="5715000"/>
            <a:chOff x="2029454" y="0"/>
            <a:chExt cx="7114546" cy="5715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4252" y="0"/>
              <a:ext cx="6629748" cy="5715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2029454" y="5197835"/>
              <a:ext cx="1073647" cy="5171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729932" y="1872268"/>
              <a:ext cx="1963987" cy="17937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1651000"/>
            <a:ext cx="3260220" cy="3454400"/>
          </a:xfrm>
        </p:spPr>
        <p:txBody>
          <a:bodyPr/>
          <a:lstStyle/>
          <a:p>
            <a:r>
              <a:rPr lang="en-US" dirty="0"/>
              <a:t>For each of </a:t>
            </a:r>
            <a:r>
              <a:rPr lang="en-US" dirty="0" smtClean="0"/>
              <a:t>non-numeric </a:t>
            </a:r>
            <a:r>
              <a:rPr lang="en-US" dirty="0"/>
              <a:t>features, look at the number of unique </a:t>
            </a:r>
            <a:r>
              <a:rPr lang="en-US" dirty="0" smtClean="0"/>
              <a:t>values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4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61" y="0"/>
            <a:ext cx="6525139" cy="5715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2618650" cy="4702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Missing values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189826" y="2553094"/>
            <a:ext cx="824882" cy="837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7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0"/>
            <a:ext cx="5715000" cy="5715000"/>
          </a:xfrm>
          <a:prstGeom prst="rect">
            <a:avLst/>
          </a:prstGeom>
        </p:spPr>
      </p:pic>
      <p:sp>
        <p:nvSpPr>
          <p:cNvPr id="6" name="Content Placeholder 6"/>
          <p:cNvSpPr txBox="1">
            <a:spLocks/>
          </p:cNvSpPr>
          <p:nvPr/>
        </p:nvSpPr>
        <p:spPr>
          <a:xfrm>
            <a:off x="183306" y="1125979"/>
            <a:ext cx="3456618" cy="3979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  <a:spcBef>
                <a:spcPts val="200"/>
              </a:spcBef>
            </a:pPr>
            <a:r>
              <a:rPr lang="en-US" b="1" dirty="0"/>
              <a:t>"</a:t>
            </a:r>
            <a:r>
              <a:rPr lang="en-US" b="1" dirty="0" err="1"/>
              <a:t>lga</a:t>
            </a:r>
            <a:r>
              <a:rPr lang="en-US" b="1" dirty="0"/>
              <a:t>","</a:t>
            </a:r>
            <a:r>
              <a:rPr lang="en-US" b="1" dirty="0" err="1"/>
              <a:t>region","basin</a:t>
            </a:r>
            <a:r>
              <a:rPr lang="en-US" b="1" dirty="0"/>
              <a:t>"</a:t>
            </a:r>
            <a:r>
              <a:rPr lang="en-US" dirty="0"/>
              <a:t> ,correlated other region information</a:t>
            </a:r>
          </a:p>
          <a:p>
            <a:pPr lvl="0">
              <a:lnSpc>
                <a:spcPct val="120000"/>
              </a:lnSpc>
              <a:spcBef>
                <a:spcPts val="200"/>
              </a:spcBef>
            </a:pPr>
            <a:r>
              <a:rPr lang="en-US" b="1" dirty="0"/>
              <a:t>"extraction_type_group","</a:t>
            </a:r>
            <a:r>
              <a:rPr lang="en-US" b="1" dirty="0" err="1"/>
              <a:t>extraction_type_class</a:t>
            </a:r>
            <a:r>
              <a:rPr lang="en-US" b="1" dirty="0"/>
              <a:t>"</a:t>
            </a:r>
            <a:r>
              <a:rPr lang="en-US" dirty="0"/>
              <a:t>, correlated with '</a:t>
            </a:r>
            <a:r>
              <a:rPr lang="en-US" dirty="0" err="1"/>
              <a:t>extraction_type</a:t>
            </a:r>
            <a:r>
              <a:rPr lang="en-US" dirty="0"/>
              <a:t>'</a:t>
            </a:r>
          </a:p>
          <a:p>
            <a:pPr lvl="0">
              <a:lnSpc>
                <a:spcPct val="120000"/>
              </a:lnSpc>
              <a:spcBef>
                <a:spcPts val="200"/>
              </a:spcBef>
            </a:pPr>
            <a:r>
              <a:rPr lang="en-US" b="1" dirty="0"/>
              <a:t>"</a:t>
            </a:r>
            <a:r>
              <a:rPr lang="en-US" b="1" dirty="0" err="1"/>
              <a:t>management_group</a:t>
            </a:r>
            <a:r>
              <a:rPr lang="en-US" b="1" dirty="0"/>
              <a:t>"</a:t>
            </a:r>
            <a:r>
              <a:rPr lang="en-US" dirty="0"/>
              <a:t>, correlated with 'management'</a:t>
            </a:r>
          </a:p>
          <a:p>
            <a:pPr lvl="0">
              <a:lnSpc>
                <a:spcPct val="120000"/>
              </a:lnSpc>
              <a:spcBef>
                <a:spcPts val="200"/>
              </a:spcBef>
            </a:pPr>
            <a:r>
              <a:rPr lang="en-US" b="1" dirty="0"/>
              <a:t>"</a:t>
            </a:r>
            <a:r>
              <a:rPr lang="en-US" b="1" dirty="0" err="1"/>
              <a:t>payment_type</a:t>
            </a:r>
            <a:r>
              <a:rPr lang="en-US" b="1" dirty="0"/>
              <a:t>"</a:t>
            </a:r>
            <a:r>
              <a:rPr lang="en-US" dirty="0"/>
              <a:t>, correlated with 'payment'</a:t>
            </a:r>
          </a:p>
          <a:p>
            <a:pPr lvl="0">
              <a:lnSpc>
                <a:spcPct val="120000"/>
              </a:lnSpc>
              <a:spcBef>
                <a:spcPts val="200"/>
              </a:spcBef>
            </a:pPr>
            <a:r>
              <a:rPr lang="en-US" b="1" dirty="0"/>
              <a:t>"</a:t>
            </a:r>
            <a:r>
              <a:rPr lang="en-US" b="1" dirty="0" err="1"/>
              <a:t>quality_group</a:t>
            </a:r>
            <a:r>
              <a:rPr lang="en-US" b="1" dirty="0"/>
              <a:t>"</a:t>
            </a:r>
            <a:r>
              <a:rPr lang="en-US" dirty="0"/>
              <a:t>, correlated with 'quality'</a:t>
            </a:r>
          </a:p>
          <a:p>
            <a:pPr lvl="0">
              <a:lnSpc>
                <a:spcPct val="120000"/>
              </a:lnSpc>
              <a:spcBef>
                <a:spcPts val="200"/>
              </a:spcBef>
            </a:pPr>
            <a:r>
              <a:rPr lang="en-US" b="1" dirty="0"/>
              <a:t>"</a:t>
            </a:r>
            <a:r>
              <a:rPr lang="en-US" b="1" dirty="0" err="1"/>
              <a:t>quantity_group</a:t>
            </a:r>
            <a:r>
              <a:rPr lang="en-US" b="1" dirty="0"/>
              <a:t>"</a:t>
            </a:r>
            <a:r>
              <a:rPr lang="en-US" dirty="0"/>
              <a:t>, correlated with 'quantity'</a:t>
            </a:r>
          </a:p>
          <a:p>
            <a:pPr lvl="0">
              <a:lnSpc>
                <a:spcPct val="120000"/>
              </a:lnSpc>
              <a:spcBef>
                <a:spcPts val="200"/>
              </a:spcBef>
            </a:pPr>
            <a:r>
              <a:rPr lang="en-US" b="1" dirty="0"/>
              <a:t>"source_type","</a:t>
            </a:r>
            <a:r>
              <a:rPr lang="en-US" b="1" dirty="0" err="1"/>
              <a:t>source_class</a:t>
            </a:r>
            <a:r>
              <a:rPr lang="en-US" b="1" dirty="0"/>
              <a:t>"</a:t>
            </a:r>
            <a:r>
              <a:rPr lang="en-US" dirty="0"/>
              <a:t>, correlated with 'source'</a:t>
            </a:r>
          </a:p>
          <a:p>
            <a:pPr lvl="0">
              <a:lnSpc>
                <a:spcPct val="120000"/>
              </a:lnSpc>
              <a:spcBef>
                <a:spcPts val="200"/>
              </a:spcBef>
            </a:pPr>
            <a:r>
              <a:rPr lang="en-US" b="1" dirty="0"/>
              <a:t>"</a:t>
            </a:r>
            <a:r>
              <a:rPr lang="en-US" b="1" dirty="0" err="1"/>
              <a:t>waterpoint_type_group</a:t>
            </a:r>
            <a:r>
              <a:rPr lang="en-US" b="1" dirty="0"/>
              <a:t>"</a:t>
            </a:r>
            <a:r>
              <a:rPr lang="en-US" dirty="0"/>
              <a:t>, correlated with '</a:t>
            </a:r>
            <a:r>
              <a:rPr lang="en-US" dirty="0" err="1"/>
              <a:t>waterpoint_type</a:t>
            </a:r>
            <a:r>
              <a:rPr lang="en-US" dirty="0"/>
              <a:t>'</a:t>
            </a: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2618650" cy="4702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Feature correlation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476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Exploratory data analysis</a:t>
            </a:r>
          </a:p>
          <a:p>
            <a:r>
              <a:rPr lang="en-US" b="1" dirty="0" smtClean="0"/>
              <a:t>Data cleaning and transformation</a:t>
            </a:r>
            <a:endParaRPr lang="en-US" b="1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ML Analysis through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ensorflow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Simple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softmax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regression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Random Forest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Deep Neural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Network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2183" t="14095" b="25186"/>
          <a:stretch/>
        </p:blipFill>
        <p:spPr>
          <a:xfrm>
            <a:off x="4486715" y="4721008"/>
            <a:ext cx="2810489" cy="725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122" y="4258623"/>
            <a:ext cx="2286000" cy="14224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290640" y="2706650"/>
            <a:ext cx="4837453" cy="1726468"/>
            <a:chOff x="4290636" y="2435984"/>
            <a:chExt cx="4837453" cy="155382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9205" y="2435984"/>
              <a:ext cx="1638884" cy="139677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8105" y="2590773"/>
              <a:ext cx="2798064" cy="139903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/>
            <a:srcRect t="28809" b="36586"/>
            <a:stretch/>
          </p:blipFill>
          <p:spPr>
            <a:xfrm>
              <a:off x="4290636" y="2963668"/>
              <a:ext cx="2309736" cy="560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0522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and transformation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features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than 40% missing values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nique to all </a:t>
            </a:r>
            <a:r>
              <a:rPr lang="en-US" dirty="0"/>
              <a:t>the </a:t>
            </a:r>
            <a:r>
              <a:rPr lang="en-US" dirty="0" smtClean="0"/>
              <a:t>observations (</a:t>
            </a:r>
            <a:r>
              <a:rPr lang="en-US" dirty="0" err="1" smtClean="0"/>
              <a:t>recorded_by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highly correlated with other features</a:t>
            </a:r>
          </a:p>
          <a:p>
            <a:r>
              <a:rPr lang="en-US" dirty="0" smtClean="0"/>
              <a:t>For non-numeric features with &gt;30 categories, reduce it to 30 categories</a:t>
            </a:r>
          </a:p>
          <a:p>
            <a:r>
              <a:rPr lang="en-US" dirty="0" smtClean="0"/>
              <a:t>Create dummy variables for the non-numeric features and transform input as </a:t>
            </a:r>
            <a:r>
              <a:rPr lang="en-US" b="1" dirty="0" err="1" smtClean="0"/>
              <a:t>numpy</a:t>
            </a:r>
            <a:r>
              <a:rPr lang="en-US" b="1" dirty="0" smtClean="0"/>
              <a:t> matrix </a:t>
            </a:r>
            <a:r>
              <a:rPr lang="en-US" dirty="0" smtClean="0"/>
              <a:t>(float32)</a:t>
            </a: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931243" y="2265052"/>
            <a:ext cx="418984" cy="3796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16842" y="1990105"/>
            <a:ext cx="1466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 39 features to 25 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874155" y="4600776"/>
            <a:ext cx="418984" cy="3796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59754" y="4404381"/>
            <a:ext cx="1466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 25 features to 188 ‘features’</a:t>
            </a:r>
          </a:p>
        </p:txBody>
      </p:sp>
    </p:spTree>
    <p:extLst>
      <p:ext uri="{BB962C8B-B14F-4D97-AF65-F5344CB8AC3E}">
        <p14:creationId xmlns:p14="http://schemas.microsoft.com/office/powerpoint/2010/main" val="384997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563</Words>
  <Application>Microsoft Macintosh PowerPoint</Application>
  <PresentationFormat>On-screen Show (16:10)</PresentationFormat>
  <Paragraphs>98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Advantage</vt:lpstr>
      <vt:lpstr>Pump it Up: Data Mining the Water Table</vt:lpstr>
      <vt:lpstr>Introduction</vt:lpstr>
      <vt:lpstr>Outline</vt:lpstr>
      <vt:lpstr>Exploratory data analysis - overview </vt:lpstr>
      <vt:lpstr>Non-numeric features</vt:lpstr>
      <vt:lpstr>PowerPoint Presentation</vt:lpstr>
      <vt:lpstr>PowerPoint Presentation</vt:lpstr>
      <vt:lpstr>Outline</vt:lpstr>
      <vt:lpstr>Data cleaning and transformation </vt:lpstr>
      <vt:lpstr>PowerPoint Presentation</vt:lpstr>
      <vt:lpstr>Create dummy variables </vt:lpstr>
      <vt:lpstr>Outline</vt:lpstr>
      <vt:lpstr>Simple softmax regression</vt:lpstr>
      <vt:lpstr>Random Forest</vt:lpstr>
      <vt:lpstr>PowerPoint Presentation</vt:lpstr>
      <vt:lpstr>Deep Neural Network</vt:lpstr>
      <vt:lpstr>Model performance comparison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 it Up: Data Mining the Water Table</dc:title>
  <dc:creator>Jiang Li</dc:creator>
  <cp:lastModifiedBy>Jiang Li</cp:lastModifiedBy>
  <cp:revision>17</cp:revision>
  <dcterms:created xsi:type="dcterms:W3CDTF">2018-06-26T04:21:54Z</dcterms:created>
  <dcterms:modified xsi:type="dcterms:W3CDTF">2018-06-26T08:23:25Z</dcterms:modified>
</cp:coreProperties>
</file>