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257" r:id="rId3"/>
    <p:sldId id="352" r:id="rId4"/>
    <p:sldId id="353" r:id="rId5"/>
    <p:sldId id="356" r:id="rId6"/>
    <p:sldId id="358" r:id="rId7"/>
    <p:sldId id="357" r:id="rId8"/>
    <p:sldId id="359" r:id="rId9"/>
    <p:sldId id="3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C6E0E-8E1F-4BFB-8A98-AAADAF4EC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54799B-7544-4A5D-AD68-4166FC9D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03A36-8CC5-4F20-A338-9087CBE1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C81D-A4AC-4E5C-8B53-DE36B24B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A6F37-F522-4749-861A-D5302E96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84B01-340A-4490-BF93-F6ACE33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8EA219-5A4E-48C1-8178-87009E9A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E69F2-187A-4E92-9EAD-D821264D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B7C76-5835-446F-BD2D-410BF14E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28F6C-E07D-46E9-9D3C-662D753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8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107B4-2537-4E53-85D3-CE5BE9C99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608D8-4B50-4E04-91A5-9557F57E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A0564-5FB0-4142-829C-46A4A5D8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8D612-034E-4565-89D3-638BE36B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960D5-B9A3-47A2-9D8D-7CE7B22E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23969-D9EF-4E2C-952A-8DEE65DB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913FD-6309-4D17-AA0B-D0307970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11C37-624D-40A1-9D40-FB58CC81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0B9FB-72E0-4716-A1BA-DACDE670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37C53-A4C8-4970-9003-B223D44A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9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0BBE4-FC56-4F48-A105-6FCBE1AC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5AD8D-241D-4F8D-B676-D8E5A05E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9097B-3E8E-4DF4-8142-A8575187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9E10-D9FF-4377-B853-E54305D1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7BC32-1259-43E4-B448-1D328903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3135-B4DE-48FC-89C7-3AA49CC2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B84CB-EFE1-4F0D-AD74-E78F4424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3ACE1-5BF2-4853-AADD-A08D4C17A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9A4ED-1548-4F81-B780-3A6FD056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43C3E-5645-41C5-ACE7-828C852D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2D36B-DA0D-4AE3-8436-780A23D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9758-E9AE-4D62-804F-53879188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D1312-D6BA-48D0-8EFC-05450D5E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AB5DD-E14E-46FF-BECB-275F8DBC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D870CA-94CD-4CBB-94B0-827554C3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B19D51-30AE-434F-A689-4D7852C5C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0B388F-D061-4B4D-B82B-71D5414D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DFA96-D3EB-4AA7-9CCA-D27F54C4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35D371-A273-4B6A-ADCC-AD52CE5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4F672-2B7E-4A3D-B684-7E340B4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46614-1BEB-4ECC-A107-E54B00DA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9918B-DE95-40F2-9334-23B3429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973A32-CC7C-4C04-8B2B-72BDD0B9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CD98B3-2D20-41C7-B541-13049ABA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B557F-8CAC-42BE-932E-76EF3FB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06955-121D-4048-B1F8-841F500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5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F36A6-5137-46B0-94AE-C87FB23E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470DB-600D-49EA-9241-91A4801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DF1B2-FE45-4EFB-8E2B-189F7A297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9D5A2-BE4A-47D1-B41C-5BDF7150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5E6D3-39EB-46CF-93F9-DC8036F3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68BB4-9B07-495F-947D-B6ECF247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F4B21-D8B5-4EB1-A4DB-B766DD6D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BBFDF-2496-4EBF-A84B-56442A194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327A5-55AD-41D0-A02E-85E6295CD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2DF13-55C2-43DB-82CF-30813FB1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3ED36-3BC2-4E04-B5D5-DAE00CC5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58AB8-0679-4E4D-A3A0-ED88500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3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0D8FAD-58D7-426E-B339-D28DE561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468F6-16AB-47E9-95E5-77D0E045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6B926-A005-486C-B4C5-C62298A5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3A16-148B-4193-A0E1-BBF6FE2F182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11B03-6615-4841-8514-48EFBD253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EA41-675A-4903-A8A1-0CC7F8F2B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F65-411F-4C87-AB37-0E278F922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6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8DD7957-7DE2-4A9E-BE90-C7C9F5D00700}"/>
              </a:ext>
            </a:extLst>
          </p:cNvPr>
          <p:cNvSpPr/>
          <p:nvPr/>
        </p:nvSpPr>
        <p:spPr>
          <a:xfrm>
            <a:off x="6129166" y="1096434"/>
            <a:ext cx="4522960" cy="30501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2C1D1E-4514-48AD-82E6-8CB1F15B6AFC}"/>
              </a:ext>
            </a:extLst>
          </p:cNvPr>
          <p:cNvSpPr/>
          <p:nvPr/>
        </p:nvSpPr>
        <p:spPr>
          <a:xfrm>
            <a:off x="1539874" y="1130578"/>
            <a:ext cx="3470276" cy="32128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FFC72-5176-401B-A7E8-93F57FB994C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6527E20-7D61-491C-918B-87330A04D8AD}"/>
              </a:ext>
            </a:extLst>
          </p:cNvPr>
          <p:cNvSpPr txBox="1"/>
          <p:nvPr/>
        </p:nvSpPr>
        <p:spPr>
          <a:xfrm>
            <a:off x="870772" y="221247"/>
            <a:ext cx="10975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DRL </a:t>
            </a:r>
            <a:r>
              <a:rPr lang="en-US" altLang="zh-CN" sz="28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zh-CN" altLang="en-US" sz="28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深度强化学习算法</a:t>
            </a:r>
            <a:endParaRPr lang="en-US" altLang="zh-CN" sz="2800" b="0" i="0" dirty="0">
              <a:solidFill>
                <a:srgbClr val="2A2B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86D3A0-C839-40F6-8793-7BAE4FA3C073}"/>
              </a:ext>
            </a:extLst>
          </p:cNvPr>
          <p:cNvSpPr txBox="1"/>
          <p:nvPr/>
        </p:nvSpPr>
        <p:spPr>
          <a:xfrm>
            <a:off x="420858" y="4743760"/>
            <a:ext cx="5708308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跟教育小孩一样，强化学习就是教育智能体。</a:t>
            </a:r>
            <a:r>
              <a:rPr lang="en-US" altLang="zh-CN" dirty="0"/>
              <a:t>Agent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智能体不断跟环境的交互，环境会对智能体的表现给出评价，奖励或惩罚。智能体想要奖励，避免惩罚，去学习到一些复杂的规则。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05C5D-47C9-4F43-85CD-8F70C93E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66" y="1169694"/>
            <a:ext cx="9582621" cy="30501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D3A20A-6BAF-4955-A9CC-884ED3F40B35}"/>
              </a:ext>
            </a:extLst>
          </p:cNvPr>
          <p:cNvSpPr txBox="1"/>
          <p:nvPr/>
        </p:nvSpPr>
        <p:spPr>
          <a:xfrm>
            <a:off x="8840271" y="4377481"/>
            <a:ext cx="962490" cy="403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3612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FFC72-5176-401B-A7E8-93F57FB994C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6527E20-7D61-491C-918B-87330A04D8AD}"/>
              </a:ext>
            </a:extLst>
          </p:cNvPr>
          <p:cNvSpPr txBox="1"/>
          <p:nvPr/>
        </p:nvSpPr>
        <p:spPr>
          <a:xfrm>
            <a:off x="870772" y="221247"/>
            <a:ext cx="10975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DRL</a:t>
            </a:r>
            <a:r>
              <a:rPr lang="en-US" altLang="zh-CN" sz="28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Multi-Panel Beam Management Algorithm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3E8D3-7DCA-496F-8300-98BE71E4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910" y="1101586"/>
            <a:ext cx="6275090" cy="27034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245203-50AF-4D00-A3E7-4329A8C4A944}"/>
              </a:ext>
            </a:extLst>
          </p:cNvPr>
          <p:cNvSpPr txBox="1"/>
          <p:nvPr/>
        </p:nvSpPr>
        <p:spPr>
          <a:xfrm>
            <a:off x="793888" y="4908153"/>
            <a:ext cx="7715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balance the user fairness and communication efficiency, a DRL-based beam management scheme has been designed, which can support collaborated beam selection of multiple panels of each base station (BS).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9B3BCF-AEFC-4E9E-89AA-30CE82F73B23}"/>
              </a:ext>
            </a:extLst>
          </p:cNvPr>
          <p:cNvSpPr txBox="1"/>
          <p:nvPr/>
        </p:nvSpPr>
        <p:spPr>
          <a:xfrm>
            <a:off x="793888" y="1212878"/>
            <a:ext cx="4874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designs of beam management are required to fill up the coverage holes and reduce the beam leakage.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8211D-8185-49FD-AD5E-40D062384416}"/>
              </a:ext>
            </a:extLst>
          </p:cNvPr>
          <p:cNvSpPr txBox="1"/>
          <p:nvPr/>
        </p:nvSpPr>
        <p:spPr>
          <a:xfrm>
            <a:off x="793888" y="2783516"/>
            <a:ext cx="5472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due to the complexity of interference and channel state, the conventional optimization theory-based schemes cannot fully explore the potential of massive MIMO, and may even cause the performance degradation.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4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FFC72-5176-401B-A7E8-93F57FB994C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6527E20-7D61-491C-918B-87330A04D8AD}"/>
              </a:ext>
            </a:extLst>
          </p:cNvPr>
          <p:cNvSpPr txBox="1"/>
          <p:nvPr/>
        </p:nvSpPr>
        <p:spPr>
          <a:xfrm>
            <a:off x="870772" y="221247"/>
            <a:ext cx="10975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size and training method</a:t>
            </a:r>
            <a:endParaRPr lang="en-US" altLang="zh-CN" sz="2800" b="0" i="0" dirty="0">
              <a:solidFill>
                <a:srgbClr val="2A2B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9B3BCF-AEFC-4E9E-89AA-30CE82F73B23}"/>
              </a:ext>
            </a:extLst>
          </p:cNvPr>
          <p:cNvSpPr txBox="1"/>
          <p:nvPr/>
        </p:nvSpPr>
        <p:spPr>
          <a:xfrm>
            <a:off x="235114" y="955051"/>
            <a:ext cx="956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8211D-8185-49FD-AD5E-40D062384416}"/>
              </a:ext>
            </a:extLst>
          </p:cNvPr>
          <p:cNvSpPr txBox="1"/>
          <p:nvPr/>
        </p:nvSpPr>
        <p:spPr>
          <a:xfrm>
            <a:off x="235114" y="4113758"/>
            <a:ext cx="6734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91D4B7-5418-45F6-8BF2-B7ADA594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561" y="1193507"/>
            <a:ext cx="4525600" cy="24915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A54B90-A003-41F4-AA5D-B48A499B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4" y="4607760"/>
            <a:ext cx="7209191" cy="194868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7301D9-5E5D-4513-9E1E-CAF5D81E8EAC}"/>
              </a:ext>
            </a:extLst>
          </p:cNvPr>
          <p:cNvSpPr txBox="1"/>
          <p:nvPr/>
        </p:nvSpPr>
        <p:spPr>
          <a:xfrm>
            <a:off x="1121941" y="2087617"/>
            <a:ext cx="6228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specific group of serving beams from its candidate transmitting beams.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FAD770-AD96-464A-9236-878E9A651164}"/>
              </a:ext>
            </a:extLst>
          </p:cNvPr>
          <p:cNvSpPr txBox="1"/>
          <p:nvPr/>
        </p:nvSpPr>
        <p:spPr>
          <a:xfrm>
            <a:off x="235114" y="2086596"/>
            <a:ext cx="956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43E988-D89C-4B5A-BD6E-77CF3863A106}"/>
              </a:ext>
            </a:extLst>
          </p:cNvPr>
          <p:cNvSpPr txBox="1"/>
          <p:nvPr/>
        </p:nvSpPr>
        <p:spPr>
          <a:xfrm>
            <a:off x="1053357" y="1055286"/>
            <a:ext cx="6604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state information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70D1BD8-7D21-4CE9-81C7-8C659D66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35" y="992792"/>
            <a:ext cx="2222614" cy="4000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4153531-DCEE-4976-86AF-F137D33E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186" y="1439344"/>
            <a:ext cx="2190863" cy="37466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2861987-9598-40BA-8542-20DC459631A1}"/>
              </a:ext>
            </a:extLst>
          </p:cNvPr>
          <p:cNvSpPr txBox="1"/>
          <p:nvPr/>
        </p:nvSpPr>
        <p:spPr>
          <a:xfrm>
            <a:off x="1052043" y="1455046"/>
            <a:ext cx="278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state information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01F6A57-718D-48AE-8805-AFD11417F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393" y="2718338"/>
            <a:ext cx="4213196" cy="9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6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FFC72-5176-401B-A7E8-93F57FB994C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6527E20-7D61-491C-918B-87330A04D8AD}"/>
              </a:ext>
            </a:extLst>
          </p:cNvPr>
          <p:cNvSpPr txBox="1"/>
          <p:nvPr/>
        </p:nvSpPr>
        <p:spPr>
          <a:xfrm>
            <a:off x="870772" y="221247"/>
            <a:ext cx="10975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performance result</a:t>
            </a:r>
            <a:endParaRPr lang="en-US" altLang="zh-CN" sz="2800" b="0" i="0" dirty="0">
              <a:solidFill>
                <a:srgbClr val="2A2B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607B4C-F132-4B2D-9603-63D9ADFB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69" y="2133348"/>
            <a:ext cx="3782516" cy="297557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1C3F92-7FF5-4941-B115-34ED27AF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22" y="2289859"/>
            <a:ext cx="3964098" cy="28190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D157DF-87CE-41EB-B2A8-EB861E2F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72" y="810419"/>
            <a:ext cx="9680329" cy="152873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DB2692-D13F-414A-946A-3D50E363BEDE}"/>
              </a:ext>
            </a:extLst>
          </p:cNvPr>
          <p:cNvSpPr txBox="1"/>
          <p:nvPr/>
        </p:nvSpPr>
        <p:spPr>
          <a:xfrm>
            <a:off x="681820" y="5303486"/>
            <a:ext cx="10201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ASE and ESE performance of DQN Algorithm are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superior 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both benchmarks(PF and RR).</a:t>
            </a:r>
          </a:p>
        </p:txBody>
      </p:sp>
    </p:spTree>
    <p:extLst>
      <p:ext uri="{BB962C8B-B14F-4D97-AF65-F5344CB8AC3E}">
        <p14:creationId xmlns:p14="http://schemas.microsoft.com/office/powerpoint/2010/main" val="33528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E316-8CB4-48B5-ADB0-38ABE298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信道估计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33009D-B709-4B8F-958C-A95E3A404B30}"/>
              </a:ext>
            </a:extLst>
          </p:cNvPr>
          <p:cNvSpPr txBox="1"/>
          <p:nvPr/>
        </p:nvSpPr>
        <p:spPr>
          <a:xfrm>
            <a:off x="717210" y="1590458"/>
            <a:ext cx="10979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用导频辅助的信道估计算法是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u="none" strike="noStrike" baseline="0" dirty="0">
                <a:latin typeface="TimesNewRomanPSMT"/>
                <a:ea typeface="宋体" panose="02010600030101010101" pitchFamily="2" charset="-122"/>
              </a:rPr>
              <a:t>最小二乘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(Least Square, LS)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br>
              <a:rPr lang="en-US" altLang="zh-CN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无需信道统计特性，实现简单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，计算量比较低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，其性能对噪声的鲁棒性较差，信噪比低的时候性能差。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1959D1-2344-4B48-BE91-B2B50BAB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23" y="2000907"/>
            <a:ext cx="3672885" cy="6564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DD3EB9D-ABA3-4AD2-96AE-98442C80AA69}"/>
              </a:ext>
            </a:extLst>
          </p:cNvPr>
          <p:cNvSpPr txBox="1"/>
          <p:nvPr/>
        </p:nvSpPr>
        <p:spPr>
          <a:xfrm>
            <a:off x="717210" y="354455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最小均方误差（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Minimum Mean Square Error, MMSE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）算法。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需要获取信道的二阶统计信息，带来了更好的估计性能，但计算量大</a:t>
            </a:r>
            <a:endParaRPr lang="en-US" altLang="zh-CN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，实用性不大</a:t>
            </a:r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15D6A15-D3B5-4DE1-953E-7C2F0BA773E4}"/>
              </a:ext>
            </a:extLst>
          </p:cNvPr>
          <p:cNvGrpSpPr/>
          <p:nvPr/>
        </p:nvGrpSpPr>
        <p:grpSpPr>
          <a:xfrm>
            <a:off x="8047644" y="3790215"/>
            <a:ext cx="4296756" cy="2144410"/>
            <a:chOff x="7909280" y="3679091"/>
            <a:chExt cx="4296756" cy="214441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47FFF63-D917-4F76-A47C-D39708F0C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3622" y="3679091"/>
              <a:ext cx="4076910" cy="1378021"/>
            </a:xfrm>
            <a:prstGeom prst="rect">
              <a:avLst/>
            </a:prstGeom>
          </p:spPr>
        </p:pic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B4C8B6C-CD45-414F-8299-05ACFB381490}"/>
                </a:ext>
              </a:extLst>
            </p:cNvPr>
            <p:cNvSpPr/>
            <p:nvPr/>
          </p:nvSpPr>
          <p:spPr>
            <a:xfrm>
              <a:off x="8582025" y="4461551"/>
              <a:ext cx="647700" cy="4616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3E4E1BB-076C-4D8F-9374-D9604E99CD29}"/>
                </a:ext>
              </a:extLst>
            </p:cNvPr>
            <p:cNvSpPr txBox="1"/>
            <p:nvPr/>
          </p:nvSpPr>
          <p:spPr>
            <a:xfrm>
              <a:off x="7909280" y="54541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相关矩阵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15296D7-33F7-4F16-BAF0-CF2E1700D71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flipH="1">
              <a:off x="8463278" y="4923217"/>
              <a:ext cx="442597" cy="5309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E7AA951-0BBE-4A98-8E03-6E356AA68A7F}"/>
                </a:ext>
              </a:extLst>
            </p:cNvPr>
            <p:cNvSpPr/>
            <p:nvPr/>
          </p:nvSpPr>
          <p:spPr>
            <a:xfrm>
              <a:off x="9810750" y="4408264"/>
              <a:ext cx="647700" cy="4616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AF6C75F-1742-418F-BD98-EC264FE10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9554" y="4923216"/>
              <a:ext cx="365046" cy="5695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F854AE8-5802-4B2D-A37A-0F529A15399D}"/>
                </a:ext>
              </a:extLst>
            </p:cNvPr>
            <p:cNvSpPr txBox="1"/>
            <p:nvPr/>
          </p:nvSpPr>
          <p:spPr>
            <a:xfrm>
              <a:off x="9119622" y="542287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信噪比的倒数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E65881C-C2E2-49D4-AE68-FA68507D45A7}"/>
                </a:ext>
              </a:extLst>
            </p:cNvPr>
            <p:cNvSpPr/>
            <p:nvPr/>
          </p:nvSpPr>
          <p:spPr>
            <a:xfrm>
              <a:off x="10553765" y="4399942"/>
              <a:ext cx="647700" cy="4616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27A4013-55F4-43DA-94B7-7B98DC08F060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1106612" y="4793999"/>
              <a:ext cx="638474" cy="726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81F5C95-6BC7-4E17-A9F8-22504B9FD714}"/>
                </a:ext>
              </a:extLst>
            </p:cNvPr>
            <p:cNvSpPr txBox="1"/>
            <p:nvPr/>
          </p:nvSpPr>
          <p:spPr>
            <a:xfrm>
              <a:off x="10636376" y="5405432"/>
              <a:ext cx="1569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</a:t>
              </a:r>
              <a:r>
                <a:rPr lang="zh-CN" altLang="en-US" dirty="0"/>
                <a:t>估计的信道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A4B9404-8EDD-4DBF-B8FF-089442AEDEA3}"/>
              </a:ext>
            </a:extLst>
          </p:cNvPr>
          <p:cNvSpPr txBox="1"/>
          <p:nvPr/>
        </p:nvSpPr>
        <p:spPr>
          <a:xfrm>
            <a:off x="851024" y="5137437"/>
            <a:ext cx="6694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无论是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LS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估计还是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MMSE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估计，都是先估计出导频点的信道响应，再通过插值算法恢复完整的信道信息。</a:t>
            </a:r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简单插值无法拟合真实的信道特性，并且在导频越少的情况下效果越差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2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1A245-4651-43EB-A27F-6705C513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做信道估计的思路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002A34-7ED0-49E0-B3E0-C975C21C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414373"/>
            <a:ext cx="7604350" cy="3155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590FE0-674E-4AE2-9A12-F6E1F090C0A1}"/>
              </a:ext>
            </a:extLst>
          </p:cNvPr>
          <p:cNvSpPr txBox="1"/>
          <p:nvPr/>
        </p:nvSpPr>
        <p:spPr>
          <a:xfrm>
            <a:off x="981074" y="1721254"/>
            <a:ext cx="995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信道响应视为一个二维图像，其导频位置的信息是已知的。导频位置的信息构成</a:t>
            </a:r>
            <a:r>
              <a:rPr lang="zh-CN" altLang="en-US" dirty="0">
                <a:latin typeface="TimesNewRomanPSMT"/>
                <a:ea typeface="宋体" panose="02010600030101010101" pitchFamily="2" charset="-122"/>
              </a:rPr>
              <a:t>低分辨率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图像，待估计的信道矩阵作为</a:t>
            </a:r>
            <a:r>
              <a:rPr lang="zh-CN" altLang="en-US" dirty="0">
                <a:latin typeface="TimesNewRomanPSMT"/>
                <a:ea typeface="宋体" panose="02010600030101010101" pitchFamily="2" charset="-122"/>
              </a:rPr>
              <a:t>高分辨率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图像。信道估计过程可以看作是将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LR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图像恢复到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HR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图像的过程。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D0EE1E-FCF9-43EC-B03D-A80407150183}"/>
              </a:ext>
            </a:extLst>
          </p:cNvPr>
          <p:cNvSpPr txBox="1"/>
          <p:nvPr/>
        </p:nvSpPr>
        <p:spPr>
          <a:xfrm>
            <a:off x="1068500" y="5569545"/>
            <a:ext cx="10401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频率选择性、时间选择性衰落和噪声对信道的影响不仅体现在全局分布上，也体现在邻近的局部时隙和频率上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68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3ABEE9-99A5-4027-8A40-46B50BF4A29C}"/>
              </a:ext>
            </a:extLst>
          </p:cNvPr>
          <p:cNvGrpSpPr/>
          <p:nvPr/>
        </p:nvGrpSpPr>
        <p:grpSpPr>
          <a:xfrm>
            <a:off x="1593628" y="1901735"/>
            <a:ext cx="8623743" cy="3807431"/>
            <a:chOff x="1165003" y="1301660"/>
            <a:chExt cx="8623743" cy="380743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06EDDB9-3710-4513-8ED8-212ECD92B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5003" y="1301660"/>
              <a:ext cx="8623743" cy="351173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8AA7383-9A0D-4F2E-9E4F-AF407A185008}"/>
                </a:ext>
              </a:extLst>
            </p:cNvPr>
            <p:cNvSpPr txBox="1"/>
            <p:nvPr/>
          </p:nvSpPr>
          <p:spPr>
            <a:xfrm>
              <a:off x="3424236" y="4739759"/>
              <a:ext cx="41052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rPr>
                <a:t>基于深度学习的信道估计系统设计框图</a:t>
              </a:r>
              <a:endParaRPr lang="zh-CN" altLang="en-US" dirty="0"/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2D4857AE-9C85-4BE0-9E9B-27104654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4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信道估计系统设计框图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CDA919-9D26-4458-8734-8667BA66622D}"/>
              </a:ext>
            </a:extLst>
          </p:cNvPr>
          <p:cNvSpPr/>
          <p:nvPr/>
        </p:nvSpPr>
        <p:spPr>
          <a:xfrm>
            <a:off x="7350346" y="2276475"/>
            <a:ext cx="1488854" cy="1514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0149EF-75B9-46AE-A8F3-4427B6D940E6}"/>
              </a:ext>
            </a:extLst>
          </p:cNvPr>
          <p:cNvCxnSpPr/>
          <p:nvPr/>
        </p:nvCxnSpPr>
        <p:spPr>
          <a:xfrm>
            <a:off x="8658225" y="24955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18E0D5-20FA-428B-A577-F002808E75A0}"/>
              </a:ext>
            </a:extLst>
          </p:cNvPr>
          <p:cNvSpPr txBox="1"/>
          <p:nvPr/>
        </p:nvSpPr>
        <p:spPr>
          <a:xfrm>
            <a:off x="9506404" y="1444535"/>
            <a:ext cx="195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作为一个模块部署通讯系统里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4F70DE0-92FC-48C0-A7C5-4A441CD013F3}"/>
              </a:ext>
            </a:extLst>
          </p:cNvPr>
          <p:cNvCxnSpPr>
            <a:endCxn id="25" idx="1"/>
          </p:cNvCxnSpPr>
          <p:nvPr/>
        </p:nvCxnSpPr>
        <p:spPr>
          <a:xfrm flipV="1">
            <a:off x="8591550" y="1767701"/>
            <a:ext cx="914854" cy="632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7EA74-770B-460B-B123-8566A514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7E1CC-428E-4601-8674-C1B14F8E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92" y="1254105"/>
            <a:ext cx="7398308" cy="33685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BC058-0C02-4839-B9B3-32D84E8CDC90}"/>
              </a:ext>
            </a:extLst>
          </p:cNvPr>
          <p:cNvSpPr txBox="1"/>
          <p:nvPr/>
        </p:nvSpPr>
        <p:spPr>
          <a:xfrm>
            <a:off x="346420" y="1612802"/>
            <a:ext cx="3511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TimesNewRomanPSMT"/>
              </a:rPr>
              <a:t>采用了</a:t>
            </a:r>
            <a:r>
              <a:rPr lang="en-US" altLang="zh-CN" sz="1800" b="0" i="0" u="none" strike="noStrike" baseline="0" dirty="0">
                <a:latin typeface="TimesNewRomanPSMT"/>
              </a:rPr>
              <a:t>U-net</a:t>
            </a:r>
            <a:r>
              <a:rPr lang="zh-CN" altLang="en-US" sz="1800" b="0" i="0" u="none" strike="noStrike" baseline="0" dirty="0">
                <a:latin typeface="TimesNewRomanPSMT"/>
              </a:rPr>
              <a:t>的结构，</a:t>
            </a:r>
            <a:r>
              <a:rPr lang="en-US" altLang="zh-CN" sz="1800" b="0" i="0" u="none" strike="noStrike" baseline="0" dirty="0">
                <a:latin typeface="TimesNewRomanPSMT"/>
              </a:rPr>
              <a:t>U-Net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是一种经典的全卷积网络。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是一种编码器，解码器结构，对称的。形似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54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5150-7E0D-4BAC-9AAB-DBFEA982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21742-7FF6-400B-B5CB-2643AF59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7" y="365125"/>
            <a:ext cx="4543557" cy="55288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3F75FA-859B-40BD-9903-BCDFC814AAEF}"/>
              </a:ext>
            </a:extLst>
          </p:cNvPr>
          <p:cNvSpPr txBox="1"/>
          <p:nvPr/>
        </p:nvSpPr>
        <p:spPr>
          <a:xfrm>
            <a:off x="704850" y="2228671"/>
            <a:ext cx="4829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22400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组信道样本对，其中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60%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用于训练，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20%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用于验证，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20%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用于测试。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只训练了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轮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979941-0C4A-4EBA-B896-92800820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15" y="190500"/>
            <a:ext cx="5369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514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TimesNewRomanPSMT</vt:lpstr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信道估计</vt:lpstr>
      <vt:lpstr>AI做信道估计的思路</vt:lpstr>
      <vt:lpstr>信道估计系统设计框图</vt:lpstr>
      <vt:lpstr>神经网络设计</vt:lpstr>
      <vt:lpstr>模型性能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levy river</dc:creator>
  <cp:lastModifiedBy>levy river</cp:lastModifiedBy>
  <cp:revision>12</cp:revision>
  <dcterms:created xsi:type="dcterms:W3CDTF">2023-07-13T16:31:02Z</dcterms:created>
  <dcterms:modified xsi:type="dcterms:W3CDTF">2023-07-13T17:44:11Z</dcterms:modified>
</cp:coreProperties>
</file>