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71" r:id="rId11"/>
    <p:sldId id="272" r:id="rId12"/>
    <p:sldId id="273" r:id="rId13"/>
    <p:sldId id="282" r:id="rId14"/>
    <p:sldId id="265" r:id="rId15"/>
    <p:sldId id="266" r:id="rId16"/>
    <p:sldId id="269" r:id="rId17"/>
    <p:sldId id="270" r:id="rId18"/>
    <p:sldId id="275" r:id="rId19"/>
    <p:sldId id="276" r:id="rId20"/>
    <p:sldId id="278" r:id="rId21"/>
    <p:sldId id="279" r:id="rId22"/>
    <p:sldId id="280" r:id="rId23"/>
    <p:sldId id="281" r:id="rId24"/>
  </p:sldIdLst>
  <p:sldSz cx="12192000" cy="6858000"/>
  <p:notesSz cx="6858000" cy="9144000"/>
  <p:embeddedFontLst>
    <p:embeddedFont>
      <p:font typeface="나눔고딕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고딕 ExtraBold" panose="020B0600000101010101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홈스타일링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동일 상품</c:v>
                </c:pt>
                <c:pt idx="1">
                  <c:v>비동일 상품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B7-4258-97C0-252AD80D4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홈스타일링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B0B-46C0-9621-27096ADB4AF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B0B-46C0-9621-27096ADB4AF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B0B-46C0-9621-27096ADB4AF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B0B-46C0-9621-27096ADB4AF5}"/>
              </c:ext>
            </c:extLst>
          </c:dPt>
          <c:cat>
            <c:strRef>
              <c:f>Sheet1!$A$2:$A$5</c:f>
              <c:strCache>
                <c:ptCount val="2"/>
                <c:pt idx="0">
                  <c:v>동일 상품</c:v>
                </c:pt>
                <c:pt idx="1">
                  <c:v>비동일 상품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</c:v>
                </c:pt>
                <c:pt idx="1">
                  <c:v>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B7-4258-97C0-252AD80D4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홈스타일링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C20-4363-B5E0-0540B432E29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C20-4363-B5E0-0540B432E29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C20-4363-B5E0-0540B432E29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C20-4363-B5E0-0540B432E296}"/>
              </c:ext>
            </c:extLst>
          </c:dPt>
          <c:cat>
            <c:strRef>
              <c:f>Sheet1!$A$2:$A$5</c:f>
              <c:strCache>
                <c:ptCount val="2"/>
                <c:pt idx="0">
                  <c:v>동일 상품</c:v>
                </c:pt>
                <c:pt idx="1">
                  <c:v>비동일 상품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B7-4258-97C0-252AD80D4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885E67-A848-4E3A-82F2-53071A588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1FCD98A-6083-4FE9-94CA-8D0614C4E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C74012-9711-491F-9E80-45A37EEC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8409D8-D133-4972-A495-5E42101C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EF7FC1-39D8-40DA-AAA5-9E59941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7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502CFF-71FD-4C8E-B765-09E0EA48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C01A645-CF86-444C-B30D-1CB2E43B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2A37B9-DB03-4084-AC09-F9EFC0CD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427F13-38AD-428E-9626-F38D031C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CE35603-25DB-4508-A67A-F9D91B07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0973674-1C46-4A0F-9821-9E9EECEAC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8C8BCAA-EC76-48BB-ACAF-86D1B29B6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41A261E-42AF-4393-B59A-0EBC5A40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776708D-2D26-4D0F-BA7D-1D172955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849C87-F3E3-4FEA-92BC-1C1BBF2E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2E30F8-B38A-4B7F-8952-88D832D0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48FE98-C6C0-4573-9CF9-C656344A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CD17FA-F426-474E-8F47-03EC1A17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A613CD-7176-4B84-9A25-A23696BB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FF567-060C-4F8D-A07C-0283D6CB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8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567B14-3E5D-49EF-9A4D-51D367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44206D-C52D-44D5-A096-9C9DFB67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0BF3C-7294-4737-BC0A-4162317B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1167F97-23CC-435D-B5A2-D4EED48B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DDAF16-512D-4D59-98D5-95713BC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8EC298-DF15-4C1C-977C-563916EA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C23588-318B-470C-B655-A5B2F100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F22B14-38AC-4FC0-A013-C70868F3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5EFC405-50B9-449A-A80C-9B76722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C3E7C6C-2341-4F17-AE71-A45E95C7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8B4454C-761A-4CBC-931E-6A9B63A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5FBB14-3103-4F5B-9572-35DFCAC1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5E250C-2751-44D6-B8E5-9E3F16FD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8CC609F-3516-49FE-BCD0-2B13E7D9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D418BAC-318A-4DB1-8FCE-693026A1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5C2528A-6BEA-48D3-A66A-E2046CC7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75CEA8B-548B-4EF5-AF11-B1588ABD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CD8DF0E-163D-4EBC-8B8E-5A58E114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7624F63-6D69-4563-BC8B-1B408E5A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E52E66-3EFC-4248-98FE-70BED5A8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FF55E8E-A81E-42CC-9AE0-EE35533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F78ED8B-9F55-48A9-94F5-7CF0674C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8CFC1BB-F486-4953-8CCE-CA22B41F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B1B045E-B619-4206-9D5C-5CE13850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25DF7F7-0CB2-4E9C-BB9E-942304B1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AC60CD4-BD36-4E65-8F8D-1CC86F32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9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707CD2-1853-4188-AD5F-861FF04A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B01447-FD1F-46FD-8184-3CDD3FEE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D6C05A-004F-456E-9041-CD8D05F5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3C163D4-7BE8-4F98-B461-C2304429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58485F7-C572-492C-A5E4-7A616A4D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C0E8BF-D39F-4C2F-A2FB-CC793140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14A97F-3CA3-4872-A25B-958CCD08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944B00E-968E-4121-BCBC-E11F055A6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94778B0-BE6E-4AC7-8149-1F3FE0943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68E6D5-466C-41D4-9E6D-701B8ABC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02E6673-8DA5-405C-9421-F3F3704C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BEB672B-4AA6-445D-8DE0-0F0D237A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2C810BC-846F-4B64-8887-B8F2A6CA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DA307D3-3CA3-4400-A9C7-43485FC6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09B7834-0581-4024-841A-BA2A03FC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FB35-996E-49A2-861D-E5D271FE30C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764DCC3-D59E-450B-A17F-FE3BC43B6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9AE212-241F-402E-A15B-80664D200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44B5-1A57-4462-801D-599E22601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B9A274-2CEF-479F-8B68-B27906252D82}"/>
              </a:ext>
            </a:extLst>
          </p:cNvPr>
          <p:cNvSpPr txBox="1"/>
          <p:nvPr/>
        </p:nvSpPr>
        <p:spPr>
          <a:xfrm>
            <a:off x="850542" y="1922377"/>
            <a:ext cx="252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414B6F-63FA-4768-9F10-7813E64E3C69}"/>
              </a:ext>
            </a:extLst>
          </p:cNvPr>
          <p:cNvSpPr txBox="1"/>
          <p:nvPr/>
        </p:nvSpPr>
        <p:spPr>
          <a:xfrm>
            <a:off x="850542" y="3105834"/>
            <a:ext cx="3711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오픈마켓의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별 특성 분석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C577E97-8E8E-450E-88C1-D508D69FF434}"/>
              </a:ext>
            </a:extLst>
          </p:cNvPr>
          <p:cNvCxnSpPr/>
          <p:nvPr/>
        </p:nvCxnSpPr>
        <p:spPr>
          <a:xfrm>
            <a:off x="924560" y="2476672"/>
            <a:ext cx="863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8DF7AA-81DD-468A-AD14-08E580ADD5A8}"/>
              </a:ext>
            </a:extLst>
          </p:cNvPr>
          <p:cNvSpPr txBox="1"/>
          <p:nvPr/>
        </p:nvSpPr>
        <p:spPr>
          <a:xfrm>
            <a:off x="9019182" y="5681807"/>
            <a:ext cx="809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이서영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전병용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오현수</a:t>
            </a:r>
          </a:p>
        </p:txBody>
      </p:sp>
    </p:spTree>
    <p:extLst>
      <p:ext uri="{BB962C8B-B14F-4D97-AF65-F5344CB8AC3E}">
        <p14:creationId xmlns:p14="http://schemas.microsoft.com/office/powerpoint/2010/main" val="116225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64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8DDC26-2FF9-407E-84A5-02AFD1241FDA}"/>
              </a:ext>
            </a:extLst>
          </p:cNvPr>
          <p:cNvSpPr txBox="1"/>
          <p:nvPr/>
        </p:nvSpPr>
        <p:spPr>
          <a:xfrm>
            <a:off x="7352907" y="2619547"/>
            <a:ext cx="5383339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solidFill>
                <a:srgbClr val="1D1C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스킨케어</a:t>
            </a:r>
            <a:endParaRPr lang="en-US" altLang="ko-KR" sz="1600" b="0" i="0" dirty="0">
              <a:solidFill>
                <a:srgbClr val="1D1C1D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29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600" b="0" i="0" dirty="0" err="1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드럭스토어</a:t>
            </a:r>
            <a:endParaRPr lang="en-US" altLang="ko-KR" sz="1600" b="0" i="0" dirty="0">
              <a:solidFill>
                <a:srgbClr val="1D1C1D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클렌징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0" i="0" dirty="0" err="1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필링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8EA28B-30B7-4B3D-A7D2-78415DB1DE62}"/>
              </a:ext>
            </a:extLst>
          </p:cNvPr>
          <p:cNvSpPr txBox="1"/>
          <p:nvPr/>
        </p:nvSpPr>
        <p:spPr>
          <a:xfrm>
            <a:off x="1359970" y="6072245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랭킹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중분류 카테고리별 비율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="" xmlns:a16="http://schemas.microsoft.com/office/drawing/2014/main" id="{9108F2DB-B327-4842-86F9-3C8AEE51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0" y="1452334"/>
            <a:ext cx="5450341" cy="415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1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0CF7FD-D34E-42E1-8BA4-9B0315B05B57}"/>
              </a:ext>
            </a:extLst>
          </p:cNvPr>
          <p:cNvSpPr txBox="1"/>
          <p:nvPr/>
        </p:nvSpPr>
        <p:spPr>
          <a:xfrm>
            <a:off x="3404331" y="5741500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뷰티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2AF69C-7541-47E2-B499-92ADA9AD9E1D}"/>
              </a:ext>
            </a:extLst>
          </p:cNvPr>
          <p:cNvSpPr txBox="1"/>
          <p:nvPr/>
        </p:nvSpPr>
        <p:spPr>
          <a:xfrm>
            <a:off x="1129429" y="334978"/>
            <a:ext cx="64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509C7EA-AA7F-41C3-95C4-EF97F9D9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901252"/>
            <a:ext cx="78676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3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B0DD88-15A6-4300-B99E-87D0235F238D}"/>
              </a:ext>
            </a:extLst>
          </p:cNvPr>
          <p:cNvSpPr txBox="1"/>
          <p:nvPr/>
        </p:nvSpPr>
        <p:spPr>
          <a:xfrm>
            <a:off x="1129429" y="334978"/>
            <a:ext cx="64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="" xmlns:a16="http://schemas.microsoft.com/office/drawing/2014/main" id="{21A72B01-7275-4102-9054-C1AA078B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84875"/>
            <a:ext cx="37719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="" xmlns:a16="http://schemas.microsoft.com/office/drawing/2014/main" id="{101E1C43-23EF-4B7D-B6D0-4BA3C36D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1384875"/>
            <a:ext cx="37242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="" xmlns:a16="http://schemas.microsoft.com/office/drawing/2014/main" id="{FD57CCC6-1FD4-417D-BFEB-C6100FB2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9" y="1375350"/>
            <a:ext cx="36480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50" y="1628663"/>
            <a:ext cx="4965079" cy="43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7" y="1628663"/>
            <a:ext cx="496507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6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7176E05C-449C-4857-A0AF-753693E3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10" y="824118"/>
            <a:ext cx="5267952" cy="53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64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8DDC26-2FF9-407E-84A5-02AFD1241FDA}"/>
              </a:ext>
            </a:extLst>
          </p:cNvPr>
          <p:cNvSpPr txBox="1"/>
          <p:nvPr/>
        </p:nvSpPr>
        <p:spPr>
          <a:xfrm>
            <a:off x="7352907" y="2619547"/>
            <a:ext cx="5383339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solidFill>
                <a:srgbClr val="1D1C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39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선물의 정석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600" b="0" i="0" dirty="0" err="1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리빙룸</a:t>
            </a:r>
            <a:endParaRPr lang="en-US" altLang="ko-KR" sz="1600" b="0" i="0" dirty="0">
              <a:solidFill>
                <a:srgbClr val="1D1C1D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600" b="0" i="0" dirty="0" err="1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드레스룸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8EA28B-30B7-4B3D-A7D2-78415DB1DE62}"/>
              </a:ext>
            </a:extLst>
          </p:cNvPr>
          <p:cNvSpPr txBox="1"/>
          <p:nvPr/>
        </p:nvSpPr>
        <p:spPr>
          <a:xfrm>
            <a:off x="1359970" y="6072245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랭킹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중분류 카테고리별 비율</a:t>
            </a:r>
          </a:p>
        </p:txBody>
      </p:sp>
    </p:spTree>
    <p:extLst>
      <p:ext uri="{BB962C8B-B14F-4D97-AF65-F5344CB8AC3E}">
        <p14:creationId xmlns:p14="http://schemas.microsoft.com/office/powerpoint/2010/main" val="193021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674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0CF7FD-D34E-42E1-8BA4-9B0315B05B57}"/>
              </a:ext>
            </a:extLst>
          </p:cNvPr>
          <p:cNvSpPr txBox="1"/>
          <p:nvPr/>
        </p:nvSpPr>
        <p:spPr>
          <a:xfrm>
            <a:off x="3404331" y="5741500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홈스타일링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672EEE0-9C1E-4111-B642-313F109E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45589"/>
            <a:ext cx="8229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1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698801-A51D-406E-9E68-F94D7218E2C7}"/>
              </a:ext>
            </a:extLst>
          </p:cNvPr>
          <p:cNvSpPr txBox="1"/>
          <p:nvPr/>
        </p:nvSpPr>
        <p:spPr>
          <a:xfrm>
            <a:off x="1129429" y="334978"/>
            <a:ext cx="674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="" xmlns:a16="http://schemas.microsoft.com/office/drawing/2014/main" id="{FA5836D5-BE2A-429B-8DF2-EC9DF5D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28" y="1617647"/>
            <a:ext cx="382905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="" xmlns:a16="http://schemas.microsoft.com/office/drawing/2014/main" id="{17291884-6FDB-4A59-96E5-3EE4E816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69" y="1617647"/>
            <a:ext cx="37242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="" xmlns:a16="http://schemas.microsoft.com/office/drawing/2014/main" id="{D7C57489-3A7F-494E-A249-C2884D75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34" y="1617647"/>
            <a:ext cx="36480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6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698801-A51D-406E-9E68-F94D7218E2C7}"/>
              </a:ext>
            </a:extLst>
          </p:cNvPr>
          <p:cNvSpPr txBox="1"/>
          <p:nvPr/>
        </p:nvSpPr>
        <p:spPr>
          <a:xfrm>
            <a:off x="1129429" y="334978"/>
            <a:ext cx="674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="" xmlns:a16="http://schemas.microsoft.com/office/drawing/2014/main" id="{712BC38F-7D46-4B8B-A42D-4106A168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72" y="1412760"/>
            <a:ext cx="5536386" cy="47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="" xmlns:a16="http://schemas.microsoft.com/office/drawing/2014/main" id="{EDC5DB73-3590-43B5-95E5-A5505850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8" y="1412759"/>
            <a:ext cx="5536386" cy="47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8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C68473F-1C8B-4772-8EF4-67991D483B99}"/>
              </a:ext>
            </a:extLst>
          </p:cNvPr>
          <p:cNvSpPr/>
          <p:nvPr/>
        </p:nvSpPr>
        <p:spPr>
          <a:xfrm>
            <a:off x="5580668" y="1563439"/>
            <a:ext cx="1027522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래픽 2" descr="서예 붓 단색으로 채워진">
            <a:extLst>
              <a:ext uri="{FF2B5EF4-FFF2-40B4-BE49-F238E27FC236}">
                <a16:creationId xmlns="" xmlns:a16="http://schemas.microsoft.com/office/drawing/2014/main" id="{0F9FE2FD-9ED2-4442-ADA7-612B332A9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718" y="2516709"/>
            <a:ext cx="379811" cy="379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6C2559-FF88-48A9-8830-EEF516A8CBC3}"/>
              </a:ext>
            </a:extLst>
          </p:cNvPr>
          <p:cNvSpPr txBox="1"/>
          <p:nvPr/>
        </p:nvSpPr>
        <p:spPr>
          <a:xfrm>
            <a:off x="4417513" y="1565751"/>
            <a:ext cx="335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CF8124-DFFC-419E-9D6E-30D54C6A4119}"/>
              </a:ext>
            </a:extLst>
          </p:cNvPr>
          <p:cNvSpPr txBox="1"/>
          <p:nvPr/>
        </p:nvSpPr>
        <p:spPr>
          <a:xfrm>
            <a:off x="1966172" y="2488483"/>
            <a:ext cx="87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순으로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트렌드가 빠르게 바뀔 것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변동성이 클 것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0FD4FA-2362-420C-BFD7-CE7B9211857F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8A47CB-70BF-4356-BC04-18BBE34DD726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D7B507-E636-44EA-805D-C23612EFF27C}"/>
              </a:ext>
            </a:extLst>
          </p:cNvPr>
          <p:cNvSpPr txBox="1"/>
          <p:nvPr/>
        </p:nvSpPr>
        <p:spPr>
          <a:xfrm>
            <a:off x="5348161" y="6072955"/>
            <a:ext cx="172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뷰티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8E0ADD-1984-4580-8F73-79BDDC8FD2EB}"/>
              </a:ext>
            </a:extLst>
          </p:cNvPr>
          <p:cNvSpPr txBox="1"/>
          <p:nvPr/>
        </p:nvSpPr>
        <p:spPr>
          <a:xfrm>
            <a:off x="2854630" y="6069711"/>
            <a:ext cx="172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식품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64FD182-A9DD-41D0-8E96-6D1F8AF455D3}"/>
              </a:ext>
            </a:extLst>
          </p:cNvPr>
          <p:cNvSpPr txBox="1"/>
          <p:nvPr/>
        </p:nvSpPr>
        <p:spPr>
          <a:xfrm>
            <a:off x="7841693" y="6066465"/>
            <a:ext cx="172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홈스타일링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9101001-5B78-433F-A3ED-911BB209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81" y="5372255"/>
            <a:ext cx="714375" cy="600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20D8A86-75D0-4DA1-B43E-AAACDD378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296" y="5413700"/>
            <a:ext cx="695325" cy="561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15EA323-A091-459A-B06D-CE806D5E8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516" y="5413700"/>
            <a:ext cx="800100" cy="60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7306DFC-ADF6-4CE5-9CEC-66D38F3AD9CC}"/>
              </a:ext>
            </a:extLst>
          </p:cNvPr>
          <p:cNvSpPr txBox="1"/>
          <p:nvPr/>
        </p:nvSpPr>
        <p:spPr>
          <a:xfrm>
            <a:off x="1943529" y="3156547"/>
            <a:ext cx="8707130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이유 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가격이 대체로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저렴할 수록 부담 없이 다양하게 소비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 것이고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식품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뷰티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홈스타일 순으로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고가의 가격 분포가 높아질 것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이유 </a:t>
            </a:r>
            <a:r>
              <a:rPr lang="en-US" altLang="ko-KR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</a:t>
            </a:r>
            <a:r>
              <a:rPr lang="ko-KR" altLang="en-US" sz="1400" dirty="0">
                <a:solidFill>
                  <a:srgbClr val="1D1C1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주기가 빠를 수록 트랜드가 빠르게 바뀌고</a:t>
            </a:r>
            <a:r>
              <a:rPr lang="en-US" altLang="ko-KR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식품</a:t>
            </a:r>
            <a:r>
              <a:rPr lang="en-US" altLang="ko-KR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</a:t>
            </a:r>
            <a:r>
              <a:rPr lang="en-US" altLang="ko-KR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호스타일 순으로 </a:t>
            </a:r>
            <a:r>
              <a:rPr lang="ko-KR" altLang="en-US" sz="1400" dirty="0">
                <a:solidFill>
                  <a:srgbClr val="1D1C1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주기가 빠르다</a:t>
            </a:r>
            <a:r>
              <a:rPr lang="ko-KR" altLang="en-US" sz="1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40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DCC33C-BC18-4B04-A971-3873C6875633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E030C0-985A-46DA-96F3-693CB6967F81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2D9907-7963-4EFE-A29D-7DA28685D4D2}"/>
              </a:ext>
            </a:extLst>
          </p:cNvPr>
          <p:cNvSpPr txBox="1"/>
          <p:nvPr/>
        </p:nvSpPr>
        <p:spPr>
          <a:xfrm>
            <a:off x="1966172" y="1253063"/>
            <a:ext cx="8707130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본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변동성이 크다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트렌드가 빠르다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기준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 탑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>
                <a:solidFill>
                  <a:srgbClr val="1D1C1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상품의 비율</a:t>
            </a:r>
            <a:r>
              <a:rPr lang="ko-KR" altLang="en-US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얼마나 존재하는가</a:t>
            </a:r>
            <a:endParaRPr lang="en-US" altLang="ko-KR" b="0" i="0" dirty="0">
              <a:solidFill>
                <a:srgbClr val="1D1C1D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DB5D7D-56AC-4635-8436-8B2127523687}"/>
              </a:ext>
            </a:extLst>
          </p:cNvPr>
          <p:cNvSpPr/>
          <p:nvPr/>
        </p:nvSpPr>
        <p:spPr>
          <a:xfrm>
            <a:off x="2084567" y="3132177"/>
            <a:ext cx="2202583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16F01A-11BB-4827-9F32-1B14ADBD2C04}"/>
              </a:ext>
            </a:extLst>
          </p:cNvPr>
          <p:cNvSpPr txBox="1"/>
          <p:nvPr/>
        </p:nvSpPr>
        <p:spPr>
          <a:xfrm>
            <a:off x="1341093" y="3134489"/>
            <a:ext cx="369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식품의 동일 상품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="" xmlns:a16="http://schemas.microsoft.com/office/drawing/2014/main" id="{E6554412-EBE9-4E2F-87E4-F19A183B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437296"/>
              </p:ext>
            </p:extLst>
          </p:nvPr>
        </p:nvGraphicFramePr>
        <p:xfrm>
          <a:off x="-878142" y="3605105"/>
          <a:ext cx="8128000" cy="278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EE6E5A-691B-4533-863D-0EB991A45E23}"/>
              </a:ext>
            </a:extLst>
          </p:cNvPr>
          <p:cNvSpPr txBox="1"/>
          <p:nvPr/>
        </p:nvSpPr>
        <p:spPr>
          <a:xfrm>
            <a:off x="3313691" y="3907666"/>
            <a:ext cx="128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012B18D-8837-4884-885D-656655DD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16" y="2743086"/>
            <a:ext cx="5082886" cy="238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6F68386-3213-46C2-A96A-4F3BDF73F035}"/>
              </a:ext>
            </a:extLst>
          </p:cNvPr>
          <p:cNvSpPr txBox="1"/>
          <p:nvPr/>
        </p:nvSpPr>
        <p:spPr>
          <a:xfrm>
            <a:off x="8041270" y="5024297"/>
            <a:ext cx="1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946DC50-B27A-48C2-B072-955C3524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27" y="5530077"/>
            <a:ext cx="5030932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331131C-DB79-4AC9-8D82-6F07877BACB2}"/>
              </a:ext>
            </a:extLst>
          </p:cNvPr>
          <p:cNvSpPr/>
          <p:nvPr/>
        </p:nvSpPr>
        <p:spPr>
          <a:xfrm>
            <a:off x="5580668" y="1923364"/>
            <a:ext cx="1027522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EB95C3-6F7C-4D92-B00C-58E58F772931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54AE6-8916-4B66-A26D-35F00BBB5ECE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과정</a:t>
            </a:r>
          </a:p>
        </p:txBody>
      </p:sp>
      <p:pic>
        <p:nvPicPr>
          <p:cNvPr id="5" name="그래픽 4" descr="서예 붓 단색으로 채워진">
            <a:extLst>
              <a:ext uri="{FF2B5EF4-FFF2-40B4-BE49-F238E27FC236}">
                <a16:creationId xmlns="" xmlns:a16="http://schemas.microsoft.com/office/drawing/2014/main" id="{541DE3C3-E9D3-4455-9331-4AA9ABCB6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167" y="2876634"/>
            <a:ext cx="379811" cy="379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28F150-9845-4FD8-8174-C07F615714E4}"/>
              </a:ext>
            </a:extLst>
          </p:cNvPr>
          <p:cNvSpPr txBox="1"/>
          <p:nvPr/>
        </p:nvSpPr>
        <p:spPr>
          <a:xfrm>
            <a:off x="4417513" y="1925676"/>
            <a:ext cx="335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EAED0D-B9DC-42DC-A8B5-B49FECF921C5}"/>
              </a:ext>
            </a:extLst>
          </p:cNvPr>
          <p:cNvSpPr txBox="1"/>
          <p:nvPr/>
        </p:nvSpPr>
        <p:spPr>
          <a:xfrm>
            <a:off x="1742435" y="2848408"/>
            <a:ext cx="87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오픈마켓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조사하여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 별 차이점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인사이트를 찾아보자</a:t>
            </a:r>
          </a:p>
        </p:txBody>
      </p:sp>
      <p:pic>
        <p:nvPicPr>
          <p:cNvPr id="1026" name="Picture 2" descr="반품비 걱정 NO, 단순반품도 OK”… G9, '반품배송비' 캐시백 도입 | Save Internet 뉴데일리">
            <a:extLst>
              <a:ext uri="{FF2B5EF4-FFF2-40B4-BE49-F238E27FC236}">
                <a16:creationId xmlns="" xmlns:a16="http://schemas.microsoft.com/office/drawing/2014/main" id="{6BA3853E-E9E5-46B2-A1A9-FA7A9214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18" y="3984310"/>
            <a:ext cx="1259764" cy="10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1번가, 평판지수 소폭 상승하며 '선두'와 격차 좁혀... 2020년 11월 오픈마켓 브랜드평판 2위 - 미래한국 Weekly">
            <a:extLst>
              <a:ext uri="{FF2B5EF4-FFF2-40B4-BE49-F238E27FC236}">
                <a16:creationId xmlns="" xmlns:a16="http://schemas.microsoft.com/office/drawing/2014/main" id="{55378673-9F3D-41C9-AFE0-037348C5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22" y="4168494"/>
            <a:ext cx="1412570" cy="7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위메프오">
            <a:extLst>
              <a:ext uri="{FF2B5EF4-FFF2-40B4-BE49-F238E27FC236}">
                <a16:creationId xmlns="" xmlns:a16="http://schemas.microsoft.com/office/drawing/2014/main" id="{0AFA56CE-3478-4464-945C-3170E1A23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6" t="40350" r="24910" b="41532"/>
          <a:stretch/>
        </p:blipFill>
        <p:spPr bwMode="auto">
          <a:xfrm>
            <a:off x="7437748" y="4098739"/>
            <a:ext cx="2215299" cy="7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DCC33C-BC18-4B04-A971-3873C6875633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E030C0-985A-46DA-96F3-693CB6967F81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2D9907-7963-4EFE-A29D-7DA28685D4D2}"/>
              </a:ext>
            </a:extLst>
          </p:cNvPr>
          <p:cNvSpPr txBox="1"/>
          <p:nvPr/>
        </p:nvSpPr>
        <p:spPr>
          <a:xfrm>
            <a:off x="1966172" y="1253063"/>
            <a:ext cx="8707130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본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변동성이 크다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트렌드가 빠르다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기준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 탑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>
                <a:solidFill>
                  <a:srgbClr val="1D1C1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상품의 비율</a:t>
            </a:r>
            <a:r>
              <a:rPr lang="ko-KR" altLang="en-US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얼마나 존재하는가</a:t>
            </a:r>
            <a:endParaRPr lang="en-US" altLang="ko-KR" b="0" i="0" dirty="0">
              <a:solidFill>
                <a:srgbClr val="1D1C1D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DB5D7D-56AC-4635-8436-8B2127523687}"/>
              </a:ext>
            </a:extLst>
          </p:cNvPr>
          <p:cNvSpPr/>
          <p:nvPr/>
        </p:nvSpPr>
        <p:spPr>
          <a:xfrm>
            <a:off x="1974438" y="3132177"/>
            <a:ext cx="2422841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16F01A-11BB-4827-9F32-1B14ADBD2C04}"/>
              </a:ext>
            </a:extLst>
          </p:cNvPr>
          <p:cNvSpPr txBox="1"/>
          <p:nvPr/>
        </p:nvSpPr>
        <p:spPr>
          <a:xfrm>
            <a:off x="1341093" y="3134489"/>
            <a:ext cx="369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뷰티의 동일 상품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="" xmlns:a16="http://schemas.microsoft.com/office/drawing/2014/main" id="{E6554412-EBE9-4E2F-87E4-F19A183B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794110"/>
              </p:ext>
            </p:extLst>
          </p:nvPr>
        </p:nvGraphicFramePr>
        <p:xfrm>
          <a:off x="-878142" y="3605105"/>
          <a:ext cx="8128000" cy="278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EE6E5A-691B-4533-863D-0EB991A45E23}"/>
              </a:ext>
            </a:extLst>
          </p:cNvPr>
          <p:cNvSpPr txBox="1"/>
          <p:nvPr/>
        </p:nvSpPr>
        <p:spPr>
          <a:xfrm>
            <a:off x="3632156" y="3871572"/>
            <a:ext cx="128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D0DD9C9-736F-479F-BD4F-555D91E60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467153" y="2798358"/>
            <a:ext cx="5602432" cy="206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535F81F-71A7-4B35-B3CF-AAE8BA3D2142}"/>
              </a:ext>
            </a:extLst>
          </p:cNvPr>
          <p:cNvSpPr txBox="1"/>
          <p:nvPr/>
        </p:nvSpPr>
        <p:spPr>
          <a:xfrm>
            <a:off x="8065334" y="4867881"/>
            <a:ext cx="1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5C47BF2B-AB2B-4FA0-8945-FFA9EE9644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28"/>
          <a:stretch/>
        </p:blipFill>
        <p:spPr>
          <a:xfrm>
            <a:off x="5388675" y="5334590"/>
            <a:ext cx="5654386" cy="8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2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DCC33C-BC18-4B04-A971-3873C6875633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E030C0-985A-46DA-96F3-693CB6967F81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2D9907-7963-4EFE-A29D-7DA28685D4D2}"/>
              </a:ext>
            </a:extLst>
          </p:cNvPr>
          <p:cNvSpPr txBox="1"/>
          <p:nvPr/>
        </p:nvSpPr>
        <p:spPr>
          <a:xfrm>
            <a:off x="1966172" y="1253063"/>
            <a:ext cx="8707130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본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변동성이 크다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트렌드가 빠르다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기준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 탑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>
                <a:solidFill>
                  <a:srgbClr val="1D1C1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상품의 비율</a:t>
            </a:r>
            <a:r>
              <a:rPr lang="ko-KR" altLang="en-US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얼마나 존재하는가</a:t>
            </a:r>
            <a:endParaRPr lang="en-US" altLang="ko-KR" b="0" i="0" dirty="0">
              <a:solidFill>
                <a:srgbClr val="1D1C1D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00BD0F7-9A0B-40CB-90BA-96F0962C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4062"/>
            <a:ext cx="5076825" cy="3486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DB5D7D-56AC-4635-8436-8B2127523687}"/>
              </a:ext>
            </a:extLst>
          </p:cNvPr>
          <p:cNvSpPr/>
          <p:nvPr/>
        </p:nvSpPr>
        <p:spPr>
          <a:xfrm>
            <a:off x="1720039" y="3132177"/>
            <a:ext cx="2931638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16F01A-11BB-4827-9F32-1B14ADBD2C04}"/>
              </a:ext>
            </a:extLst>
          </p:cNvPr>
          <p:cNvSpPr txBox="1"/>
          <p:nvPr/>
        </p:nvSpPr>
        <p:spPr>
          <a:xfrm>
            <a:off x="1341093" y="3134489"/>
            <a:ext cx="369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홈스타일링의 동일 상품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="" xmlns:a16="http://schemas.microsoft.com/office/drawing/2014/main" id="{E6554412-EBE9-4E2F-87E4-F19A183B76EB}"/>
              </a:ext>
            </a:extLst>
          </p:cNvPr>
          <p:cNvGraphicFramePr/>
          <p:nvPr/>
        </p:nvGraphicFramePr>
        <p:xfrm>
          <a:off x="-878142" y="3605105"/>
          <a:ext cx="8128000" cy="278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EE6E5A-691B-4533-863D-0EB991A45E23}"/>
              </a:ext>
            </a:extLst>
          </p:cNvPr>
          <p:cNvSpPr txBox="1"/>
          <p:nvPr/>
        </p:nvSpPr>
        <p:spPr>
          <a:xfrm>
            <a:off x="3441111" y="4773940"/>
            <a:ext cx="128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60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C68473F-1C8B-4772-8EF4-67991D483B99}"/>
              </a:ext>
            </a:extLst>
          </p:cNvPr>
          <p:cNvSpPr/>
          <p:nvPr/>
        </p:nvSpPr>
        <p:spPr>
          <a:xfrm>
            <a:off x="5580668" y="1563439"/>
            <a:ext cx="1027522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래픽 2" descr="서예 붓 단색으로 채워진">
            <a:extLst>
              <a:ext uri="{FF2B5EF4-FFF2-40B4-BE49-F238E27FC236}">
                <a16:creationId xmlns="" xmlns:a16="http://schemas.microsoft.com/office/drawing/2014/main" id="{0F9FE2FD-9ED2-4442-ADA7-612B332A9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718" y="2516709"/>
            <a:ext cx="379811" cy="379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6C2559-FF88-48A9-8830-EEF516A8CBC3}"/>
              </a:ext>
            </a:extLst>
          </p:cNvPr>
          <p:cNvSpPr txBox="1"/>
          <p:nvPr/>
        </p:nvSpPr>
        <p:spPr>
          <a:xfrm>
            <a:off x="4417513" y="1565751"/>
            <a:ext cx="335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CF8124-DFFC-419E-9D6E-30D54C6A4119}"/>
              </a:ext>
            </a:extLst>
          </p:cNvPr>
          <p:cNvSpPr txBox="1"/>
          <p:nvPr/>
        </p:nvSpPr>
        <p:spPr>
          <a:xfrm>
            <a:off x="1966172" y="2488483"/>
            <a:ext cx="87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홈스타일링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순으로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트렌드가 빠르게 </a:t>
            </a:r>
            <a:r>
              <a:rPr lang="ko-KR" altLang="en-US" dirty="0">
                <a:solidFill>
                  <a:srgbClr val="1D1C1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바뀐다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변동성이 크다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0FD4FA-2362-420C-BFD7-CE7B9211857F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8A47CB-70BF-4356-BC04-18BBE34DD726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9101001-5B78-433F-A3ED-911BB209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81" y="3459235"/>
            <a:ext cx="714375" cy="600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20D8A86-75D0-4DA1-B43E-AAACDD378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296" y="3500680"/>
            <a:ext cx="695325" cy="561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15EA323-A091-459A-B06D-CE806D5E8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516" y="3500680"/>
            <a:ext cx="80010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B9EDDF2-4854-4BBE-A758-D0EC554763CA}"/>
              </a:ext>
            </a:extLst>
          </p:cNvPr>
          <p:cNvSpPr txBox="1"/>
          <p:nvPr/>
        </p:nvSpPr>
        <p:spPr>
          <a:xfrm>
            <a:off x="3246047" y="4245231"/>
            <a:ext cx="128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692106B-3E49-4D6D-8FFF-114D9F973D12}"/>
              </a:ext>
            </a:extLst>
          </p:cNvPr>
          <p:cNvSpPr txBox="1"/>
          <p:nvPr/>
        </p:nvSpPr>
        <p:spPr>
          <a:xfrm>
            <a:off x="5734281" y="4245231"/>
            <a:ext cx="128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477AACC-B7B5-4B73-9C22-6036CA20C2C8}"/>
              </a:ext>
            </a:extLst>
          </p:cNvPr>
          <p:cNvSpPr txBox="1"/>
          <p:nvPr/>
        </p:nvSpPr>
        <p:spPr>
          <a:xfrm>
            <a:off x="8222516" y="4245231"/>
            <a:ext cx="128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2D9DB2F-4C6F-4D5D-BD6D-4AA7A76EADEE}"/>
              </a:ext>
            </a:extLst>
          </p:cNvPr>
          <p:cNvSpPr txBox="1"/>
          <p:nvPr/>
        </p:nvSpPr>
        <p:spPr>
          <a:xfrm>
            <a:off x="3404331" y="5446726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랭킹 탑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동일 상품 개수</a:t>
            </a:r>
          </a:p>
        </p:txBody>
      </p:sp>
    </p:spTree>
    <p:extLst>
      <p:ext uri="{BB962C8B-B14F-4D97-AF65-F5344CB8AC3E}">
        <p14:creationId xmlns:p14="http://schemas.microsoft.com/office/powerpoint/2010/main" val="221719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F934BAD-5197-409E-8240-DAFCFE32AC2D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F5D284-98DE-4BF6-A73E-D5A18A1BEF76}"/>
              </a:ext>
            </a:extLst>
          </p:cNvPr>
          <p:cNvSpPr txBox="1"/>
          <p:nvPr/>
        </p:nvSpPr>
        <p:spPr>
          <a:xfrm>
            <a:off x="1129429" y="334978"/>
            <a:ext cx="572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6AD7DA-CEA5-4E4A-8BED-E1B46421A484}"/>
              </a:ext>
            </a:extLst>
          </p:cNvPr>
          <p:cNvSpPr txBox="1"/>
          <p:nvPr/>
        </p:nvSpPr>
        <p:spPr>
          <a:xfrm>
            <a:off x="414740" y="2480203"/>
            <a:ext cx="1024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개선방향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데이터를 꾸준하게 수집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분석하여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신뢰도를 높일 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있다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2273FB-CD64-42EB-96D3-0B9A26F788B7}"/>
              </a:ext>
            </a:extLst>
          </p:cNvPr>
          <p:cNvSpPr txBox="1"/>
          <p:nvPr/>
        </p:nvSpPr>
        <p:spPr>
          <a:xfrm>
            <a:off x="414740" y="3430170"/>
            <a:ext cx="124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개선방향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쇼핑몰의 데이터를 수집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 쇼핑몰 간의 공통점 및 차이점을 발견하는 것으로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확장할 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7FD50F-E445-4641-8A9C-BD590DD85DBC}"/>
              </a:ext>
            </a:extLst>
          </p:cNvPr>
          <p:cNvSpPr txBox="1"/>
          <p:nvPr/>
        </p:nvSpPr>
        <p:spPr>
          <a:xfrm>
            <a:off x="414740" y="4392169"/>
            <a:ext cx="117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개선방향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뷰티같은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중첩되는 카테고리 구분 방식을 변경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더욱 의미 있는 데이터 및 인사이트를 도출할 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</a:p>
        </p:txBody>
      </p:sp>
    </p:spTree>
    <p:extLst>
      <p:ext uri="{BB962C8B-B14F-4D97-AF65-F5344CB8AC3E}">
        <p14:creationId xmlns:p14="http://schemas.microsoft.com/office/powerpoint/2010/main" val="8759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9EA04A-8197-4E5C-B185-87B706A7E673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7D332B-39EF-4E77-AADC-4314864D5D75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과정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8C50BE5-A891-4BFB-9C5C-8484F8F21A6C}"/>
              </a:ext>
            </a:extLst>
          </p:cNvPr>
          <p:cNvSpPr/>
          <p:nvPr/>
        </p:nvSpPr>
        <p:spPr>
          <a:xfrm>
            <a:off x="5580668" y="1923364"/>
            <a:ext cx="1027522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9" name="그래픽 18" descr="서예 붓 단색으로 채워진">
            <a:extLst>
              <a:ext uri="{FF2B5EF4-FFF2-40B4-BE49-F238E27FC236}">
                <a16:creationId xmlns="" xmlns:a16="http://schemas.microsoft.com/office/drawing/2014/main" id="{D542921F-EB3C-40B5-8644-185FEDD86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167" y="2876634"/>
            <a:ext cx="379811" cy="3798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03E9D2-861C-43BC-86E7-AE558F0529D5}"/>
              </a:ext>
            </a:extLst>
          </p:cNvPr>
          <p:cNvSpPr txBox="1"/>
          <p:nvPr/>
        </p:nvSpPr>
        <p:spPr>
          <a:xfrm>
            <a:off x="4417513" y="1925676"/>
            <a:ext cx="335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목표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0BE0526-7A9D-4395-83C2-AA450EB26BDF}"/>
              </a:ext>
            </a:extLst>
          </p:cNvPr>
          <p:cNvSpPr txBox="1"/>
          <p:nvPr/>
        </p:nvSpPr>
        <p:spPr>
          <a:xfrm>
            <a:off x="1742435" y="2848408"/>
            <a:ext cx="87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오픈마켓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조사하여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사이트 별 차이점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인사이트를 찾아보자</a:t>
            </a:r>
          </a:p>
        </p:txBody>
      </p:sp>
      <p:pic>
        <p:nvPicPr>
          <p:cNvPr id="23" name="Picture 2" descr="11번가, 평판지수 소폭 상승하며 '선두'와 격차 좁혀... 2020년 11월 오픈마켓 브랜드평판 2위 - 미래한국 Weekly">
            <a:extLst>
              <a:ext uri="{FF2B5EF4-FFF2-40B4-BE49-F238E27FC236}">
                <a16:creationId xmlns="" xmlns:a16="http://schemas.microsoft.com/office/drawing/2014/main" id="{81D8D07C-9963-4308-BBBB-DC1A0EAB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95" y="4058349"/>
            <a:ext cx="1061285" cy="5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위메프오">
            <a:extLst>
              <a:ext uri="{FF2B5EF4-FFF2-40B4-BE49-F238E27FC236}">
                <a16:creationId xmlns="" xmlns:a16="http://schemas.microsoft.com/office/drawing/2014/main" id="{5E30C5B4-8AC5-46D9-BB4F-962FF1B3A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6" t="40350" r="24910" b="41532"/>
          <a:stretch/>
        </p:blipFill>
        <p:spPr bwMode="auto">
          <a:xfrm>
            <a:off x="2426879" y="5105913"/>
            <a:ext cx="1664386" cy="5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E736B91-0367-4842-903E-2C5FECC1EC04}"/>
              </a:ext>
            </a:extLst>
          </p:cNvPr>
          <p:cNvSpPr txBox="1"/>
          <p:nvPr/>
        </p:nvSpPr>
        <p:spPr>
          <a:xfrm>
            <a:off x="4308097" y="4148431"/>
            <a:ext cx="870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칼럼 별로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뒤섞여 추출되는 오류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해결 실패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176769-9A1C-4DA8-A31D-CB119C047DE4}"/>
              </a:ext>
            </a:extLst>
          </p:cNvPr>
          <p:cNvSpPr txBox="1"/>
          <p:nvPr/>
        </p:nvSpPr>
        <p:spPr>
          <a:xfrm>
            <a:off x="4309665" y="5271789"/>
            <a:ext cx="870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구조 특성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 기존 사용하던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Beautifulsoap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셀레니움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 필요</a:t>
            </a:r>
          </a:p>
        </p:txBody>
      </p:sp>
    </p:spTree>
    <p:extLst>
      <p:ext uri="{BB962C8B-B14F-4D97-AF65-F5344CB8AC3E}">
        <p14:creationId xmlns:p14="http://schemas.microsoft.com/office/powerpoint/2010/main" val="1168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C68473F-1C8B-4772-8EF4-67991D483B99}"/>
              </a:ext>
            </a:extLst>
          </p:cNvPr>
          <p:cNvSpPr/>
          <p:nvPr/>
        </p:nvSpPr>
        <p:spPr>
          <a:xfrm>
            <a:off x="5580668" y="1923364"/>
            <a:ext cx="1027522" cy="361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그래픽 2" descr="서예 붓 단색으로 채워진">
            <a:extLst>
              <a:ext uri="{FF2B5EF4-FFF2-40B4-BE49-F238E27FC236}">
                <a16:creationId xmlns="" xmlns:a16="http://schemas.microsoft.com/office/drawing/2014/main" id="{0F9FE2FD-9ED2-4442-ADA7-612B332A9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4656" y="2876634"/>
            <a:ext cx="379811" cy="379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D6C2559-FF88-48A9-8830-EEF516A8CBC3}"/>
              </a:ext>
            </a:extLst>
          </p:cNvPr>
          <p:cNvSpPr txBox="1"/>
          <p:nvPr/>
        </p:nvSpPr>
        <p:spPr>
          <a:xfrm>
            <a:off x="4417513" y="1925676"/>
            <a:ext cx="335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CF8124-DFFC-419E-9D6E-30D54C6A4119}"/>
              </a:ext>
            </a:extLst>
          </p:cNvPr>
          <p:cNvSpPr txBox="1"/>
          <p:nvPr/>
        </p:nvSpPr>
        <p:spPr>
          <a:xfrm>
            <a:off x="1742435" y="2848408"/>
            <a:ext cx="870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활용한 카테고리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 파악</a:t>
            </a:r>
          </a:p>
        </p:txBody>
      </p:sp>
      <p:pic>
        <p:nvPicPr>
          <p:cNvPr id="6" name="Picture 2" descr="반품비 걱정 NO, 단순반품도 OK”… G9, '반품배송비' 캐시백 도입 | Save Internet 뉴데일리">
            <a:extLst>
              <a:ext uri="{FF2B5EF4-FFF2-40B4-BE49-F238E27FC236}">
                <a16:creationId xmlns="" xmlns:a16="http://schemas.microsoft.com/office/drawing/2014/main" id="{2779F04E-908B-409A-BB12-451207CC7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18" y="3581161"/>
            <a:ext cx="1259764" cy="10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0FD4FA-2362-420C-BFD7-CE7B9211857F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8A47CB-70BF-4356-BC04-18BBE34DD726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D7B507-E636-44EA-805D-C23612EFF27C}"/>
              </a:ext>
            </a:extLst>
          </p:cNvPr>
          <p:cNvSpPr txBox="1"/>
          <p:nvPr/>
        </p:nvSpPr>
        <p:spPr>
          <a:xfrm>
            <a:off x="5348161" y="5635210"/>
            <a:ext cx="172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뷰티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8E0ADD-1984-4580-8F73-79BDDC8FD2EB}"/>
              </a:ext>
            </a:extLst>
          </p:cNvPr>
          <p:cNvSpPr txBox="1"/>
          <p:nvPr/>
        </p:nvSpPr>
        <p:spPr>
          <a:xfrm>
            <a:off x="2854630" y="5631966"/>
            <a:ext cx="172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식품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64FD182-A9DD-41D0-8E96-6D1F8AF455D3}"/>
              </a:ext>
            </a:extLst>
          </p:cNvPr>
          <p:cNvSpPr txBox="1"/>
          <p:nvPr/>
        </p:nvSpPr>
        <p:spPr>
          <a:xfrm>
            <a:off x="7841693" y="5628720"/>
            <a:ext cx="172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홈스타일링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9101001-5B78-433F-A3ED-911BB2093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81" y="4934510"/>
            <a:ext cx="714375" cy="600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20D8A86-75D0-4DA1-B43E-AAACDD378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296" y="4975955"/>
            <a:ext cx="695325" cy="561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15EA323-A091-459A-B06D-CE806D5E8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2516" y="4975955"/>
            <a:ext cx="800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2A311FDE-4EAC-496D-8EA6-E37D19C3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70" y="1000678"/>
            <a:ext cx="5184331" cy="51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8DDC26-2FF9-407E-84A5-02AFD1241FDA}"/>
              </a:ext>
            </a:extLst>
          </p:cNvPr>
          <p:cNvSpPr txBox="1"/>
          <p:nvPr/>
        </p:nvSpPr>
        <p:spPr>
          <a:xfrm>
            <a:off x="7352907" y="2619547"/>
            <a:ext cx="5383339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solidFill>
                <a:srgbClr val="1D1C1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탄산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이온음료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과일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견과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공동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600" dirty="0">
                <a:solidFill>
                  <a:srgbClr val="1D1C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개의 빵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스낵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빙과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선물의 정석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8EA28B-30B7-4B3D-A7D2-78415DB1DE62}"/>
              </a:ext>
            </a:extLst>
          </p:cNvPr>
          <p:cNvSpPr txBox="1"/>
          <p:nvPr/>
        </p:nvSpPr>
        <p:spPr>
          <a:xfrm>
            <a:off x="1359970" y="6072245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랭킹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중분류 카테고리별 비율</a:t>
            </a:r>
          </a:p>
        </p:txBody>
      </p:sp>
    </p:spTree>
    <p:extLst>
      <p:ext uri="{BB962C8B-B14F-4D97-AF65-F5344CB8AC3E}">
        <p14:creationId xmlns:p14="http://schemas.microsoft.com/office/powerpoint/2010/main" val="258871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54" y="1274052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F83280C-9F58-42EF-951F-4C9402A5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39" y="1374668"/>
            <a:ext cx="5628409" cy="4459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0CF7FD-D34E-42E1-8BA4-9B0315B05B57}"/>
              </a:ext>
            </a:extLst>
          </p:cNvPr>
          <p:cNvSpPr txBox="1"/>
          <p:nvPr/>
        </p:nvSpPr>
        <p:spPr>
          <a:xfrm>
            <a:off x="1359970" y="6072245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식품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9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F83280C-9F58-42EF-951F-4C9402A5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39" y="1374668"/>
            <a:ext cx="5628409" cy="4459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0CF7FD-D34E-42E1-8BA4-9B0315B05B57}"/>
              </a:ext>
            </a:extLst>
          </p:cNvPr>
          <p:cNvSpPr txBox="1"/>
          <p:nvPr/>
        </p:nvSpPr>
        <p:spPr>
          <a:xfrm>
            <a:off x="1359970" y="6072245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식품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49F4F91E-6633-44A6-B5DA-C25E0B4E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9" y="1270729"/>
            <a:ext cx="37814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F83280C-9F58-42EF-951F-4C9402A5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39" y="1374668"/>
            <a:ext cx="5628409" cy="4459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0CF7FD-D34E-42E1-8BA4-9B0315B05B57}"/>
              </a:ext>
            </a:extLst>
          </p:cNvPr>
          <p:cNvSpPr txBox="1"/>
          <p:nvPr/>
        </p:nvSpPr>
        <p:spPr>
          <a:xfrm>
            <a:off x="1359970" y="6072245"/>
            <a:ext cx="5383339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주간 식품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6FEA921F-6BAB-4935-922A-BAC342C1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490" y="1268449"/>
            <a:ext cx="36480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75635-64B4-42FA-9B84-4086875B0894}"/>
              </a:ext>
            </a:extLst>
          </p:cNvPr>
          <p:cNvSpPr txBox="1"/>
          <p:nvPr/>
        </p:nvSpPr>
        <p:spPr>
          <a:xfrm>
            <a:off x="388306" y="212942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50AF73-2ABE-41D6-8B36-7187040F4ACC}"/>
              </a:ext>
            </a:extLst>
          </p:cNvPr>
          <p:cNvSpPr txBox="1"/>
          <p:nvPr/>
        </p:nvSpPr>
        <p:spPr>
          <a:xfrm>
            <a:off x="1129429" y="334978"/>
            <a:ext cx="335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식품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A958CC9-D680-4B0F-B99C-C7CAC59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307" y="1264625"/>
            <a:ext cx="3771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56A3EFFC-146C-4BF6-9318-0E30C43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3" y="1628663"/>
            <a:ext cx="5033078" cy="41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A2D074DA-732A-4585-A89F-DC017439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62" y="1678359"/>
            <a:ext cx="5033078" cy="41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2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364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현수</dc:creator>
  <cp:lastModifiedBy>전병용</cp:lastModifiedBy>
  <cp:revision>8</cp:revision>
  <dcterms:created xsi:type="dcterms:W3CDTF">2021-01-25T13:01:50Z</dcterms:created>
  <dcterms:modified xsi:type="dcterms:W3CDTF">2021-01-25T16:03:39Z</dcterms:modified>
</cp:coreProperties>
</file>