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24"/>
  </p:notesMasterIdLst>
  <p:sldIdLst>
    <p:sldId id="256" r:id="rId3"/>
    <p:sldId id="257" r:id="rId4"/>
    <p:sldId id="258" r:id="rId5"/>
    <p:sldId id="261" r:id="rId6"/>
    <p:sldId id="266" r:id="rId7"/>
    <p:sldId id="262" r:id="rId8"/>
    <p:sldId id="263" r:id="rId9"/>
    <p:sldId id="265" r:id="rId10"/>
    <p:sldId id="264" r:id="rId11"/>
    <p:sldId id="267" r:id="rId12"/>
    <p:sldId id="268" r:id="rId13"/>
    <p:sldId id="269" r:id="rId14"/>
    <p:sldId id="277" r:id="rId15"/>
    <p:sldId id="270" r:id="rId16"/>
    <p:sldId id="271" r:id="rId17"/>
    <p:sldId id="272" r:id="rId18"/>
    <p:sldId id="273" r:id="rId19"/>
    <p:sldId id="274" r:id="rId20"/>
    <p:sldId id="276" r:id="rId21"/>
    <p:sldId id="27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12/6/2015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và quản lý</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Quy trình</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1.3. </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79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1.4. </a:t>
            </a:r>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Phân tích 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712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Phân loại yêu cầu</a:t>
            </a:r>
            <a:endParaRPr lang="vi-VN" sz="2000" b="1" dirty="0" smtClean="0"/>
          </a:p>
          <a:p>
            <a:pPr lvl="1">
              <a:buFont typeface="Wingdings" panose="05000000000000000000" pitchFamily="2" charset="2"/>
              <a:buChar char="Ø"/>
            </a:pPr>
            <a:r>
              <a:rPr lang="vi-VN" sz="1600" dirty="0"/>
              <a:t>Phân loại theo yêu cầu chức năng hoặc phi chức năng</a:t>
            </a:r>
          </a:p>
          <a:p>
            <a:pPr lvl="1">
              <a:buFont typeface="Wingdings" panose="05000000000000000000" pitchFamily="2" charset="2"/>
              <a:buChar char="Ø"/>
            </a:pPr>
            <a:r>
              <a:rPr lang="vi-VN" sz="1600" dirty="0"/>
              <a:t>Phân loại theo các yêu cầu đặt ra cho sản phẩm hoặc là trên từng tiến trình</a:t>
            </a:r>
          </a:p>
          <a:p>
            <a:pPr lvl="1">
              <a:buFont typeface="Wingdings" panose="05000000000000000000" pitchFamily="2" charset="2"/>
              <a:buChar char="Ø"/>
            </a:pPr>
            <a:r>
              <a:rPr lang="vi-VN" sz="1600" dirty="0"/>
              <a:t>Phân loại theo độ ưu tiên phần mềm</a:t>
            </a:r>
          </a:p>
          <a:p>
            <a:pPr lvl="1">
              <a:buFont typeface="Wingdings" panose="05000000000000000000" pitchFamily="2" charset="2"/>
              <a:buChar char="Ø"/>
            </a:pPr>
            <a:r>
              <a:rPr lang="vi-VN" sz="1600" dirty="0"/>
              <a:t>Phân theo phạm vi yêu cầu phần mềm</a:t>
            </a:r>
          </a:p>
          <a:p>
            <a:pPr lvl="1">
              <a:buFont typeface="Wingdings" panose="05000000000000000000" pitchFamily="2" charset="2"/>
              <a:buChar char="Ø"/>
            </a:pPr>
            <a:r>
              <a:rPr lang="vi-VN" sz="1600" dirty="0"/>
              <a:t>Phân loại theo độ dễ biến động/ tính ổn </a:t>
            </a:r>
            <a:r>
              <a:rPr lang="vi-VN" sz="1600" dirty="0" smtClean="0"/>
              <a:t>định</a:t>
            </a:r>
            <a:endParaRPr lang="en-US" sz="1600" dirty="0" smtClean="0"/>
          </a:p>
          <a:p>
            <a:pPr lvl="1">
              <a:buFont typeface="Wingdings" panose="05000000000000000000" pitchFamily="2" charset="2"/>
              <a:buChar char="Ø"/>
            </a:pPr>
            <a:endParaRPr lang="vi-VN" sz="1600" dirty="0"/>
          </a:p>
          <a:p>
            <a:r>
              <a:rPr lang="en-US" sz="2000" b="1" dirty="0" smtClean="0"/>
              <a:t>Mô hình hóa khái niệm</a:t>
            </a:r>
          </a:p>
          <a:p>
            <a:pPr lvl="1">
              <a:buFont typeface="Wingdings" panose="05000000000000000000" pitchFamily="2" charset="2"/>
              <a:buChar char="Ø"/>
            </a:pPr>
            <a:r>
              <a:rPr lang="vi-VN" sz="1600" dirty="0"/>
              <a:t>Mục đích của nó là để hiểu được những vấn đề xảy ra cũng như miêu tả một giải pháp</a:t>
            </a:r>
          </a:p>
          <a:p>
            <a:pPr lvl="1">
              <a:buFont typeface="Wingdings" panose="05000000000000000000" pitchFamily="2" charset="2"/>
              <a:buChar char="Ø"/>
            </a:pPr>
            <a:endParaRPr lang="en-US" sz="1600" dirty="0" smtClean="0"/>
          </a:p>
          <a:p>
            <a:r>
              <a:rPr lang="en-US" sz="2000" b="1" dirty="0" smtClean="0"/>
              <a:t>Thiết kế kiến trúc và các yêu cầu phân bổ</a:t>
            </a:r>
            <a:endParaRPr lang="en-US" sz="2000" b="1"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2795674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Sự đàm phán của các yêu cầu</a:t>
            </a:r>
          </a:p>
          <a:p>
            <a:pPr lvl="1">
              <a:buFont typeface="Wingdings" panose="05000000000000000000" pitchFamily="2" charset="2"/>
              <a:buChar char="Ø"/>
            </a:pPr>
            <a:r>
              <a:rPr lang="vi-VN" sz="1600" dirty="0"/>
              <a:t>Giải quyết các vấn đề xung đột  giữa các yêu cầu và nguồn lực hoặc giữa yêu cầu chức năng và yêu cầu phi chức năng.</a:t>
            </a:r>
          </a:p>
          <a:p>
            <a:pPr lvl="1">
              <a:buFont typeface="Wingdings" panose="05000000000000000000" pitchFamily="2" charset="2"/>
              <a:buChar char="Ø"/>
            </a:pPr>
            <a:endParaRPr lang="vi-VN" sz="1600" dirty="0"/>
          </a:p>
          <a:p>
            <a:r>
              <a:rPr lang="en-US" sz="2000" b="1" dirty="0"/>
              <a:t>Phân tích chính thức</a:t>
            </a:r>
          </a:p>
          <a:p>
            <a:pPr lvl="1">
              <a:buFont typeface="Wingdings" panose="05000000000000000000" pitchFamily="2" charset="2"/>
              <a:buChar char="Ø"/>
            </a:pPr>
            <a:r>
              <a:rPr lang="vi-VN" sz="1600" dirty="0"/>
              <a:t>Phân tích toán học các mô, cộng thêm các buổi họp &amp; giao tiếp thường xuyên với các đối tác</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Phân tích yêu cầu</a:t>
            </a:r>
            <a:endParaRPr lang="en-US" dirty="0"/>
          </a:p>
        </p:txBody>
      </p:sp>
    </p:spTree>
    <p:extLst>
      <p:ext uri="{BB962C8B-B14F-4D97-AF65-F5344CB8AC3E}">
        <p14:creationId xmlns:p14="http://schemas.microsoft.com/office/powerpoint/2010/main" val="3107682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Phân tích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2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tả </a:t>
            </a:r>
            <a:r>
              <a:rPr lang="en-US" dirty="0" smtClean="0"/>
              <a:t>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Các hoạt động</a:t>
            </a:r>
            <a:endParaRPr lang="en-US" sz="2000" b="1" dirty="0"/>
          </a:p>
          <a:p>
            <a:pPr lvl="1">
              <a:buFont typeface="Wingdings" panose="05000000000000000000" pitchFamily="2" charset="2"/>
              <a:buChar char="Ø"/>
            </a:pPr>
            <a:r>
              <a:rPr lang="vi-VN" sz="1600" dirty="0"/>
              <a:t>Áp dụng các mẫu đặc tả yêu cầu phần mềm.</a:t>
            </a:r>
          </a:p>
          <a:p>
            <a:pPr lvl="1">
              <a:buFont typeface="Wingdings" panose="05000000000000000000" pitchFamily="2" charset="2"/>
              <a:buChar char="Ø"/>
            </a:pPr>
            <a:r>
              <a:rPr lang="vi-VN" sz="1600" dirty="0"/>
              <a:t>Xác định các nguồn yêu cầu</a:t>
            </a:r>
          </a:p>
          <a:p>
            <a:pPr lvl="1">
              <a:buFont typeface="Wingdings" panose="05000000000000000000" pitchFamily="2" charset="2"/>
              <a:buChar char="Ø"/>
            </a:pPr>
            <a:r>
              <a:rPr lang="vi-VN" sz="1600" dirty="0"/>
              <a:t>Gán nhãn riêng cho mỗi yêu cầu</a:t>
            </a:r>
          </a:p>
          <a:p>
            <a:pPr lvl="1">
              <a:buFont typeface="Wingdings" panose="05000000000000000000" pitchFamily="2" charset="2"/>
              <a:buChar char="Ø"/>
            </a:pPr>
            <a:r>
              <a:rPr lang="vi-VN" sz="1600" dirty="0"/>
              <a:t>Ghi lại các quy tắc kinh doanh</a:t>
            </a:r>
          </a:p>
          <a:p>
            <a:pPr lvl="1">
              <a:buFont typeface="Wingdings" panose="05000000000000000000" pitchFamily="2" charset="2"/>
              <a:buChar char="Ø"/>
            </a:pPr>
            <a:r>
              <a:rPr lang="vi-VN" sz="1600" dirty="0"/>
              <a:t>Xác định các thuộc tính chất lượng</a:t>
            </a:r>
          </a:p>
          <a:p>
            <a:pPr lvl="1">
              <a:buFont typeface="Wingdings" panose="05000000000000000000" pitchFamily="2" charset="2"/>
              <a:buChar char="Ø"/>
            </a:pPr>
            <a:endParaRPr lang="vi-VN" sz="1600" dirty="0"/>
          </a:p>
          <a:p>
            <a:r>
              <a:rPr lang="en-US" sz="2000" b="1" dirty="0" smtClean="0"/>
              <a:t>Mục tiêu</a:t>
            </a:r>
            <a:endParaRPr lang="en-US" sz="2000" b="1" dirty="0"/>
          </a:p>
          <a:p>
            <a:pPr lvl="1">
              <a:buFont typeface="Wingdings" panose="05000000000000000000" pitchFamily="2" charset="2"/>
              <a:buChar char="Ø"/>
            </a:pPr>
            <a:r>
              <a:rPr lang="vi-VN" sz="1600" dirty="0"/>
              <a:t>Tạo tài liệu định nghĩa hệ thống</a:t>
            </a:r>
          </a:p>
          <a:p>
            <a:pPr lvl="1">
              <a:buFont typeface="Wingdings" panose="05000000000000000000" pitchFamily="2" charset="2"/>
              <a:buChar char="Ø"/>
            </a:pPr>
            <a:r>
              <a:rPr lang="vi-VN" sz="1600" dirty="0"/>
              <a:t>Đặc tả được yêu cầu hệ thống</a:t>
            </a:r>
          </a:p>
          <a:p>
            <a:pPr lvl="1">
              <a:buFont typeface="Wingdings" panose="05000000000000000000" pitchFamily="2" charset="2"/>
              <a:buChar char="Ø"/>
            </a:pPr>
            <a:r>
              <a:rPr lang="vi-VN" sz="1600" dirty="0"/>
              <a:t>Đặc tả được yêu cầu của phần mềm</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1.5. Yêu cầu phần mềm | Đặc tả yêu cầu</a:t>
            </a:r>
            <a:endParaRPr lang="en-US" dirty="0"/>
          </a:p>
        </p:txBody>
      </p:sp>
    </p:spTree>
    <p:extLst>
      <p:ext uri="{BB962C8B-B14F-4D97-AF65-F5344CB8AC3E}">
        <p14:creationId xmlns:p14="http://schemas.microsoft.com/office/powerpoint/2010/main" val="3258992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Đặc tả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20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Thẩm định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Khái niệm</a:t>
            </a:r>
            <a:endParaRPr lang="en-US" sz="2000" b="1" dirty="0"/>
          </a:p>
          <a:p>
            <a:pPr lvl="1">
              <a:buFont typeface="Wingdings" panose="05000000000000000000" pitchFamily="2" charset="2"/>
              <a:buChar char="Ø"/>
            </a:pPr>
            <a:r>
              <a:rPr lang="vi-VN" sz="1600" dirty="0"/>
              <a:t>Thẩm định yêu cầu quan tâm đến việc chứng tở rằng các yêu cầu định nghĩa được hệ thống mà khách hàng thực sự muốn. Việc thẩm định phải đảm bảo dễ yểu, nhất quán và hoàn </a:t>
            </a:r>
            <a:r>
              <a:rPr lang="vi-VN" sz="1600" dirty="0" smtClean="0"/>
              <a:t>thiện</a:t>
            </a:r>
            <a:endParaRPr lang="en-US" sz="1600" dirty="0" smtClean="0"/>
          </a:p>
          <a:p>
            <a:pPr lvl="1">
              <a:buFont typeface="Wingdings" panose="05000000000000000000" pitchFamily="2" charset="2"/>
              <a:buChar char="Ø"/>
            </a:pPr>
            <a:endParaRPr lang="vi-VN" sz="1600" dirty="0"/>
          </a:p>
          <a:p>
            <a:r>
              <a:rPr lang="en-US" sz="2000" b="1" dirty="0" smtClean="0"/>
              <a:t>Kỹ thuật thẩm định</a:t>
            </a:r>
            <a:endParaRPr lang="en-US" sz="2000" b="1" dirty="0"/>
          </a:p>
          <a:p>
            <a:pPr lvl="1">
              <a:buFont typeface="Wingdings" panose="05000000000000000000" pitchFamily="2" charset="2"/>
              <a:buChar char="Ø"/>
            </a:pPr>
            <a:r>
              <a:rPr lang="en-US" sz="1600" dirty="0" smtClean="0"/>
              <a:t>Xem </a:t>
            </a:r>
            <a:r>
              <a:rPr lang="en-US" sz="1600" dirty="0"/>
              <a:t>lại yêu </a:t>
            </a:r>
            <a:r>
              <a:rPr lang="en-US" sz="1600" dirty="0" smtClean="0"/>
              <a:t>cầu</a:t>
            </a:r>
          </a:p>
          <a:p>
            <a:pPr lvl="1">
              <a:buFont typeface="Wingdings" panose="05000000000000000000" pitchFamily="2" charset="2"/>
              <a:buChar char="Ø"/>
            </a:pPr>
            <a:r>
              <a:rPr lang="en-US" sz="1600" dirty="0" smtClean="0"/>
              <a:t>S</a:t>
            </a:r>
            <a:r>
              <a:rPr lang="vi-VN" sz="1600" dirty="0" smtClean="0"/>
              <a:t>ử </a:t>
            </a:r>
            <a:r>
              <a:rPr lang="vi-VN" sz="1600" dirty="0"/>
              <a:t>dụng phiên bản mẫu, thử </a:t>
            </a:r>
            <a:r>
              <a:rPr lang="vi-VN" sz="1600" dirty="0" smtClean="0"/>
              <a:t>nghiệm</a:t>
            </a:r>
            <a:endParaRPr lang="en-US" sz="1600" dirty="0" smtClean="0"/>
          </a:p>
          <a:p>
            <a:pPr lvl="1">
              <a:buFont typeface="Wingdings" panose="05000000000000000000" pitchFamily="2" charset="2"/>
              <a:buChar char="Ø"/>
            </a:pPr>
            <a:r>
              <a:rPr lang="en-US" sz="1600" dirty="0" smtClean="0"/>
              <a:t>T</a:t>
            </a:r>
            <a:r>
              <a:rPr lang="vi-VN" sz="1600" dirty="0" smtClean="0"/>
              <a:t>hầm </a:t>
            </a:r>
            <a:r>
              <a:rPr lang="vi-VN" sz="1600" dirty="0"/>
              <a:t>định mô hình</a:t>
            </a:r>
          </a:p>
          <a:p>
            <a:pPr lvl="1">
              <a:buFont typeface="Wingdings" panose="05000000000000000000" pitchFamily="2" charset="2"/>
              <a:buChar char="Ø"/>
            </a:pPr>
            <a:r>
              <a:rPr lang="en-US" sz="1600" dirty="0" smtClean="0"/>
              <a:t>K</a:t>
            </a:r>
            <a:r>
              <a:rPr lang="vi-VN" sz="1600" dirty="0" smtClean="0"/>
              <a:t>iểm </a:t>
            </a:r>
            <a:r>
              <a:rPr lang="vi-VN" sz="1600" dirty="0"/>
              <a:t>thử chấp thuận</a:t>
            </a:r>
            <a:endParaRPr lang="vi-VN" sz="1600" dirty="0" smtClean="0"/>
          </a:p>
          <a:p>
            <a:pPr lvl="1">
              <a:buFont typeface="Wingdings" panose="05000000000000000000" pitchFamily="2" charset="2"/>
              <a:buChar char="Ø"/>
            </a:pPr>
            <a:endParaRPr lang="vi-VN" sz="1600"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52166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Xem lại yêu cầu</a:t>
            </a:r>
            <a:endParaRPr lang="en-US" sz="2000" b="1" dirty="0"/>
          </a:p>
          <a:p>
            <a:pPr lvl="1">
              <a:buFont typeface="Wingdings" panose="05000000000000000000" pitchFamily="2" charset="2"/>
              <a:buChar char="Ø"/>
            </a:pPr>
            <a:r>
              <a:rPr lang="en-US" sz="1600" dirty="0"/>
              <a:t>Đ</a:t>
            </a:r>
            <a:r>
              <a:rPr lang="vi-VN" sz="1600" dirty="0" smtClean="0"/>
              <a:t>ọc </a:t>
            </a:r>
            <a:r>
              <a:rPr lang="vi-VN" sz="1600" dirty="0"/>
              <a:t>và phân tích lại tài liệu yêu cầu (tài liệu miêu tả hệ thống, tài liệu đặc tả hệ thống, yêu cầu phần mềm, ...) một cách có hệ thống để tìm lỗi, tránh việc thiếu rõ ràng, tránh việc đi lạc hướng của các bước tiếp theo.</a:t>
            </a:r>
          </a:p>
          <a:p>
            <a:pPr lvl="1">
              <a:buFont typeface="Wingdings" panose="05000000000000000000" pitchFamily="2" charset="2"/>
              <a:buChar char="Ø"/>
            </a:pPr>
            <a:r>
              <a:rPr lang="vi-VN" sz="1600" dirty="0" smtClean="0"/>
              <a:t>Việc </a:t>
            </a:r>
            <a:r>
              <a:rPr lang="vi-VN" sz="1600" dirty="0"/>
              <a:t>duyệt lại các yêu cầu không được dùng chương trình tự động</a:t>
            </a:r>
            <a:r>
              <a:rPr lang="vi-VN" sz="1600" dirty="0" smtClean="0"/>
              <a:t>.</a:t>
            </a:r>
            <a:endParaRPr lang="en-US" sz="1600" smtClean="0"/>
          </a:p>
          <a:p>
            <a:pPr lvl="1">
              <a:buFont typeface="Wingdings" panose="05000000000000000000" pitchFamily="2" charset="2"/>
              <a:buChar char="Ø"/>
            </a:pPr>
            <a:endParaRPr lang="vi-VN" sz="1600" dirty="0"/>
          </a:p>
          <a:p>
            <a:r>
              <a:rPr lang="en-US" sz="2000" b="1" dirty="0" smtClean="0"/>
              <a:t>Kỹ thuật thẩm định</a:t>
            </a:r>
            <a:endParaRPr lang="en-US" sz="2000" b="1" dirty="0"/>
          </a:p>
          <a:p>
            <a:pPr lvl="1">
              <a:buFont typeface="Wingdings" panose="05000000000000000000" pitchFamily="2" charset="2"/>
              <a:buChar char="Ø"/>
            </a:pPr>
            <a:r>
              <a:rPr lang="en-US" sz="1600" dirty="0" smtClean="0"/>
              <a:t>Xem </a:t>
            </a:r>
            <a:r>
              <a:rPr lang="en-US" sz="1600" dirty="0"/>
              <a:t>lại yêu </a:t>
            </a:r>
            <a:r>
              <a:rPr lang="en-US" sz="1600" dirty="0" smtClean="0"/>
              <a:t>cầu</a:t>
            </a:r>
          </a:p>
          <a:p>
            <a:pPr lvl="1">
              <a:buFont typeface="Wingdings" panose="05000000000000000000" pitchFamily="2" charset="2"/>
              <a:buChar char="Ø"/>
            </a:pPr>
            <a:r>
              <a:rPr lang="en-US" sz="1600" dirty="0" smtClean="0"/>
              <a:t>S</a:t>
            </a:r>
            <a:r>
              <a:rPr lang="vi-VN" sz="1600" dirty="0" smtClean="0"/>
              <a:t>ử </a:t>
            </a:r>
            <a:r>
              <a:rPr lang="vi-VN" sz="1600" dirty="0"/>
              <a:t>dụng phiên bản mẫu, thử </a:t>
            </a:r>
            <a:r>
              <a:rPr lang="vi-VN" sz="1600" dirty="0" smtClean="0"/>
              <a:t>nghiệm</a:t>
            </a:r>
            <a:endParaRPr lang="en-US" sz="1600" dirty="0" smtClean="0"/>
          </a:p>
          <a:p>
            <a:pPr lvl="1">
              <a:buFont typeface="Wingdings" panose="05000000000000000000" pitchFamily="2" charset="2"/>
              <a:buChar char="Ø"/>
            </a:pPr>
            <a:r>
              <a:rPr lang="en-US" sz="1600" dirty="0" smtClean="0"/>
              <a:t>T</a:t>
            </a:r>
            <a:r>
              <a:rPr lang="vi-VN" sz="1600" dirty="0" smtClean="0"/>
              <a:t>hầm </a:t>
            </a:r>
            <a:r>
              <a:rPr lang="vi-VN" sz="1600" dirty="0"/>
              <a:t>định mô hình</a:t>
            </a:r>
          </a:p>
          <a:p>
            <a:pPr lvl="1">
              <a:buFont typeface="Wingdings" panose="05000000000000000000" pitchFamily="2" charset="2"/>
              <a:buChar char="Ø"/>
            </a:pPr>
            <a:r>
              <a:rPr lang="en-US" sz="1600" dirty="0" smtClean="0"/>
              <a:t>K</a:t>
            </a:r>
            <a:r>
              <a:rPr lang="vi-VN" sz="1600" dirty="0" smtClean="0"/>
              <a:t>iểm </a:t>
            </a:r>
            <a:r>
              <a:rPr lang="vi-VN" sz="1600" dirty="0"/>
              <a:t>thử chấp thuận</a:t>
            </a:r>
            <a:endParaRPr lang="vi-VN" sz="1600" dirty="0" smtClean="0"/>
          </a:p>
          <a:p>
            <a:pPr lvl="1">
              <a:buFont typeface="Wingdings" panose="05000000000000000000" pitchFamily="2" charset="2"/>
              <a:buChar char="Ø"/>
            </a:pPr>
            <a:endParaRPr lang="vi-VN" sz="1600"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1.6. Yêu cầu phần mềm | Thẩm định yêu cầu</a:t>
            </a:r>
            <a:endParaRPr lang="en-US" dirty="0"/>
          </a:p>
        </p:txBody>
      </p:sp>
    </p:spTree>
    <p:extLst>
      <p:ext uri="{BB962C8B-B14F-4D97-AF65-F5344CB8AC3E}">
        <p14:creationId xmlns:p14="http://schemas.microsoft.com/office/powerpoint/2010/main" val="1071883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Thẩm định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1.7. Khảo sát hiện trạng</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1.8. Khảo sát hiện trạng</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0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smtClean="0"/>
          </a:p>
          <a:p>
            <a:pPr lvl="1">
              <a:buFont typeface="Wingdings" panose="05000000000000000000" pitchFamily="2" charset="2"/>
              <a:buChar char="Ø"/>
            </a:pPr>
            <a:r>
              <a:rPr lang="en-US" sz="1600" dirty="0" smtClean="0"/>
              <a:t>Yêu cầu đặc tả Emergent properties.</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và tác nhân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Mô hình</a:t>
            </a:r>
            <a:endParaRPr lang="vi-VN" sz="2000" b="1" dirty="0" smtClean="0"/>
          </a:p>
          <a:p>
            <a:pPr lvl="1">
              <a:buFont typeface="Wingdings" panose="05000000000000000000" pitchFamily="2" charset="2"/>
              <a:buChar char="Ø"/>
            </a:pPr>
            <a:r>
              <a:rPr lang="en-US" sz="1600" dirty="0" smtClean="0"/>
              <a:t>...</a:t>
            </a:r>
            <a:endParaRPr lang="vi-VN" sz="1600" dirty="0" smtClean="0"/>
          </a:p>
          <a:p>
            <a:r>
              <a:rPr lang="en-US" sz="2000" b="1" dirty="0" smtClean="0"/>
              <a:t>Tác nhân</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1037</Words>
  <Application>Microsoft Office PowerPoint</Application>
  <PresentationFormat>On-screen Show (4:3)</PresentationFormat>
  <Paragraphs>140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YÊU CẦU PHẦN MỀM</vt:lpstr>
      <vt:lpstr>Mô hình và tác nhân</vt:lpstr>
      <vt:lpstr>Hỗ trợ và quản lý</vt:lpstr>
      <vt:lpstr>Chất lượng và cải tiến</vt:lpstr>
      <vt:lpstr>YÊU CẦU PHẦN MỀM</vt:lpstr>
      <vt:lpstr>YÊU CẦU PHẦN MỀM</vt:lpstr>
      <vt:lpstr>Phân tích yêu cầu</vt:lpstr>
      <vt:lpstr>Phân tích yêu cầu</vt:lpstr>
      <vt:lpstr>YÊU CẦU PHẦN MỀM</vt:lpstr>
      <vt:lpstr>Đặc tả yêu cầu</vt:lpstr>
      <vt:lpstr>YÊU CẦU PHẦN MỀM</vt:lpstr>
      <vt:lpstr>Thẩm định yêu cầu</vt:lpstr>
      <vt:lpstr>Kỹ thuật thẩm định</vt:lpstr>
      <vt:lpstr>YÊU CẦU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2015-12-06T16:23:19Z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