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3" r:id="rId2"/>
  </p:sldMasterIdLst>
  <p:notesMasterIdLst>
    <p:notesMasterId r:id="rId22"/>
  </p:notesMasterIdLst>
  <p:sldIdLst>
    <p:sldId id="256" r:id="rId3"/>
    <p:sldId id="257" r:id="rId4"/>
    <p:sldId id="258" r:id="rId5"/>
    <p:sldId id="261" r:id="rId6"/>
    <p:sldId id="266" r:id="rId7"/>
    <p:sldId id="262" r:id="rId8"/>
    <p:sldId id="263" r:id="rId9"/>
    <p:sldId id="265" r:id="rId10"/>
    <p:sldId id="264"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111"/>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2355" autoAdjust="0"/>
  </p:normalViewPr>
  <p:slideViewPr>
    <p:cSldViewPr showGuides="1">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B7A6A1-140E-4053-A62A-AFDAF6E6ECEB}" type="datetimeFigureOut">
              <a:rPr lang="en-US" smtClean="0"/>
              <a:t>12/6/2015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66B8C0-8F1E-47A8-9B24-9AB8E2F126D3}" type="slidenum">
              <a:rPr lang="en-US" smtClean="0"/>
              <a:t>‹#›</a:t>
            </a:fld>
            <a:endParaRPr lang="en-US"/>
          </a:p>
        </p:txBody>
      </p:sp>
    </p:spTree>
    <p:extLst>
      <p:ext uri="{BB962C8B-B14F-4D97-AF65-F5344CB8AC3E}">
        <p14:creationId xmlns:p14="http://schemas.microsoft.com/office/powerpoint/2010/main" val="3804542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579216"/>
            <a:ext cx="6858000" cy="1627784"/>
          </a:xfrm>
        </p:spPr>
        <p:txBody>
          <a:bodyPr anchor="b"/>
          <a:lstStyle>
            <a:lvl1pPr algn="ctr">
              <a:defRPr sz="45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5299075"/>
            <a:ext cx="6858000" cy="873125"/>
          </a:xfrm>
        </p:spPr>
        <p:txBody>
          <a:bodyPr/>
          <a:lstStyle>
            <a:lvl1pPr marL="0" indent="0" algn="ctr">
              <a:buNone/>
              <a:defRPr sz="1800">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grpSp>
        <p:nvGrpSpPr>
          <p:cNvPr id="28" name="Group 27"/>
          <p:cNvGrpSpPr/>
          <p:nvPr userDrawn="1"/>
        </p:nvGrpSpPr>
        <p:grpSpPr>
          <a:xfrm>
            <a:off x="2736850" y="474332"/>
            <a:ext cx="3670300" cy="2897188"/>
            <a:chOff x="4279900" y="218410"/>
            <a:chExt cx="3670300" cy="2897188"/>
          </a:xfrm>
        </p:grpSpPr>
        <p:grpSp>
          <p:nvGrpSpPr>
            <p:cNvPr id="9" name="Group 8"/>
            <p:cNvGrpSpPr/>
            <p:nvPr userDrawn="1"/>
          </p:nvGrpSpPr>
          <p:grpSpPr>
            <a:xfrm>
              <a:off x="4279900" y="218410"/>
              <a:ext cx="3670300" cy="2897188"/>
              <a:chOff x="0" y="-14288"/>
              <a:chExt cx="6705600" cy="5284788"/>
            </a:xfrm>
            <a:solidFill>
              <a:srgbClr val="FF1111"/>
            </a:solidFill>
          </p:grpSpPr>
          <p:sp>
            <p:nvSpPr>
              <p:cNvPr id="7" name="Chevron 6"/>
              <p:cNvSpPr/>
              <p:nvPr userDrawn="1"/>
            </p:nvSpPr>
            <p:spPr>
              <a:xfrm>
                <a:off x="0" y="-14288"/>
                <a:ext cx="4495800" cy="405288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userDrawn="1"/>
            </p:nvSpPr>
            <p:spPr>
              <a:xfrm>
                <a:off x="4953000" y="3522663"/>
                <a:ext cx="1752600" cy="1747837"/>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userDrawn="1"/>
          </p:nvGrpSpPr>
          <p:grpSpPr>
            <a:xfrm>
              <a:off x="5091184" y="341377"/>
              <a:ext cx="838200" cy="607219"/>
              <a:chOff x="0" y="-14288"/>
              <a:chExt cx="6705600" cy="5284788"/>
            </a:xfrm>
            <a:solidFill>
              <a:schemeClr val="bg1"/>
            </a:solidFill>
          </p:grpSpPr>
          <p:sp>
            <p:nvSpPr>
              <p:cNvPr id="14" name="Chevron 13"/>
              <p:cNvSpPr/>
              <p:nvPr userDrawn="1"/>
            </p:nvSpPr>
            <p:spPr>
              <a:xfrm>
                <a:off x="0" y="-14288"/>
                <a:ext cx="4495800" cy="4052888"/>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131690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92375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94959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40610"/>
            <a:ext cx="7886700" cy="650079"/>
          </a:xfrm>
        </p:spPr>
        <p:txBody>
          <a:bodyPr>
            <a:normAutofit/>
          </a:bodyPr>
          <a:lstStyle>
            <a:lvl1pPr>
              <a:defRPr sz="28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7" name="Group 6"/>
          <p:cNvGrpSpPr/>
          <p:nvPr userDrawn="1"/>
        </p:nvGrpSpPr>
        <p:grpSpPr>
          <a:xfrm>
            <a:off x="7702550" y="365126"/>
            <a:ext cx="838200" cy="496096"/>
            <a:chOff x="0" y="-14288"/>
            <a:chExt cx="6705600" cy="5284788"/>
          </a:xfrm>
          <a:noFill/>
        </p:grpSpPr>
        <p:sp>
          <p:nvSpPr>
            <p:cNvPr id="8" name="Chevron 7"/>
            <p:cNvSpPr/>
            <p:nvPr userDrawn="1"/>
          </p:nvSpPr>
          <p:spPr>
            <a:xfrm>
              <a:off x="0" y="-14288"/>
              <a:ext cx="4495800" cy="405288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Rectangle 9"/>
          <p:cNvSpPr/>
          <p:nvPr userDrawn="1"/>
        </p:nvSpPr>
        <p:spPr>
          <a:xfrm>
            <a:off x="762000" y="1630681"/>
            <a:ext cx="5695950" cy="45719"/>
          </a:xfrm>
          <a:prstGeom prst="rect">
            <a:avLst/>
          </a:prstGeom>
          <a:solidFill>
            <a:srgbClr val="FF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4CBCDE7C-CCB6-471C-9199-918A33307958}" type="datetimeFigureOut">
              <a:rPr lang="en-US" smtClean="0"/>
              <a:t>12/6/2015</a:t>
            </a:fld>
            <a:endParaRPr lang="en-US"/>
          </a:p>
        </p:txBody>
      </p:sp>
      <p:sp>
        <p:nvSpPr>
          <p:cNvPr id="16" name="Footer Placeholder 15"/>
          <p:cNvSpPr>
            <a:spLocks noGrp="1"/>
          </p:cNvSpPr>
          <p:nvPr>
            <p:ph type="ftr" sz="quarter" idx="11"/>
          </p:nvPr>
        </p:nvSpPr>
        <p:spPr/>
        <p:txBody>
          <a:bodyPr/>
          <a:lstStyle/>
          <a:p>
            <a:endParaRPr lang="en-US"/>
          </a:p>
        </p:txBody>
      </p:sp>
      <p:sp>
        <p:nvSpPr>
          <p:cNvPr id="17" name="Slide Number Placeholder 16"/>
          <p:cNvSpPr>
            <a:spLocks noGrp="1"/>
          </p:cNvSpPr>
          <p:nvPr>
            <p:ph type="sldNum" sz="quarter" idx="12"/>
          </p:nvPr>
        </p:nvSpPr>
        <p:spPr/>
        <p:txBody>
          <a:bodyPr/>
          <a:lstStyle/>
          <a:p>
            <a:fld id="{8C57462E-C2AD-4C62-8C8B-6FC60C644B1B}" type="slidenum">
              <a:rPr lang="en-US" smtClean="0"/>
              <a:t>‹#›</a:t>
            </a:fld>
            <a:endParaRPr lang="en-US"/>
          </a:p>
        </p:txBody>
      </p:sp>
      <p:sp>
        <p:nvSpPr>
          <p:cNvPr id="22" name="Content Placeholder 21"/>
          <p:cNvSpPr>
            <a:spLocks noGrp="1"/>
          </p:cNvSpPr>
          <p:nvPr>
            <p:ph sz="quarter" idx="13" hasCustomPrompt="1"/>
          </p:nvPr>
        </p:nvSpPr>
        <p:spPr>
          <a:xfrm>
            <a:off x="2362200" y="381000"/>
            <a:ext cx="5257800" cy="381000"/>
          </a:xfrm>
        </p:spPr>
        <p:txBody>
          <a:bodyPr/>
          <a:lstStyle>
            <a:lvl1pPr marL="0" indent="0" algn="r">
              <a:buNone/>
              <a:defRPr baseline="0">
                <a:solidFill>
                  <a:schemeClr val="bg1">
                    <a:lumMod val="75000"/>
                  </a:schemeClr>
                </a:solidFill>
              </a:defRPr>
            </a:lvl1pPr>
          </a:lstStyle>
          <a:p>
            <a:pPr lvl="0"/>
            <a:r>
              <a:rPr lang="en-US" dirty="0" smtClean="0"/>
              <a:t>Heading context</a:t>
            </a:r>
            <a:endParaRPr lang="en-US" dirty="0"/>
          </a:p>
        </p:txBody>
      </p:sp>
    </p:spTree>
    <p:extLst>
      <p:ext uri="{BB962C8B-B14F-4D97-AF65-F5344CB8AC3E}">
        <p14:creationId xmlns:p14="http://schemas.microsoft.com/office/powerpoint/2010/main" val="176173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userDrawn="1"/>
        </p:nvGrpSpPr>
        <p:grpSpPr>
          <a:xfrm>
            <a:off x="623888" y="2057400"/>
            <a:ext cx="2918618" cy="1558926"/>
            <a:chOff x="0" y="-14288"/>
            <a:chExt cx="6705600" cy="5284788"/>
          </a:xfrm>
          <a:noFill/>
        </p:grpSpPr>
        <p:sp>
          <p:nvSpPr>
            <p:cNvPr id="8" name="Chevron 7"/>
            <p:cNvSpPr/>
            <p:nvPr userDrawn="1"/>
          </p:nvSpPr>
          <p:spPr>
            <a:xfrm>
              <a:off x="0" y="-14288"/>
              <a:ext cx="4495800" cy="405288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p:nvPr>
        </p:nvSpPr>
        <p:spPr>
          <a:xfrm>
            <a:off x="623888" y="1709739"/>
            <a:ext cx="7886700" cy="2852737"/>
          </a:xfrm>
        </p:spPr>
        <p:txBody>
          <a:bodyPr anchor="b"/>
          <a:lstStyle>
            <a:lvl1pPr>
              <a:defRPr sz="45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latin typeface="Arial" panose="020B0604020202020204" pitchFamily="34"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CBCDE7C-CCB6-471C-9199-918A33307958}"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cxnSp>
        <p:nvCxnSpPr>
          <p:cNvPr id="11" name="Straight Connector 10"/>
          <p:cNvCxnSpPr/>
          <p:nvPr userDrawn="1"/>
        </p:nvCxnSpPr>
        <p:spPr>
          <a:xfrm>
            <a:off x="623888" y="4562476"/>
            <a:ext cx="6691312" cy="0"/>
          </a:xfrm>
          <a:prstGeom prst="line">
            <a:avLst/>
          </a:prstGeom>
          <a:ln>
            <a:solidFill>
              <a:srgbClr val="FF111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026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BCDE7C-CCB6-471C-9199-918A33307958}"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4119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BCDE7C-CCB6-471C-9199-918A33307958}"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192994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BCDE7C-CCB6-471C-9199-918A33307958}" type="datetimeFigureOut">
              <a:rPr lang="en-US" smtClean="0"/>
              <a:t>12/6/2015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21441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CDE7C-CCB6-471C-9199-918A33307958}"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296114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CDE7C-CCB6-471C-9199-918A33307958}"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275312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CDE7C-CCB6-471C-9199-918A33307958}"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91044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CBCDE7C-CCB6-471C-9199-918A33307958}" type="datetimeFigureOut">
              <a:rPr lang="en-US" smtClean="0"/>
              <a:t>12/6/2015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57462E-C2AD-4C62-8C8B-6FC60C644B1B}" type="slidenum">
              <a:rPr lang="en-US" smtClean="0"/>
              <a:t>‹#›</a:t>
            </a:fld>
            <a:endParaRPr lang="en-US"/>
          </a:p>
        </p:txBody>
      </p:sp>
    </p:spTree>
    <p:extLst>
      <p:ext uri="{BB962C8B-B14F-4D97-AF65-F5344CB8AC3E}">
        <p14:creationId xmlns:p14="http://schemas.microsoft.com/office/powerpoint/2010/main" val="13220052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KỸ NGHỆ PHẦN MỀM </a:t>
            </a:r>
            <a:br>
              <a:rPr lang="en-US" b="1" dirty="0" smtClean="0">
                <a:latin typeface="Verdana" panose="020B0604030504040204" pitchFamily="34" charset="0"/>
                <a:ea typeface="Verdana" panose="020B0604030504040204" pitchFamily="34" charset="0"/>
                <a:cs typeface="Verdana" panose="020B0604030504040204" pitchFamily="34" charset="0"/>
              </a:rPr>
            </a:br>
            <a:r>
              <a:rPr lang="en-US" b="1" dirty="0" smtClean="0">
                <a:latin typeface="Verdana" panose="020B0604030504040204" pitchFamily="34" charset="0"/>
                <a:ea typeface="Verdana" panose="020B0604030504040204" pitchFamily="34" charset="0"/>
                <a:cs typeface="Verdana" panose="020B0604030504040204" pitchFamily="34" charset="0"/>
              </a:rPr>
              <a:t>NÂNG CAO</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Subtitle 2"/>
          <p:cNvSpPr>
            <a:spLocks noGrp="1"/>
          </p:cNvSpPr>
          <p:nvPr>
            <p:ph type="subTitle" idx="1"/>
          </p:nvPr>
        </p:nvSpPr>
        <p:spPr/>
        <p:txBody>
          <a:bodyPr/>
          <a:lstStyle/>
          <a:p>
            <a:r>
              <a:rPr lang="en-US" dirty="0" smtClean="0">
                <a:latin typeface="Arial" panose="020B0604020202020204" pitchFamily="34" charset="0"/>
                <a:cs typeface="Arial" panose="020B0604020202020204" pitchFamily="34" charset="0"/>
              </a:rPr>
              <a:t>(ueh-k22)</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649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Hỗ trợ và quản lý</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a:t>
            </a:r>
          </a:p>
          <a:p>
            <a:pPr lvl="1">
              <a:buFont typeface="Wingdings" panose="05000000000000000000" pitchFamily="2" charset="2"/>
              <a:buChar char="Ø"/>
            </a:pPr>
            <a:r>
              <a:rPr lang="en-US" sz="1600" dirty="0" smtClean="0"/>
              <a:t>...</a:t>
            </a:r>
            <a:endParaRPr lang="en-US" sz="1600" dirty="0"/>
          </a:p>
        </p:txBody>
      </p:sp>
      <p:sp>
        <p:nvSpPr>
          <p:cNvPr id="6" name="Content Placeholder 3"/>
          <p:cNvSpPr>
            <a:spLocks noGrp="1"/>
          </p:cNvSpPr>
          <p:nvPr>
            <p:ph sz="quarter" idx="13"/>
          </p:nvPr>
        </p:nvSpPr>
        <p:spPr>
          <a:xfrm>
            <a:off x="2362200" y="381000"/>
            <a:ext cx="5257800" cy="381000"/>
          </a:xfrm>
        </p:spPr>
        <p:txBody>
          <a:bodyPr>
            <a:normAutofit/>
          </a:bodyPr>
          <a:lstStyle/>
          <a:p>
            <a:r>
              <a:rPr lang="en-US" dirty="0" smtClean="0"/>
              <a:t>1.2. Yêu cầu phần mềm | Quy trình</a:t>
            </a:r>
            <a:endParaRPr lang="en-US" dirty="0"/>
          </a:p>
        </p:txBody>
      </p:sp>
    </p:spTree>
    <p:extLst>
      <p:ext uri="{BB962C8B-B14F-4D97-AF65-F5344CB8AC3E}">
        <p14:creationId xmlns:p14="http://schemas.microsoft.com/office/powerpoint/2010/main" val="1040804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Chất lượng và cải tiến</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a:t>
            </a:r>
          </a:p>
          <a:p>
            <a:pPr lvl="1">
              <a:buFont typeface="Wingdings" panose="05000000000000000000" pitchFamily="2" charset="2"/>
              <a:buChar char="Ø"/>
            </a:pPr>
            <a:r>
              <a:rPr lang="en-US" sz="1600" dirty="0" smtClean="0"/>
              <a:t>...</a:t>
            </a:r>
            <a:endParaRPr lang="en-US" sz="1600" dirty="0"/>
          </a:p>
        </p:txBody>
      </p:sp>
      <p:sp>
        <p:nvSpPr>
          <p:cNvPr id="6" name="Content Placeholder 3"/>
          <p:cNvSpPr>
            <a:spLocks noGrp="1"/>
          </p:cNvSpPr>
          <p:nvPr>
            <p:ph sz="quarter" idx="13"/>
          </p:nvPr>
        </p:nvSpPr>
        <p:spPr>
          <a:xfrm>
            <a:off x="2362200" y="381000"/>
            <a:ext cx="5257800" cy="381000"/>
          </a:xfrm>
        </p:spPr>
        <p:txBody>
          <a:bodyPr>
            <a:normAutofit/>
          </a:bodyPr>
          <a:lstStyle/>
          <a:p>
            <a:r>
              <a:rPr lang="en-US" dirty="0" smtClean="0"/>
              <a:t>1.2. Yêu cầu phần mềm | Quy trình</a:t>
            </a:r>
            <a:endParaRPr lang="en-US" dirty="0"/>
          </a:p>
        </p:txBody>
      </p:sp>
    </p:spTree>
    <p:extLst>
      <p:ext uri="{BB962C8B-B14F-4D97-AF65-F5344CB8AC3E}">
        <p14:creationId xmlns:p14="http://schemas.microsoft.com/office/powerpoint/2010/main" val="2855429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1.2</a:t>
            </a:r>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 Quy trình</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1.3. </a:t>
            </a:r>
            <a:r>
              <a:rPr lang="en-US" dirty="0">
                <a:solidFill>
                  <a:srgbClr val="FF1111"/>
                </a:solidFill>
                <a:latin typeface="Verdana" panose="020B0604030504040204" pitchFamily="34" charset="0"/>
                <a:ea typeface="Verdana" panose="020B0604030504040204" pitchFamily="34" charset="0"/>
                <a:cs typeface="Verdana" panose="020B0604030504040204" pitchFamily="34" charset="0"/>
              </a:rPr>
              <a:t>Phân tích </a:t>
            </a:r>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yêu cầu</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1.4. Đặc tả yêu cầu</a:t>
            </a:r>
            <a:endParaRPr lang="en-US"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a:p>
            <a:endParaRPr lang="en-US" dirty="0">
              <a:solidFill>
                <a:srgbClr val="FF111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793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tích yêu cầu</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Phân loại yêu cầu</a:t>
            </a:r>
            <a:endParaRPr lang="vi-VN" sz="2000" b="1" dirty="0" smtClean="0"/>
          </a:p>
          <a:p>
            <a:pPr lvl="1">
              <a:buFont typeface="Wingdings" panose="05000000000000000000" pitchFamily="2" charset="2"/>
              <a:buChar char="Ø"/>
            </a:pPr>
            <a:r>
              <a:rPr lang="vi-VN" sz="1600" dirty="0"/>
              <a:t>Phân loại theo yêu cầu chức năng hoặc phi chức năng</a:t>
            </a:r>
          </a:p>
          <a:p>
            <a:pPr lvl="1">
              <a:buFont typeface="Wingdings" panose="05000000000000000000" pitchFamily="2" charset="2"/>
              <a:buChar char="Ø"/>
            </a:pPr>
            <a:r>
              <a:rPr lang="vi-VN" sz="1600" dirty="0"/>
              <a:t>Phân loại theo các yêu cầu đặt ra cho sản phẩm hoặc là trên từng tiến trình</a:t>
            </a:r>
          </a:p>
          <a:p>
            <a:pPr lvl="1">
              <a:buFont typeface="Wingdings" panose="05000000000000000000" pitchFamily="2" charset="2"/>
              <a:buChar char="Ø"/>
            </a:pPr>
            <a:r>
              <a:rPr lang="vi-VN" sz="1600" dirty="0"/>
              <a:t>Phân loại theo độ ưu tiên phần mềm</a:t>
            </a:r>
          </a:p>
          <a:p>
            <a:pPr lvl="1">
              <a:buFont typeface="Wingdings" panose="05000000000000000000" pitchFamily="2" charset="2"/>
              <a:buChar char="Ø"/>
            </a:pPr>
            <a:r>
              <a:rPr lang="vi-VN" sz="1600" dirty="0"/>
              <a:t>Phân theo phạm vi yêu cầu phần mềm</a:t>
            </a:r>
          </a:p>
          <a:p>
            <a:pPr lvl="1">
              <a:buFont typeface="Wingdings" panose="05000000000000000000" pitchFamily="2" charset="2"/>
              <a:buChar char="Ø"/>
            </a:pPr>
            <a:r>
              <a:rPr lang="vi-VN" sz="1600" dirty="0"/>
              <a:t>Phân loại theo độ dễ biến động/ tính ổn </a:t>
            </a:r>
            <a:r>
              <a:rPr lang="vi-VN" sz="1600" dirty="0" smtClean="0"/>
              <a:t>định</a:t>
            </a:r>
            <a:endParaRPr lang="en-US" sz="1600" dirty="0" smtClean="0"/>
          </a:p>
          <a:p>
            <a:pPr lvl="1">
              <a:buFont typeface="Wingdings" panose="05000000000000000000" pitchFamily="2" charset="2"/>
              <a:buChar char="Ø"/>
            </a:pPr>
            <a:endParaRPr lang="vi-VN" sz="1600" dirty="0"/>
          </a:p>
          <a:p>
            <a:r>
              <a:rPr lang="en-US" sz="2000" b="1" dirty="0" smtClean="0"/>
              <a:t>Mô hình hóa khái niệm</a:t>
            </a:r>
          </a:p>
          <a:p>
            <a:pPr lvl="1">
              <a:buFont typeface="Wingdings" panose="05000000000000000000" pitchFamily="2" charset="2"/>
              <a:buChar char="Ø"/>
            </a:pPr>
            <a:r>
              <a:rPr lang="vi-VN" sz="1600" dirty="0"/>
              <a:t>Mục đích của nó là để hiểu được những vấn đề xảy ra cũng như miêu tả một giải pháp</a:t>
            </a:r>
          </a:p>
          <a:p>
            <a:pPr lvl="1">
              <a:buFont typeface="Wingdings" panose="05000000000000000000" pitchFamily="2" charset="2"/>
              <a:buChar char="Ø"/>
            </a:pPr>
            <a:endParaRPr lang="en-US" sz="1600" dirty="0" smtClean="0"/>
          </a:p>
          <a:p>
            <a:r>
              <a:rPr lang="en-US" sz="2000" b="1" dirty="0" smtClean="0"/>
              <a:t>Thiết kế kiến trúc và các yêu cầu phân bổ</a:t>
            </a:r>
            <a:endParaRPr lang="en-US" sz="2000" b="1" dirty="0"/>
          </a:p>
          <a:p>
            <a:pPr marL="342900" lvl="1" indent="0">
              <a:buNone/>
            </a:pP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1.3. Yêu cầu phần mềm | Phân tích yêu cầu</a:t>
            </a:r>
            <a:endParaRPr lang="en-US" dirty="0"/>
          </a:p>
        </p:txBody>
      </p:sp>
    </p:spTree>
    <p:extLst>
      <p:ext uri="{BB962C8B-B14F-4D97-AF65-F5344CB8AC3E}">
        <p14:creationId xmlns:p14="http://schemas.microsoft.com/office/powerpoint/2010/main" val="2795674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tích yêu cầu</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a:t>Sự đàm phán của các yêu cầu</a:t>
            </a:r>
          </a:p>
          <a:p>
            <a:pPr lvl="1">
              <a:buFont typeface="Wingdings" panose="05000000000000000000" pitchFamily="2" charset="2"/>
              <a:buChar char="Ø"/>
            </a:pPr>
            <a:r>
              <a:rPr lang="vi-VN" sz="1600" dirty="0"/>
              <a:t>Giải quyết các vấn đề xung đột  giữa các yêu cầu và nguồn lực hoặc giữa yêu cầu chức năng và yêu cầu phi chức năng.</a:t>
            </a:r>
          </a:p>
          <a:p>
            <a:pPr lvl="1">
              <a:buFont typeface="Wingdings" panose="05000000000000000000" pitchFamily="2" charset="2"/>
              <a:buChar char="Ø"/>
            </a:pPr>
            <a:endParaRPr lang="vi-VN" sz="1600" dirty="0"/>
          </a:p>
          <a:p>
            <a:r>
              <a:rPr lang="en-US" sz="2000" b="1" dirty="0"/>
              <a:t>Phân tích chính thức</a:t>
            </a:r>
          </a:p>
          <a:p>
            <a:pPr lvl="1">
              <a:buFont typeface="Wingdings" panose="05000000000000000000" pitchFamily="2" charset="2"/>
              <a:buChar char="Ø"/>
            </a:pPr>
            <a:r>
              <a:rPr lang="vi-VN" sz="1600" dirty="0"/>
              <a:t>Phân tích toán học các mô, cộng thêm các buổi họp &amp; giao tiếp thường xuyên với các đối tác</a:t>
            </a:r>
          </a:p>
          <a:p>
            <a:pPr lvl="1">
              <a:buFont typeface="Wingdings" panose="05000000000000000000" pitchFamily="2" charset="2"/>
              <a:buChar char="Ø"/>
            </a:pPr>
            <a:endParaRPr lang="en-US" sz="1600" dirty="0" smtClean="0"/>
          </a:p>
          <a:p>
            <a:pPr marL="342900" lvl="1" indent="0">
              <a:buNone/>
            </a:pP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1.3. Yêu cầu phần mềm | Phân tích yêu cầu</a:t>
            </a:r>
            <a:endParaRPr lang="en-US" dirty="0"/>
          </a:p>
        </p:txBody>
      </p:sp>
    </p:spTree>
    <p:extLst>
      <p:ext uri="{BB962C8B-B14F-4D97-AF65-F5344CB8AC3E}">
        <p14:creationId xmlns:p14="http://schemas.microsoft.com/office/powerpoint/2010/main" val="3107682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1.3. Phân tích yêu cầu</a:t>
            </a:r>
            <a:endPar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1.4. Đặc tả yêu cầu</a:t>
            </a:r>
            <a:endPar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endParaRP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1.5. Thẩm định yêu cầu</a:t>
            </a:r>
            <a:endParaRPr lang="en-US"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a:p>
            <a:endParaRPr lang="en-US" dirty="0">
              <a:solidFill>
                <a:srgbClr val="FF111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7423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Đặc tả </a:t>
            </a:r>
            <a:r>
              <a:rPr lang="en-US" dirty="0" smtClean="0"/>
              <a:t>yêu cầu</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Các hoạt động</a:t>
            </a:r>
            <a:endParaRPr lang="en-US" sz="2000" b="1" dirty="0"/>
          </a:p>
          <a:p>
            <a:pPr lvl="1">
              <a:buFont typeface="Wingdings" panose="05000000000000000000" pitchFamily="2" charset="2"/>
              <a:buChar char="Ø"/>
            </a:pPr>
            <a:r>
              <a:rPr lang="vi-VN" sz="1600" dirty="0"/>
              <a:t>Áp dụng các mẫu đặc tả yêu cầu phần mềm.</a:t>
            </a:r>
          </a:p>
          <a:p>
            <a:pPr lvl="1">
              <a:buFont typeface="Wingdings" panose="05000000000000000000" pitchFamily="2" charset="2"/>
              <a:buChar char="Ø"/>
            </a:pPr>
            <a:r>
              <a:rPr lang="vi-VN" sz="1600" dirty="0"/>
              <a:t>Xác định các nguồn yêu cầu</a:t>
            </a:r>
          </a:p>
          <a:p>
            <a:pPr lvl="1">
              <a:buFont typeface="Wingdings" panose="05000000000000000000" pitchFamily="2" charset="2"/>
              <a:buChar char="Ø"/>
            </a:pPr>
            <a:r>
              <a:rPr lang="vi-VN" sz="1600" dirty="0"/>
              <a:t>Gán nhãn riêng cho mỗi yêu cầu</a:t>
            </a:r>
          </a:p>
          <a:p>
            <a:pPr lvl="1">
              <a:buFont typeface="Wingdings" panose="05000000000000000000" pitchFamily="2" charset="2"/>
              <a:buChar char="Ø"/>
            </a:pPr>
            <a:r>
              <a:rPr lang="vi-VN" sz="1600" dirty="0"/>
              <a:t>Ghi lại các quy tắc kinh doanh</a:t>
            </a:r>
          </a:p>
          <a:p>
            <a:pPr lvl="1">
              <a:buFont typeface="Wingdings" panose="05000000000000000000" pitchFamily="2" charset="2"/>
              <a:buChar char="Ø"/>
            </a:pPr>
            <a:r>
              <a:rPr lang="vi-VN" sz="1600" dirty="0"/>
              <a:t>Xác định các thuộc tính chất lượng</a:t>
            </a:r>
          </a:p>
          <a:p>
            <a:pPr lvl="1">
              <a:buFont typeface="Wingdings" panose="05000000000000000000" pitchFamily="2" charset="2"/>
              <a:buChar char="Ø"/>
            </a:pPr>
            <a:endParaRPr lang="vi-VN" sz="1600" dirty="0"/>
          </a:p>
          <a:p>
            <a:r>
              <a:rPr lang="en-US" sz="2000" b="1" dirty="0" smtClean="0"/>
              <a:t>Mục tiêu</a:t>
            </a:r>
            <a:endParaRPr lang="en-US" sz="2000" b="1" dirty="0"/>
          </a:p>
          <a:p>
            <a:pPr lvl="1">
              <a:buFont typeface="Wingdings" panose="05000000000000000000" pitchFamily="2" charset="2"/>
              <a:buChar char="Ø"/>
            </a:pPr>
            <a:r>
              <a:rPr lang="vi-VN" sz="1600" dirty="0"/>
              <a:t>Tạo tài liệu định nghĩa hệ thống</a:t>
            </a:r>
          </a:p>
          <a:p>
            <a:pPr lvl="1">
              <a:buFont typeface="Wingdings" panose="05000000000000000000" pitchFamily="2" charset="2"/>
              <a:buChar char="Ø"/>
            </a:pPr>
            <a:r>
              <a:rPr lang="vi-VN" sz="1600" dirty="0"/>
              <a:t>Đặc tả được yêu cầu hệ thống</a:t>
            </a:r>
          </a:p>
          <a:p>
            <a:pPr lvl="1">
              <a:buFont typeface="Wingdings" panose="05000000000000000000" pitchFamily="2" charset="2"/>
              <a:buChar char="Ø"/>
            </a:pPr>
            <a:r>
              <a:rPr lang="vi-VN" sz="1600" dirty="0"/>
              <a:t>Đặc tả được yêu cầu của phần mềm</a:t>
            </a:r>
          </a:p>
          <a:p>
            <a:pPr lvl="1">
              <a:buFont typeface="Wingdings" panose="05000000000000000000" pitchFamily="2" charset="2"/>
              <a:buChar char="Ø"/>
            </a:pPr>
            <a:endParaRPr lang="en-US" sz="1600" dirty="0" smtClean="0"/>
          </a:p>
          <a:p>
            <a:pPr marL="342900" lvl="1" indent="0">
              <a:buNone/>
            </a:pP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1.4. Yêu cầu phần mềm | Đặc tả yêu cầu</a:t>
            </a:r>
            <a:endParaRPr lang="en-US" dirty="0"/>
          </a:p>
        </p:txBody>
      </p:sp>
    </p:spTree>
    <p:extLst>
      <p:ext uri="{BB962C8B-B14F-4D97-AF65-F5344CB8AC3E}">
        <p14:creationId xmlns:p14="http://schemas.microsoft.com/office/powerpoint/2010/main" val="3258992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1.4. Đặc tả yêu cầu</a:t>
            </a:r>
            <a:endPar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1.5. Thẩm định yêu cầu</a:t>
            </a:r>
            <a:endPar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endParaRP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1.6. </a:t>
            </a:r>
            <a:endParaRPr lang="en-US" dirty="0">
              <a:solidFill>
                <a:srgbClr val="FF111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82066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Thẩm định yêu cầu</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dirty="0"/>
              <a:t>Kiểm tra tính nhất quán của các đặc tả yêu cầu của các sản phẩm phần mềm đang phát triển (thiết kế, thực hiện, …) đối với các đặc tả kỹ thuật.</a:t>
            </a:r>
          </a:p>
          <a:p>
            <a:pPr lvl="1">
              <a:buFont typeface="Wingdings" panose="05000000000000000000" pitchFamily="2" charset="2"/>
              <a:buChar char="Ø"/>
            </a:pPr>
            <a:endParaRPr lang="en-US" sz="1600" dirty="0" smtClean="0"/>
          </a:p>
          <a:p>
            <a:pPr marL="342900" lvl="1" indent="0">
              <a:buNone/>
            </a:pP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1.5. Yêu cầu phần mềm | Thẩm định yêu cầu</a:t>
            </a:r>
            <a:endParaRPr lang="en-US" dirty="0"/>
          </a:p>
        </p:txBody>
      </p:sp>
    </p:spTree>
    <p:extLst>
      <p:ext uri="{BB962C8B-B14F-4D97-AF65-F5344CB8AC3E}">
        <p14:creationId xmlns:p14="http://schemas.microsoft.com/office/powerpoint/2010/main" val="3152688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Kỹ thuật thẩm định</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a:t>Duyệt yêu cầu – Requirements reviews</a:t>
            </a:r>
          </a:p>
          <a:p>
            <a:pPr lvl="1">
              <a:buFont typeface="Wingdings" panose="05000000000000000000" pitchFamily="2" charset="2"/>
              <a:buChar char="Ø"/>
            </a:pPr>
            <a:r>
              <a:rPr lang="vi-VN" sz="1600" dirty="0"/>
              <a:t>Đọc và phân tích lại một cách có hệ thống (không dùng chương trình tự động).</a:t>
            </a:r>
          </a:p>
          <a:p>
            <a:pPr lvl="1">
              <a:buFont typeface="Wingdings" panose="05000000000000000000" pitchFamily="2" charset="2"/>
              <a:buChar char="Ø"/>
            </a:pPr>
            <a:endParaRPr lang="vi-VN" sz="1600" dirty="0"/>
          </a:p>
          <a:p>
            <a:r>
              <a:rPr lang="en-US" sz="2000" b="1" dirty="0"/>
              <a:t>Phiên bản thử nghiệm – Prototyping</a:t>
            </a:r>
          </a:p>
          <a:p>
            <a:pPr lvl="1">
              <a:buFont typeface="Wingdings" panose="05000000000000000000" pitchFamily="2" charset="2"/>
              <a:buChar char="Ø"/>
            </a:pPr>
            <a:r>
              <a:rPr lang="vi-VN" sz="1600" dirty="0"/>
              <a:t>Dùng một mô hình chạy được của hệ thống để kiểm tra các yêu cầu </a:t>
            </a:r>
            <a:endParaRPr lang="en-US" sz="1600" dirty="0" smtClean="0"/>
          </a:p>
          <a:p>
            <a:pPr lvl="1">
              <a:buFont typeface="Wingdings" panose="05000000000000000000" pitchFamily="2" charset="2"/>
              <a:buChar char="Ø"/>
            </a:pPr>
            <a:endParaRPr lang="vi-VN" sz="1600" dirty="0"/>
          </a:p>
          <a:p>
            <a:r>
              <a:rPr lang="en-US" sz="2000" b="1" dirty="0"/>
              <a:t>Thẩm định mô hình - Model Validation</a:t>
            </a:r>
          </a:p>
          <a:p>
            <a:pPr lvl="1">
              <a:buFont typeface="Wingdings" panose="05000000000000000000" pitchFamily="2" charset="2"/>
              <a:buChar char="Ø"/>
            </a:pPr>
            <a:r>
              <a:rPr lang="vi-VN" sz="1600" dirty="0"/>
              <a:t>Để xác nhận chất lượng của các mô hình phát triển trong quá trình phân tích</a:t>
            </a:r>
          </a:p>
          <a:p>
            <a:pPr marL="342900" lvl="1" indent="0">
              <a:buNone/>
            </a:pPr>
            <a:endParaRPr lang="vi-VN" sz="1600" dirty="0"/>
          </a:p>
          <a:p>
            <a:r>
              <a:rPr lang="en-US" sz="2000" b="1" dirty="0"/>
              <a:t>Kiểm thử chấp nhận sản phẩm - Acceptance Tests</a:t>
            </a:r>
          </a:p>
          <a:p>
            <a:pPr lvl="1">
              <a:buFont typeface="Wingdings" panose="05000000000000000000" pitchFamily="2" charset="2"/>
              <a:buChar char="Ø"/>
            </a:pPr>
            <a:r>
              <a:rPr lang="vi-VN" sz="1600" dirty="0"/>
              <a:t>Chứng minh phần mềm thỏa mãn tất cả yêu cầu của khách hàng và khách hàng chấp nhận sản </a:t>
            </a:r>
            <a:r>
              <a:rPr lang="vi-VN" sz="1600" dirty="0" smtClean="0"/>
              <a:t>phẩm</a:t>
            </a:r>
            <a:r>
              <a:rPr lang="en-US" sz="1600" dirty="0" smtClean="0"/>
              <a:t>.</a:t>
            </a:r>
          </a:p>
          <a:p>
            <a:pPr lvl="1">
              <a:buFont typeface="Wingdings" panose="05000000000000000000" pitchFamily="2" charset="2"/>
              <a:buChar char="Ø"/>
            </a:pPr>
            <a:endParaRPr lang="vi-VN" sz="1600" dirty="0" smtClean="0"/>
          </a:p>
          <a:p>
            <a:pPr lvl="1">
              <a:buFont typeface="Wingdings" panose="05000000000000000000" pitchFamily="2" charset="2"/>
              <a:buChar char="Ø"/>
            </a:pPr>
            <a:endParaRPr lang="vi-VN" sz="1600" dirty="0"/>
          </a:p>
          <a:p>
            <a:pPr marL="342900" lvl="1" indent="0">
              <a:buNone/>
            </a:pPr>
            <a:endParaRPr lang="en-US" sz="1600" dirty="0" smtClean="0"/>
          </a:p>
        </p:txBody>
      </p:sp>
      <p:sp>
        <p:nvSpPr>
          <p:cNvPr id="6" name="Content Placeholder 3"/>
          <p:cNvSpPr>
            <a:spLocks noGrp="1"/>
          </p:cNvSpPr>
          <p:nvPr>
            <p:ph sz="quarter" idx="13"/>
          </p:nvPr>
        </p:nvSpPr>
        <p:spPr>
          <a:xfrm>
            <a:off x="2362200" y="381000"/>
            <a:ext cx="5257800" cy="381000"/>
          </a:xfrm>
        </p:spPr>
        <p:txBody>
          <a:bodyPr/>
          <a:lstStyle/>
          <a:p>
            <a:r>
              <a:rPr lang="en-US" dirty="0" smtClean="0"/>
              <a:t>1.5. Yêu cầu phần mềm | Thẩm định yêu cầu</a:t>
            </a:r>
            <a:endParaRPr lang="en-US" dirty="0"/>
          </a:p>
        </p:txBody>
      </p:sp>
    </p:spTree>
    <p:extLst>
      <p:ext uri="{BB962C8B-B14F-4D97-AF65-F5344CB8AC3E}">
        <p14:creationId xmlns:p14="http://schemas.microsoft.com/office/powerpoint/2010/main" val="1521665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solidFill>
                  <a:srgbClr val="FF0000"/>
                </a:solidFill>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1.1. Kiến thức cơ bản</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1.2. Quy trình</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1.3. </a:t>
            </a:r>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Phân tích yêu cầu</a:t>
            </a:r>
            <a:endParaRPr lang="en-US"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0466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Thuật ngữ thường dùng</a:t>
            </a:r>
            <a:endParaRPr lang="en-US" dirty="0"/>
          </a:p>
        </p:txBody>
      </p:sp>
      <p:sp>
        <p:nvSpPr>
          <p:cNvPr id="3" name="Content Placeholder 2"/>
          <p:cNvSpPr>
            <a:spLocks noGrp="1"/>
          </p:cNvSpPr>
          <p:nvPr>
            <p:ph idx="1"/>
          </p:nvPr>
        </p:nvSpPr>
        <p:spPr/>
        <p:txBody>
          <a:bodyPr>
            <a:normAutofit/>
          </a:bodyPr>
          <a:lstStyle/>
          <a:p>
            <a:r>
              <a:rPr lang="vi-VN" sz="1800" b="1" dirty="0" smtClean="0"/>
              <a:t>CIA: </a:t>
            </a:r>
            <a:r>
              <a:rPr lang="vi-VN" sz="1800" dirty="0" smtClean="0"/>
              <a:t>Confidentiality, Integrity, and Availability(Độ tin cậy, Tính toàn vẹn, tính tiện lợi)</a:t>
            </a:r>
          </a:p>
          <a:p>
            <a:r>
              <a:rPr lang="vi-VN" sz="1800" b="1" dirty="0" smtClean="0"/>
              <a:t>DAG: </a:t>
            </a:r>
            <a:r>
              <a:rPr lang="vi-VN" sz="1800" dirty="0" smtClean="0"/>
              <a:t>Directed Acyclic Graph (Đồ thị có hướng và không có chu trình)</a:t>
            </a:r>
          </a:p>
          <a:p>
            <a:r>
              <a:rPr lang="vi-VN" sz="1800" b="1" dirty="0" smtClean="0"/>
              <a:t>FSM: </a:t>
            </a:r>
            <a:r>
              <a:rPr lang="vi-VN" sz="1800" dirty="0" smtClean="0"/>
              <a:t>Functional Size Measurement (Thước đo chức năng)</a:t>
            </a:r>
          </a:p>
          <a:p>
            <a:r>
              <a:rPr lang="vi-VN" sz="1800" b="1" dirty="0" smtClean="0"/>
              <a:t>INCOSE: </a:t>
            </a:r>
            <a:r>
              <a:rPr lang="vi-VN" sz="1800" dirty="0" smtClean="0"/>
              <a:t>International Council on Systems Engineering ()</a:t>
            </a:r>
          </a:p>
          <a:p>
            <a:r>
              <a:rPr lang="vi-VN" sz="1800" b="1" dirty="0" smtClean="0"/>
              <a:t>UML: </a:t>
            </a:r>
            <a:r>
              <a:rPr lang="vi-VN" sz="1800" dirty="0" smtClean="0"/>
              <a:t>Unified Modeling Language (Ngôn ngữ mô hình hóa)</a:t>
            </a:r>
          </a:p>
          <a:p>
            <a:r>
              <a:rPr lang="vi-VN" sz="1800" b="1" dirty="0" smtClean="0"/>
              <a:t>SysML: </a:t>
            </a:r>
            <a:r>
              <a:rPr lang="vi-VN" sz="1800" dirty="0" smtClean="0"/>
              <a:t>Systems Modeling Language (Ngôn ngữ mô hình hóa hệ thống)</a:t>
            </a:r>
            <a:endParaRPr lang="en-US" sz="1800" dirty="0"/>
          </a:p>
        </p:txBody>
      </p:sp>
      <p:sp>
        <p:nvSpPr>
          <p:cNvPr id="4" name="Content Placeholder 3"/>
          <p:cNvSpPr>
            <a:spLocks noGrp="1"/>
          </p:cNvSpPr>
          <p:nvPr>
            <p:ph sz="quarter" idx="13"/>
          </p:nvPr>
        </p:nvSpPr>
        <p:spPr>
          <a:xfrm>
            <a:off x="2362200" y="381000"/>
            <a:ext cx="5257800" cy="381000"/>
          </a:xfrm>
        </p:spPr>
        <p:txBody>
          <a:bodyPr/>
          <a:lstStyle/>
          <a:p>
            <a:r>
              <a:rPr lang="en-US" dirty="0" smtClean="0"/>
              <a:t>1. Yêu cầu phần mềm</a:t>
            </a:r>
            <a:endParaRPr lang="en-US" dirty="0"/>
          </a:p>
        </p:txBody>
      </p:sp>
    </p:spTree>
    <p:extLst>
      <p:ext uri="{BB962C8B-B14F-4D97-AF65-F5344CB8AC3E}">
        <p14:creationId xmlns:p14="http://schemas.microsoft.com/office/powerpoint/2010/main" val="3308265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Tổng quan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868" y="1825624"/>
            <a:ext cx="7646264" cy="4814608"/>
          </a:xfrm>
        </p:spPr>
      </p:pic>
      <p:sp>
        <p:nvSpPr>
          <p:cNvPr id="6" name="Content Placeholder 5"/>
          <p:cNvSpPr>
            <a:spLocks noGrp="1"/>
          </p:cNvSpPr>
          <p:nvPr>
            <p:ph sz="quarter" idx="13"/>
          </p:nvPr>
        </p:nvSpPr>
        <p:spPr/>
        <p:txBody>
          <a:bodyPr/>
          <a:lstStyle/>
          <a:p>
            <a:r>
              <a:rPr lang="en-US" dirty="0" smtClean="0"/>
              <a:t>1. Yêu cầu phần mềm</a:t>
            </a:r>
            <a:endParaRPr lang="en-US" dirty="0"/>
          </a:p>
        </p:txBody>
      </p:sp>
    </p:spTree>
    <p:extLst>
      <p:ext uri="{BB962C8B-B14F-4D97-AF65-F5344CB8AC3E}">
        <p14:creationId xmlns:p14="http://schemas.microsoft.com/office/powerpoint/2010/main" val="3401635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1.1. Kiến thức cơ bản</a:t>
            </a:r>
          </a:p>
          <a:p>
            <a:r>
              <a:rPr lang="en-US" dirty="0" smtClean="0">
                <a:latin typeface="Verdana" panose="020B0604030504040204" pitchFamily="34" charset="0"/>
                <a:ea typeface="Verdana" panose="020B0604030504040204" pitchFamily="34" charset="0"/>
                <a:cs typeface="Verdana" panose="020B0604030504040204" pitchFamily="34" charset="0"/>
              </a:rPr>
              <a:t>1.2. Quy trình</a:t>
            </a:r>
          </a:p>
          <a:p>
            <a:r>
              <a:rPr lang="en-US" dirty="0" smtClean="0">
                <a:latin typeface="Verdana" panose="020B0604030504040204" pitchFamily="34" charset="0"/>
                <a:ea typeface="Verdana" panose="020B0604030504040204" pitchFamily="34" charset="0"/>
                <a:cs typeface="Verdana" panose="020B0604030504040204" pitchFamily="34" charset="0"/>
              </a:rPr>
              <a:t>1.3. </a:t>
            </a:r>
            <a:r>
              <a:rPr lang="en-US"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Phân tích yêu cầu</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940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Định nghĩa</a:t>
            </a:r>
          </a:p>
        </p:txBody>
      </p:sp>
      <p:sp>
        <p:nvSpPr>
          <p:cNvPr id="4" name="Content Placeholder 3"/>
          <p:cNvSpPr>
            <a:spLocks noGrp="1"/>
          </p:cNvSpPr>
          <p:nvPr>
            <p:ph sz="quarter" idx="13"/>
          </p:nvPr>
        </p:nvSpPr>
        <p:spPr/>
        <p:txBody>
          <a:bodyPr/>
          <a:lstStyle/>
          <a:p>
            <a:r>
              <a:rPr lang="en-US" dirty="0" smtClean="0"/>
              <a:t>1.1. Yêu cầu phần mềm | Kiến thức cơ bản</a:t>
            </a:r>
            <a:endParaRPr lang="en-US" dirty="0"/>
          </a:p>
        </p:txBody>
      </p:sp>
      <p:sp>
        <p:nvSpPr>
          <p:cNvPr id="7" name="Content Placeholder 2"/>
          <p:cNvSpPr>
            <a:spLocks noGrp="1"/>
          </p:cNvSpPr>
          <p:nvPr>
            <p:ph idx="1"/>
          </p:nvPr>
        </p:nvSpPr>
        <p:spPr>
          <a:xfrm>
            <a:off x="628650" y="1825625"/>
            <a:ext cx="7886700" cy="4351338"/>
          </a:xfrm>
        </p:spPr>
        <p:txBody>
          <a:bodyPr>
            <a:normAutofit/>
          </a:bodyPr>
          <a:lstStyle/>
          <a:p>
            <a:r>
              <a:rPr lang="vi-VN" sz="1800" dirty="0" smtClean="0"/>
              <a:t>Yêu cầu cho 1 phần mềm cụ thể là tổng hợp những yêu cầu từ nhiều người khác nhau về tổ chức, mức độ chuyên môn và mức độ tham gia, tương tác với phần mềm trong môi trường hoạt động của nó.</a:t>
            </a:r>
            <a:endParaRPr lang="en-US" sz="1800" dirty="0" smtClean="0"/>
          </a:p>
          <a:p>
            <a:endParaRPr lang="vi-VN" sz="1800" dirty="0" smtClean="0"/>
          </a:p>
          <a:p>
            <a:r>
              <a:rPr lang="vi-VN" sz="1800" dirty="0" smtClean="0"/>
              <a:t>Có thể kiểm chứng một cách riêng rẽ ở mức chức năng(yêu cầu chức năng) hoặc mức hệ thống(yêu cầu phi chức năng)</a:t>
            </a:r>
            <a:endParaRPr lang="en-US" sz="1800" dirty="0" smtClean="0"/>
          </a:p>
          <a:p>
            <a:endParaRPr lang="vi-VN" sz="1800" dirty="0" smtClean="0"/>
          </a:p>
          <a:p>
            <a:r>
              <a:rPr lang="vi-VN" sz="1800" dirty="0" smtClean="0"/>
              <a:t>Cung cấp các chỉ số đánh giá độ ưu tiên về các mặt khi cân nhắc về nguồn tài nguyên.</a:t>
            </a:r>
            <a:endParaRPr lang="en-US" sz="1800" dirty="0" smtClean="0"/>
          </a:p>
          <a:p>
            <a:endParaRPr lang="vi-VN" sz="1800" dirty="0" smtClean="0"/>
          </a:p>
          <a:p>
            <a:r>
              <a:rPr lang="vi-VN" sz="1800" dirty="0" smtClean="0"/>
              <a:t>Cung cấp các giá trị trạng thái để theo dõi tiến độ của dự án.</a:t>
            </a:r>
            <a:endParaRPr lang="en-US" sz="1800" dirty="0"/>
          </a:p>
        </p:txBody>
      </p:sp>
    </p:spTree>
    <p:extLst>
      <p:ext uri="{BB962C8B-B14F-4D97-AF65-F5344CB8AC3E}">
        <p14:creationId xmlns:p14="http://schemas.microsoft.com/office/powerpoint/2010/main" val="4288531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Phân loại</a:t>
            </a:r>
          </a:p>
        </p:txBody>
      </p:sp>
      <p:sp>
        <p:nvSpPr>
          <p:cNvPr id="5" name="Content Placeholder 2"/>
          <p:cNvSpPr>
            <a:spLocks noGrp="1"/>
          </p:cNvSpPr>
          <p:nvPr>
            <p:ph idx="1"/>
          </p:nvPr>
        </p:nvSpPr>
        <p:spPr>
          <a:xfrm>
            <a:off x="628650" y="1825625"/>
            <a:ext cx="7886700" cy="4351338"/>
          </a:xfrm>
        </p:spPr>
        <p:txBody>
          <a:bodyPr/>
          <a:lstStyle/>
          <a:p>
            <a:r>
              <a:rPr lang="vi-VN" sz="2000" b="1" dirty="0" smtClean="0"/>
              <a:t>Theo sản phẩm và tiến trình</a:t>
            </a:r>
          </a:p>
          <a:p>
            <a:pPr lvl="1">
              <a:buFont typeface="Wingdings" panose="05000000000000000000" pitchFamily="2" charset="2"/>
              <a:buChar char="Ø"/>
            </a:pPr>
            <a:r>
              <a:rPr lang="vi-VN" sz="1600" dirty="0" smtClean="0"/>
              <a:t>Yêu cầu sản phẩm: là những đòi hỏi hay ràng buộc mà phần mềm phải thực hiện.</a:t>
            </a:r>
            <a:endParaRPr lang="en-US" sz="1600" dirty="0" smtClean="0"/>
          </a:p>
          <a:p>
            <a:pPr lvl="1">
              <a:buFont typeface="Wingdings" panose="05000000000000000000" pitchFamily="2" charset="2"/>
              <a:buChar char="Ø"/>
            </a:pPr>
            <a:endParaRPr lang="en-US" sz="1600" dirty="0"/>
          </a:p>
          <a:p>
            <a:pPr lvl="1">
              <a:buFont typeface="Wingdings" panose="05000000000000000000" pitchFamily="2" charset="2"/>
              <a:buChar char="Ø"/>
            </a:pPr>
            <a:r>
              <a:rPr lang="vi-VN" sz="1600" dirty="0" smtClean="0"/>
              <a:t>Yêu cầu tiến trình: là những ràng buộc liên quan đến việc phát triển phần mềm đó(quy trình, đối tác kiểm thử, phân tích, kĩ thuật sử dụng,...).</a:t>
            </a:r>
          </a:p>
          <a:p>
            <a:r>
              <a:rPr lang="vi-VN" sz="2000" b="1" dirty="0" smtClean="0"/>
              <a:t>Theo chức năng</a:t>
            </a:r>
            <a:endParaRPr lang="en-US" sz="2000" b="1" dirty="0" smtClean="0"/>
          </a:p>
          <a:p>
            <a:pPr lvl="1">
              <a:buFont typeface="Wingdings" panose="05000000000000000000" pitchFamily="2" charset="2"/>
              <a:buChar char="Ø"/>
            </a:pPr>
            <a:r>
              <a:rPr lang="vi-VN" sz="1600" dirty="0" smtClean="0"/>
              <a:t>Yêu cầu chức năng: đặc tả các chức năng mà phần mềm phải thực hiện.</a:t>
            </a:r>
            <a:endParaRPr lang="en-US" sz="1600" dirty="0" smtClean="0"/>
          </a:p>
          <a:p>
            <a:pPr lvl="1">
              <a:buFont typeface="Wingdings" panose="05000000000000000000" pitchFamily="2" charset="2"/>
              <a:buChar char="Ø"/>
            </a:pPr>
            <a:endParaRPr lang="en-US" sz="1600" dirty="0" smtClean="0"/>
          </a:p>
          <a:p>
            <a:pPr lvl="1">
              <a:buFont typeface="Wingdings" panose="05000000000000000000" pitchFamily="2" charset="2"/>
              <a:buChar char="Ø"/>
            </a:pPr>
            <a:r>
              <a:rPr lang="vi-VN" sz="1600" dirty="0" smtClean="0"/>
              <a:t>Yêu cầu phi chức năng: là các ràng buộc về giải pháp và chất lượng(hiệu năng, việc bảo trì, độ an toàn, bảo mật,...).</a:t>
            </a:r>
            <a:endParaRPr lang="en-US" sz="1600" dirty="0" smtClean="0"/>
          </a:p>
          <a:p>
            <a:pPr lvl="1">
              <a:buFont typeface="Wingdings" panose="05000000000000000000" pitchFamily="2" charset="2"/>
              <a:buChar char="Ø"/>
            </a:pPr>
            <a:r>
              <a:rPr lang="en-US" sz="1600" dirty="0" smtClean="0"/>
              <a:t>Yêu cầu đặc tả Emergent properties.</a:t>
            </a:r>
            <a:endParaRPr lang="en-US" sz="1600" dirty="0"/>
          </a:p>
        </p:txBody>
      </p:sp>
      <p:sp>
        <p:nvSpPr>
          <p:cNvPr id="6" name="Content Placeholder 3"/>
          <p:cNvSpPr>
            <a:spLocks noGrp="1"/>
          </p:cNvSpPr>
          <p:nvPr>
            <p:ph sz="quarter" idx="13"/>
          </p:nvPr>
        </p:nvSpPr>
        <p:spPr>
          <a:xfrm>
            <a:off x="2362200" y="381000"/>
            <a:ext cx="5257800" cy="381000"/>
          </a:xfrm>
        </p:spPr>
        <p:txBody>
          <a:bodyPr/>
          <a:lstStyle/>
          <a:p>
            <a:r>
              <a:rPr lang="en-US" dirty="0" smtClean="0"/>
              <a:t>1.1. Yêu cầu phần mềm | Kiến thức cơ bản</a:t>
            </a:r>
            <a:endParaRPr lang="en-US" dirty="0"/>
          </a:p>
        </p:txBody>
      </p:sp>
    </p:spTree>
    <p:extLst>
      <p:ext uri="{BB962C8B-B14F-4D97-AF65-F5344CB8AC3E}">
        <p14:creationId xmlns:p14="http://schemas.microsoft.com/office/powerpoint/2010/main" val="1660568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1.1. Kiến thức cơ bản</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1.2. Quy trình</a:t>
            </a:r>
          </a:p>
          <a:p>
            <a:r>
              <a:rPr lang="en-US" dirty="0" smtClean="0">
                <a:latin typeface="Verdana" panose="020B0604030504040204" pitchFamily="34" charset="0"/>
                <a:ea typeface="Verdana" panose="020B0604030504040204" pitchFamily="34" charset="0"/>
                <a:cs typeface="Verdana" panose="020B0604030504040204" pitchFamily="34" charset="0"/>
              </a:rPr>
              <a:t>1.3. </a:t>
            </a:r>
            <a:r>
              <a:rPr lang="en-US"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Phân tích yêu cầu</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416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Mô hình và tác nhân</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Mô hình</a:t>
            </a:r>
            <a:endParaRPr lang="vi-VN" sz="2000" b="1" dirty="0" smtClean="0"/>
          </a:p>
          <a:p>
            <a:pPr lvl="1">
              <a:buFont typeface="Wingdings" panose="05000000000000000000" pitchFamily="2" charset="2"/>
              <a:buChar char="Ø"/>
            </a:pPr>
            <a:r>
              <a:rPr lang="en-US" sz="1600" dirty="0" smtClean="0"/>
              <a:t>...</a:t>
            </a:r>
            <a:endParaRPr lang="vi-VN" sz="1600" dirty="0" smtClean="0"/>
          </a:p>
          <a:p>
            <a:r>
              <a:rPr lang="en-US" sz="2000" b="1" dirty="0" smtClean="0"/>
              <a:t>Tác nhân</a:t>
            </a:r>
          </a:p>
          <a:p>
            <a:pPr lvl="1">
              <a:buFont typeface="Wingdings" panose="05000000000000000000" pitchFamily="2" charset="2"/>
              <a:buChar char="Ø"/>
            </a:pPr>
            <a:r>
              <a:rPr lang="en-US" sz="1600" dirty="0" smtClean="0"/>
              <a:t>...</a:t>
            </a:r>
            <a:endParaRPr lang="en-US" sz="1600" dirty="0"/>
          </a:p>
        </p:txBody>
      </p:sp>
      <p:sp>
        <p:nvSpPr>
          <p:cNvPr id="6" name="Content Placeholder 3"/>
          <p:cNvSpPr>
            <a:spLocks noGrp="1"/>
          </p:cNvSpPr>
          <p:nvPr>
            <p:ph sz="quarter" idx="13"/>
          </p:nvPr>
        </p:nvSpPr>
        <p:spPr>
          <a:xfrm>
            <a:off x="2362200" y="381000"/>
            <a:ext cx="5257800" cy="381000"/>
          </a:xfrm>
        </p:spPr>
        <p:txBody>
          <a:bodyPr>
            <a:normAutofit/>
          </a:bodyPr>
          <a:lstStyle/>
          <a:p>
            <a:r>
              <a:rPr lang="en-US" dirty="0" smtClean="0"/>
              <a:t>1.2. Yêu cầu phần mềm | Quy trình</a:t>
            </a:r>
            <a:endParaRPr lang="en-US" dirty="0"/>
          </a:p>
        </p:txBody>
      </p:sp>
    </p:spTree>
    <p:extLst>
      <p:ext uri="{BB962C8B-B14F-4D97-AF65-F5344CB8AC3E}">
        <p14:creationId xmlns:p14="http://schemas.microsoft.com/office/powerpoint/2010/main" val="1474894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CB1D34B-5E31-4516-BA25-57132211F7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964</Words>
  <Application>Microsoft Office PowerPoint</Application>
  <PresentationFormat>On-screen Show (4:3)</PresentationFormat>
  <Paragraphs>126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Verdana</vt:lpstr>
      <vt:lpstr>Wingdings</vt:lpstr>
      <vt:lpstr>Office Theme</vt:lpstr>
      <vt:lpstr>KỸ NGHỆ PHẦN MỀM  NÂNG CAO</vt:lpstr>
      <vt:lpstr>YÊU CẦU PHẦN MỀM</vt:lpstr>
      <vt:lpstr>Thuật ngữ thường dùng</vt:lpstr>
      <vt:lpstr>Tổng quan</vt:lpstr>
      <vt:lpstr>YÊU CẦU PHẦN MỀM</vt:lpstr>
      <vt:lpstr>Định nghĩa</vt:lpstr>
      <vt:lpstr>Phân loại</vt:lpstr>
      <vt:lpstr>YÊU CẦU PHẦN MỀM</vt:lpstr>
      <vt:lpstr>Mô hình và tác nhân</vt:lpstr>
      <vt:lpstr>Hỗ trợ và quản lý</vt:lpstr>
      <vt:lpstr>Chất lượng và cải tiến</vt:lpstr>
      <vt:lpstr>YÊU CẦU PHẦN MỀM</vt:lpstr>
      <vt:lpstr>Phân tích yêu cầu</vt:lpstr>
      <vt:lpstr>Phân tích yêu cầu</vt:lpstr>
      <vt:lpstr>YÊU CẦU PHẦN MỀM</vt:lpstr>
      <vt:lpstr>Đặc tả yêu cầu</vt:lpstr>
      <vt:lpstr>YÊU CẦU PHẦN MỀM</vt:lpstr>
      <vt:lpstr>Thẩm định yêu cầu</vt:lpstr>
      <vt:lpstr>Kỹ thuật thẩm định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2015-12-04T13:44:42Z</dcterms:created>
  <dcterms:modified xsi:type="dcterms:W3CDTF">2015-12-06T15:48:59Z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TC020116339991</vt:lpwstr>
  </property>
</Properties>
</file>