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2355" autoAdjust="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79216"/>
            <a:ext cx="6858000" cy="1627784"/>
          </a:xfrm>
        </p:spPr>
        <p:txBody>
          <a:bodyPr anchor="b"/>
          <a:lstStyle>
            <a:lvl1pPr algn="ctr">
              <a:defRPr sz="4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99075"/>
            <a:ext cx="6858000" cy="873125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736850" y="474332"/>
            <a:ext cx="3670300" cy="2897188"/>
            <a:chOff x="4279900" y="218410"/>
            <a:chExt cx="3670300" cy="289718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4279900" y="218410"/>
              <a:ext cx="3670300" cy="2897188"/>
              <a:chOff x="0" y="-14288"/>
              <a:chExt cx="6705600" cy="5284788"/>
            </a:xfrm>
            <a:solidFill>
              <a:srgbClr val="FF1111"/>
            </a:solidFill>
          </p:grpSpPr>
          <p:sp>
            <p:nvSpPr>
              <p:cNvPr id="7" name="Chevron 6"/>
              <p:cNvSpPr/>
              <p:nvPr userDrawn="1"/>
            </p:nvSpPr>
            <p:spPr>
              <a:xfrm>
                <a:off x="0" y="-14288"/>
                <a:ext cx="4495800" cy="405288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 userDrawn="1"/>
            </p:nvSpPr>
            <p:spPr>
              <a:xfrm>
                <a:off x="4953000" y="3522663"/>
                <a:ext cx="1752600" cy="174783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5091184" y="341377"/>
              <a:ext cx="838200" cy="607219"/>
              <a:chOff x="0" y="-14288"/>
              <a:chExt cx="6705600" cy="5284788"/>
            </a:xfrm>
            <a:solidFill>
              <a:schemeClr val="bg1"/>
            </a:solidFill>
          </p:grpSpPr>
          <p:sp>
            <p:nvSpPr>
              <p:cNvPr id="14" name="Chevron 13"/>
              <p:cNvSpPr/>
              <p:nvPr userDrawn="1"/>
            </p:nvSpPr>
            <p:spPr>
              <a:xfrm>
                <a:off x="0" y="-14288"/>
                <a:ext cx="4495800" cy="4052888"/>
              </a:xfrm>
              <a:prstGeom prst="chevron">
                <a:avLst/>
              </a:prstGeom>
              <a:grpFill/>
              <a:ln>
                <a:solidFill>
                  <a:srgbClr val="FF11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/>
              <p:cNvSpPr/>
              <p:nvPr userDrawn="1"/>
            </p:nvSpPr>
            <p:spPr>
              <a:xfrm>
                <a:off x="4953000" y="3522663"/>
                <a:ext cx="1752600" cy="1747837"/>
              </a:xfrm>
              <a:prstGeom prst="chevron">
                <a:avLst/>
              </a:prstGeom>
              <a:grpFill/>
              <a:ln>
                <a:solidFill>
                  <a:srgbClr val="FF11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0610"/>
            <a:ext cx="7886700" cy="650079"/>
          </a:xfrm>
        </p:spPr>
        <p:txBody>
          <a:bodyPr>
            <a:normAutofit/>
          </a:bodyPr>
          <a:lstStyle>
            <a:lvl1pPr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550" y="365126"/>
            <a:ext cx="838200" cy="496096"/>
            <a:chOff x="0" y="-14288"/>
            <a:chExt cx="6705600" cy="5284788"/>
          </a:xfrm>
          <a:noFill/>
        </p:grpSpPr>
        <p:sp>
          <p:nvSpPr>
            <p:cNvPr id="8" name="Chevron 7"/>
            <p:cNvSpPr/>
            <p:nvPr userDrawn="1"/>
          </p:nvSpPr>
          <p:spPr>
            <a:xfrm>
              <a:off x="0" y="-14288"/>
              <a:ext cx="4495800" cy="405288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 userDrawn="1"/>
          </p:nvSpPr>
          <p:spPr>
            <a:xfrm>
              <a:off x="4953000" y="3522663"/>
              <a:ext cx="1752600" cy="174783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762000" y="1630681"/>
            <a:ext cx="5695950" cy="45719"/>
          </a:xfrm>
          <a:prstGeom prst="rect">
            <a:avLst/>
          </a:prstGeom>
          <a:solidFill>
            <a:srgbClr val="FF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623888" y="2057400"/>
            <a:ext cx="2918618" cy="1558926"/>
            <a:chOff x="0" y="-14288"/>
            <a:chExt cx="6705600" cy="5284788"/>
          </a:xfrm>
          <a:noFill/>
        </p:grpSpPr>
        <p:sp>
          <p:nvSpPr>
            <p:cNvPr id="8" name="Chevron 7"/>
            <p:cNvSpPr/>
            <p:nvPr userDrawn="1"/>
          </p:nvSpPr>
          <p:spPr>
            <a:xfrm>
              <a:off x="0" y="-14288"/>
              <a:ext cx="4495800" cy="405288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 userDrawn="1"/>
          </p:nvSpPr>
          <p:spPr>
            <a:xfrm>
              <a:off x="4953000" y="3522663"/>
              <a:ext cx="1752600" cy="174783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3888" y="4562476"/>
            <a:ext cx="6691312" cy="0"/>
          </a:xfrm>
          <a:prstGeom prst="line">
            <a:avLst/>
          </a:prstGeom>
          <a:ln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KỸ NGHỆ PHẦN MỀM 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NÂNG CAO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(ueh-k22)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YÊU CẦU PHẦN MỀM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CHƯƠNG 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Thuật ngữ thường 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b="1" dirty="0" smtClean="0"/>
              <a:t>CIA: </a:t>
            </a:r>
            <a:r>
              <a:rPr lang="vi-VN" sz="1800" dirty="0" smtClean="0"/>
              <a:t>Confidentiality, Integrity, and Availability(Độ tin cậy, Tính toàn vẹn, tính tiện lợi)</a:t>
            </a:r>
          </a:p>
          <a:p>
            <a:r>
              <a:rPr lang="vi-VN" sz="1800" b="1" dirty="0" smtClean="0"/>
              <a:t>DAG: </a:t>
            </a:r>
            <a:r>
              <a:rPr lang="vi-VN" sz="1800" dirty="0" smtClean="0"/>
              <a:t>Directed Acyclic Graph (Đồ thị có hướng và không có chu trình)</a:t>
            </a:r>
          </a:p>
          <a:p>
            <a:r>
              <a:rPr lang="vi-VN" sz="1800" b="1" dirty="0" smtClean="0"/>
              <a:t>FSM: </a:t>
            </a:r>
            <a:r>
              <a:rPr lang="vi-VN" sz="1800" dirty="0" smtClean="0"/>
              <a:t>Functional Size Measurement (Thước đo chức năng)</a:t>
            </a:r>
          </a:p>
          <a:p>
            <a:r>
              <a:rPr lang="vi-VN" sz="1800" b="1" dirty="0" smtClean="0"/>
              <a:t>INCOSE: </a:t>
            </a:r>
            <a:r>
              <a:rPr lang="vi-VN" sz="1800" dirty="0" smtClean="0"/>
              <a:t>International Council on Systems Engineering ()</a:t>
            </a:r>
          </a:p>
          <a:p>
            <a:r>
              <a:rPr lang="vi-VN" sz="1800" b="1" dirty="0" smtClean="0"/>
              <a:t>UML: </a:t>
            </a:r>
            <a:r>
              <a:rPr lang="vi-VN" sz="1800" dirty="0" smtClean="0"/>
              <a:t>Unified Modeling Language (Ngôn ngữ mô hình hóa)</a:t>
            </a:r>
          </a:p>
          <a:p>
            <a:r>
              <a:rPr lang="vi-VN" sz="1800" b="1" dirty="0" smtClean="0"/>
              <a:t>SysML: </a:t>
            </a:r>
            <a:r>
              <a:rPr lang="vi-VN" sz="1800" dirty="0" smtClean="0"/>
              <a:t>Systems Modeling Language (Ngôn ngữ mô hình hóa hệ thống)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82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1D34B-5E31-4516-BA25-57132211F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KỸ NGHỆ PHẦN MỀM  NÂNG CAO</vt:lpstr>
      <vt:lpstr>YÊU CẦU PHẦN MỀM</vt:lpstr>
      <vt:lpstr>Thuật ngữ thường dùng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2015-12-04T13:44:42Z</dcterms:created>
  <dcterms:modified xsi:type="dcterms:W3CDTF">2015-12-04T14:40:25Z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