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9"/>
  </p:notesMasterIdLst>
  <p:sldIdLst>
    <p:sldId id="256" r:id="rId3"/>
    <p:sldId id="257" r:id="rId4"/>
    <p:sldId id="258"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355" autoAdjust="0"/>
  </p:normalViewPr>
  <p:slideViewPr>
    <p:cSldViewPr showGuides="1">
      <p:cViewPr varScale="1">
        <p:scale>
          <a:sx n="64" d="100"/>
          <a:sy n="64" d="100"/>
        </p:scale>
        <p:origin x="90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4CBCDE7C-CCB6-471C-9199-918A33307958}" type="datetimeFigureOut">
              <a:rPr lang="en-US" smtClean="0"/>
              <a:t>12/5/2015</a:t>
            </a:fld>
            <a:endParaRPr lang="en-US"/>
          </a:p>
        </p:txBody>
      </p:sp>
      <p:sp>
        <p:nvSpPr>
          <p:cNvPr id="16" name="Footer Placeholder 15"/>
          <p:cNvSpPr>
            <a:spLocks noGrp="1"/>
          </p:cNvSpPr>
          <p:nvPr>
            <p:ph type="ftr" sz="quarter" idx="11"/>
          </p:nvPr>
        </p:nvSpPr>
        <p:spPr/>
        <p:txBody>
          <a:bodyPr/>
          <a:lstStyle/>
          <a:p>
            <a:endParaRPr lang="en-US"/>
          </a:p>
        </p:txBody>
      </p:sp>
      <p:sp>
        <p:nvSpPr>
          <p:cNvPr id="17" name="Slide Number Placeholder 16"/>
          <p:cNvSpPr>
            <a:spLocks noGrp="1"/>
          </p:cNvSpPr>
          <p:nvPr>
            <p:ph type="sldNum" sz="quarter" idx="12"/>
          </p:nvPr>
        </p:nvSpPr>
        <p:spPr/>
        <p:txBody>
          <a:bodyPr/>
          <a:lstStyle/>
          <a:p>
            <a:fld id="{8C57462E-C2AD-4C62-8C8B-6FC60C644B1B}" type="slidenum">
              <a:rPr lang="en-US" smtClean="0"/>
              <a:t>‹#›</a:t>
            </a:fld>
            <a:endParaRPr lang="en-US"/>
          </a:p>
        </p:txBody>
      </p:sp>
      <p:sp>
        <p:nvSpPr>
          <p:cNvPr id="22" name="Content Placeholder 21"/>
          <p:cNvSpPr>
            <a:spLocks noGrp="1"/>
          </p:cNvSpPr>
          <p:nvPr>
            <p:ph sz="quarter" idx="13" hasCustomPrompt="1"/>
          </p:nvPr>
        </p:nvSpPr>
        <p:spPr>
          <a:xfrm>
            <a:off x="2362200" y="381000"/>
            <a:ext cx="5257800" cy="381000"/>
          </a:xfrm>
        </p:spPr>
        <p:txBody>
          <a:bodyPr/>
          <a:lstStyle>
            <a:lvl1pPr marL="0" indent="0" algn="r">
              <a:buNone/>
              <a:defRPr baseline="0">
                <a:solidFill>
                  <a:schemeClr val="bg1">
                    <a:lumMod val="75000"/>
                  </a:schemeClr>
                </a:solidFill>
              </a:defRPr>
            </a:lvl1pPr>
          </a:lstStyle>
          <a:p>
            <a:pPr lvl="0"/>
            <a:r>
              <a:rPr lang="en-US" dirty="0" smtClean="0"/>
              <a:t>Heading context</a:t>
            </a:r>
            <a:endParaRPr lang="en-US" dirty="0"/>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12/5/2015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dirty="0" smtClean="0">
                <a:latin typeface="Verdana" panose="020B0604030504040204" pitchFamily="34" charset="0"/>
                <a:ea typeface="Verdana" panose="020B0604030504040204" pitchFamily="34" charset="0"/>
                <a:cs typeface="Verdana" panose="020B0604030504040204" pitchFamily="34" charset="0"/>
              </a:rPr>
            </a:br>
            <a:r>
              <a:rPr lang="en-US" b="1" dirty="0" smtClean="0">
                <a:latin typeface="Verdana" panose="020B0604030504040204" pitchFamily="34" charset="0"/>
                <a:ea typeface="Verdana" panose="020B0604030504040204" pitchFamily="34" charset="0"/>
                <a:cs typeface="Verdana" panose="020B0604030504040204" pitchFamily="34" charset="0"/>
              </a:rPr>
              <a:t>NÂNG CAO</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(ueh-k22)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Thuật ngữ thường dùng</a:t>
            </a:r>
            <a:endParaRPr lang="en-US" dirty="0"/>
          </a:p>
        </p:txBody>
      </p:sp>
      <p:sp>
        <p:nvSpPr>
          <p:cNvPr id="3" name="Content Placeholder 2"/>
          <p:cNvSpPr>
            <a:spLocks noGrp="1"/>
          </p:cNvSpPr>
          <p:nvPr>
            <p:ph idx="1"/>
          </p:nvPr>
        </p:nvSpPr>
        <p:spPr/>
        <p:txBody>
          <a:bodyPr>
            <a:normAutofit/>
          </a:bodyPr>
          <a:lstStyle/>
          <a:p>
            <a:r>
              <a:rPr lang="vi-VN" sz="1800" b="1" dirty="0" smtClean="0"/>
              <a:t>CIA: </a:t>
            </a:r>
            <a:r>
              <a:rPr lang="vi-VN" sz="1800" dirty="0" smtClean="0"/>
              <a:t>Confidentiality, Integrity, and Availability(Độ tin cậy, Tính toàn vẹn, tính tiện lợi)</a:t>
            </a:r>
          </a:p>
          <a:p>
            <a:r>
              <a:rPr lang="vi-VN" sz="1800" b="1" dirty="0" smtClean="0"/>
              <a:t>DAG: </a:t>
            </a:r>
            <a:r>
              <a:rPr lang="vi-VN" sz="1800" dirty="0" smtClean="0"/>
              <a:t>Directed Acyclic Graph (Đồ thị có hướng và không có chu trình)</a:t>
            </a:r>
          </a:p>
          <a:p>
            <a:r>
              <a:rPr lang="vi-VN" sz="1800" b="1" dirty="0" smtClean="0"/>
              <a:t>FSM: </a:t>
            </a:r>
            <a:r>
              <a:rPr lang="vi-VN" sz="1800" dirty="0" smtClean="0"/>
              <a:t>Functional Size Measurement (Thước đo chức năng)</a:t>
            </a:r>
          </a:p>
          <a:p>
            <a:r>
              <a:rPr lang="vi-VN" sz="1800" b="1" dirty="0" smtClean="0"/>
              <a:t>INCOSE: </a:t>
            </a:r>
            <a:r>
              <a:rPr lang="vi-VN" sz="1800" dirty="0" smtClean="0"/>
              <a:t>International Council on Systems Engineering ()</a:t>
            </a:r>
          </a:p>
          <a:p>
            <a:r>
              <a:rPr lang="vi-VN" sz="1800" b="1" dirty="0" smtClean="0"/>
              <a:t>UML: </a:t>
            </a:r>
            <a:r>
              <a:rPr lang="vi-VN" sz="1800" dirty="0" smtClean="0"/>
              <a:t>Unified Modeling Language (Ngôn ngữ mô hình hóa)</a:t>
            </a:r>
          </a:p>
          <a:p>
            <a:r>
              <a:rPr lang="vi-VN" sz="1800" b="1" dirty="0" smtClean="0"/>
              <a:t>SysML: </a:t>
            </a:r>
            <a:r>
              <a:rPr lang="vi-VN" sz="1800" dirty="0" smtClean="0"/>
              <a:t>Systems Modeling Language (Ngôn ngữ mô hình hóa hệ thống)</a:t>
            </a:r>
            <a:endParaRPr lang="en-US" sz="1800" dirty="0"/>
          </a:p>
        </p:txBody>
      </p:sp>
      <p:sp>
        <p:nvSpPr>
          <p:cNvPr id="4" name="Content Placeholder 3"/>
          <p:cNvSpPr>
            <a:spLocks noGrp="1"/>
          </p:cNvSpPr>
          <p:nvPr>
            <p:ph sz="quarter" idx="13"/>
          </p:nvPr>
        </p:nvSpPr>
        <p:spPr>
          <a:xfrm>
            <a:off x="2362200" y="381000"/>
            <a:ext cx="5257800" cy="381000"/>
          </a:xfrm>
        </p:spPr>
        <p:txBody>
          <a:bodyPr/>
          <a:lstStyle/>
          <a:p>
            <a:r>
              <a:rPr lang="en-US" dirty="0" smtClean="0"/>
              <a:t>1. Yêu cầu phần mềm</a:t>
            </a:r>
            <a:endParaRPr lang="en-US" dirty="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8" y="1825624"/>
            <a:ext cx="7646264" cy="4814608"/>
          </a:xfrm>
        </p:spPr>
      </p:pic>
      <p:sp>
        <p:nvSpPr>
          <p:cNvPr id="6" name="Content Placeholder 5"/>
          <p:cNvSpPr>
            <a:spLocks noGrp="1"/>
          </p:cNvSpPr>
          <p:nvPr>
            <p:ph sz="quarter" idx="13"/>
          </p:nvPr>
        </p:nvSpPr>
        <p:spPr/>
        <p:txBody>
          <a:bodyPr/>
          <a:lstStyle/>
          <a:p>
            <a:r>
              <a:rPr lang="en-US" dirty="0" smtClean="0"/>
              <a:t>1. Yêu cầu phần mềm</a:t>
            </a:r>
            <a:endParaRPr lang="en-US" dirty="0"/>
          </a:p>
        </p:txBody>
      </p:sp>
    </p:spTree>
    <p:extLst>
      <p:ext uri="{BB962C8B-B14F-4D97-AF65-F5344CB8AC3E}">
        <p14:creationId xmlns:p14="http://schemas.microsoft.com/office/powerpoint/2010/main" val="340163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Định nghĩa</a:t>
            </a:r>
          </a:p>
        </p:txBody>
      </p:sp>
      <p:sp>
        <p:nvSpPr>
          <p:cNvPr id="4" name="Content Placeholder 3"/>
          <p:cNvSpPr>
            <a:spLocks noGrp="1"/>
          </p:cNvSpPr>
          <p:nvPr>
            <p:ph sz="quarter" idx="13"/>
          </p:nvPr>
        </p:nvSpPr>
        <p:spPr/>
        <p:txBody>
          <a:bodyPr/>
          <a:lstStyle/>
          <a:p>
            <a:r>
              <a:rPr lang="en-US" dirty="0" smtClean="0"/>
              <a:t>1.1. Yêu cầu phần mềm | Kiến thức cơ bản</a:t>
            </a:r>
            <a:endParaRPr lang="en-US" dirty="0"/>
          </a:p>
        </p:txBody>
      </p:sp>
      <p:sp>
        <p:nvSpPr>
          <p:cNvPr id="7" name="Content Placeholder 2"/>
          <p:cNvSpPr>
            <a:spLocks noGrp="1"/>
          </p:cNvSpPr>
          <p:nvPr>
            <p:ph idx="1"/>
          </p:nvPr>
        </p:nvSpPr>
        <p:spPr>
          <a:xfrm>
            <a:off x="628650" y="1825625"/>
            <a:ext cx="7886700" cy="4351338"/>
          </a:xfrm>
        </p:spPr>
        <p:txBody>
          <a:bodyPr>
            <a:normAutofit/>
          </a:bodyPr>
          <a:lstStyle/>
          <a:p>
            <a:r>
              <a:rPr lang="vi-VN" sz="1800" dirty="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dirty="0" smtClean="0"/>
          </a:p>
          <a:p>
            <a:endParaRPr lang="vi-VN" sz="1800" dirty="0" smtClean="0"/>
          </a:p>
          <a:p>
            <a:r>
              <a:rPr lang="vi-VN" sz="1800" dirty="0" smtClean="0"/>
              <a:t>Có thể kiểm chứng một cách riêng rẽ ở mức chức năng(yêu cầu chức năng) hoặc mức hệ thống(yêu cầu phi chức năng)</a:t>
            </a:r>
            <a:endParaRPr lang="en-US" sz="1800" dirty="0" smtClean="0"/>
          </a:p>
          <a:p>
            <a:endParaRPr lang="vi-VN" sz="1800" dirty="0" smtClean="0"/>
          </a:p>
          <a:p>
            <a:r>
              <a:rPr lang="vi-VN" sz="1800" dirty="0" smtClean="0"/>
              <a:t>Cung cấp các chỉ số đánh giá độ ưu tiên về các mặt khi cân nhắc về nguồn tài nguyên.</a:t>
            </a:r>
            <a:endParaRPr lang="en-US" sz="1800" dirty="0" smtClean="0"/>
          </a:p>
          <a:p>
            <a:endParaRPr lang="vi-VN" sz="1800" dirty="0" smtClean="0"/>
          </a:p>
          <a:p>
            <a:r>
              <a:rPr lang="vi-VN" sz="1800" dirty="0" smtClean="0"/>
              <a:t>Cung cấp các giá trị trạng thái để theo dõi tiến độ của dự án.</a:t>
            </a:r>
            <a:endParaRPr lang="en-US" sz="1800" dirty="0"/>
          </a:p>
        </p:txBody>
      </p:sp>
    </p:spTree>
    <p:extLst>
      <p:ext uri="{BB962C8B-B14F-4D97-AF65-F5344CB8AC3E}">
        <p14:creationId xmlns:p14="http://schemas.microsoft.com/office/powerpoint/2010/main" val="428853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loại</a:t>
            </a:r>
          </a:p>
        </p:txBody>
      </p:sp>
      <p:sp>
        <p:nvSpPr>
          <p:cNvPr id="5" name="Content Placeholder 2"/>
          <p:cNvSpPr>
            <a:spLocks noGrp="1"/>
          </p:cNvSpPr>
          <p:nvPr>
            <p:ph idx="1"/>
          </p:nvPr>
        </p:nvSpPr>
        <p:spPr>
          <a:xfrm>
            <a:off x="628650" y="1825625"/>
            <a:ext cx="7886700" cy="4351338"/>
          </a:xfrm>
        </p:spPr>
        <p:txBody>
          <a:bodyPr/>
          <a:lstStyle/>
          <a:p>
            <a:r>
              <a:rPr lang="vi-VN" sz="2000" b="1" dirty="0" smtClean="0"/>
              <a:t>Theo sản phẩm và tiến trình</a:t>
            </a:r>
          </a:p>
          <a:p>
            <a:pPr lvl="1">
              <a:buFont typeface="Wingdings" panose="05000000000000000000" pitchFamily="2" charset="2"/>
              <a:buChar char="Ø"/>
            </a:pPr>
            <a:r>
              <a:rPr lang="vi-VN" sz="1600" dirty="0" smtClean="0"/>
              <a:t>Yêu cầu sản phẩm: là những đòi hỏi hay ràng buộc mà phần mềm phải thực hiện.</a:t>
            </a:r>
            <a:endParaRPr lang="en-US" sz="1600" dirty="0" smtClean="0"/>
          </a:p>
          <a:p>
            <a:pPr lvl="1">
              <a:buFont typeface="Wingdings" panose="05000000000000000000" pitchFamily="2" charset="2"/>
              <a:buChar char="Ø"/>
            </a:pPr>
            <a:endParaRPr lang="en-US" sz="1600" dirty="0"/>
          </a:p>
          <a:p>
            <a:pPr lvl="1">
              <a:buFont typeface="Wingdings" panose="05000000000000000000" pitchFamily="2" charset="2"/>
              <a:buChar char="Ø"/>
            </a:pPr>
            <a:r>
              <a:rPr lang="vi-VN" sz="1600" dirty="0" smtClean="0"/>
              <a:t>Yêu cầu tiến trình: là những ràng buộc liên quan đến việc phát triển phần mềm đó(quy trình, đối tác kiểm thử, phân tích, kĩ thuật sử dụng,...).</a:t>
            </a:r>
          </a:p>
          <a:p>
            <a:r>
              <a:rPr lang="vi-VN" sz="2000" b="1" dirty="0" smtClean="0"/>
              <a:t>Theo chức năng</a:t>
            </a:r>
            <a:endParaRPr lang="en-US" sz="2000" b="1" dirty="0" smtClean="0"/>
          </a:p>
          <a:p>
            <a:pPr lvl="1">
              <a:buFont typeface="Wingdings" panose="05000000000000000000" pitchFamily="2" charset="2"/>
              <a:buChar char="Ø"/>
            </a:pPr>
            <a:r>
              <a:rPr lang="vi-VN" sz="1600" dirty="0" smtClean="0"/>
              <a:t>Yêu cầu chức năng: đặc tả các chức năng mà phần mềm phải thực hiện.</a:t>
            </a:r>
            <a:endParaRPr lang="en-US" sz="1600" dirty="0" smtClean="0"/>
          </a:p>
          <a:p>
            <a:pPr lvl="1">
              <a:buFont typeface="Wingdings" panose="05000000000000000000" pitchFamily="2" charset="2"/>
              <a:buChar char="Ø"/>
            </a:pPr>
            <a:endParaRPr lang="en-US" sz="1600" dirty="0" smtClean="0"/>
          </a:p>
          <a:p>
            <a:pPr lvl="1">
              <a:buFont typeface="Wingdings" panose="05000000000000000000" pitchFamily="2" charset="2"/>
              <a:buChar char="Ø"/>
            </a:pPr>
            <a:r>
              <a:rPr lang="vi-VN" sz="1600" dirty="0" smtClean="0"/>
              <a:t>Yêu cầu phi chức năng: là các ràng buộc về giải pháp và chất lượng(hiệu năng, việc bảo trì, độ an toàn, bảo mật,...).</a:t>
            </a:r>
            <a:endParaRPr lang="en-US" sz="1600" dirty="0"/>
          </a:p>
        </p:txBody>
      </p:sp>
      <p:sp>
        <p:nvSpPr>
          <p:cNvPr id="6" name="Content Placeholder 3"/>
          <p:cNvSpPr>
            <a:spLocks noGrp="1"/>
          </p:cNvSpPr>
          <p:nvPr>
            <p:ph sz="quarter" idx="13"/>
          </p:nvPr>
        </p:nvSpPr>
        <p:spPr>
          <a:xfrm>
            <a:off x="2362200" y="381000"/>
            <a:ext cx="5257800" cy="381000"/>
          </a:xfrm>
        </p:spPr>
        <p:txBody>
          <a:bodyPr/>
          <a:lstStyle/>
          <a:p>
            <a:r>
              <a:rPr lang="en-US" dirty="0" smtClean="0"/>
              <a:t>1.1. Yêu cầu phần mềm | Kiến thức cơ bản</a:t>
            </a:r>
            <a:endParaRPr lang="en-US" dirty="0"/>
          </a:p>
        </p:txBody>
      </p:sp>
    </p:spTree>
    <p:extLst>
      <p:ext uri="{BB962C8B-B14F-4D97-AF65-F5344CB8AC3E}">
        <p14:creationId xmlns:p14="http://schemas.microsoft.com/office/powerpoint/2010/main" val="1660568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352</Words>
  <Application>Microsoft Office PowerPoint</Application>
  <PresentationFormat>On-screen Show (4:3)</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Verdana</vt:lpstr>
      <vt:lpstr>Wingdings</vt:lpstr>
      <vt:lpstr>Office Theme</vt:lpstr>
      <vt:lpstr>KỸ NGHỆ PHẦN MỀM  NÂNG CAO</vt:lpstr>
      <vt:lpstr>YÊU CẦU PHẦN MỀM</vt:lpstr>
      <vt:lpstr>Thuật ngữ thường dùng</vt:lpstr>
      <vt:lpstr>Tổng quan</vt:lpstr>
      <vt:lpstr>Định nghĩa</vt:lpstr>
      <vt:lpstr>Phân loại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2015-12-05T04:38:20Z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