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274" autoAdjust="0"/>
  </p:normalViewPr>
  <p:slideViewPr>
    <p:cSldViewPr showGuides="1">
      <p:cViewPr>
        <p:scale>
          <a:sx n="66" d="100"/>
          <a:sy n="66" d="100"/>
        </p:scale>
        <p:origin x="-150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Nhằm mục đích:</a:t>
            </a:r>
          </a:p>
          <a:p>
            <a:r>
              <a:rPr lang="vi-VN" smtClean="0"/>
              <a:t>	Phát hiện và giải quyết xung đột giữa các yêu cầu</a:t>
            </a:r>
          </a:p>
          <a:p>
            <a:r>
              <a:rPr lang="vi-VN" smtClean="0"/>
              <a:t>	Tìm ra những giới hạn của phần mềm và cách phần mềm tương tác với tổ chức và môi trường hoạt động của nó.</a:t>
            </a:r>
          </a:p>
          <a:p>
            <a:r>
              <a:rPr lang="vi-VN" smtClean="0"/>
              <a:t>	Nghiên cứu các yêu cầu hệ thống để lấy được các yêu cầu phần mềm.</a:t>
            </a:r>
            <a:endParaRPr lang="en-US"/>
          </a:p>
        </p:txBody>
      </p:sp>
      <p:sp>
        <p:nvSpPr>
          <p:cNvPr id="4" name="Slide Number Placeholder 3"/>
          <p:cNvSpPr>
            <a:spLocks noGrp="1"/>
          </p:cNvSpPr>
          <p:nvPr>
            <p:ph type="sldNum" sz="quarter" idx="10"/>
          </p:nvPr>
        </p:nvSpPr>
        <p:spPr/>
        <p:txBody>
          <a:bodyPr/>
          <a:lstStyle/>
          <a:p>
            <a:fld id="{D966B8C0-8F1E-47A8-9B24-9AB8E2F126D3}" type="slidenum">
              <a:rPr lang="en-US" smtClean="0"/>
              <a:t>6</a:t>
            </a:fld>
            <a:endParaRPr lang="en-US"/>
          </a:p>
        </p:txBody>
      </p:sp>
    </p:spTree>
    <p:extLst>
      <p:ext uri="{BB962C8B-B14F-4D97-AF65-F5344CB8AC3E}">
        <p14:creationId xmlns:p14="http://schemas.microsoft.com/office/powerpoint/2010/main" val="178177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smtClean="0">
                <a:latin typeface="Verdana" panose="020B0604030504040204" pitchFamily="34" charset="0"/>
                <a:ea typeface="Verdana" panose="020B0604030504040204" pitchFamily="34" charset="0"/>
                <a:cs typeface="Verdana" panose="020B0604030504040204" pitchFamily="34" charset="0"/>
              </a:rPr>
            </a:br>
            <a:r>
              <a:rPr lang="en-US" b="1" smtClean="0">
                <a:latin typeface="Verdana" panose="020B0604030504040204" pitchFamily="34" charset="0"/>
                <a:ea typeface="Verdana" panose="020B0604030504040204" pitchFamily="34" charset="0"/>
                <a:cs typeface="Verdana" panose="020B0604030504040204" pitchFamily="34" charset="0"/>
              </a:rPr>
              <a:t>NÂNG CAO</a:t>
            </a:r>
            <a:endParaRPr lang="en-US" b="1">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smtClean="0">
                <a:latin typeface="Arial" panose="020B0604020202020204" pitchFamily="34" charset="0"/>
                <a:cs typeface="Arial" panose="020B0604020202020204" pitchFamily="34" charset="0"/>
              </a:rPr>
              <a:t>(ueh-k22)</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CHƯƠNG 1</a:t>
            </a:r>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ngữ thường dùng</a:t>
            </a:r>
            <a:endParaRPr lang="en-US"/>
          </a:p>
        </p:txBody>
      </p:sp>
      <p:sp>
        <p:nvSpPr>
          <p:cNvPr id="3" name="Content Placeholder 2"/>
          <p:cNvSpPr>
            <a:spLocks noGrp="1"/>
          </p:cNvSpPr>
          <p:nvPr>
            <p:ph idx="1"/>
          </p:nvPr>
        </p:nvSpPr>
        <p:spPr/>
        <p:txBody>
          <a:bodyPr>
            <a:normAutofit/>
          </a:bodyPr>
          <a:lstStyle/>
          <a:p>
            <a:r>
              <a:rPr lang="vi-VN" sz="1800" b="1" smtClean="0"/>
              <a:t>CIA: </a:t>
            </a:r>
            <a:r>
              <a:rPr lang="vi-VN" sz="1800" smtClean="0"/>
              <a:t>Confidentiality, Integrity, and Availability(Độ tin cậy, Tính toàn vẹn, tính tiện lợi)</a:t>
            </a:r>
          </a:p>
          <a:p>
            <a:r>
              <a:rPr lang="vi-VN" sz="1800" b="1" smtClean="0"/>
              <a:t>DAG: </a:t>
            </a:r>
            <a:r>
              <a:rPr lang="vi-VN" sz="1800" smtClean="0"/>
              <a:t>Directed Acyclic Graph (Đồ thị có hướng và không có chu trình)</a:t>
            </a:r>
          </a:p>
          <a:p>
            <a:r>
              <a:rPr lang="vi-VN" sz="1800" b="1" smtClean="0"/>
              <a:t>FSM: </a:t>
            </a:r>
            <a:r>
              <a:rPr lang="vi-VN" sz="1800" smtClean="0"/>
              <a:t>Functional Size Measurement (Thước đo chức năng)</a:t>
            </a:r>
          </a:p>
          <a:p>
            <a:r>
              <a:rPr lang="vi-VN" sz="1800" b="1" smtClean="0"/>
              <a:t>INCOSE: </a:t>
            </a:r>
            <a:r>
              <a:rPr lang="vi-VN" sz="1800" smtClean="0"/>
              <a:t>International Council on Systems Engineering ()</a:t>
            </a:r>
          </a:p>
          <a:p>
            <a:r>
              <a:rPr lang="vi-VN" sz="1800" b="1" smtClean="0"/>
              <a:t>UML: </a:t>
            </a:r>
            <a:r>
              <a:rPr lang="vi-VN" sz="1800" smtClean="0"/>
              <a:t>Unified Modeling Language (Ngôn ngữ mô hình hóa)</a:t>
            </a:r>
          </a:p>
          <a:p>
            <a:r>
              <a:rPr lang="vi-VN" sz="1800" b="1" smtClean="0"/>
              <a:t>SysML: </a:t>
            </a:r>
            <a:r>
              <a:rPr lang="vi-VN" sz="1800" smtClean="0"/>
              <a:t>Systems Modeling Language (Ngôn ngữ mô hình hóa hệ thống)</a:t>
            </a:r>
            <a:endParaRPr lang="en-US" sz="180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a:t>
            </a:r>
            <a:endParaRPr lang="en-US"/>
          </a:p>
        </p:txBody>
      </p:sp>
      <p:sp>
        <p:nvSpPr>
          <p:cNvPr id="3" name="Content Placeholder 2"/>
          <p:cNvSpPr>
            <a:spLocks noGrp="1"/>
          </p:cNvSpPr>
          <p:nvPr>
            <p:ph idx="1"/>
          </p:nvPr>
        </p:nvSpPr>
        <p:spPr/>
        <p:txBody>
          <a:bodyPr>
            <a:normAutofit/>
          </a:bodyPr>
          <a:lstStyle/>
          <a:p>
            <a:r>
              <a:rPr lang="vi-VN" sz="180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smtClean="0"/>
          </a:p>
          <a:p>
            <a:endParaRPr lang="vi-VN" sz="1800" smtClean="0"/>
          </a:p>
          <a:p>
            <a:r>
              <a:rPr lang="vi-VN" sz="1800" smtClean="0"/>
              <a:t>Có thể kiểm chứng một cách riêng rẽ ở mức chức năng(yêu cầu chức năng) hoặc mức hệ thống(yêu cầu phi chức năng)</a:t>
            </a:r>
            <a:endParaRPr lang="en-US" sz="1800" smtClean="0"/>
          </a:p>
          <a:p>
            <a:endParaRPr lang="vi-VN" sz="1800" smtClean="0"/>
          </a:p>
          <a:p>
            <a:r>
              <a:rPr lang="vi-VN" sz="1800" smtClean="0"/>
              <a:t>Cung cấp các chỉ số đánh giá độ ưu tiên về các mặt khi cân nhắc về nguồn tài nguyên.</a:t>
            </a:r>
            <a:endParaRPr lang="en-US" sz="1800" smtClean="0"/>
          </a:p>
          <a:p>
            <a:endParaRPr lang="vi-VN" sz="1800" smtClean="0"/>
          </a:p>
          <a:p>
            <a:r>
              <a:rPr lang="vi-VN" sz="1800" smtClean="0"/>
              <a:t>Cung cấp các giá trị trạng thái để theo dõi tiến độ của dự án.</a:t>
            </a:r>
            <a:endParaRPr lang="en-US" sz="1800"/>
          </a:p>
        </p:txBody>
      </p:sp>
    </p:spTree>
    <p:extLst>
      <p:ext uri="{BB962C8B-B14F-4D97-AF65-F5344CB8AC3E}">
        <p14:creationId xmlns:p14="http://schemas.microsoft.com/office/powerpoint/2010/main" val="359596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a:t>
            </a:r>
            <a:endParaRPr lang="en-US"/>
          </a:p>
        </p:txBody>
      </p:sp>
      <p:sp>
        <p:nvSpPr>
          <p:cNvPr id="3" name="Content Placeholder 2"/>
          <p:cNvSpPr>
            <a:spLocks noGrp="1"/>
          </p:cNvSpPr>
          <p:nvPr>
            <p:ph idx="1"/>
          </p:nvPr>
        </p:nvSpPr>
        <p:spPr/>
        <p:txBody>
          <a:bodyPr/>
          <a:lstStyle/>
          <a:p>
            <a:r>
              <a:rPr lang="vi-VN" sz="2000" b="1" smtClean="0"/>
              <a:t>Theo sản phẩm và tiến trình</a:t>
            </a:r>
          </a:p>
          <a:p>
            <a:pPr lvl="1">
              <a:buFont typeface="Wingdings" panose="05000000000000000000" pitchFamily="2" charset="2"/>
              <a:buChar char="Ø"/>
            </a:pPr>
            <a:r>
              <a:rPr lang="vi-VN" sz="1600" smtClean="0"/>
              <a:t>Yêu cầu sản phẩm: là những đòi hỏi hay ràng buộc mà phần mềm phải thực hiện.</a:t>
            </a:r>
            <a:endParaRPr lang="en-US" sz="1600" smtClean="0"/>
          </a:p>
          <a:p>
            <a:pPr lvl="1">
              <a:buFont typeface="Wingdings" panose="05000000000000000000" pitchFamily="2" charset="2"/>
              <a:buChar char="Ø"/>
            </a:pPr>
            <a:endParaRPr lang="en-US" sz="1600"/>
          </a:p>
          <a:p>
            <a:pPr lvl="1">
              <a:buFont typeface="Wingdings" panose="05000000000000000000" pitchFamily="2" charset="2"/>
              <a:buChar char="Ø"/>
            </a:pPr>
            <a:r>
              <a:rPr lang="vi-VN" sz="1600" smtClean="0"/>
              <a:t>Yêu cầu tiến trình: là những ràng buộc liên quan đến việc phát triển phần mềm đó(quy trình, đối tác kiểm thử, phân tích, kĩ thuật sử dụng,...).</a:t>
            </a:r>
          </a:p>
          <a:p>
            <a:r>
              <a:rPr lang="vi-VN" sz="2000" b="1" smtClean="0"/>
              <a:t>Theo chức năng</a:t>
            </a:r>
            <a:endParaRPr lang="en-US" sz="2000" b="1" smtClean="0"/>
          </a:p>
          <a:p>
            <a:pPr lvl="1">
              <a:buFont typeface="Wingdings" panose="05000000000000000000" pitchFamily="2" charset="2"/>
              <a:buChar char="Ø"/>
            </a:pPr>
            <a:r>
              <a:rPr lang="vi-VN" sz="1600" smtClean="0"/>
              <a:t>Yêu cầu chức năng: đặc tả các chức năng mà phần mềm phải thực hiện.</a:t>
            </a:r>
            <a:endParaRPr lang="en-US" sz="1600" smtClean="0"/>
          </a:p>
          <a:p>
            <a:pPr lvl="1">
              <a:buFont typeface="Wingdings" panose="05000000000000000000" pitchFamily="2" charset="2"/>
              <a:buChar char="Ø"/>
            </a:pPr>
            <a:endParaRPr lang="en-US" sz="1600" smtClean="0"/>
          </a:p>
          <a:p>
            <a:pPr lvl="1">
              <a:buFont typeface="Wingdings" panose="05000000000000000000" pitchFamily="2" charset="2"/>
              <a:buChar char="Ø"/>
            </a:pPr>
            <a:r>
              <a:rPr lang="vi-VN" sz="1600" smtClean="0"/>
              <a:t>Yêu cầu phi chức năng: là các ràng buộc về giải pháp và chất lượng(hiệu năng, việc bảo trì, độ an toàn, bảo mật,...).</a:t>
            </a:r>
            <a:endParaRPr lang="en-US" sz="1600"/>
          </a:p>
        </p:txBody>
      </p:sp>
    </p:spTree>
    <p:extLst>
      <p:ext uri="{BB962C8B-B14F-4D97-AF65-F5344CB8AC3E}">
        <p14:creationId xmlns:p14="http://schemas.microsoft.com/office/powerpoint/2010/main" val="93802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Phân</a:t>
            </a:r>
            <a:r>
              <a:rPr lang="en-US" smtClean="0"/>
              <a:t> </a:t>
            </a:r>
            <a:r>
              <a:rPr lang="en-US" err="1" smtClean="0"/>
              <a:t>tích</a:t>
            </a:r>
            <a:r>
              <a:rPr lang="en-US" smtClean="0"/>
              <a:t> </a:t>
            </a:r>
            <a:r>
              <a:rPr lang="en-US" err="1" smtClean="0"/>
              <a:t>yêu</a:t>
            </a:r>
            <a:r>
              <a:rPr lang="en-US" smtClean="0"/>
              <a:t> </a:t>
            </a:r>
            <a:r>
              <a:rPr lang="en-US" err="1" smtClean="0"/>
              <a:t>cầu</a:t>
            </a:r>
            <a:endParaRPr lang="en-US"/>
          </a:p>
        </p:txBody>
      </p:sp>
      <p:sp>
        <p:nvSpPr>
          <p:cNvPr id="3" name="Content Placeholder 2"/>
          <p:cNvSpPr>
            <a:spLocks noGrp="1"/>
          </p:cNvSpPr>
          <p:nvPr>
            <p:ph idx="1"/>
          </p:nvPr>
        </p:nvSpPr>
        <p:spPr/>
        <p:txBody>
          <a:bodyPr>
            <a:normAutofit/>
          </a:bodyPr>
          <a:lstStyle/>
          <a:p>
            <a:r>
              <a:rPr lang="en-US" sz="1800" b="1" err="1" smtClean="0"/>
              <a:t>Phân</a:t>
            </a:r>
            <a:r>
              <a:rPr lang="en-US" sz="1800" b="1" smtClean="0"/>
              <a:t> </a:t>
            </a:r>
            <a:r>
              <a:rPr lang="en-US" sz="1800" b="1" err="1" smtClean="0"/>
              <a:t>loại</a:t>
            </a:r>
            <a:r>
              <a:rPr lang="en-US" sz="1800" b="1" smtClean="0"/>
              <a:t> </a:t>
            </a:r>
            <a:r>
              <a:rPr lang="en-US" sz="1800" b="1" err="1" smtClean="0"/>
              <a:t>yêu</a:t>
            </a:r>
            <a:r>
              <a:rPr lang="en-US" sz="1800" b="1" smtClean="0"/>
              <a:t> </a:t>
            </a:r>
            <a:r>
              <a:rPr lang="en-US" sz="1800" b="1" err="1" smtClean="0"/>
              <a:t>cầu</a:t>
            </a:r>
            <a:endParaRPr lang="en-US" sz="1800" b="1" smtClean="0"/>
          </a:p>
          <a:p>
            <a:pPr lvl="1"/>
            <a:r>
              <a:rPr lang="vi-VN" sz="1800"/>
              <a:t>Phân loại theo yêu cầu chức năng hoặc phi chức năng</a:t>
            </a:r>
            <a:endParaRPr lang="en-US" sz="1800"/>
          </a:p>
          <a:p>
            <a:pPr lvl="1"/>
            <a:r>
              <a:rPr lang="vi-VN" sz="1800"/>
              <a:t>Phân loại theo các yêu cầu đặt ra cho sản phẩm hoặc là trên từng tiến trình</a:t>
            </a:r>
            <a:endParaRPr lang="en-US" sz="1800"/>
          </a:p>
          <a:p>
            <a:pPr lvl="1"/>
            <a:r>
              <a:rPr lang="vi-VN" sz="1800"/>
              <a:t>Phân loại theo độ ưu tiên phần mềm</a:t>
            </a:r>
            <a:endParaRPr lang="en-US" sz="1800"/>
          </a:p>
          <a:p>
            <a:pPr lvl="1"/>
            <a:r>
              <a:rPr lang="en-US" sz="1800" err="1"/>
              <a:t>Phân</a:t>
            </a:r>
            <a:r>
              <a:rPr lang="en-US" sz="1800"/>
              <a:t> </a:t>
            </a:r>
            <a:r>
              <a:rPr lang="en-US" sz="1800" err="1"/>
              <a:t>theo</a:t>
            </a:r>
            <a:r>
              <a:rPr lang="en-US" sz="1800"/>
              <a:t> </a:t>
            </a:r>
            <a:r>
              <a:rPr lang="en-US" sz="1800" err="1"/>
              <a:t>phạm</a:t>
            </a:r>
            <a:r>
              <a:rPr lang="en-US" sz="1800"/>
              <a:t> vi </a:t>
            </a:r>
            <a:r>
              <a:rPr lang="en-US" sz="1800" err="1"/>
              <a:t>yêu</a:t>
            </a:r>
            <a:r>
              <a:rPr lang="en-US" sz="1800"/>
              <a:t> </a:t>
            </a:r>
            <a:r>
              <a:rPr lang="en-US" sz="1800" err="1"/>
              <a:t>cầu</a:t>
            </a:r>
            <a:r>
              <a:rPr lang="en-US" sz="1800"/>
              <a:t> </a:t>
            </a:r>
            <a:r>
              <a:rPr lang="en-US" sz="1800" err="1"/>
              <a:t>phần</a:t>
            </a:r>
            <a:r>
              <a:rPr lang="en-US" sz="1800"/>
              <a:t> </a:t>
            </a:r>
            <a:r>
              <a:rPr lang="en-US" sz="1800" err="1"/>
              <a:t>mềm</a:t>
            </a:r>
            <a:endParaRPr lang="en-US" sz="1800"/>
          </a:p>
          <a:p>
            <a:pPr lvl="1"/>
            <a:r>
              <a:rPr lang="vi-VN" sz="1800"/>
              <a:t>Phân loại theo độ dễ biến động/ tính ổn </a:t>
            </a:r>
            <a:r>
              <a:rPr lang="vi-VN" sz="1800" smtClean="0"/>
              <a:t>định</a:t>
            </a:r>
            <a:endParaRPr lang="en-US" sz="1800" b="1" smtClean="0"/>
          </a:p>
          <a:p>
            <a:r>
              <a:rPr lang="en-US" sz="1800" b="1" err="1" smtClean="0"/>
              <a:t>Mô</a:t>
            </a:r>
            <a:r>
              <a:rPr lang="en-US" sz="1800" b="1" smtClean="0"/>
              <a:t> </a:t>
            </a:r>
            <a:r>
              <a:rPr lang="en-US" sz="1800" b="1" err="1" smtClean="0"/>
              <a:t>hình</a:t>
            </a:r>
            <a:r>
              <a:rPr lang="en-US" sz="1800" b="1" smtClean="0"/>
              <a:t> </a:t>
            </a:r>
            <a:r>
              <a:rPr lang="en-US" sz="1800" b="1" err="1" smtClean="0"/>
              <a:t>hóa</a:t>
            </a:r>
            <a:r>
              <a:rPr lang="en-US" sz="1800" b="1" smtClean="0"/>
              <a:t> </a:t>
            </a:r>
            <a:r>
              <a:rPr lang="en-US" sz="1800" b="1" err="1" smtClean="0"/>
              <a:t>khái</a:t>
            </a:r>
            <a:r>
              <a:rPr lang="en-US" sz="1800" b="1" smtClean="0"/>
              <a:t> </a:t>
            </a:r>
            <a:r>
              <a:rPr lang="en-US" sz="1800" b="1" err="1" smtClean="0"/>
              <a:t>niệm</a:t>
            </a:r>
            <a:endParaRPr lang="en-US" sz="1800" b="1" smtClean="0"/>
          </a:p>
          <a:p>
            <a:r>
              <a:rPr lang="en-US" sz="1800" b="1" err="1"/>
              <a:t>Thiết</a:t>
            </a:r>
            <a:r>
              <a:rPr lang="en-US" sz="1800" b="1"/>
              <a:t> </a:t>
            </a:r>
            <a:r>
              <a:rPr lang="en-US" sz="1800" b="1" err="1"/>
              <a:t>kế</a:t>
            </a:r>
            <a:r>
              <a:rPr lang="en-US" sz="1800" b="1"/>
              <a:t> </a:t>
            </a:r>
            <a:r>
              <a:rPr lang="en-US" sz="1800" b="1" err="1"/>
              <a:t>kiến</a:t>
            </a:r>
            <a:r>
              <a:rPr lang="en-US" sz="1800" b="1"/>
              <a:t> </a:t>
            </a:r>
            <a:r>
              <a:rPr lang="en-US" sz="1800" b="1" err="1"/>
              <a:t>trúc</a:t>
            </a:r>
            <a:r>
              <a:rPr lang="en-US" sz="1800" b="1"/>
              <a:t> </a:t>
            </a:r>
            <a:r>
              <a:rPr lang="en-US" sz="1800" b="1" err="1"/>
              <a:t>và</a:t>
            </a:r>
            <a:r>
              <a:rPr lang="en-US" sz="1800" b="1"/>
              <a:t> </a:t>
            </a:r>
            <a:r>
              <a:rPr lang="en-US" sz="1800" b="1" err="1"/>
              <a:t>các</a:t>
            </a:r>
            <a:r>
              <a:rPr lang="en-US" sz="1800" b="1"/>
              <a:t> </a:t>
            </a:r>
            <a:r>
              <a:rPr lang="en-US" sz="1800" b="1" err="1"/>
              <a:t>yêu</a:t>
            </a:r>
            <a:r>
              <a:rPr lang="en-US" sz="1800" b="1"/>
              <a:t> </a:t>
            </a:r>
            <a:r>
              <a:rPr lang="en-US" sz="1800" b="1" err="1"/>
              <a:t>cầu</a:t>
            </a:r>
            <a:r>
              <a:rPr lang="en-US" sz="1800" b="1"/>
              <a:t> </a:t>
            </a:r>
            <a:r>
              <a:rPr lang="en-US" sz="1800" b="1" err="1"/>
              <a:t>phân</a:t>
            </a:r>
            <a:r>
              <a:rPr lang="en-US" sz="1800" b="1"/>
              <a:t> </a:t>
            </a:r>
            <a:r>
              <a:rPr lang="en-US" sz="1800" b="1" err="1" smtClean="0"/>
              <a:t>bổ</a:t>
            </a:r>
            <a:endParaRPr lang="en-US" sz="1800" b="1" smtClean="0"/>
          </a:p>
          <a:p>
            <a:r>
              <a:rPr lang="en-US" sz="1800" b="1" err="1" smtClean="0"/>
              <a:t>Sự</a:t>
            </a:r>
            <a:r>
              <a:rPr lang="en-US" sz="1800" b="1" smtClean="0"/>
              <a:t> </a:t>
            </a:r>
            <a:r>
              <a:rPr lang="en-US" sz="1800" b="1" err="1" smtClean="0"/>
              <a:t>đàm</a:t>
            </a:r>
            <a:r>
              <a:rPr lang="en-US" sz="1800" b="1" smtClean="0"/>
              <a:t> </a:t>
            </a:r>
            <a:r>
              <a:rPr lang="en-US" sz="1800" b="1" err="1" smtClean="0"/>
              <a:t>phán</a:t>
            </a:r>
            <a:r>
              <a:rPr lang="en-US" sz="1800" b="1" smtClean="0"/>
              <a:t> </a:t>
            </a:r>
            <a:r>
              <a:rPr lang="en-US" sz="1800" b="1" err="1" smtClean="0"/>
              <a:t>của</a:t>
            </a:r>
            <a:r>
              <a:rPr lang="en-US" sz="1800" b="1" smtClean="0"/>
              <a:t> </a:t>
            </a:r>
            <a:r>
              <a:rPr lang="en-US" sz="1800" b="1" err="1" smtClean="0"/>
              <a:t>các</a:t>
            </a:r>
            <a:r>
              <a:rPr lang="en-US" sz="1800" b="1" smtClean="0"/>
              <a:t> </a:t>
            </a:r>
            <a:r>
              <a:rPr lang="en-US" sz="1800" b="1" err="1" smtClean="0"/>
              <a:t>yêu</a:t>
            </a:r>
            <a:r>
              <a:rPr lang="en-US" sz="1800" b="1" smtClean="0"/>
              <a:t> </a:t>
            </a:r>
            <a:r>
              <a:rPr lang="en-US" sz="1800" b="1" err="1" smtClean="0"/>
              <a:t>cầu</a:t>
            </a:r>
            <a:endParaRPr lang="en-US" sz="1800" b="1" smtClean="0"/>
          </a:p>
          <a:p>
            <a:r>
              <a:rPr lang="en-US" sz="1800" b="1" err="1"/>
              <a:t>Phân</a:t>
            </a:r>
            <a:r>
              <a:rPr lang="en-US" sz="1800" b="1"/>
              <a:t> </a:t>
            </a:r>
            <a:r>
              <a:rPr lang="en-US" sz="1800" b="1" err="1"/>
              <a:t>tích</a:t>
            </a:r>
            <a:r>
              <a:rPr lang="en-US" sz="1800" b="1"/>
              <a:t> </a:t>
            </a:r>
            <a:r>
              <a:rPr lang="en-US" sz="1800" b="1" err="1"/>
              <a:t>chính</a:t>
            </a:r>
            <a:r>
              <a:rPr lang="en-US" sz="1800" b="1"/>
              <a:t> </a:t>
            </a:r>
            <a:r>
              <a:rPr lang="en-US" sz="1800" b="1" err="1"/>
              <a:t>thức</a:t>
            </a:r>
            <a:endParaRPr lang="en-US" sz="1800" b="1" smtClean="0"/>
          </a:p>
          <a:p>
            <a:endParaRPr lang="en-US" sz="1800"/>
          </a:p>
        </p:txBody>
      </p:sp>
    </p:spTree>
    <p:extLst>
      <p:ext uri="{BB962C8B-B14F-4D97-AF65-F5344CB8AC3E}">
        <p14:creationId xmlns:p14="http://schemas.microsoft.com/office/powerpoint/2010/main" val="352749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smtClean="0"/>
              <a:t>Đặc</a:t>
            </a:r>
            <a:r>
              <a:rPr lang="en-US" smtClean="0"/>
              <a:t> </a:t>
            </a:r>
            <a:r>
              <a:rPr lang="en-US" err="1" smtClean="0"/>
              <a:t>tả</a:t>
            </a:r>
            <a:r>
              <a:rPr lang="en-US" smtClean="0"/>
              <a:t> </a:t>
            </a:r>
            <a:r>
              <a:rPr lang="en-US" err="1" smtClean="0"/>
              <a:t>yêu</a:t>
            </a:r>
            <a:r>
              <a:rPr lang="en-US" smtClean="0"/>
              <a:t> </a:t>
            </a:r>
            <a:r>
              <a:rPr lang="en-US" err="1" smtClean="0"/>
              <a:t>cầu</a:t>
            </a:r>
            <a:endParaRPr lang="en-US"/>
          </a:p>
        </p:txBody>
      </p:sp>
      <p:sp>
        <p:nvSpPr>
          <p:cNvPr id="3" name="Content Placeholder 2"/>
          <p:cNvSpPr>
            <a:spLocks noGrp="1"/>
          </p:cNvSpPr>
          <p:nvPr>
            <p:ph idx="1"/>
          </p:nvPr>
        </p:nvSpPr>
        <p:spPr/>
        <p:txBody>
          <a:bodyPr/>
          <a:lstStyle/>
          <a:p>
            <a:pPr marL="0" indent="0">
              <a:buNone/>
            </a:pPr>
            <a:r>
              <a:rPr lang="en-US" sz="2000" b="1" err="1" smtClean="0"/>
              <a:t>Các</a:t>
            </a:r>
            <a:r>
              <a:rPr lang="en-US" sz="2000" b="1" smtClean="0"/>
              <a:t> </a:t>
            </a:r>
            <a:r>
              <a:rPr lang="en-US" sz="2000" b="1" err="1" smtClean="0"/>
              <a:t>hoạt</a:t>
            </a:r>
            <a:r>
              <a:rPr lang="en-US" sz="2000" b="1" smtClean="0"/>
              <a:t> </a:t>
            </a:r>
            <a:r>
              <a:rPr lang="en-US" sz="2000" b="1" err="1" smtClean="0"/>
              <a:t>động</a:t>
            </a:r>
            <a:endParaRPr lang="en-US" sz="2000" b="1" smtClean="0"/>
          </a:p>
          <a:p>
            <a:r>
              <a:rPr lang="en-US" sz="1800" err="1" smtClean="0"/>
              <a:t>Áp</a:t>
            </a:r>
            <a:r>
              <a:rPr lang="en-US" sz="1800" smtClean="0"/>
              <a:t> </a:t>
            </a:r>
            <a:r>
              <a:rPr lang="en-US" sz="1800" err="1" smtClean="0"/>
              <a:t>dụng</a:t>
            </a:r>
            <a:r>
              <a:rPr lang="en-US" sz="1800" smtClean="0"/>
              <a:t> </a:t>
            </a:r>
            <a:r>
              <a:rPr lang="en-US" sz="1800" err="1" smtClean="0"/>
              <a:t>các</a:t>
            </a:r>
            <a:r>
              <a:rPr lang="en-US" sz="1800" smtClean="0"/>
              <a:t> </a:t>
            </a:r>
            <a:r>
              <a:rPr lang="en-US" sz="1800" err="1" smtClean="0"/>
              <a:t>mẫu</a:t>
            </a:r>
            <a:r>
              <a:rPr lang="en-US" sz="1800" smtClean="0"/>
              <a:t> </a:t>
            </a:r>
            <a:r>
              <a:rPr lang="en-US" sz="1800" err="1" smtClean="0"/>
              <a:t>đặc</a:t>
            </a:r>
            <a:r>
              <a:rPr lang="en-US" sz="1800" smtClean="0"/>
              <a:t> </a:t>
            </a:r>
            <a:r>
              <a:rPr lang="en-US" sz="1800" err="1" smtClean="0"/>
              <a:t>tả</a:t>
            </a:r>
            <a:r>
              <a:rPr lang="en-US" sz="1800" smtClean="0"/>
              <a:t> </a:t>
            </a:r>
            <a:r>
              <a:rPr lang="en-US" sz="1800" err="1" smtClean="0"/>
              <a:t>yêu</a:t>
            </a:r>
            <a:r>
              <a:rPr lang="en-US" sz="1800" smtClean="0"/>
              <a:t> </a:t>
            </a:r>
            <a:r>
              <a:rPr lang="en-US" sz="1800" err="1" smtClean="0"/>
              <a:t>cầu</a:t>
            </a:r>
            <a:r>
              <a:rPr lang="en-US" sz="1800" smtClean="0"/>
              <a:t> </a:t>
            </a:r>
            <a:r>
              <a:rPr lang="en-US" sz="1800" err="1" smtClean="0"/>
              <a:t>phần</a:t>
            </a:r>
            <a:r>
              <a:rPr lang="en-US" sz="1800" smtClean="0"/>
              <a:t> </a:t>
            </a:r>
            <a:r>
              <a:rPr lang="en-US" sz="1800" err="1" smtClean="0"/>
              <a:t>mềm</a:t>
            </a:r>
            <a:r>
              <a:rPr lang="en-US" sz="1800" smtClean="0"/>
              <a:t>.</a:t>
            </a:r>
            <a:endParaRPr lang="en-US" sz="1800" smtClean="0"/>
          </a:p>
          <a:p>
            <a:r>
              <a:rPr lang="en-US" sz="1800" err="1" smtClean="0"/>
              <a:t>Xác</a:t>
            </a:r>
            <a:r>
              <a:rPr lang="en-US" sz="1800" smtClean="0"/>
              <a:t> </a:t>
            </a:r>
            <a:r>
              <a:rPr lang="en-US" sz="1800" err="1" smtClean="0"/>
              <a:t>định</a:t>
            </a:r>
            <a:r>
              <a:rPr lang="en-US" sz="1800" smtClean="0"/>
              <a:t> </a:t>
            </a:r>
            <a:r>
              <a:rPr lang="en-US" sz="1800" err="1" smtClean="0"/>
              <a:t>các</a:t>
            </a:r>
            <a:r>
              <a:rPr lang="en-US" sz="1800" smtClean="0"/>
              <a:t> </a:t>
            </a:r>
            <a:r>
              <a:rPr lang="en-US" sz="1800" err="1" smtClean="0"/>
              <a:t>nguồn</a:t>
            </a:r>
            <a:r>
              <a:rPr lang="en-US" sz="1800" smtClean="0"/>
              <a:t> </a:t>
            </a:r>
            <a:r>
              <a:rPr lang="en-US" sz="1800" err="1" smtClean="0"/>
              <a:t>yêu</a:t>
            </a:r>
            <a:r>
              <a:rPr lang="en-US" sz="1800" smtClean="0"/>
              <a:t> </a:t>
            </a:r>
            <a:r>
              <a:rPr lang="en-US" sz="1800" err="1" smtClean="0"/>
              <a:t>cầu</a:t>
            </a:r>
            <a:endParaRPr lang="en-US" sz="1800" smtClean="0"/>
          </a:p>
          <a:p>
            <a:r>
              <a:rPr lang="en-US" sz="1800" err="1" smtClean="0"/>
              <a:t>Gán</a:t>
            </a:r>
            <a:r>
              <a:rPr lang="en-US" sz="1800" smtClean="0"/>
              <a:t> </a:t>
            </a:r>
            <a:r>
              <a:rPr lang="en-US" sz="1800" err="1" smtClean="0"/>
              <a:t>nhãn</a:t>
            </a:r>
            <a:r>
              <a:rPr lang="en-US" sz="1800" smtClean="0"/>
              <a:t> </a:t>
            </a:r>
            <a:r>
              <a:rPr lang="en-US" sz="1800" err="1" smtClean="0"/>
              <a:t>riêng</a:t>
            </a:r>
            <a:r>
              <a:rPr lang="en-US" sz="1800" smtClean="0"/>
              <a:t> </a:t>
            </a:r>
            <a:r>
              <a:rPr lang="en-US" sz="1800" err="1" smtClean="0"/>
              <a:t>cho</a:t>
            </a:r>
            <a:r>
              <a:rPr lang="en-US" sz="1800" smtClean="0"/>
              <a:t> </a:t>
            </a:r>
            <a:r>
              <a:rPr lang="en-US" sz="1800" err="1" smtClean="0"/>
              <a:t>mỗi</a:t>
            </a:r>
            <a:r>
              <a:rPr lang="en-US" sz="1800" smtClean="0"/>
              <a:t> </a:t>
            </a:r>
            <a:r>
              <a:rPr lang="en-US" sz="1800" err="1" smtClean="0"/>
              <a:t>yêu</a:t>
            </a:r>
            <a:r>
              <a:rPr lang="en-US" sz="1800" smtClean="0"/>
              <a:t> </a:t>
            </a:r>
            <a:r>
              <a:rPr lang="en-US" sz="1800" err="1" smtClean="0"/>
              <a:t>cầu</a:t>
            </a:r>
            <a:endParaRPr lang="en-US" sz="1800" smtClean="0"/>
          </a:p>
          <a:p>
            <a:r>
              <a:rPr lang="en-US" sz="1800" err="1" smtClean="0"/>
              <a:t>Ghi</a:t>
            </a:r>
            <a:r>
              <a:rPr lang="en-US" sz="1800" smtClean="0"/>
              <a:t> </a:t>
            </a:r>
            <a:r>
              <a:rPr lang="en-US" sz="1800" err="1" smtClean="0"/>
              <a:t>lại</a:t>
            </a:r>
            <a:r>
              <a:rPr lang="en-US" sz="1800" smtClean="0"/>
              <a:t> </a:t>
            </a:r>
            <a:r>
              <a:rPr lang="en-US" sz="1800" err="1" smtClean="0"/>
              <a:t>các</a:t>
            </a:r>
            <a:r>
              <a:rPr lang="en-US" sz="1800" smtClean="0"/>
              <a:t> </a:t>
            </a:r>
            <a:r>
              <a:rPr lang="en-US" sz="1800" err="1" smtClean="0"/>
              <a:t>quy</a:t>
            </a:r>
            <a:r>
              <a:rPr lang="en-US" sz="1800" smtClean="0"/>
              <a:t> </a:t>
            </a:r>
            <a:r>
              <a:rPr lang="en-US" sz="1800" err="1" smtClean="0"/>
              <a:t>tắc</a:t>
            </a:r>
            <a:r>
              <a:rPr lang="en-US" sz="1800" smtClean="0"/>
              <a:t> </a:t>
            </a:r>
            <a:r>
              <a:rPr lang="en-US" sz="1800" err="1" smtClean="0"/>
              <a:t>kinh</a:t>
            </a:r>
            <a:r>
              <a:rPr lang="en-US" sz="1800" smtClean="0"/>
              <a:t> </a:t>
            </a:r>
            <a:r>
              <a:rPr lang="en-US" sz="1800" err="1" smtClean="0"/>
              <a:t>doanh</a:t>
            </a:r>
            <a:endParaRPr lang="en-US" sz="1800" smtClean="0"/>
          </a:p>
          <a:p>
            <a:r>
              <a:rPr lang="en-US" sz="1800" err="1" smtClean="0"/>
              <a:t>Xác</a:t>
            </a:r>
            <a:r>
              <a:rPr lang="en-US" sz="1800" smtClean="0"/>
              <a:t> </a:t>
            </a:r>
            <a:r>
              <a:rPr lang="en-US" sz="1800" err="1" smtClean="0"/>
              <a:t>định</a:t>
            </a:r>
            <a:r>
              <a:rPr lang="en-US" sz="1800" smtClean="0"/>
              <a:t> </a:t>
            </a:r>
            <a:r>
              <a:rPr lang="en-US" sz="1800" err="1" smtClean="0"/>
              <a:t>các</a:t>
            </a:r>
            <a:r>
              <a:rPr lang="en-US" sz="1800" smtClean="0"/>
              <a:t> </a:t>
            </a:r>
            <a:r>
              <a:rPr lang="en-US" sz="1800" err="1" smtClean="0"/>
              <a:t>thuộc</a:t>
            </a:r>
            <a:r>
              <a:rPr lang="en-US" sz="1800" smtClean="0"/>
              <a:t> </a:t>
            </a:r>
            <a:r>
              <a:rPr lang="en-US" sz="1800" err="1" smtClean="0"/>
              <a:t>tính</a:t>
            </a:r>
            <a:r>
              <a:rPr lang="en-US" sz="1800" smtClean="0"/>
              <a:t> </a:t>
            </a:r>
            <a:r>
              <a:rPr lang="en-US" sz="1800" err="1" smtClean="0"/>
              <a:t>chất</a:t>
            </a:r>
            <a:r>
              <a:rPr lang="en-US" sz="1800" smtClean="0"/>
              <a:t> </a:t>
            </a:r>
            <a:r>
              <a:rPr lang="en-US" sz="1800" err="1" smtClean="0"/>
              <a:t>lượng</a:t>
            </a:r>
            <a:endParaRPr lang="en-US" sz="1800" smtClean="0"/>
          </a:p>
          <a:p>
            <a:pPr marL="0" indent="0">
              <a:buNone/>
            </a:pPr>
            <a:r>
              <a:rPr lang="en-US" sz="2000" b="1" err="1" smtClean="0"/>
              <a:t>Mục</a:t>
            </a:r>
            <a:r>
              <a:rPr lang="en-US" sz="2000" b="1" smtClean="0"/>
              <a:t> </a:t>
            </a:r>
            <a:r>
              <a:rPr lang="en-US" sz="2000" b="1" err="1" smtClean="0"/>
              <a:t>tiêu</a:t>
            </a:r>
            <a:endParaRPr lang="en-US" sz="2000" b="1" smtClean="0"/>
          </a:p>
          <a:p>
            <a:r>
              <a:rPr lang="en-US" sz="1800" err="1" smtClean="0"/>
              <a:t>Tạo</a:t>
            </a:r>
            <a:r>
              <a:rPr lang="en-US" sz="1800" smtClean="0"/>
              <a:t> </a:t>
            </a:r>
            <a:r>
              <a:rPr lang="en-US" sz="1800" err="1" smtClean="0"/>
              <a:t>tài</a:t>
            </a:r>
            <a:r>
              <a:rPr lang="en-US" sz="1800" smtClean="0"/>
              <a:t> </a:t>
            </a:r>
            <a:r>
              <a:rPr lang="en-US" sz="1800" err="1" smtClean="0"/>
              <a:t>liệu</a:t>
            </a:r>
            <a:r>
              <a:rPr lang="en-US" sz="1800" smtClean="0"/>
              <a:t> </a:t>
            </a:r>
            <a:r>
              <a:rPr lang="en-US" sz="1800" err="1" smtClean="0"/>
              <a:t>định</a:t>
            </a:r>
            <a:r>
              <a:rPr lang="en-US" sz="1800" smtClean="0"/>
              <a:t> </a:t>
            </a:r>
            <a:r>
              <a:rPr lang="en-US" sz="1800" err="1" smtClean="0"/>
              <a:t>nghĩa</a:t>
            </a:r>
            <a:r>
              <a:rPr lang="en-US" sz="1800" smtClean="0"/>
              <a:t> </a:t>
            </a:r>
            <a:r>
              <a:rPr lang="en-US" sz="1800" err="1" smtClean="0"/>
              <a:t>hệ</a:t>
            </a:r>
            <a:r>
              <a:rPr lang="en-US" sz="1800" smtClean="0"/>
              <a:t> </a:t>
            </a:r>
            <a:r>
              <a:rPr lang="en-US" sz="1800" err="1" smtClean="0"/>
              <a:t>thống</a:t>
            </a:r>
            <a:endParaRPr lang="en-US" sz="1800" smtClean="0"/>
          </a:p>
          <a:p>
            <a:r>
              <a:rPr lang="en-US" sz="1800" err="1" smtClean="0"/>
              <a:t>Đặc</a:t>
            </a:r>
            <a:r>
              <a:rPr lang="en-US" sz="1800" smtClean="0"/>
              <a:t> </a:t>
            </a:r>
            <a:r>
              <a:rPr lang="en-US" sz="1800" err="1" smtClean="0"/>
              <a:t>tả</a:t>
            </a:r>
            <a:r>
              <a:rPr lang="en-US" sz="1800" smtClean="0"/>
              <a:t> </a:t>
            </a:r>
            <a:r>
              <a:rPr lang="en-US" sz="1800" err="1" smtClean="0"/>
              <a:t>được</a:t>
            </a:r>
            <a:r>
              <a:rPr lang="en-US" sz="1800" smtClean="0"/>
              <a:t> </a:t>
            </a:r>
            <a:r>
              <a:rPr lang="en-US" sz="1800" err="1" smtClean="0"/>
              <a:t>yêu</a:t>
            </a:r>
            <a:r>
              <a:rPr lang="en-US" sz="1800" smtClean="0"/>
              <a:t> </a:t>
            </a:r>
            <a:r>
              <a:rPr lang="en-US" sz="1800" err="1" smtClean="0"/>
              <a:t>cầu</a:t>
            </a:r>
            <a:r>
              <a:rPr lang="en-US" sz="1800" smtClean="0"/>
              <a:t> </a:t>
            </a:r>
            <a:r>
              <a:rPr lang="en-US" sz="1800" err="1" smtClean="0"/>
              <a:t>hệ</a:t>
            </a:r>
            <a:r>
              <a:rPr lang="en-US" sz="1800" smtClean="0"/>
              <a:t> </a:t>
            </a:r>
            <a:r>
              <a:rPr lang="en-US" sz="1800" err="1" smtClean="0"/>
              <a:t>thống</a:t>
            </a:r>
            <a:endParaRPr lang="en-US" sz="1800" smtClean="0"/>
          </a:p>
          <a:p>
            <a:r>
              <a:rPr lang="en-US" sz="1800" err="1" smtClean="0"/>
              <a:t>Đặc</a:t>
            </a:r>
            <a:r>
              <a:rPr lang="en-US" sz="1800" smtClean="0"/>
              <a:t> </a:t>
            </a:r>
            <a:r>
              <a:rPr lang="en-US" sz="1800" err="1" smtClean="0"/>
              <a:t>tả</a:t>
            </a:r>
            <a:r>
              <a:rPr lang="en-US" sz="1800" smtClean="0"/>
              <a:t> </a:t>
            </a:r>
            <a:r>
              <a:rPr lang="en-US" sz="1800" err="1" smtClean="0"/>
              <a:t>được</a:t>
            </a:r>
            <a:r>
              <a:rPr lang="en-US" sz="1800" smtClean="0"/>
              <a:t> </a:t>
            </a:r>
            <a:r>
              <a:rPr lang="en-US" sz="1800" err="1" smtClean="0"/>
              <a:t>yêu</a:t>
            </a:r>
            <a:r>
              <a:rPr lang="en-US" sz="1800" smtClean="0"/>
              <a:t> </a:t>
            </a:r>
            <a:r>
              <a:rPr lang="en-US" sz="1800" err="1" smtClean="0"/>
              <a:t>cầu</a:t>
            </a:r>
            <a:r>
              <a:rPr lang="en-US" sz="1800" smtClean="0"/>
              <a:t> </a:t>
            </a:r>
            <a:r>
              <a:rPr lang="en-US" sz="1800" err="1" smtClean="0"/>
              <a:t>của</a:t>
            </a:r>
            <a:r>
              <a:rPr lang="en-US" sz="1800" smtClean="0"/>
              <a:t> </a:t>
            </a:r>
            <a:r>
              <a:rPr lang="en-US" sz="1800" err="1" smtClean="0"/>
              <a:t>phần</a:t>
            </a:r>
            <a:r>
              <a:rPr lang="en-US" sz="1800" smtClean="0"/>
              <a:t> </a:t>
            </a:r>
            <a:r>
              <a:rPr lang="en-US" sz="1800" err="1" smtClean="0"/>
              <a:t>mềm</a:t>
            </a:r>
            <a:endParaRPr lang="en-US" sz="1800"/>
          </a:p>
        </p:txBody>
      </p:sp>
    </p:spTree>
    <p:extLst>
      <p:ext uri="{BB962C8B-B14F-4D97-AF65-F5344CB8AC3E}">
        <p14:creationId xmlns:p14="http://schemas.microsoft.com/office/powerpoint/2010/main" val="30179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Thẩm</a:t>
            </a:r>
            <a:r>
              <a:rPr lang="en-US" smtClean="0"/>
              <a:t> </a:t>
            </a:r>
            <a:r>
              <a:rPr lang="en-US" err="1" smtClean="0"/>
              <a:t>định</a:t>
            </a:r>
            <a:r>
              <a:rPr lang="en-US" smtClean="0"/>
              <a:t> </a:t>
            </a:r>
            <a:r>
              <a:rPr lang="en-US" err="1" smtClean="0"/>
              <a:t>yêu</a:t>
            </a:r>
            <a:r>
              <a:rPr lang="en-US" smtClean="0"/>
              <a:t> </a:t>
            </a:r>
            <a:r>
              <a:rPr lang="en-US" err="1" smtClean="0"/>
              <a:t>cầu</a:t>
            </a:r>
            <a:endParaRPr lang="en-US"/>
          </a:p>
        </p:txBody>
      </p:sp>
      <p:sp>
        <p:nvSpPr>
          <p:cNvPr id="3" name="Content Placeholder 2"/>
          <p:cNvSpPr>
            <a:spLocks noGrp="1"/>
          </p:cNvSpPr>
          <p:nvPr>
            <p:ph idx="1"/>
          </p:nvPr>
        </p:nvSpPr>
        <p:spPr/>
        <p:txBody>
          <a:bodyPr/>
          <a:lstStyle/>
          <a:p>
            <a:r>
              <a:rPr lang="en-US" sz="1800" err="1" smtClean="0"/>
              <a:t>Kiểm</a:t>
            </a:r>
            <a:r>
              <a:rPr lang="en-US" sz="1800" smtClean="0"/>
              <a:t> </a:t>
            </a:r>
            <a:r>
              <a:rPr lang="en-US" sz="1800" err="1" smtClean="0"/>
              <a:t>tra</a:t>
            </a:r>
            <a:r>
              <a:rPr lang="en-US" sz="1800" smtClean="0"/>
              <a:t> </a:t>
            </a:r>
            <a:r>
              <a:rPr lang="en-US" sz="1800" err="1" smtClean="0"/>
              <a:t>tính</a:t>
            </a:r>
            <a:r>
              <a:rPr lang="en-US" sz="1800" smtClean="0"/>
              <a:t> </a:t>
            </a:r>
            <a:r>
              <a:rPr lang="en-US" sz="1800" err="1" smtClean="0"/>
              <a:t>nhất</a:t>
            </a:r>
            <a:r>
              <a:rPr lang="en-US" sz="1800" smtClean="0"/>
              <a:t> </a:t>
            </a:r>
            <a:r>
              <a:rPr lang="en-US" sz="1800" err="1" smtClean="0"/>
              <a:t>quán</a:t>
            </a:r>
            <a:r>
              <a:rPr lang="en-US" sz="1800" smtClean="0"/>
              <a:t> </a:t>
            </a:r>
            <a:r>
              <a:rPr lang="en-US" sz="1800" err="1" smtClean="0"/>
              <a:t>của</a:t>
            </a:r>
            <a:r>
              <a:rPr lang="en-US" sz="1800" smtClean="0"/>
              <a:t> </a:t>
            </a:r>
            <a:r>
              <a:rPr lang="en-US" sz="1800" err="1" smtClean="0"/>
              <a:t>các</a:t>
            </a:r>
            <a:r>
              <a:rPr lang="en-US" sz="1800" smtClean="0"/>
              <a:t> </a:t>
            </a:r>
            <a:r>
              <a:rPr lang="en-US" sz="1800" err="1" smtClean="0"/>
              <a:t>đặc</a:t>
            </a:r>
            <a:r>
              <a:rPr lang="en-US" sz="1800" smtClean="0"/>
              <a:t> </a:t>
            </a:r>
            <a:r>
              <a:rPr lang="en-US" sz="1800" err="1" smtClean="0"/>
              <a:t>tả</a:t>
            </a:r>
            <a:r>
              <a:rPr lang="en-US" sz="1800" smtClean="0"/>
              <a:t> </a:t>
            </a:r>
            <a:r>
              <a:rPr lang="en-US" sz="1800" err="1" smtClean="0"/>
              <a:t>yêu</a:t>
            </a:r>
            <a:r>
              <a:rPr lang="en-US" sz="1800" smtClean="0"/>
              <a:t> </a:t>
            </a:r>
            <a:r>
              <a:rPr lang="en-US" sz="1800" err="1" smtClean="0"/>
              <a:t>cầu</a:t>
            </a:r>
            <a:r>
              <a:rPr lang="en-US" sz="1800" smtClean="0"/>
              <a:t> </a:t>
            </a:r>
            <a:r>
              <a:rPr lang="en-US" sz="1800" err="1" smtClean="0"/>
              <a:t>của</a:t>
            </a:r>
            <a:r>
              <a:rPr lang="en-US" sz="1800" smtClean="0"/>
              <a:t> </a:t>
            </a:r>
            <a:r>
              <a:rPr lang="en-US" sz="1800" err="1" smtClean="0"/>
              <a:t>các</a:t>
            </a:r>
            <a:r>
              <a:rPr lang="en-US" sz="1800" smtClean="0"/>
              <a:t> </a:t>
            </a:r>
            <a:r>
              <a:rPr lang="en-US" sz="1800" err="1" smtClean="0"/>
              <a:t>sản</a:t>
            </a:r>
            <a:r>
              <a:rPr lang="en-US" sz="1800" smtClean="0"/>
              <a:t> </a:t>
            </a:r>
            <a:r>
              <a:rPr lang="en-US" sz="1800" err="1" smtClean="0"/>
              <a:t>phẩm</a:t>
            </a:r>
            <a:r>
              <a:rPr lang="en-US" sz="1800" smtClean="0"/>
              <a:t> </a:t>
            </a:r>
            <a:r>
              <a:rPr lang="en-US" sz="1800" err="1" smtClean="0"/>
              <a:t>phần</a:t>
            </a:r>
            <a:r>
              <a:rPr lang="en-US" sz="1800" smtClean="0"/>
              <a:t> </a:t>
            </a:r>
            <a:r>
              <a:rPr lang="en-US" sz="1800" err="1" smtClean="0"/>
              <a:t>mềm</a:t>
            </a:r>
            <a:r>
              <a:rPr lang="en-US" sz="1800" smtClean="0"/>
              <a:t> </a:t>
            </a:r>
            <a:r>
              <a:rPr lang="en-US" sz="1800" err="1" smtClean="0"/>
              <a:t>đang</a:t>
            </a:r>
            <a:r>
              <a:rPr lang="en-US" sz="1800" smtClean="0"/>
              <a:t> </a:t>
            </a:r>
            <a:r>
              <a:rPr lang="en-US" sz="1800" err="1" smtClean="0"/>
              <a:t>phá</a:t>
            </a:r>
            <a:r>
              <a:rPr lang="en-US" sz="1800" err="1" smtClean="0"/>
              <a:t>t</a:t>
            </a:r>
            <a:r>
              <a:rPr lang="en-US" sz="1800" smtClean="0"/>
              <a:t> </a:t>
            </a:r>
            <a:r>
              <a:rPr lang="en-US" sz="1800" err="1" smtClean="0"/>
              <a:t>triển</a:t>
            </a:r>
            <a:r>
              <a:rPr lang="en-US" sz="1800"/>
              <a:t> </a:t>
            </a:r>
            <a:r>
              <a:rPr lang="en-US" sz="1800" smtClean="0"/>
              <a:t>(</a:t>
            </a:r>
            <a:r>
              <a:rPr lang="en-US" sz="1800" err="1" smtClean="0"/>
              <a:t>thiết</a:t>
            </a:r>
            <a:r>
              <a:rPr lang="en-US" sz="1800" smtClean="0"/>
              <a:t> </a:t>
            </a:r>
            <a:r>
              <a:rPr lang="en-US" sz="1800" err="1" smtClean="0"/>
              <a:t>kế</a:t>
            </a:r>
            <a:r>
              <a:rPr lang="en-US" sz="1800" smtClean="0"/>
              <a:t>, </a:t>
            </a:r>
            <a:r>
              <a:rPr lang="en-US" sz="1800" err="1" smtClean="0"/>
              <a:t>thực</a:t>
            </a:r>
            <a:r>
              <a:rPr lang="en-US" sz="1800" smtClean="0"/>
              <a:t> </a:t>
            </a:r>
            <a:r>
              <a:rPr lang="en-US" sz="1800" err="1" smtClean="0"/>
              <a:t>hiện</a:t>
            </a:r>
            <a:r>
              <a:rPr lang="en-US" sz="1800" smtClean="0"/>
              <a:t>, …) </a:t>
            </a:r>
            <a:r>
              <a:rPr lang="en-US" sz="1800" err="1" smtClean="0"/>
              <a:t>đối</a:t>
            </a:r>
            <a:r>
              <a:rPr lang="en-US" sz="1800" smtClean="0"/>
              <a:t> </a:t>
            </a:r>
            <a:r>
              <a:rPr lang="en-US" sz="1800" err="1" smtClean="0"/>
              <a:t>với</a:t>
            </a:r>
            <a:r>
              <a:rPr lang="en-US" sz="1800" smtClean="0"/>
              <a:t> </a:t>
            </a:r>
            <a:r>
              <a:rPr lang="en-US" sz="1800" err="1" smtClean="0"/>
              <a:t>các</a:t>
            </a:r>
            <a:r>
              <a:rPr lang="en-US" sz="1800" smtClean="0"/>
              <a:t> </a:t>
            </a:r>
            <a:r>
              <a:rPr lang="en-US" sz="1800" err="1" smtClean="0"/>
              <a:t>đặc</a:t>
            </a:r>
            <a:r>
              <a:rPr lang="en-US" sz="1800" smtClean="0"/>
              <a:t> </a:t>
            </a:r>
            <a:r>
              <a:rPr lang="en-US" sz="1800" err="1" smtClean="0"/>
              <a:t>tả</a:t>
            </a:r>
            <a:r>
              <a:rPr lang="en-US" sz="1800" smtClean="0"/>
              <a:t> </a:t>
            </a:r>
            <a:r>
              <a:rPr lang="en-US" sz="1800" err="1" smtClean="0"/>
              <a:t>kỹ</a:t>
            </a:r>
            <a:r>
              <a:rPr lang="en-US" sz="1800" smtClean="0"/>
              <a:t> </a:t>
            </a:r>
            <a:r>
              <a:rPr lang="en-US" sz="1800" err="1" smtClean="0"/>
              <a:t>thuật</a:t>
            </a:r>
            <a:r>
              <a:rPr lang="en-US" sz="1800" smtClean="0"/>
              <a:t>.</a:t>
            </a:r>
          </a:p>
          <a:p>
            <a:pPr marL="0" indent="0">
              <a:buNone/>
            </a:pPr>
            <a:r>
              <a:rPr lang="en-US" sz="1800" b="1" err="1" smtClean="0"/>
              <a:t>Kỹ</a:t>
            </a:r>
            <a:r>
              <a:rPr lang="en-US" sz="1800" b="1" smtClean="0"/>
              <a:t> </a:t>
            </a:r>
            <a:r>
              <a:rPr lang="en-US" sz="1800" b="1" err="1" smtClean="0"/>
              <a:t>thuật</a:t>
            </a:r>
            <a:r>
              <a:rPr lang="en-US" sz="1800" b="1" smtClean="0"/>
              <a:t> </a:t>
            </a:r>
            <a:r>
              <a:rPr lang="en-US" sz="1800" b="1" err="1" smtClean="0"/>
              <a:t>thẩm</a:t>
            </a:r>
            <a:r>
              <a:rPr lang="en-US" sz="1800" b="1" smtClean="0"/>
              <a:t> </a:t>
            </a:r>
            <a:r>
              <a:rPr lang="en-US" sz="1800" b="1" err="1" smtClean="0"/>
              <a:t>định</a:t>
            </a:r>
            <a:r>
              <a:rPr lang="en-US" sz="1800" b="1" smtClean="0"/>
              <a:t> </a:t>
            </a:r>
            <a:r>
              <a:rPr lang="en-US" sz="1800" b="1" err="1" smtClean="0"/>
              <a:t>yêu</a:t>
            </a:r>
            <a:r>
              <a:rPr lang="en-US" sz="1800" b="1" smtClean="0"/>
              <a:t> </a:t>
            </a:r>
            <a:r>
              <a:rPr lang="en-US" sz="1800" b="1" err="1" smtClean="0"/>
              <a:t>cầu</a:t>
            </a:r>
            <a:endParaRPr lang="en-US" sz="1800" b="1" smtClean="0"/>
          </a:p>
          <a:p>
            <a:pPr>
              <a:defRPr/>
            </a:pPr>
            <a:r>
              <a:rPr lang="en-GB" sz="1800" b="1" i="1" err="1"/>
              <a:t>Duyệt</a:t>
            </a:r>
            <a:r>
              <a:rPr lang="en-GB" sz="1800" b="1" i="1"/>
              <a:t> </a:t>
            </a:r>
            <a:r>
              <a:rPr lang="en-GB" sz="1800" b="1" i="1" err="1"/>
              <a:t>yêu</a:t>
            </a:r>
            <a:r>
              <a:rPr lang="en-GB" sz="1800" b="1" i="1"/>
              <a:t> </a:t>
            </a:r>
            <a:r>
              <a:rPr lang="en-GB" sz="1800" b="1" i="1" err="1"/>
              <a:t>cầu</a:t>
            </a:r>
            <a:r>
              <a:rPr lang="en-GB" sz="1800" b="1" i="1"/>
              <a:t> – Requirements reviews</a:t>
            </a:r>
          </a:p>
          <a:p>
            <a:pPr lvl="1">
              <a:buFont typeface="Wingdings" pitchFamily="2" charset="2"/>
              <a:buChar char="Ø"/>
              <a:defRPr/>
            </a:pPr>
            <a:r>
              <a:rPr lang="en-GB" sz="1800" err="1">
                <a:solidFill>
                  <a:srgbClr val="0070C0"/>
                </a:solidFill>
              </a:rPr>
              <a:t>Đọc</a:t>
            </a:r>
            <a:r>
              <a:rPr lang="en-GB" sz="1800">
                <a:solidFill>
                  <a:srgbClr val="0070C0"/>
                </a:solidFill>
              </a:rPr>
              <a:t> </a:t>
            </a:r>
            <a:r>
              <a:rPr lang="en-GB" sz="1800" err="1">
                <a:solidFill>
                  <a:srgbClr val="0070C0"/>
                </a:solidFill>
              </a:rPr>
              <a:t>và</a:t>
            </a:r>
            <a:r>
              <a:rPr lang="en-GB" sz="1800">
                <a:solidFill>
                  <a:srgbClr val="0070C0"/>
                </a:solidFill>
              </a:rPr>
              <a:t> </a:t>
            </a:r>
            <a:r>
              <a:rPr lang="en-GB" sz="1800" err="1">
                <a:solidFill>
                  <a:srgbClr val="0070C0"/>
                </a:solidFill>
              </a:rPr>
              <a:t>phân</a:t>
            </a:r>
            <a:r>
              <a:rPr lang="en-GB" sz="1800">
                <a:solidFill>
                  <a:srgbClr val="0070C0"/>
                </a:solidFill>
              </a:rPr>
              <a:t> </a:t>
            </a:r>
            <a:r>
              <a:rPr lang="en-GB" sz="1800" err="1">
                <a:solidFill>
                  <a:srgbClr val="0070C0"/>
                </a:solidFill>
              </a:rPr>
              <a:t>tích</a:t>
            </a:r>
            <a:r>
              <a:rPr lang="en-GB" sz="1800">
                <a:solidFill>
                  <a:srgbClr val="0070C0"/>
                </a:solidFill>
              </a:rPr>
              <a:t> </a:t>
            </a:r>
            <a:r>
              <a:rPr lang="en-GB" sz="1800" err="1">
                <a:solidFill>
                  <a:srgbClr val="0070C0"/>
                </a:solidFill>
              </a:rPr>
              <a:t>lại</a:t>
            </a:r>
            <a:r>
              <a:rPr lang="en-GB" sz="1800">
                <a:solidFill>
                  <a:srgbClr val="0070C0"/>
                </a:solidFill>
              </a:rPr>
              <a:t> </a:t>
            </a:r>
            <a:r>
              <a:rPr lang="en-GB" sz="1800" err="1">
                <a:solidFill>
                  <a:srgbClr val="0070C0"/>
                </a:solidFill>
              </a:rPr>
              <a:t>một</a:t>
            </a:r>
            <a:r>
              <a:rPr lang="en-GB" sz="1800">
                <a:solidFill>
                  <a:srgbClr val="0070C0"/>
                </a:solidFill>
              </a:rPr>
              <a:t> </a:t>
            </a:r>
            <a:r>
              <a:rPr lang="en-GB" sz="1800" err="1">
                <a:solidFill>
                  <a:srgbClr val="0070C0"/>
                </a:solidFill>
              </a:rPr>
              <a:t>cách</a:t>
            </a:r>
            <a:r>
              <a:rPr lang="en-GB" sz="1800">
                <a:solidFill>
                  <a:srgbClr val="0070C0"/>
                </a:solidFill>
              </a:rPr>
              <a:t> </a:t>
            </a:r>
            <a:r>
              <a:rPr lang="en-GB" sz="1800" err="1">
                <a:solidFill>
                  <a:srgbClr val="0070C0"/>
                </a:solidFill>
              </a:rPr>
              <a:t>có</a:t>
            </a:r>
            <a:r>
              <a:rPr lang="en-GB" sz="1800">
                <a:solidFill>
                  <a:srgbClr val="0070C0"/>
                </a:solidFill>
              </a:rPr>
              <a:t> </a:t>
            </a:r>
            <a:r>
              <a:rPr lang="en-GB" sz="1800" err="1">
                <a:solidFill>
                  <a:srgbClr val="0070C0"/>
                </a:solidFill>
              </a:rPr>
              <a:t>hệ</a:t>
            </a:r>
            <a:r>
              <a:rPr lang="en-GB" sz="1800">
                <a:solidFill>
                  <a:srgbClr val="0070C0"/>
                </a:solidFill>
              </a:rPr>
              <a:t> </a:t>
            </a:r>
            <a:r>
              <a:rPr lang="en-GB" sz="1800" err="1">
                <a:solidFill>
                  <a:srgbClr val="0070C0"/>
                </a:solidFill>
              </a:rPr>
              <a:t>thống</a:t>
            </a:r>
            <a:r>
              <a:rPr lang="en-GB" sz="1800">
                <a:solidFill>
                  <a:srgbClr val="0070C0"/>
                </a:solidFill>
              </a:rPr>
              <a:t> (</a:t>
            </a:r>
            <a:r>
              <a:rPr lang="en-GB" sz="1800" err="1">
                <a:solidFill>
                  <a:srgbClr val="0070C0"/>
                </a:solidFill>
              </a:rPr>
              <a:t>không</a:t>
            </a:r>
            <a:r>
              <a:rPr lang="en-GB" sz="1800">
                <a:solidFill>
                  <a:srgbClr val="0070C0"/>
                </a:solidFill>
              </a:rPr>
              <a:t> </a:t>
            </a:r>
            <a:r>
              <a:rPr lang="en-GB" sz="1800" err="1">
                <a:solidFill>
                  <a:srgbClr val="0070C0"/>
                </a:solidFill>
              </a:rPr>
              <a:t>dùng</a:t>
            </a:r>
            <a:r>
              <a:rPr lang="en-GB" sz="1800">
                <a:solidFill>
                  <a:srgbClr val="0070C0"/>
                </a:solidFill>
              </a:rPr>
              <a:t> </a:t>
            </a:r>
            <a:r>
              <a:rPr lang="en-GB" sz="1800" err="1">
                <a:solidFill>
                  <a:srgbClr val="0070C0"/>
                </a:solidFill>
              </a:rPr>
              <a:t>chương</a:t>
            </a:r>
            <a:r>
              <a:rPr lang="en-GB" sz="1800">
                <a:solidFill>
                  <a:srgbClr val="0070C0"/>
                </a:solidFill>
              </a:rPr>
              <a:t> </a:t>
            </a:r>
            <a:r>
              <a:rPr lang="en-GB" sz="1800" err="1">
                <a:solidFill>
                  <a:srgbClr val="0070C0"/>
                </a:solidFill>
              </a:rPr>
              <a:t>trình</a:t>
            </a:r>
            <a:r>
              <a:rPr lang="en-GB" sz="1800">
                <a:solidFill>
                  <a:srgbClr val="0070C0"/>
                </a:solidFill>
              </a:rPr>
              <a:t> </a:t>
            </a:r>
            <a:r>
              <a:rPr lang="en-GB" sz="1800" err="1">
                <a:solidFill>
                  <a:srgbClr val="0070C0"/>
                </a:solidFill>
              </a:rPr>
              <a:t>tự</a:t>
            </a:r>
            <a:r>
              <a:rPr lang="en-GB" sz="1800">
                <a:solidFill>
                  <a:srgbClr val="0070C0"/>
                </a:solidFill>
              </a:rPr>
              <a:t> </a:t>
            </a:r>
            <a:r>
              <a:rPr lang="en-GB" sz="1800" err="1">
                <a:solidFill>
                  <a:srgbClr val="0070C0"/>
                </a:solidFill>
              </a:rPr>
              <a:t>động</a:t>
            </a:r>
            <a:r>
              <a:rPr lang="en-GB" sz="1800">
                <a:solidFill>
                  <a:srgbClr val="0070C0"/>
                </a:solidFill>
              </a:rPr>
              <a:t>).</a:t>
            </a:r>
          </a:p>
          <a:p>
            <a:pPr>
              <a:defRPr/>
            </a:pPr>
            <a:r>
              <a:rPr lang="en-GB" sz="1800" b="1" i="1" err="1"/>
              <a:t>Phiên</a:t>
            </a:r>
            <a:r>
              <a:rPr lang="en-GB" sz="1800" b="1" i="1"/>
              <a:t> </a:t>
            </a:r>
            <a:r>
              <a:rPr lang="en-GB" sz="1800" b="1" i="1" err="1"/>
              <a:t>bản</a:t>
            </a:r>
            <a:r>
              <a:rPr lang="en-GB" sz="1800" b="1" i="1"/>
              <a:t> </a:t>
            </a:r>
            <a:r>
              <a:rPr lang="en-GB" sz="1800" b="1" i="1" err="1"/>
              <a:t>thử</a:t>
            </a:r>
            <a:r>
              <a:rPr lang="en-GB" sz="1800" b="1" i="1"/>
              <a:t> </a:t>
            </a:r>
            <a:r>
              <a:rPr lang="en-GB" sz="1800" b="1" i="1" err="1"/>
              <a:t>nghiệm</a:t>
            </a:r>
            <a:r>
              <a:rPr lang="en-GB" sz="1800" b="1" i="1"/>
              <a:t> – Prototyping</a:t>
            </a:r>
          </a:p>
          <a:p>
            <a:pPr lvl="1">
              <a:buFont typeface="Wingdings" pitchFamily="2" charset="2"/>
              <a:buChar char="Ø"/>
              <a:defRPr/>
            </a:pPr>
            <a:r>
              <a:rPr lang="en-GB" sz="1800" err="1">
                <a:solidFill>
                  <a:srgbClr val="0070C0"/>
                </a:solidFill>
              </a:rPr>
              <a:t>Dùng</a:t>
            </a:r>
            <a:r>
              <a:rPr lang="en-GB" sz="1800">
                <a:solidFill>
                  <a:srgbClr val="0070C0"/>
                </a:solidFill>
              </a:rPr>
              <a:t> </a:t>
            </a:r>
            <a:r>
              <a:rPr lang="en-GB" sz="1800" err="1">
                <a:solidFill>
                  <a:srgbClr val="0070C0"/>
                </a:solidFill>
              </a:rPr>
              <a:t>một</a:t>
            </a:r>
            <a:r>
              <a:rPr lang="en-GB" sz="1800">
                <a:solidFill>
                  <a:srgbClr val="0070C0"/>
                </a:solidFill>
              </a:rPr>
              <a:t> </a:t>
            </a:r>
            <a:r>
              <a:rPr lang="en-GB" sz="1800" err="1">
                <a:solidFill>
                  <a:srgbClr val="0070C0"/>
                </a:solidFill>
              </a:rPr>
              <a:t>mô</a:t>
            </a:r>
            <a:r>
              <a:rPr lang="en-GB" sz="1800">
                <a:solidFill>
                  <a:srgbClr val="0070C0"/>
                </a:solidFill>
              </a:rPr>
              <a:t> </a:t>
            </a:r>
            <a:r>
              <a:rPr lang="en-GB" sz="1800" err="1">
                <a:solidFill>
                  <a:srgbClr val="0070C0"/>
                </a:solidFill>
              </a:rPr>
              <a:t>hình</a:t>
            </a:r>
            <a:r>
              <a:rPr lang="en-GB" sz="1800">
                <a:solidFill>
                  <a:srgbClr val="0070C0"/>
                </a:solidFill>
              </a:rPr>
              <a:t> </a:t>
            </a:r>
            <a:r>
              <a:rPr lang="en-GB" sz="1800" err="1">
                <a:solidFill>
                  <a:srgbClr val="0070C0"/>
                </a:solidFill>
              </a:rPr>
              <a:t>chạy</a:t>
            </a:r>
            <a:r>
              <a:rPr lang="en-GB" sz="1800">
                <a:solidFill>
                  <a:srgbClr val="0070C0"/>
                </a:solidFill>
              </a:rPr>
              <a:t> </a:t>
            </a:r>
            <a:r>
              <a:rPr lang="en-GB" sz="1800" err="1">
                <a:solidFill>
                  <a:srgbClr val="0070C0"/>
                </a:solidFill>
              </a:rPr>
              <a:t>được</a:t>
            </a:r>
            <a:r>
              <a:rPr lang="en-GB" sz="1800">
                <a:solidFill>
                  <a:srgbClr val="0070C0"/>
                </a:solidFill>
              </a:rPr>
              <a:t> </a:t>
            </a:r>
            <a:r>
              <a:rPr lang="en-GB" sz="1800" err="1">
                <a:solidFill>
                  <a:srgbClr val="0070C0"/>
                </a:solidFill>
              </a:rPr>
              <a:t>của</a:t>
            </a:r>
            <a:r>
              <a:rPr lang="en-GB" sz="1800">
                <a:solidFill>
                  <a:srgbClr val="0070C0"/>
                </a:solidFill>
              </a:rPr>
              <a:t> </a:t>
            </a:r>
            <a:r>
              <a:rPr lang="en-GB" sz="1800" err="1">
                <a:solidFill>
                  <a:srgbClr val="0070C0"/>
                </a:solidFill>
              </a:rPr>
              <a:t>hệ</a:t>
            </a:r>
            <a:r>
              <a:rPr lang="en-GB" sz="1800">
                <a:solidFill>
                  <a:srgbClr val="0070C0"/>
                </a:solidFill>
              </a:rPr>
              <a:t> </a:t>
            </a:r>
            <a:r>
              <a:rPr lang="en-GB" sz="1800" err="1">
                <a:solidFill>
                  <a:srgbClr val="0070C0"/>
                </a:solidFill>
              </a:rPr>
              <a:t>thống</a:t>
            </a:r>
            <a:r>
              <a:rPr lang="en-GB" sz="1800">
                <a:solidFill>
                  <a:srgbClr val="0070C0"/>
                </a:solidFill>
              </a:rPr>
              <a:t> </a:t>
            </a:r>
            <a:r>
              <a:rPr lang="en-GB" sz="1800" err="1">
                <a:solidFill>
                  <a:srgbClr val="0070C0"/>
                </a:solidFill>
              </a:rPr>
              <a:t>để</a:t>
            </a:r>
            <a:r>
              <a:rPr lang="en-GB" sz="1800">
                <a:solidFill>
                  <a:srgbClr val="0070C0"/>
                </a:solidFill>
              </a:rPr>
              <a:t> </a:t>
            </a:r>
            <a:r>
              <a:rPr lang="en-GB" sz="1800" err="1">
                <a:solidFill>
                  <a:srgbClr val="0070C0"/>
                </a:solidFill>
              </a:rPr>
              <a:t>kiểm</a:t>
            </a:r>
            <a:r>
              <a:rPr lang="en-GB" sz="1800">
                <a:solidFill>
                  <a:srgbClr val="0070C0"/>
                </a:solidFill>
              </a:rPr>
              <a:t> </a:t>
            </a:r>
            <a:r>
              <a:rPr lang="en-GB" sz="1800" err="1">
                <a:solidFill>
                  <a:srgbClr val="0070C0"/>
                </a:solidFill>
              </a:rPr>
              <a:t>tra</a:t>
            </a:r>
            <a:r>
              <a:rPr lang="en-GB" sz="1800">
                <a:solidFill>
                  <a:srgbClr val="0070C0"/>
                </a:solidFill>
              </a:rPr>
              <a:t> </a:t>
            </a:r>
            <a:r>
              <a:rPr lang="en-GB" sz="1800" err="1">
                <a:solidFill>
                  <a:srgbClr val="0070C0"/>
                </a:solidFill>
              </a:rPr>
              <a:t>các</a:t>
            </a:r>
            <a:r>
              <a:rPr lang="en-GB" sz="1800">
                <a:solidFill>
                  <a:srgbClr val="0070C0"/>
                </a:solidFill>
              </a:rPr>
              <a:t> </a:t>
            </a:r>
            <a:r>
              <a:rPr lang="en-GB" sz="1800" err="1">
                <a:solidFill>
                  <a:srgbClr val="0070C0"/>
                </a:solidFill>
              </a:rPr>
              <a:t>yêu</a:t>
            </a:r>
            <a:r>
              <a:rPr lang="en-GB" sz="1800">
                <a:solidFill>
                  <a:srgbClr val="0070C0"/>
                </a:solidFill>
              </a:rPr>
              <a:t> </a:t>
            </a:r>
            <a:r>
              <a:rPr lang="en-GB" sz="1800" err="1">
                <a:solidFill>
                  <a:srgbClr val="0070C0"/>
                </a:solidFill>
              </a:rPr>
              <a:t>cầu</a:t>
            </a:r>
            <a:r>
              <a:rPr lang="en-GB" sz="1800">
                <a:solidFill>
                  <a:srgbClr val="0070C0"/>
                </a:solidFill>
              </a:rPr>
              <a:t> </a:t>
            </a:r>
          </a:p>
          <a:p>
            <a:pPr>
              <a:defRPr/>
            </a:pPr>
            <a:r>
              <a:rPr lang="en-US" sz="1800" b="1" i="1" err="1" smtClean="0"/>
              <a:t>Thẩm</a:t>
            </a:r>
            <a:r>
              <a:rPr lang="en-US" sz="1800" b="1" i="1" smtClean="0"/>
              <a:t> </a:t>
            </a:r>
            <a:r>
              <a:rPr lang="en-US" sz="1800" b="1" i="1" err="1" smtClean="0"/>
              <a:t>định</a:t>
            </a:r>
            <a:r>
              <a:rPr lang="en-US" sz="1800" b="1" i="1" smtClean="0"/>
              <a:t> </a:t>
            </a:r>
            <a:r>
              <a:rPr lang="en-US" sz="1800" b="1" i="1" err="1" smtClean="0"/>
              <a:t>mô</a:t>
            </a:r>
            <a:r>
              <a:rPr lang="en-US" sz="1800" b="1" i="1" smtClean="0"/>
              <a:t> </a:t>
            </a:r>
            <a:r>
              <a:rPr lang="en-US" sz="1800" b="1" i="1" err="1" smtClean="0"/>
              <a:t>hình</a:t>
            </a:r>
            <a:r>
              <a:rPr lang="en-US" sz="1800" b="1" i="1" smtClean="0"/>
              <a:t> - Model Validation</a:t>
            </a:r>
          </a:p>
          <a:p>
            <a:pPr lvl="1">
              <a:buFont typeface="Wingdings" pitchFamily="2" charset="2"/>
              <a:buChar char="Ø"/>
              <a:defRPr/>
            </a:pPr>
            <a:r>
              <a:rPr lang="en-US" sz="1800" err="1" smtClean="0">
                <a:solidFill>
                  <a:srgbClr val="0070C0"/>
                </a:solidFill>
              </a:rPr>
              <a:t>Để</a:t>
            </a:r>
            <a:r>
              <a:rPr lang="en-US" sz="1800" smtClean="0">
                <a:solidFill>
                  <a:srgbClr val="0070C0"/>
                </a:solidFill>
              </a:rPr>
              <a:t> </a:t>
            </a:r>
            <a:r>
              <a:rPr lang="vi-VN" sz="1800" smtClean="0">
                <a:solidFill>
                  <a:srgbClr val="0070C0"/>
                </a:solidFill>
              </a:rPr>
              <a:t>xác </a:t>
            </a:r>
            <a:r>
              <a:rPr lang="vi-VN" sz="1800">
                <a:solidFill>
                  <a:srgbClr val="0070C0"/>
                </a:solidFill>
              </a:rPr>
              <a:t>nhận chất lượng của các mô hình phát triển trong quá trình phân tích</a:t>
            </a:r>
            <a:endParaRPr lang="en-US" sz="1800" smtClean="0">
              <a:solidFill>
                <a:srgbClr val="0070C0"/>
              </a:solidFill>
            </a:endParaRPr>
          </a:p>
          <a:p>
            <a:pPr>
              <a:defRPr/>
            </a:pPr>
            <a:r>
              <a:rPr lang="en-US" sz="1800" b="1" i="1" err="1"/>
              <a:t>Kiểm</a:t>
            </a:r>
            <a:r>
              <a:rPr lang="en-US" sz="1800" b="1" i="1"/>
              <a:t> </a:t>
            </a:r>
            <a:r>
              <a:rPr lang="en-US" sz="1800" b="1" i="1" err="1"/>
              <a:t>thử</a:t>
            </a:r>
            <a:r>
              <a:rPr lang="en-US" sz="1800" b="1" i="1"/>
              <a:t> </a:t>
            </a:r>
            <a:r>
              <a:rPr lang="en-US" sz="1800" b="1" i="1" err="1"/>
              <a:t>chấp</a:t>
            </a:r>
            <a:r>
              <a:rPr lang="en-US" sz="1800" b="1" i="1"/>
              <a:t> </a:t>
            </a:r>
            <a:r>
              <a:rPr lang="en-US" sz="1800" b="1" i="1" err="1"/>
              <a:t>nhận</a:t>
            </a:r>
            <a:r>
              <a:rPr lang="en-US" sz="1800" b="1" i="1"/>
              <a:t> </a:t>
            </a:r>
            <a:r>
              <a:rPr lang="en-US" sz="1800" b="1" i="1" err="1"/>
              <a:t>sản</a:t>
            </a:r>
            <a:r>
              <a:rPr lang="en-US" sz="1800" b="1" i="1"/>
              <a:t> </a:t>
            </a:r>
            <a:r>
              <a:rPr lang="en-US" sz="1800" b="1" i="1" err="1" smtClean="0"/>
              <a:t>phẩm</a:t>
            </a:r>
            <a:r>
              <a:rPr lang="en-US" sz="1800" b="1" i="1" smtClean="0"/>
              <a:t> </a:t>
            </a:r>
            <a:r>
              <a:rPr lang="en-US" sz="1800" b="1" i="1"/>
              <a:t>- Acceptance </a:t>
            </a:r>
            <a:r>
              <a:rPr lang="en-US" sz="1800" b="1" i="1" smtClean="0"/>
              <a:t>Tests</a:t>
            </a:r>
          </a:p>
          <a:p>
            <a:pPr lvl="1">
              <a:buFont typeface="Wingdings" pitchFamily="2" charset="2"/>
              <a:buChar char="Ø"/>
              <a:defRPr/>
            </a:pPr>
            <a:r>
              <a:rPr lang="en-US" sz="1800" smtClean="0">
                <a:solidFill>
                  <a:srgbClr val="0070C0"/>
                </a:solidFill>
              </a:rPr>
              <a:t>Chứng </a:t>
            </a:r>
            <a:r>
              <a:rPr lang="en-US" sz="1800">
                <a:solidFill>
                  <a:srgbClr val="0070C0"/>
                </a:solidFill>
              </a:rPr>
              <a:t>minh phần mềm thỏa mãn tất cả yêu cầu của khách hàng và khách hàng chấp nhận sản phẩm</a:t>
            </a:r>
            <a:endParaRPr lang="en-GB" sz="1800" b="1" i="1">
              <a:solidFill>
                <a:srgbClr val="0070C0"/>
              </a:solidFill>
            </a:endParaRPr>
          </a:p>
        </p:txBody>
      </p:sp>
    </p:spTree>
    <p:extLst>
      <p:ext uri="{BB962C8B-B14F-4D97-AF65-F5344CB8AC3E}">
        <p14:creationId xmlns:p14="http://schemas.microsoft.com/office/powerpoint/2010/main" val="122740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622</Words>
  <Application>Microsoft Office PowerPoint</Application>
  <PresentationFormat>On-screen Show (4:3)</PresentationFormat>
  <Paragraphs>66</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KỸ NGHỆ PHẦN MỀM  NÂNG CAO</vt:lpstr>
      <vt:lpstr>YÊU CẦU PHẦN MỀM</vt:lpstr>
      <vt:lpstr>Thuật ngữ thường dùng</vt:lpstr>
      <vt:lpstr>Định nghĩa</vt:lpstr>
      <vt:lpstr>Phân loại</vt:lpstr>
      <vt:lpstr>Phân tích yêu cầu</vt:lpstr>
      <vt:lpstr>Đặc tả yêu cầu</vt:lpstr>
      <vt:lpstr>Thẩm định yêu cầu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2015-12-06T05:36:18Z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