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30"/>
  </p:notesMasterIdLst>
  <p:sldIdLst>
    <p:sldId id="256" r:id="rId3"/>
    <p:sldId id="257" r:id="rId4"/>
    <p:sldId id="258" r:id="rId5"/>
    <p:sldId id="261" r:id="rId6"/>
    <p:sldId id="266" r:id="rId7"/>
    <p:sldId id="262" r:id="rId8"/>
    <p:sldId id="263" r:id="rId9"/>
    <p:sldId id="265" r:id="rId10"/>
    <p:sldId id="264" r:id="rId11"/>
    <p:sldId id="267" r:id="rId12"/>
    <p:sldId id="268" r:id="rId13"/>
    <p:sldId id="269" r:id="rId14"/>
    <p:sldId id="277" r:id="rId15"/>
    <p:sldId id="270" r:id="rId16"/>
    <p:sldId id="271" r:id="rId17"/>
    <p:sldId id="272" r:id="rId18"/>
    <p:sldId id="273" r:id="rId19"/>
    <p:sldId id="274" r:id="rId20"/>
    <p:sldId id="276" r:id="rId21"/>
    <p:sldId id="280" r:id="rId22"/>
    <p:sldId id="279" r:id="rId23"/>
    <p:sldId id="278"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12/6/2015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và quản lý</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Quy trình</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1.3. </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79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1.4. </a:t>
            </a:r>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Phân tích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712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Phân loại yêu cầu</a:t>
            </a:r>
            <a:endParaRPr lang="vi-VN" sz="2000" b="1" dirty="0" smtClean="0"/>
          </a:p>
          <a:p>
            <a:pPr lvl="1">
              <a:buFont typeface="Wingdings" panose="05000000000000000000" pitchFamily="2" charset="2"/>
              <a:buChar char="Ø"/>
            </a:pPr>
            <a:r>
              <a:rPr lang="vi-VN" sz="1600" dirty="0"/>
              <a:t>Phân loại theo yêu cầu chức năng hoặc phi chức năng</a:t>
            </a:r>
          </a:p>
          <a:p>
            <a:pPr lvl="1">
              <a:buFont typeface="Wingdings" panose="05000000000000000000" pitchFamily="2" charset="2"/>
              <a:buChar char="Ø"/>
            </a:pPr>
            <a:r>
              <a:rPr lang="vi-VN" sz="1600" dirty="0"/>
              <a:t>Phân loại theo các yêu cầu đặt ra cho sản phẩm hoặc là trên từng tiến trình</a:t>
            </a:r>
          </a:p>
          <a:p>
            <a:pPr lvl="1">
              <a:buFont typeface="Wingdings" panose="05000000000000000000" pitchFamily="2" charset="2"/>
              <a:buChar char="Ø"/>
            </a:pPr>
            <a:r>
              <a:rPr lang="vi-VN" sz="1600" dirty="0"/>
              <a:t>Phân loại theo độ ưu tiên phần mềm</a:t>
            </a:r>
          </a:p>
          <a:p>
            <a:pPr lvl="1">
              <a:buFont typeface="Wingdings" panose="05000000000000000000" pitchFamily="2" charset="2"/>
              <a:buChar char="Ø"/>
            </a:pPr>
            <a:r>
              <a:rPr lang="vi-VN" sz="1600" dirty="0"/>
              <a:t>Phân theo phạm vi yêu cầu phần mềm</a:t>
            </a:r>
          </a:p>
          <a:p>
            <a:pPr lvl="1">
              <a:buFont typeface="Wingdings" panose="05000000000000000000" pitchFamily="2" charset="2"/>
              <a:buChar char="Ø"/>
            </a:pPr>
            <a:r>
              <a:rPr lang="vi-VN" sz="1600" dirty="0"/>
              <a:t>Phân loại theo độ dễ biến động/ tính ổn </a:t>
            </a:r>
            <a:r>
              <a:rPr lang="vi-VN" sz="1600" dirty="0" smtClean="0"/>
              <a:t>định</a:t>
            </a:r>
            <a:endParaRPr lang="en-US" sz="1600" dirty="0" smtClean="0"/>
          </a:p>
          <a:p>
            <a:pPr lvl="1">
              <a:buFont typeface="Wingdings" panose="05000000000000000000" pitchFamily="2" charset="2"/>
              <a:buChar char="Ø"/>
            </a:pPr>
            <a:endParaRPr lang="vi-VN" sz="1600" dirty="0"/>
          </a:p>
          <a:p>
            <a:r>
              <a:rPr lang="en-US" sz="2000" b="1" dirty="0" smtClean="0"/>
              <a:t>Mô hình hóa khái niệm</a:t>
            </a:r>
          </a:p>
          <a:p>
            <a:pPr lvl="1">
              <a:buFont typeface="Wingdings" panose="05000000000000000000" pitchFamily="2" charset="2"/>
              <a:buChar char="Ø"/>
            </a:pPr>
            <a:r>
              <a:rPr lang="vi-VN" sz="1600" dirty="0"/>
              <a:t>Mục đích của nó là để hiểu được những vấn đề xảy ra cũng như miêu tả một giải pháp</a:t>
            </a:r>
          </a:p>
          <a:p>
            <a:pPr lvl="1">
              <a:buFont typeface="Wingdings" panose="05000000000000000000" pitchFamily="2" charset="2"/>
              <a:buChar char="Ø"/>
            </a:pPr>
            <a:endParaRPr lang="en-US" sz="1600" dirty="0" smtClean="0"/>
          </a:p>
          <a:p>
            <a:r>
              <a:rPr lang="en-US" sz="2000" b="1" dirty="0" smtClean="0"/>
              <a:t>Thiết kế kiến trúc và các yêu cầu phân bổ</a:t>
            </a:r>
            <a:endParaRPr lang="en-US" sz="2000" b="1"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2795674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Sự đàm phán của các yêu cầu</a:t>
            </a:r>
          </a:p>
          <a:p>
            <a:pPr lvl="1">
              <a:buFont typeface="Wingdings" panose="05000000000000000000" pitchFamily="2" charset="2"/>
              <a:buChar char="Ø"/>
            </a:pPr>
            <a:r>
              <a:rPr lang="vi-VN" sz="1600" dirty="0"/>
              <a:t>Giải quyết các vấn đề xung đột  giữa các yêu cầu và nguồn lực hoặc giữa yêu cầu chức năng và yêu cầu phi chức năng.</a:t>
            </a:r>
          </a:p>
          <a:p>
            <a:pPr lvl="1">
              <a:buFont typeface="Wingdings" panose="05000000000000000000" pitchFamily="2" charset="2"/>
              <a:buChar char="Ø"/>
            </a:pPr>
            <a:endParaRPr lang="vi-VN" sz="1600" dirty="0"/>
          </a:p>
          <a:p>
            <a:r>
              <a:rPr lang="en-US" sz="2000" b="1" dirty="0"/>
              <a:t>Phân tích chính thức</a:t>
            </a:r>
          </a:p>
          <a:p>
            <a:pPr lvl="1">
              <a:buFont typeface="Wingdings" panose="05000000000000000000" pitchFamily="2" charset="2"/>
              <a:buChar char="Ø"/>
            </a:pPr>
            <a:r>
              <a:rPr lang="vi-VN" sz="1600" dirty="0"/>
              <a:t>Phân tích toán học các mô, cộng thêm các buổi họp &amp; giao tiếp thường xuyên với các đối tác</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3107682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2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tả </a:t>
            </a:r>
            <a:r>
              <a:rPr lang="en-US" dirty="0" smtClean="0"/>
              <a:t>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Các hoạt động</a:t>
            </a:r>
            <a:endParaRPr lang="en-US" sz="2000" b="1" dirty="0"/>
          </a:p>
          <a:p>
            <a:pPr lvl="1">
              <a:buFont typeface="Wingdings" panose="05000000000000000000" pitchFamily="2" charset="2"/>
              <a:buChar char="Ø"/>
            </a:pPr>
            <a:r>
              <a:rPr lang="vi-VN" sz="1600" dirty="0"/>
              <a:t>Áp dụng các mẫu đặc tả yêu cầu phần mềm.</a:t>
            </a:r>
          </a:p>
          <a:p>
            <a:pPr lvl="1">
              <a:buFont typeface="Wingdings" panose="05000000000000000000" pitchFamily="2" charset="2"/>
              <a:buChar char="Ø"/>
            </a:pPr>
            <a:r>
              <a:rPr lang="vi-VN" sz="1600" dirty="0"/>
              <a:t>Xác định các nguồn yêu cầu</a:t>
            </a:r>
          </a:p>
          <a:p>
            <a:pPr lvl="1">
              <a:buFont typeface="Wingdings" panose="05000000000000000000" pitchFamily="2" charset="2"/>
              <a:buChar char="Ø"/>
            </a:pPr>
            <a:r>
              <a:rPr lang="vi-VN" sz="1600" dirty="0"/>
              <a:t>Gán nhãn riêng cho mỗi yêu cầu</a:t>
            </a:r>
          </a:p>
          <a:p>
            <a:pPr lvl="1">
              <a:buFont typeface="Wingdings" panose="05000000000000000000" pitchFamily="2" charset="2"/>
              <a:buChar char="Ø"/>
            </a:pPr>
            <a:r>
              <a:rPr lang="vi-VN" sz="1600" dirty="0"/>
              <a:t>Ghi lại các quy tắc kinh doanh</a:t>
            </a:r>
          </a:p>
          <a:p>
            <a:pPr lvl="1">
              <a:buFont typeface="Wingdings" panose="05000000000000000000" pitchFamily="2" charset="2"/>
              <a:buChar char="Ø"/>
            </a:pPr>
            <a:r>
              <a:rPr lang="vi-VN" sz="1600" dirty="0"/>
              <a:t>Xác định các thuộc tính chất lượng</a:t>
            </a:r>
          </a:p>
          <a:p>
            <a:pPr lvl="1">
              <a:buFont typeface="Wingdings" panose="05000000000000000000" pitchFamily="2" charset="2"/>
              <a:buChar char="Ø"/>
            </a:pPr>
            <a:endParaRPr lang="vi-VN" sz="1600" dirty="0"/>
          </a:p>
          <a:p>
            <a:r>
              <a:rPr lang="en-US" sz="2000" b="1" dirty="0" smtClean="0"/>
              <a:t>Mục tiêu</a:t>
            </a:r>
            <a:endParaRPr lang="en-US" sz="2000" b="1" dirty="0"/>
          </a:p>
          <a:p>
            <a:pPr lvl="1">
              <a:buFont typeface="Wingdings" panose="05000000000000000000" pitchFamily="2" charset="2"/>
              <a:buChar char="Ø"/>
            </a:pPr>
            <a:r>
              <a:rPr lang="vi-VN" sz="1600" dirty="0"/>
              <a:t>Tạo tài liệu định nghĩa hệ thống</a:t>
            </a:r>
          </a:p>
          <a:p>
            <a:pPr lvl="1">
              <a:buFont typeface="Wingdings" panose="05000000000000000000" pitchFamily="2" charset="2"/>
              <a:buChar char="Ø"/>
            </a:pPr>
            <a:r>
              <a:rPr lang="vi-VN" sz="1600" dirty="0"/>
              <a:t>Đặc tả được yêu cầu hệ thống</a:t>
            </a:r>
          </a:p>
          <a:p>
            <a:pPr lvl="1">
              <a:buFont typeface="Wingdings" panose="05000000000000000000" pitchFamily="2" charset="2"/>
              <a:buChar char="Ø"/>
            </a:pPr>
            <a:r>
              <a:rPr lang="vi-VN" sz="1600" dirty="0"/>
              <a:t>Đặc tả được yêu cầu của phần mềm</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1.5. Yêu cầu phần mềm | Đặc tả yêu cầu</a:t>
            </a:r>
            <a:endParaRPr lang="en-US" dirty="0"/>
          </a:p>
        </p:txBody>
      </p:sp>
    </p:spTree>
    <p:extLst>
      <p:ext uri="{BB962C8B-B14F-4D97-AF65-F5344CB8AC3E}">
        <p14:creationId xmlns:p14="http://schemas.microsoft.com/office/powerpoint/2010/main" val="3258992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20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Thẩm định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Khái niệm</a:t>
            </a:r>
            <a:endParaRPr lang="en-US" sz="2000" b="1" dirty="0"/>
          </a:p>
          <a:p>
            <a:pPr lvl="1">
              <a:buFont typeface="Wingdings" panose="05000000000000000000" pitchFamily="2" charset="2"/>
              <a:buChar char="Ø"/>
            </a:pPr>
            <a:r>
              <a:rPr lang="vi-VN" sz="1600" dirty="0"/>
              <a:t>Thẩm định yêu cầu quan tâm đến việc chứng tở rằng các yêu cầu định nghĩa được hệ thống mà khách hàng thực sự muốn. Việc thẩm định phải đảm bảo dễ yểu, nhất quán và hoàn </a:t>
            </a:r>
            <a:r>
              <a:rPr lang="vi-VN" sz="1600" dirty="0" smtClean="0"/>
              <a:t>thiện</a:t>
            </a:r>
            <a:endParaRPr lang="en-US" sz="1600" dirty="0" smtClean="0"/>
          </a:p>
          <a:p>
            <a:pPr lvl="1">
              <a:buFont typeface="Wingdings" panose="05000000000000000000" pitchFamily="2" charset="2"/>
              <a:buChar char="Ø"/>
            </a:pPr>
            <a:endParaRPr lang="vi-VN" sz="1600" dirty="0"/>
          </a:p>
          <a:p>
            <a:r>
              <a:rPr lang="en-US" sz="2000" b="1" dirty="0" smtClean="0"/>
              <a:t>Kỹ thuật thẩm định</a:t>
            </a:r>
            <a:endParaRPr lang="en-US" sz="2000" b="1" dirty="0"/>
          </a:p>
          <a:p>
            <a:pPr lvl="1">
              <a:buFont typeface="Wingdings" panose="05000000000000000000" pitchFamily="2" charset="2"/>
              <a:buChar char="Ø"/>
            </a:pPr>
            <a:r>
              <a:rPr lang="en-US" sz="1600" dirty="0" smtClean="0"/>
              <a:t>Xem </a:t>
            </a:r>
            <a:r>
              <a:rPr lang="en-US" sz="1600" dirty="0"/>
              <a:t>lại yêu </a:t>
            </a:r>
            <a:r>
              <a:rPr lang="en-US" sz="1600" dirty="0" smtClean="0"/>
              <a:t>cầu</a:t>
            </a:r>
          </a:p>
          <a:p>
            <a:pPr lvl="1">
              <a:buFont typeface="Wingdings" panose="05000000000000000000" pitchFamily="2" charset="2"/>
              <a:buChar char="Ø"/>
            </a:pPr>
            <a:r>
              <a:rPr lang="en-US" sz="1600" dirty="0" smtClean="0"/>
              <a:t>S</a:t>
            </a:r>
            <a:r>
              <a:rPr lang="vi-VN" sz="1600" dirty="0" smtClean="0"/>
              <a:t>ử </a:t>
            </a:r>
            <a:r>
              <a:rPr lang="vi-VN" sz="1600" dirty="0"/>
              <a:t>dụng phiên bản mẫu, thử </a:t>
            </a:r>
            <a:r>
              <a:rPr lang="vi-VN" sz="1600" dirty="0" smtClean="0"/>
              <a:t>nghiệm</a:t>
            </a:r>
            <a:endParaRPr lang="en-US" sz="1600" dirty="0" smtClean="0"/>
          </a:p>
          <a:p>
            <a:pPr lvl="1">
              <a:buFont typeface="Wingdings" panose="05000000000000000000" pitchFamily="2" charset="2"/>
              <a:buChar char="Ø"/>
            </a:pPr>
            <a:r>
              <a:rPr lang="en-US" sz="1600" dirty="0" smtClean="0"/>
              <a:t>T</a:t>
            </a:r>
            <a:r>
              <a:rPr lang="vi-VN" sz="1600" dirty="0" smtClean="0"/>
              <a:t>hầm </a:t>
            </a:r>
            <a:r>
              <a:rPr lang="vi-VN" sz="1600" dirty="0"/>
              <a:t>định mô hình</a:t>
            </a:r>
          </a:p>
          <a:p>
            <a:pPr lvl="1">
              <a:buFont typeface="Wingdings" panose="05000000000000000000" pitchFamily="2" charset="2"/>
              <a:buChar char="Ø"/>
            </a:pPr>
            <a:r>
              <a:rPr lang="en-US" sz="1600" dirty="0" smtClean="0"/>
              <a:t>K</a:t>
            </a:r>
            <a:r>
              <a:rPr lang="vi-VN" sz="1600" dirty="0" smtClean="0"/>
              <a:t>iểm </a:t>
            </a:r>
            <a:r>
              <a:rPr lang="vi-VN" sz="1600" dirty="0"/>
              <a:t>thử chấp thuận</a:t>
            </a:r>
            <a:endParaRPr lang="vi-VN" sz="1600" dirty="0" smtClean="0"/>
          </a:p>
          <a:p>
            <a:pPr lvl="1">
              <a:buFont typeface="Wingdings" panose="05000000000000000000" pitchFamily="2" charset="2"/>
              <a:buChar char="Ø"/>
            </a:pPr>
            <a:endParaRPr lang="vi-VN" sz="1600"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52166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Xem lại yêu cầu</a:t>
            </a:r>
            <a:endParaRPr lang="en-US" sz="2000" b="1" dirty="0"/>
          </a:p>
          <a:p>
            <a:pPr lvl="1">
              <a:buFont typeface="Wingdings" panose="05000000000000000000" pitchFamily="2" charset="2"/>
              <a:buChar char="Ø"/>
            </a:pPr>
            <a:r>
              <a:rPr lang="en-US" sz="1600" dirty="0"/>
              <a:t>Đ</a:t>
            </a:r>
            <a:r>
              <a:rPr lang="vi-VN" sz="1600" dirty="0" smtClean="0"/>
              <a:t>ọc </a:t>
            </a:r>
            <a:r>
              <a:rPr lang="vi-VN" sz="1600" dirty="0"/>
              <a:t>và phân tích lại tài liệu yêu cầu (tài liệu miêu tả hệ thống, tài liệu đặc tả hệ thống, yêu cầu phần mềm, ...) một cách có hệ thống để tìm lỗi, tránh việc thiếu rõ ràng, tránh việc đi lạc hướng của các bước tiếp theo.</a:t>
            </a:r>
          </a:p>
          <a:p>
            <a:pPr lvl="1">
              <a:buFont typeface="Wingdings" panose="05000000000000000000" pitchFamily="2" charset="2"/>
              <a:buChar char="Ø"/>
            </a:pPr>
            <a:r>
              <a:rPr lang="vi-VN" sz="1600" dirty="0" smtClean="0"/>
              <a:t>Việc </a:t>
            </a:r>
            <a:r>
              <a:rPr lang="vi-VN" sz="1600" dirty="0"/>
              <a:t>duyệt lại các yêu cầu không được dùng chương trình tự động</a:t>
            </a:r>
            <a:r>
              <a:rPr lang="vi-VN" sz="1600" dirty="0" smtClean="0"/>
              <a:t>.</a:t>
            </a:r>
            <a:endParaRPr lang="en-US" sz="1600" dirty="0" smtClean="0"/>
          </a:p>
          <a:p>
            <a:pPr lvl="1">
              <a:buFont typeface="Wingdings" panose="05000000000000000000" pitchFamily="2" charset="2"/>
              <a:buChar char="Ø"/>
            </a:pPr>
            <a:endParaRPr lang="vi-VN" sz="1600" dirty="0"/>
          </a:p>
          <a:p>
            <a:r>
              <a:rPr lang="en-US" sz="2000" b="1" dirty="0"/>
              <a:t>Sử dụng phiên bản mẫu, thử </a:t>
            </a:r>
            <a:r>
              <a:rPr lang="en-US" sz="2000" b="1" dirty="0" smtClean="0"/>
              <a:t>nghiệm</a:t>
            </a:r>
          </a:p>
          <a:p>
            <a:pPr lvl="1">
              <a:buFont typeface="Wingdings" panose="05000000000000000000" pitchFamily="2" charset="2"/>
              <a:buChar char="Ø"/>
            </a:pPr>
            <a:r>
              <a:rPr lang="en-US" sz="1600" dirty="0" smtClean="0"/>
              <a:t>D</a:t>
            </a:r>
            <a:r>
              <a:rPr lang="vi-VN" sz="1600" dirty="0" smtClean="0"/>
              <a:t>ùng </a:t>
            </a:r>
            <a:r>
              <a:rPr lang="vi-VN" sz="1600" dirty="0"/>
              <a:t>một mô hình chạy được của hệ thống để kiểm tra các yêu cầu</a:t>
            </a:r>
          </a:p>
          <a:p>
            <a:pPr lvl="1">
              <a:buFont typeface="Wingdings" panose="05000000000000000000" pitchFamily="2" charset="2"/>
              <a:buChar char="Ø"/>
            </a:pPr>
            <a:r>
              <a:rPr lang="vi-VN" sz="1600" dirty="0" smtClean="0"/>
              <a:t>Dùng </a:t>
            </a:r>
            <a:r>
              <a:rPr lang="vi-VN" sz="1600" dirty="0"/>
              <a:t>mô hình chạy thử giúp dễ dàng trong việc giải thích những yêu cầu của phần mềm, giúp khách hàng có những phản hồi kịp thời để làm rõ hệ thống đang sai ở dâu</a:t>
            </a:r>
          </a:p>
          <a:p>
            <a:pPr lvl="1">
              <a:buFont typeface="Wingdings" panose="05000000000000000000" pitchFamily="2" charset="2"/>
              <a:buChar char="Ø"/>
            </a:pPr>
            <a:r>
              <a:rPr lang="en-US" sz="1600" dirty="0" smtClean="0"/>
              <a:t>S</a:t>
            </a:r>
            <a:r>
              <a:rPr lang="vi-VN" sz="1600" dirty="0" smtClean="0"/>
              <a:t>ử </a:t>
            </a:r>
            <a:r>
              <a:rPr lang="vi-VN" sz="1600" dirty="0"/>
              <a:t>dụng mô hình(ví dụ Mockup,..) giúp nguời lập trình cũng như khách hàng dẽ hiểu, tiết kiệm hon việc miêu tả đơn thuần dùng văn bản hoặc mô hình đồ họa</a:t>
            </a:r>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3833244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Thẩm </a:t>
            </a:r>
            <a:r>
              <a:rPr lang="en-US" sz="2000" b="1" dirty="0"/>
              <a:t>định mô </a:t>
            </a:r>
            <a:r>
              <a:rPr lang="en-US" sz="2000" b="1" dirty="0" smtClean="0"/>
              <a:t>hình</a:t>
            </a:r>
          </a:p>
          <a:p>
            <a:pPr lvl="1">
              <a:buFont typeface="Wingdings" panose="05000000000000000000" pitchFamily="2" charset="2"/>
              <a:buChar char="Ø"/>
            </a:pPr>
            <a:r>
              <a:rPr lang="en-US" sz="1600" dirty="0" smtClean="0"/>
              <a:t>T</a:t>
            </a:r>
            <a:r>
              <a:rPr lang="vi-VN" sz="1600" dirty="0" smtClean="0"/>
              <a:t>hẩm </a:t>
            </a:r>
            <a:r>
              <a:rPr lang="vi-VN" sz="1600" dirty="0"/>
              <a:t>định lại chất lượng các mô hình đã được phát triển trong suốt quá trình phân tích</a:t>
            </a:r>
          </a:p>
          <a:p>
            <a:pPr lvl="1">
              <a:buFont typeface="Wingdings" panose="05000000000000000000" pitchFamily="2" charset="2"/>
              <a:buChar char="Ø"/>
            </a:pPr>
            <a:r>
              <a:rPr lang="en-US" sz="1600" dirty="0" smtClean="0"/>
              <a:t>C</a:t>
            </a:r>
            <a:r>
              <a:rPr lang="vi-VN" sz="1600" dirty="0" smtClean="0"/>
              <a:t>ác </a:t>
            </a:r>
            <a:r>
              <a:rPr lang="vi-VN" sz="1600" dirty="0"/>
              <a:t>model phải đủ các tiêu chí: Hoàn thiện, nhất quán và chuẩn </a:t>
            </a:r>
            <a:r>
              <a:rPr lang="vi-VN" sz="1600" dirty="0" smtClean="0"/>
              <a:t>xác</a:t>
            </a:r>
            <a:endParaRPr lang="en-US" sz="1600" dirty="0" smtClean="0"/>
          </a:p>
          <a:p>
            <a:pPr lvl="1">
              <a:buFont typeface="Wingdings" panose="05000000000000000000" pitchFamily="2" charset="2"/>
              <a:buChar char="Ø"/>
            </a:pPr>
            <a:endParaRPr lang="vi-VN" sz="1600" dirty="0"/>
          </a:p>
          <a:p>
            <a:r>
              <a:rPr lang="en-US" sz="2000" b="1" dirty="0"/>
              <a:t>Kiểm thử chấp thuận</a:t>
            </a:r>
            <a:endParaRPr lang="en-US" sz="2000" b="1" dirty="0" smtClean="0"/>
          </a:p>
          <a:p>
            <a:pPr lvl="1">
              <a:buFont typeface="Wingdings" panose="05000000000000000000" pitchFamily="2" charset="2"/>
              <a:buChar char="Ø"/>
            </a:pPr>
            <a:r>
              <a:rPr lang="vi-VN" sz="1600" dirty="0"/>
              <a:t>Viết các testcase dành cho các yêu cầu để kiểm tra khả năng đáp ứng được các yêu cầu end-user của phần mềm</a:t>
            </a:r>
          </a:p>
          <a:p>
            <a:pPr lvl="1">
              <a:buFont typeface="Wingdings" panose="05000000000000000000" pitchFamily="2" charset="2"/>
              <a:buChar char="Ø"/>
            </a:pPr>
            <a:r>
              <a:rPr lang="vi-VN" sz="1600" dirty="0" smtClean="0"/>
              <a:t>Sản </a:t>
            </a:r>
            <a:r>
              <a:rPr lang="vi-VN" sz="1600" dirty="0"/>
              <a:t>phẩm cuối cùng phải thỏa mãn các testcase </a:t>
            </a: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071883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1.8. Công cụ</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05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Thực trạng có rất nhiều thay đổi, do đó quản lí những thay đổi và duy trì những yêu cầu quyết định sự thành công của phần </a:t>
            </a:r>
            <a:r>
              <a:rPr lang="en-US" sz="2000" b="1" dirty="0" smtClean="0"/>
              <a:t>mềm</a:t>
            </a:r>
          </a:p>
          <a:p>
            <a:pPr lvl="0"/>
            <a:r>
              <a:rPr lang="en-US" sz="2000" b="1" dirty="0" smtClean="0">
                <a:solidFill>
                  <a:prstClr val="black"/>
                </a:solidFill>
              </a:rPr>
              <a:t>Tác động môi trường</a:t>
            </a:r>
          </a:p>
          <a:p>
            <a:endParaRPr lang="vi-VN"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749417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Quản lý thay </a:t>
            </a:r>
            <a:r>
              <a:rPr lang="en-US" sz="2000" b="1" dirty="0" smtClean="0"/>
              <a:t>đổi</a:t>
            </a:r>
          </a:p>
          <a:p>
            <a:pPr lvl="1">
              <a:buFont typeface="Wingdings" panose="05000000000000000000" pitchFamily="2" charset="2"/>
              <a:buChar char="Ø"/>
            </a:pPr>
            <a:r>
              <a:rPr lang="en-US" sz="1600" dirty="0" smtClean="0"/>
              <a:t>Quản </a:t>
            </a:r>
            <a:r>
              <a:rPr lang="en-US" sz="1600" dirty="0"/>
              <a:t>lý thay đổi là trung tâm và đặc biệt quan trọng của quản lý các yêu cầu.</a:t>
            </a:r>
          </a:p>
          <a:p>
            <a:pPr lvl="1">
              <a:buFont typeface="Wingdings" panose="05000000000000000000" pitchFamily="2" charset="2"/>
              <a:buChar char="Ø"/>
            </a:pPr>
            <a:r>
              <a:rPr lang="en-US" sz="1600" dirty="0" smtClean="0"/>
              <a:t>Chủ </a:t>
            </a:r>
            <a:r>
              <a:rPr lang="en-US" sz="1600" dirty="0"/>
              <a:t>đề này mô tả vai trò của thay đổi quản </a:t>
            </a:r>
            <a:r>
              <a:rPr lang="en-US" sz="1600" dirty="0" smtClean="0"/>
              <a:t>lý</a:t>
            </a:r>
          </a:p>
          <a:p>
            <a:pPr lvl="1">
              <a:buFont typeface="Wingdings" panose="05000000000000000000" pitchFamily="2" charset="2"/>
              <a:buChar char="Ø"/>
            </a:pPr>
            <a:endParaRPr lang="en-US" sz="2000" b="1" dirty="0" smtClean="0"/>
          </a:p>
          <a:p>
            <a:pPr lvl="0"/>
            <a:r>
              <a:rPr lang="en-US" sz="2000" b="1" dirty="0">
                <a:solidFill>
                  <a:prstClr val="black"/>
                </a:solidFill>
              </a:rPr>
              <a:t>Định danh yêu </a:t>
            </a:r>
            <a:r>
              <a:rPr lang="en-US" sz="2000" b="1" dirty="0" smtClean="0">
                <a:solidFill>
                  <a:prstClr val="black"/>
                </a:solidFill>
              </a:rPr>
              <a:t>cầu</a:t>
            </a:r>
          </a:p>
          <a:p>
            <a:pPr lvl="1">
              <a:buFont typeface="Wingdings" panose="05000000000000000000" pitchFamily="2" charset="2"/>
              <a:buChar char="Ø"/>
            </a:pPr>
            <a:r>
              <a:rPr lang="vi-VN" sz="1600" dirty="0" smtClean="0"/>
              <a:t>Yêu </a:t>
            </a:r>
            <a:r>
              <a:rPr lang="vi-VN" sz="1600" dirty="0"/>
              <a:t>cầu bao gồm không chỉ đặc tả hệ thống mà còn những thông liên quan, giúp dễ dàng quản lí và diễn giả yêu cầu</a:t>
            </a:r>
          </a:p>
          <a:p>
            <a:pPr lvl="1">
              <a:buFont typeface="Wingdings" panose="05000000000000000000" pitchFamily="2" charset="2"/>
              <a:buChar char="Ø"/>
            </a:pPr>
            <a:r>
              <a:rPr lang="vi-VN" sz="1600" dirty="0" smtClean="0"/>
              <a:t>Đinh </a:t>
            </a:r>
            <a:r>
              <a:rPr lang="vi-VN" sz="1600" dirty="0"/>
              <a:t>danh yêu cầu cần được định nghĩa, ghi nhân và cập nhật như phần phần mềm trong quá trình phát triển và bảo trì.</a:t>
            </a:r>
          </a:p>
          <a:p>
            <a:pPr lvl="1">
              <a:buFont typeface="Wingdings" panose="05000000000000000000" pitchFamily="2" charset="2"/>
              <a:buChar char="Ø"/>
            </a:pPr>
            <a:r>
              <a:rPr lang="vi-VN" sz="1600" dirty="0" smtClean="0"/>
              <a:t>Bao </a:t>
            </a:r>
            <a:r>
              <a:rPr lang="vi-VN" sz="1600" dirty="0"/>
              <a:t>gồm: </a:t>
            </a:r>
          </a:p>
          <a:p>
            <a:pPr lvl="2">
              <a:buFont typeface="Wingdings" panose="05000000000000000000" pitchFamily="2" charset="2"/>
              <a:buChar char="ü"/>
            </a:pPr>
            <a:r>
              <a:rPr lang="en-US" sz="1600" dirty="0" smtClean="0"/>
              <a:t>C</a:t>
            </a:r>
            <a:r>
              <a:rPr lang="vi-VN" sz="1600" dirty="0" smtClean="0"/>
              <a:t>lassification </a:t>
            </a:r>
            <a:r>
              <a:rPr lang="vi-VN" sz="1600" dirty="0"/>
              <a:t>dimensions</a:t>
            </a:r>
          </a:p>
          <a:p>
            <a:pPr lvl="2">
              <a:buFont typeface="Wingdings" panose="05000000000000000000" pitchFamily="2" charset="2"/>
              <a:buChar char="ü"/>
            </a:pPr>
            <a:r>
              <a:rPr lang="en-US" sz="1600" dirty="0" smtClean="0"/>
              <a:t>P</a:t>
            </a:r>
            <a:r>
              <a:rPr lang="vi-VN" sz="1600" dirty="0" smtClean="0"/>
              <a:t>hương </a:t>
            </a:r>
            <a:r>
              <a:rPr lang="vi-VN" sz="1600" dirty="0"/>
              <a:t>pháp xác minh</a:t>
            </a:r>
          </a:p>
          <a:p>
            <a:pPr lvl="2">
              <a:buFont typeface="Wingdings" panose="05000000000000000000" pitchFamily="2" charset="2"/>
              <a:buChar char="ü"/>
            </a:pPr>
            <a:r>
              <a:rPr lang="en-US" sz="1600" dirty="0" smtClean="0"/>
              <a:t>K</a:t>
            </a:r>
            <a:r>
              <a:rPr lang="vi-VN" sz="1600" dirty="0" smtClean="0"/>
              <a:t>ế </a:t>
            </a:r>
            <a:r>
              <a:rPr lang="vi-VN" sz="1600" dirty="0"/>
              <a:t>hoạch kiểm thử</a:t>
            </a:r>
          </a:p>
          <a:p>
            <a:pPr lvl="2">
              <a:buFont typeface="Wingdings" panose="05000000000000000000" pitchFamily="2" charset="2"/>
              <a:buChar char="ü"/>
            </a:pPr>
            <a:r>
              <a:rPr lang="en-US" sz="1600" dirty="0" smtClean="0"/>
              <a:t>T</a:t>
            </a:r>
            <a:r>
              <a:rPr lang="vi-VN" sz="1600" dirty="0" smtClean="0"/>
              <a:t>huộc </a:t>
            </a:r>
            <a:r>
              <a:rPr lang="vi-VN" sz="1600" dirty="0"/>
              <a:t>dính duy nhất để thuận tiện cho việc tham chiếu giữa các yêu cầu và lần vết.</a:t>
            </a:r>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2077123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Khảo sát hiện trạng</a:t>
            </a:r>
            <a:endParaRPr lang="en-US" dirty="0"/>
          </a:p>
        </p:txBody>
      </p:sp>
      <p:sp>
        <p:nvSpPr>
          <p:cNvPr id="5" name="Content Placeholder 2"/>
          <p:cNvSpPr>
            <a:spLocks noGrp="1"/>
          </p:cNvSpPr>
          <p:nvPr>
            <p:ph idx="1"/>
          </p:nvPr>
        </p:nvSpPr>
        <p:spPr>
          <a:xfrm>
            <a:off x="628650" y="1825625"/>
            <a:ext cx="7886700" cy="4351338"/>
          </a:xfrm>
        </p:spPr>
        <p:txBody>
          <a:bodyPr>
            <a:normAutofit/>
          </a:bodyPr>
          <a:lstStyle/>
          <a:p>
            <a:r>
              <a:rPr lang="en-US" sz="2000" b="1" dirty="0"/>
              <a:t>Lần vết yêu </a:t>
            </a:r>
            <a:r>
              <a:rPr lang="en-US" sz="2000" b="1" dirty="0" smtClean="0"/>
              <a:t>cầu</a:t>
            </a:r>
            <a:endParaRPr lang="en-US" sz="1600" dirty="0" smtClean="0"/>
          </a:p>
          <a:p>
            <a:pPr lvl="1">
              <a:buFont typeface="Wingdings" panose="05000000000000000000" pitchFamily="2" charset="2"/>
              <a:buChar char="Ø"/>
            </a:pPr>
            <a:r>
              <a:rPr lang="vi-VN" sz="1600" dirty="0"/>
              <a:t>Lần vết yêu cầu có liên quan với việc khôi phục nguồn của yêu cầu và dự đoán những ảnh hưởng của các yêu cầu.</a:t>
            </a:r>
          </a:p>
          <a:p>
            <a:pPr lvl="1">
              <a:buFont typeface="Wingdings" panose="05000000000000000000" pitchFamily="2" charset="2"/>
              <a:buChar char="Ø"/>
            </a:pPr>
            <a:r>
              <a:rPr lang="vi-VN" sz="1600" dirty="0" smtClean="0"/>
              <a:t>Truy </a:t>
            </a:r>
            <a:r>
              <a:rPr lang="vi-VN" sz="1600" dirty="0"/>
              <a:t>vết để thực hiện phân tích những ảnh hưởng khi yêu cầu thay đổi.</a:t>
            </a:r>
          </a:p>
          <a:p>
            <a:pPr lvl="1">
              <a:buFont typeface="Wingdings" panose="05000000000000000000" pitchFamily="2" charset="2"/>
              <a:buChar char="Ø"/>
            </a:pPr>
            <a:r>
              <a:rPr lang="en-US" sz="1600" dirty="0"/>
              <a:t>M</a:t>
            </a:r>
            <a:r>
              <a:rPr lang="vi-VN" sz="1600" dirty="0" smtClean="0"/>
              <a:t>ột </a:t>
            </a:r>
            <a:r>
              <a:rPr lang="vi-VN" sz="1600" dirty="0"/>
              <a:t>yêu cầu nên được truy về những yêu cầu khác và các bên liên quan để thúc đẩy nó(ví dụ: tử yêu cầu phần mềm về yêu cầu hệ thống)</a:t>
            </a:r>
          </a:p>
          <a:p>
            <a:pPr lvl="1">
              <a:buFont typeface="Wingdings" panose="05000000000000000000" pitchFamily="2" charset="2"/>
              <a:buChar char="Ø"/>
            </a:pPr>
            <a:r>
              <a:rPr lang="vi-VN" sz="1600" dirty="0" smtClean="0"/>
              <a:t>Ngược </a:t>
            </a:r>
            <a:r>
              <a:rPr lang="vi-VN" sz="1600" dirty="0"/>
              <a:t>lại. một yêu cầu nên được truy đến những yêu cầu khác nhằm thỏa mãn nó(ví dụ: từ yêu cầu hệ thống đến yêu cầu phần mềm)</a:t>
            </a:r>
          </a:p>
          <a:p>
            <a:pPr lvl="1">
              <a:buFont typeface="Wingdings" panose="05000000000000000000" pitchFamily="2" charset="2"/>
              <a:buChar char="Ø"/>
            </a:pPr>
            <a:endParaRPr lang="en-US" sz="2000" b="1" dirty="0" smtClean="0"/>
          </a:p>
          <a:p>
            <a:pPr lvl="0"/>
            <a:r>
              <a:rPr lang="en-US" sz="2000" b="1" dirty="0">
                <a:solidFill>
                  <a:prstClr val="black"/>
                </a:solidFill>
              </a:rPr>
              <a:t>Ðánh giá </a:t>
            </a:r>
            <a:r>
              <a:rPr lang="en-US" sz="2000" b="1" dirty="0" smtClean="0">
                <a:solidFill>
                  <a:prstClr val="black"/>
                </a:solidFill>
              </a:rPr>
              <a:t>yêu cầu</a:t>
            </a:r>
          </a:p>
          <a:p>
            <a:pPr lvl="1">
              <a:buFont typeface="Wingdings" panose="05000000000000000000" pitchFamily="2" charset="2"/>
              <a:buChar char="Ø"/>
            </a:pPr>
            <a:r>
              <a:rPr lang="vi-VN" sz="1600" dirty="0"/>
              <a:t>Đánh giá kích  thước của sự thay đổi yêu cầu.</a:t>
            </a:r>
          </a:p>
          <a:p>
            <a:pPr lvl="1">
              <a:buFont typeface="Wingdings" panose="05000000000000000000" pitchFamily="2" charset="2"/>
              <a:buChar char="Ø"/>
            </a:pPr>
            <a:r>
              <a:rPr lang="vi-VN" sz="1600" dirty="0"/>
              <a:t>Đánh giá chi phí cho việc phát triển hoặc duy trì 1 yêu cầu</a:t>
            </a:r>
          </a:p>
        </p:txBody>
      </p:sp>
      <p:sp>
        <p:nvSpPr>
          <p:cNvPr id="6" name="Content Placeholder 3"/>
          <p:cNvSpPr>
            <a:spLocks noGrp="1"/>
          </p:cNvSpPr>
          <p:nvPr>
            <p:ph sz="quarter" idx="13"/>
          </p:nvPr>
        </p:nvSpPr>
        <p:spPr>
          <a:xfrm>
            <a:off x="2362200" y="381000"/>
            <a:ext cx="5257800" cy="381000"/>
          </a:xfrm>
        </p:spPr>
        <p:txBody>
          <a:bodyPr/>
          <a:lstStyle/>
          <a:p>
            <a:r>
              <a:rPr lang="en-US" dirty="0" smtClean="0"/>
              <a:t>1.7. Yêu cầu phần mềm | Khảo sát hiện trạng</a:t>
            </a:r>
            <a:endParaRPr lang="en-US" dirty="0"/>
          </a:p>
        </p:txBody>
      </p:sp>
    </p:spTree>
    <p:extLst>
      <p:ext uri="{BB962C8B-B14F-4D97-AF65-F5344CB8AC3E}">
        <p14:creationId xmlns:p14="http://schemas.microsoft.com/office/powerpoint/2010/main" val="2997120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1.8. Công cụ</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691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Công cụ</a:t>
            </a:r>
            <a:endParaRPr lang="en-US" dirty="0"/>
          </a:p>
        </p:txBody>
      </p:sp>
      <p:sp>
        <p:nvSpPr>
          <p:cNvPr id="5" name="Content Placeholder 2"/>
          <p:cNvSpPr>
            <a:spLocks noGrp="1"/>
          </p:cNvSpPr>
          <p:nvPr>
            <p:ph idx="1"/>
          </p:nvPr>
        </p:nvSpPr>
        <p:spPr>
          <a:xfrm>
            <a:off x="628650" y="1825625"/>
            <a:ext cx="7886700" cy="4351338"/>
          </a:xfrm>
        </p:spPr>
        <p:txBody>
          <a:bodyPr>
            <a:normAutofit/>
          </a:bodyPr>
          <a:lstStyle/>
          <a:p>
            <a:r>
              <a:rPr lang="vi-VN" sz="2000" b="1" dirty="0"/>
              <a:t>Công cụ cho việc vẽ model (CASE tool)</a:t>
            </a:r>
          </a:p>
          <a:p>
            <a:r>
              <a:rPr lang="vi-VN" sz="2000" b="1" dirty="0" smtClean="0"/>
              <a:t>Công </a:t>
            </a:r>
            <a:r>
              <a:rPr lang="vi-VN" sz="2000" b="1" dirty="0"/>
              <a:t>cụ cho việc quản lí yêu cầu (spreadsheet, cơ sở dữ liệu,..)</a:t>
            </a: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1.8. Yêu cầu phần mềm | Công cụ</a:t>
            </a:r>
            <a:endParaRPr lang="en-US" dirty="0"/>
          </a:p>
        </p:txBody>
      </p:sp>
    </p:spTree>
    <p:extLst>
      <p:ext uri="{BB962C8B-B14F-4D97-AF65-F5344CB8AC3E}">
        <p14:creationId xmlns:p14="http://schemas.microsoft.com/office/powerpoint/2010/main" val="395625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smtClean="0"/>
          </a:p>
          <a:p>
            <a:pPr lvl="1">
              <a:buFont typeface="Wingdings" panose="05000000000000000000" pitchFamily="2" charset="2"/>
              <a:buChar char="Ø"/>
            </a:pPr>
            <a:r>
              <a:rPr lang="en-US" sz="1600" dirty="0" smtClean="0"/>
              <a:t>Yêu cầu đặc tả Emergent properties.</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và tác nhân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Mô hình</a:t>
            </a:r>
            <a:endParaRPr lang="vi-VN" sz="2000" b="1" dirty="0" smtClean="0"/>
          </a:p>
          <a:p>
            <a:pPr lvl="1">
              <a:buFont typeface="Wingdings" panose="05000000000000000000" pitchFamily="2" charset="2"/>
              <a:buChar char="Ø"/>
            </a:pPr>
            <a:r>
              <a:rPr lang="en-US" sz="1600" dirty="0" smtClean="0"/>
              <a:t>...</a:t>
            </a:r>
            <a:endParaRPr lang="vi-VN" sz="1600" dirty="0" smtClean="0"/>
          </a:p>
          <a:p>
            <a:r>
              <a:rPr lang="en-US" sz="2000" b="1" dirty="0" smtClean="0"/>
              <a:t>Tác nhân</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1601</Words>
  <Application>Microsoft Office PowerPoint</Application>
  <PresentationFormat>On-screen Show (4:3)</PresentationFormat>
  <Paragraphs>186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YÊU CẦU PHẦN MỀM</vt:lpstr>
      <vt:lpstr>Mô hình và tác nhân</vt:lpstr>
      <vt:lpstr>Hỗ trợ và quản lý</vt:lpstr>
      <vt:lpstr>Chất lượng và cải tiến</vt:lpstr>
      <vt:lpstr>YÊU CẦU PHẦN MỀM</vt:lpstr>
      <vt:lpstr>YÊU CẦU PHẦN MỀM</vt:lpstr>
      <vt:lpstr>Phân tích yêu cầu</vt:lpstr>
      <vt:lpstr>Phân tích yêu cầu</vt:lpstr>
      <vt:lpstr>YÊU CẦU PHẦN MỀM</vt:lpstr>
      <vt:lpstr>Đặc tả yêu cầu</vt:lpstr>
      <vt:lpstr>YÊU CẦU PHẦN MỀM</vt:lpstr>
      <vt:lpstr>Thẩm định yêu cầu</vt:lpstr>
      <vt:lpstr>Kỹ thuật thẩm định</vt:lpstr>
      <vt:lpstr>Kỹ thuật thẩm định</vt:lpstr>
      <vt:lpstr>YÊU CẦU PHẦN MỀM</vt:lpstr>
      <vt:lpstr>Khảo sát hiện trạng</vt:lpstr>
      <vt:lpstr>Khảo sát hiện trạng</vt:lpstr>
      <vt:lpstr>Khảo sát hiện trạng</vt:lpstr>
      <vt:lpstr>YÊU CẦU PHẦN MỀM</vt:lpstr>
      <vt:lpstr>Công cụ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2015-12-06T16:45:04Z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