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3" r:id="rId2"/>
  </p:sldMasterIdLst>
  <p:notesMasterIdLst>
    <p:notesMasterId r:id="rId14"/>
  </p:notesMasterIdLst>
  <p:sldIdLst>
    <p:sldId id="256" r:id="rId3"/>
    <p:sldId id="257" r:id="rId4"/>
    <p:sldId id="258" r:id="rId5"/>
    <p:sldId id="261" r:id="rId6"/>
    <p:sldId id="266" r:id="rId7"/>
    <p:sldId id="262" r:id="rId8"/>
    <p:sldId id="263" r:id="rId9"/>
    <p:sldId id="265" r:id="rId10"/>
    <p:sldId id="264"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2355" autoAdjust="0"/>
  </p:normalViewPr>
  <p:slideViewPr>
    <p:cSldViewPr showGuides="1">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B7A6A1-140E-4053-A62A-AFDAF6E6ECEB}" type="datetimeFigureOut">
              <a:rPr lang="en-US" smtClean="0"/>
              <a:t>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66B8C0-8F1E-47A8-9B24-9AB8E2F126D3}" type="slidenum">
              <a:rPr lang="en-US" smtClean="0"/>
              <a:t>‹#›</a:t>
            </a:fld>
            <a:endParaRPr lang="en-US"/>
          </a:p>
        </p:txBody>
      </p:sp>
    </p:spTree>
    <p:extLst>
      <p:ext uri="{BB962C8B-B14F-4D97-AF65-F5344CB8AC3E}">
        <p14:creationId xmlns:p14="http://schemas.microsoft.com/office/powerpoint/2010/main" val="380454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579216"/>
            <a:ext cx="6858000" cy="1627784"/>
          </a:xfrm>
        </p:spPr>
        <p:txBody>
          <a:bodyPr anchor="b"/>
          <a:lstStyle>
            <a:lvl1pPr algn="ct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5299075"/>
            <a:ext cx="6858000" cy="873125"/>
          </a:xfrm>
        </p:spPr>
        <p:txBody>
          <a:bodyPr/>
          <a:lstStyle>
            <a:lvl1pPr marL="0" indent="0" algn="ctr">
              <a:buNone/>
              <a:defRPr sz="1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grpSp>
        <p:nvGrpSpPr>
          <p:cNvPr id="28" name="Group 27"/>
          <p:cNvGrpSpPr/>
          <p:nvPr userDrawn="1"/>
        </p:nvGrpSpPr>
        <p:grpSpPr>
          <a:xfrm>
            <a:off x="2736850" y="474332"/>
            <a:ext cx="3670300" cy="2897188"/>
            <a:chOff x="4279900" y="218410"/>
            <a:chExt cx="3670300" cy="2897188"/>
          </a:xfrm>
        </p:grpSpPr>
        <p:grpSp>
          <p:nvGrpSpPr>
            <p:cNvPr id="9" name="Group 8"/>
            <p:cNvGrpSpPr/>
            <p:nvPr userDrawn="1"/>
          </p:nvGrpSpPr>
          <p:grpSpPr>
            <a:xfrm>
              <a:off x="4279900" y="218410"/>
              <a:ext cx="3670300" cy="2897188"/>
              <a:chOff x="0" y="-14288"/>
              <a:chExt cx="6705600" cy="5284788"/>
            </a:xfrm>
            <a:solidFill>
              <a:srgbClr val="FF1111"/>
            </a:solidFill>
          </p:grpSpPr>
          <p:sp>
            <p:nvSpPr>
              <p:cNvPr id="7" name="Chevron 6"/>
              <p:cNvSpPr/>
              <p:nvPr userDrawn="1"/>
            </p:nvSpPr>
            <p:spPr>
              <a:xfrm>
                <a:off x="0" y="-14288"/>
                <a:ext cx="4495800" cy="405288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userDrawn="1"/>
            </p:nvSpPr>
            <p:spPr>
              <a:xfrm>
                <a:off x="4953000" y="3522663"/>
                <a:ext cx="1752600" cy="1747837"/>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 name="Group 12"/>
            <p:cNvGrpSpPr/>
            <p:nvPr userDrawn="1"/>
          </p:nvGrpSpPr>
          <p:grpSpPr>
            <a:xfrm>
              <a:off x="5091184" y="341377"/>
              <a:ext cx="838200" cy="607219"/>
              <a:chOff x="0" y="-14288"/>
              <a:chExt cx="6705600" cy="5284788"/>
            </a:xfrm>
            <a:solidFill>
              <a:schemeClr val="bg1"/>
            </a:solidFill>
          </p:grpSpPr>
          <p:sp>
            <p:nvSpPr>
              <p:cNvPr id="14" name="Chevron 13"/>
              <p:cNvSpPr/>
              <p:nvPr userDrawn="1"/>
            </p:nvSpPr>
            <p:spPr>
              <a:xfrm>
                <a:off x="0" y="-14288"/>
                <a:ext cx="4495800" cy="4052888"/>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hevron 14"/>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131690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92375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4959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040610"/>
            <a:ext cx="7886700" cy="650079"/>
          </a:xfrm>
        </p:spPr>
        <p:txBody>
          <a:bodyPr>
            <a:normAutofit/>
          </a:bodyPr>
          <a:lstStyle>
            <a:lvl1pPr>
              <a:defRPr sz="28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7" name="Group 6"/>
          <p:cNvGrpSpPr/>
          <p:nvPr userDrawn="1"/>
        </p:nvGrpSpPr>
        <p:grpSpPr>
          <a:xfrm>
            <a:off x="7702550" y="365126"/>
            <a:ext cx="838200" cy="49609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Rectangle 9"/>
          <p:cNvSpPr/>
          <p:nvPr userDrawn="1"/>
        </p:nvSpPr>
        <p:spPr>
          <a:xfrm>
            <a:off x="762000" y="1630681"/>
            <a:ext cx="5695950" cy="45719"/>
          </a:xfrm>
          <a:prstGeom prst="rect">
            <a:avLst/>
          </a:prstGeom>
          <a:solidFill>
            <a:srgbClr val="FF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4CBCDE7C-CCB6-471C-9199-918A33307958}" type="datetimeFigureOut">
              <a:rPr lang="en-US" smtClean="0"/>
              <a:t>12/5/2015</a:t>
            </a:fld>
            <a:endParaRPr lang="en-US"/>
          </a:p>
        </p:txBody>
      </p:sp>
      <p:sp>
        <p:nvSpPr>
          <p:cNvPr id="16" name="Footer Placeholder 15"/>
          <p:cNvSpPr>
            <a:spLocks noGrp="1"/>
          </p:cNvSpPr>
          <p:nvPr>
            <p:ph type="ftr" sz="quarter" idx="11"/>
          </p:nvPr>
        </p:nvSpPr>
        <p:spPr/>
        <p:txBody>
          <a:bodyPr/>
          <a:lstStyle/>
          <a:p>
            <a:endParaRPr lang="en-US"/>
          </a:p>
        </p:txBody>
      </p:sp>
      <p:sp>
        <p:nvSpPr>
          <p:cNvPr id="17" name="Slide Number Placeholder 16"/>
          <p:cNvSpPr>
            <a:spLocks noGrp="1"/>
          </p:cNvSpPr>
          <p:nvPr>
            <p:ph type="sldNum" sz="quarter" idx="12"/>
          </p:nvPr>
        </p:nvSpPr>
        <p:spPr/>
        <p:txBody>
          <a:bodyPr/>
          <a:lstStyle/>
          <a:p>
            <a:fld id="{8C57462E-C2AD-4C62-8C8B-6FC60C644B1B}" type="slidenum">
              <a:rPr lang="en-US" smtClean="0"/>
              <a:t>‹#›</a:t>
            </a:fld>
            <a:endParaRPr lang="en-US"/>
          </a:p>
        </p:txBody>
      </p:sp>
      <p:sp>
        <p:nvSpPr>
          <p:cNvPr id="22" name="Content Placeholder 21"/>
          <p:cNvSpPr>
            <a:spLocks noGrp="1"/>
          </p:cNvSpPr>
          <p:nvPr>
            <p:ph sz="quarter" idx="13" hasCustomPrompt="1"/>
          </p:nvPr>
        </p:nvSpPr>
        <p:spPr>
          <a:xfrm>
            <a:off x="2362200" y="381000"/>
            <a:ext cx="5257800" cy="381000"/>
          </a:xfrm>
        </p:spPr>
        <p:txBody>
          <a:bodyPr/>
          <a:lstStyle>
            <a:lvl1pPr marL="0" indent="0" algn="r">
              <a:buNone/>
              <a:defRPr baseline="0">
                <a:solidFill>
                  <a:schemeClr val="bg1">
                    <a:lumMod val="75000"/>
                  </a:schemeClr>
                </a:solidFill>
              </a:defRPr>
            </a:lvl1pPr>
          </a:lstStyle>
          <a:p>
            <a:pPr lvl="0"/>
            <a:r>
              <a:rPr lang="en-US" dirty="0" smtClean="0"/>
              <a:t>Heading context</a:t>
            </a:r>
            <a:endParaRPr lang="en-US" dirty="0"/>
          </a:p>
        </p:txBody>
      </p:sp>
    </p:spTree>
    <p:extLst>
      <p:ext uri="{BB962C8B-B14F-4D97-AF65-F5344CB8AC3E}">
        <p14:creationId xmlns:p14="http://schemas.microsoft.com/office/powerpoint/2010/main" val="17617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a:xfrm>
            <a:off x="623888" y="2057400"/>
            <a:ext cx="2918618" cy="1558926"/>
            <a:chOff x="0" y="-14288"/>
            <a:chExt cx="6705600" cy="5284788"/>
          </a:xfrm>
          <a:noFill/>
        </p:grpSpPr>
        <p:sp>
          <p:nvSpPr>
            <p:cNvPr id="8" name="Chevron 7"/>
            <p:cNvSpPr/>
            <p:nvPr userDrawn="1"/>
          </p:nvSpPr>
          <p:spPr>
            <a:xfrm>
              <a:off x="0" y="-14288"/>
              <a:ext cx="4495800" cy="405288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userDrawn="1"/>
          </p:nvSpPr>
          <p:spPr>
            <a:xfrm>
              <a:off x="4953000" y="3522663"/>
              <a:ext cx="1752600" cy="1747837"/>
            </a:xfrm>
            <a:prstGeom prst="chevron">
              <a:avLst/>
            </a:prstGeom>
            <a:grp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a:xfrm>
            <a:off x="623888" y="1709739"/>
            <a:ext cx="7886700" cy="2852737"/>
          </a:xfrm>
        </p:spPr>
        <p:txBody>
          <a:bodyPr anchor="b"/>
          <a:lstStyle>
            <a:lvl1pPr>
              <a:defRPr sz="4500" b="1">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CBCDE7C-CCB6-471C-9199-918A33307958}"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7462E-C2AD-4C62-8C8B-6FC60C644B1B}" type="slidenum">
              <a:rPr lang="en-US" smtClean="0"/>
              <a:t>‹#›</a:t>
            </a:fld>
            <a:endParaRPr lang="en-US"/>
          </a:p>
        </p:txBody>
      </p:sp>
      <p:cxnSp>
        <p:nvCxnSpPr>
          <p:cNvPr id="11" name="Straight Connector 10"/>
          <p:cNvCxnSpPr/>
          <p:nvPr userDrawn="1"/>
        </p:nvCxnSpPr>
        <p:spPr>
          <a:xfrm>
            <a:off x="623888" y="4562476"/>
            <a:ext cx="6691312" cy="0"/>
          </a:xfrm>
          <a:prstGeom prst="line">
            <a:avLst/>
          </a:prstGeom>
          <a:ln>
            <a:solidFill>
              <a:srgbClr val="FF11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2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CDE7C-CCB6-471C-9199-918A33307958}"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4119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CDE7C-CCB6-471C-9199-918A33307958}" type="datetimeFigureOut">
              <a:rPr lang="en-US" smtClean="0"/>
              <a:t>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192994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CDE7C-CCB6-471C-9199-918A33307958}" type="datetimeFigureOut">
              <a:rPr lang="en-US" smtClean="0"/>
              <a:t>12/5/2015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21441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CDE7C-CCB6-471C-9199-918A33307958}" type="datetimeFigureOut">
              <a:rPr lang="en-US" smtClean="0"/>
              <a:t>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96114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275312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CDE7C-CCB6-471C-9199-918A33307958}"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7462E-C2AD-4C62-8C8B-6FC60C644B1B}" type="slidenum">
              <a:rPr lang="en-US" smtClean="0"/>
              <a:t>‹#›</a:t>
            </a:fld>
            <a:endParaRPr lang="en-US"/>
          </a:p>
        </p:txBody>
      </p:sp>
    </p:spTree>
    <p:extLst>
      <p:ext uri="{BB962C8B-B14F-4D97-AF65-F5344CB8AC3E}">
        <p14:creationId xmlns:p14="http://schemas.microsoft.com/office/powerpoint/2010/main" val="391044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CBCDE7C-CCB6-471C-9199-918A33307958}" type="datetimeFigureOut">
              <a:rPr lang="en-US" smtClean="0"/>
              <a:t>12/5/2015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57462E-C2AD-4C62-8C8B-6FC60C644B1B}" type="slidenum">
              <a:rPr lang="en-US" smtClean="0"/>
              <a:t>‹#›</a:t>
            </a:fld>
            <a:endParaRPr lang="en-US"/>
          </a:p>
        </p:txBody>
      </p:sp>
    </p:spTree>
    <p:extLst>
      <p:ext uri="{BB962C8B-B14F-4D97-AF65-F5344CB8AC3E}">
        <p14:creationId xmlns:p14="http://schemas.microsoft.com/office/powerpoint/2010/main" val="13220052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KỸ NGHỆ PHẦN MỀM </a:t>
            </a:r>
            <a:br>
              <a:rPr lang="en-US" b="1" dirty="0" smtClean="0">
                <a:latin typeface="Verdana" panose="020B0604030504040204" pitchFamily="34" charset="0"/>
                <a:ea typeface="Verdana" panose="020B0604030504040204" pitchFamily="34" charset="0"/>
                <a:cs typeface="Verdana" panose="020B0604030504040204" pitchFamily="34" charset="0"/>
              </a:rPr>
            </a:br>
            <a:r>
              <a:rPr lang="en-US" b="1" dirty="0" smtClean="0">
                <a:latin typeface="Verdana" panose="020B0604030504040204" pitchFamily="34" charset="0"/>
                <a:ea typeface="Verdana" panose="020B0604030504040204" pitchFamily="34" charset="0"/>
                <a:cs typeface="Verdana" panose="020B0604030504040204" pitchFamily="34" charset="0"/>
              </a:rPr>
              <a:t>NÂNG CAO</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(ueh-k22)</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649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Hỗ trợ và quản lý</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a:t>
            </a:r>
            <a:endParaRPr lang="en-US" sz="2000" b="1" dirty="0" smtClean="0"/>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a:t>
            </a:r>
            <a:r>
              <a:rPr lang="en-US" dirty="0" smtClean="0"/>
              <a:t>Yêu cầu phần mềm | </a:t>
            </a:r>
            <a:r>
              <a:rPr lang="en-US" dirty="0" smtClean="0"/>
              <a:t>Quy trình</a:t>
            </a:r>
            <a:endParaRPr lang="en-US" dirty="0"/>
          </a:p>
        </p:txBody>
      </p:sp>
    </p:spTree>
    <p:extLst>
      <p:ext uri="{BB962C8B-B14F-4D97-AF65-F5344CB8AC3E}">
        <p14:creationId xmlns:p14="http://schemas.microsoft.com/office/powerpoint/2010/main" val="1040804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Chất lượng và cải tiến</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a:t>
            </a:r>
            <a:endParaRPr lang="en-US" sz="2000" b="1" dirty="0" smtClean="0"/>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a:t>
            </a:r>
            <a:r>
              <a:rPr lang="en-US" dirty="0" smtClean="0"/>
              <a:t>Yêu cầu phần mềm | </a:t>
            </a:r>
            <a:r>
              <a:rPr lang="en-US" dirty="0" smtClean="0"/>
              <a:t>Quy trình</a:t>
            </a:r>
            <a:endParaRPr lang="en-US" dirty="0"/>
          </a:p>
        </p:txBody>
      </p:sp>
    </p:spTree>
    <p:extLst>
      <p:ext uri="{BB962C8B-B14F-4D97-AF65-F5344CB8AC3E}">
        <p14:creationId xmlns:p14="http://schemas.microsoft.com/office/powerpoint/2010/main" val="2855429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CHƯƠNG </a:t>
            </a:r>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1.3. </a:t>
            </a:r>
            <a:endParaRPr lang="en-US"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0466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Thuật ngữ thường dùng</a:t>
            </a:r>
            <a:endParaRPr lang="en-US" dirty="0"/>
          </a:p>
        </p:txBody>
      </p:sp>
      <p:sp>
        <p:nvSpPr>
          <p:cNvPr id="3" name="Content Placeholder 2"/>
          <p:cNvSpPr>
            <a:spLocks noGrp="1"/>
          </p:cNvSpPr>
          <p:nvPr>
            <p:ph idx="1"/>
          </p:nvPr>
        </p:nvSpPr>
        <p:spPr/>
        <p:txBody>
          <a:bodyPr>
            <a:normAutofit/>
          </a:bodyPr>
          <a:lstStyle/>
          <a:p>
            <a:r>
              <a:rPr lang="vi-VN" sz="1800" b="1" dirty="0" smtClean="0"/>
              <a:t>CIA: </a:t>
            </a:r>
            <a:r>
              <a:rPr lang="vi-VN" sz="1800" dirty="0" smtClean="0"/>
              <a:t>Confidentiality, Integrity, and Availability(Độ tin cậy, Tính toàn vẹn, tính tiện lợi)</a:t>
            </a:r>
          </a:p>
          <a:p>
            <a:r>
              <a:rPr lang="vi-VN" sz="1800" b="1" dirty="0" smtClean="0"/>
              <a:t>DAG: </a:t>
            </a:r>
            <a:r>
              <a:rPr lang="vi-VN" sz="1800" dirty="0" smtClean="0"/>
              <a:t>Directed Acyclic Graph (Đồ thị có hướng và không có chu trình)</a:t>
            </a:r>
          </a:p>
          <a:p>
            <a:r>
              <a:rPr lang="vi-VN" sz="1800" b="1" dirty="0" smtClean="0"/>
              <a:t>FSM: </a:t>
            </a:r>
            <a:r>
              <a:rPr lang="vi-VN" sz="1800" dirty="0" smtClean="0"/>
              <a:t>Functional Size Measurement (Thước đo chức năng)</a:t>
            </a:r>
          </a:p>
          <a:p>
            <a:r>
              <a:rPr lang="vi-VN" sz="1800" b="1" dirty="0" smtClean="0"/>
              <a:t>INCOSE: </a:t>
            </a:r>
            <a:r>
              <a:rPr lang="vi-VN" sz="1800" dirty="0" smtClean="0"/>
              <a:t>International Council on Systems Engineering ()</a:t>
            </a:r>
          </a:p>
          <a:p>
            <a:r>
              <a:rPr lang="vi-VN" sz="1800" b="1" dirty="0" smtClean="0"/>
              <a:t>UML: </a:t>
            </a:r>
            <a:r>
              <a:rPr lang="vi-VN" sz="1800" dirty="0" smtClean="0"/>
              <a:t>Unified Modeling Language (Ngôn ngữ mô hình hóa)</a:t>
            </a:r>
          </a:p>
          <a:p>
            <a:r>
              <a:rPr lang="vi-VN" sz="1800" b="1" dirty="0" smtClean="0"/>
              <a:t>SysML: </a:t>
            </a:r>
            <a:r>
              <a:rPr lang="vi-VN" sz="1800" dirty="0" smtClean="0"/>
              <a:t>Systems Modeling Language (Ngôn ngữ mô hình hóa hệ thống)</a:t>
            </a:r>
            <a:endParaRPr lang="en-US" sz="1800" dirty="0"/>
          </a:p>
        </p:txBody>
      </p:sp>
      <p:sp>
        <p:nvSpPr>
          <p:cNvPr id="4" name="Content Placeholder 3"/>
          <p:cNvSpPr>
            <a:spLocks noGrp="1"/>
          </p:cNvSpPr>
          <p:nvPr>
            <p:ph sz="quarter" idx="13"/>
          </p:nvPr>
        </p:nvSpPr>
        <p:spPr>
          <a:xfrm>
            <a:off x="2362200" y="381000"/>
            <a:ext cx="5257800" cy="381000"/>
          </a:xfrm>
        </p:spPr>
        <p:txBody>
          <a:bodyPr/>
          <a:lstStyle/>
          <a:p>
            <a:r>
              <a:rPr lang="en-US" dirty="0" smtClean="0"/>
              <a:t>1. Yêu cầu phần mềm</a:t>
            </a:r>
            <a:endParaRPr lang="en-US" dirty="0"/>
          </a:p>
        </p:txBody>
      </p:sp>
    </p:spTree>
    <p:extLst>
      <p:ext uri="{BB962C8B-B14F-4D97-AF65-F5344CB8AC3E}">
        <p14:creationId xmlns:p14="http://schemas.microsoft.com/office/powerpoint/2010/main" val="3308265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Tổng quan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868" y="1825624"/>
            <a:ext cx="7646264" cy="4814608"/>
          </a:xfrm>
        </p:spPr>
      </p:pic>
      <p:sp>
        <p:nvSpPr>
          <p:cNvPr id="6" name="Content Placeholder 5"/>
          <p:cNvSpPr>
            <a:spLocks noGrp="1"/>
          </p:cNvSpPr>
          <p:nvPr>
            <p:ph sz="quarter" idx="13"/>
          </p:nvPr>
        </p:nvSpPr>
        <p:spPr/>
        <p:txBody>
          <a:bodyPr/>
          <a:lstStyle/>
          <a:p>
            <a:r>
              <a:rPr lang="en-US" dirty="0" smtClean="0"/>
              <a:t>1. Yêu cầu phần mềm</a:t>
            </a:r>
            <a:endParaRPr lang="en-US" dirty="0"/>
          </a:p>
        </p:txBody>
      </p:sp>
    </p:spTree>
    <p:extLst>
      <p:ext uri="{BB962C8B-B14F-4D97-AF65-F5344CB8AC3E}">
        <p14:creationId xmlns:p14="http://schemas.microsoft.com/office/powerpoint/2010/main" val="3401635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a:t>
            </a:r>
            <a:r>
              <a:rPr lang="en-US" dirty="0" smtClean="0">
                <a:latin typeface="Verdana" panose="020B0604030504040204" pitchFamily="34" charset="0"/>
                <a:ea typeface="Verdana" panose="020B0604030504040204" pitchFamily="34" charset="0"/>
                <a:cs typeface="Verdana" panose="020B0604030504040204" pitchFamily="34" charset="0"/>
              </a:rPr>
              <a:t>1</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latin typeface="Verdana" panose="020B0604030504040204" pitchFamily="34" charset="0"/>
                <a:ea typeface="Verdana" panose="020B0604030504040204" pitchFamily="34" charset="0"/>
                <a:cs typeface="Verdana" panose="020B0604030504040204" pitchFamily="34" charset="0"/>
              </a:rPr>
              <a:t>1.3.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940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Định nghĩa</a:t>
            </a:r>
          </a:p>
        </p:txBody>
      </p:sp>
      <p:sp>
        <p:nvSpPr>
          <p:cNvPr id="4" name="Content Placeholder 3"/>
          <p:cNvSpPr>
            <a:spLocks noGrp="1"/>
          </p:cNvSpPr>
          <p:nvPr>
            <p:ph sz="quarter" idx="13"/>
          </p:nvPr>
        </p:nvSpPr>
        <p:spPr/>
        <p:txBody>
          <a:bodyPr/>
          <a:lstStyle/>
          <a:p>
            <a:r>
              <a:rPr lang="en-US" dirty="0" smtClean="0"/>
              <a:t>1.1. Yêu cầu phần mềm | Kiến thức cơ bản</a:t>
            </a:r>
            <a:endParaRPr lang="en-US" dirty="0"/>
          </a:p>
        </p:txBody>
      </p:sp>
      <p:sp>
        <p:nvSpPr>
          <p:cNvPr id="7" name="Content Placeholder 2"/>
          <p:cNvSpPr>
            <a:spLocks noGrp="1"/>
          </p:cNvSpPr>
          <p:nvPr>
            <p:ph idx="1"/>
          </p:nvPr>
        </p:nvSpPr>
        <p:spPr>
          <a:xfrm>
            <a:off x="628650" y="1825625"/>
            <a:ext cx="7886700" cy="4351338"/>
          </a:xfrm>
        </p:spPr>
        <p:txBody>
          <a:bodyPr>
            <a:normAutofit/>
          </a:bodyPr>
          <a:lstStyle/>
          <a:p>
            <a:r>
              <a:rPr lang="vi-VN" sz="1800" dirty="0" smtClean="0"/>
              <a:t>Yêu cầu cho 1 phần mềm cụ thể là tổng hợp những yêu cầu từ nhiều người khác nhau về tổ chức, mức độ chuyên môn và mức độ tham gia, tương tác với phần mềm trong môi trường hoạt động của nó.</a:t>
            </a:r>
            <a:endParaRPr lang="en-US" sz="1800" dirty="0" smtClean="0"/>
          </a:p>
          <a:p>
            <a:endParaRPr lang="vi-VN" sz="1800" dirty="0" smtClean="0"/>
          </a:p>
          <a:p>
            <a:r>
              <a:rPr lang="vi-VN" sz="1800" dirty="0" smtClean="0"/>
              <a:t>Có thể kiểm chứng một cách riêng rẽ ở mức chức năng(yêu cầu chức năng) hoặc mức hệ thống(yêu cầu phi chức năng)</a:t>
            </a:r>
            <a:endParaRPr lang="en-US" sz="1800" dirty="0" smtClean="0"/>
          </a:p>
          <a:p>
            <a:endParaRPr lang="vi-VN" sz="1800" dirty="0" smtClean="0"/>
          </a:p>
          <a:p>
            <a:r>
              <a:rPr lang="vi-VN" sz="1800" dirty="0" smtClean="0"/>
              <a:t>Cung cấp các chỉ số đánh giá độ ưu tiên về các mặt khi cân nhắc về nguồn tài nguyên.</a:t>
            </a:r>
            <a:endParaRPr lang="en-US" sz="1800" dirty="0" smtClean="0"/>
          </a:p>
          <a:p>
            <a:endParaRPr lang="vi-VN" sz="1800" dirty="0" smtClean="0"/>
          </a:p>
          <a:p>
            <a:r>
              <a:rPr lang="vi-VN" sz="1800" dirty="0" smtClean="0"/>
              <a:t>Cung cấp các giá trị trạng thái để theo dõi tiến độ của dự án.</a:t>
            </a:r>
            <a:endParaRPr lang="en-US" sz="1800" dirty="0"/>
          </a:p>
        </p:txBody>
      </p:sp>
    </p:spTree>
    <p:extLst>
      <p:ext uri="{BB962C8B-B14F-4D97-AF65-F5344CB8AC3E}">
        <p14:creationId xmlns:p14="http://schemas.microsoft.com/office/powerpoint/2010/main" val="4288531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loại</a:t>
            </a:r>
          </a:p>
        </p:txBody>
      </p:sp>
      <p:sp>
        <p:nvSpPr>
          <p:cNvPr id="5" name="Content Placeholder 2"/>
          <p:cNvSpPr>
            <a:spLocks noGrp="1"/>
          </p:cNvSpPr>
          <p:nvPr>
            <p:ph idx="1"/>
          </p:nvPr>
        </p:nvSpPr>
        <p:spPr>
          <a:xfrm>
            <a:off x="628650" y="1825625"/>
            <a:ext cx="7886700" cy="4351338"/>
          </a:xfrm>
        </p:spPr>
        <p:txBody>
          <a:bodyPr/>
          <a:lstStyle/>
          <a:p>
            <a:r>
              <a:rPr lang="vi-VN" sz="2000" b="1" dirty="0" smtClean="0"/>
              <a:t>Theo sản phẩm và tiến trình</a:t>
            </a:r>
          </a:p>
          <a:p>
            <a:pPr lvl="1">
              <a:buFont typeface="Wingdings" panose="05000000000000000000" pitchFamily="2" charset="2"/>
              <a:buChar char="Ø"/>
            </a:pPr>
            <a:r>
              <a:rPr lang="vi-VN" sz="1600" dirty="0" smtClean="0"/>
              <a:t>Yêu cầu sản phẩm: là những đòi hỏi hay ràng buộc mà phần mềm phải thực hiện.</a:t>
            </a:r>
            <a:endParaRPr lang="en-US" sz="1600" dirty="0" smtClean="0"/>
          </a:p>
          <a:p>
            <a:pPr lvl="1">
              <a:buFont typeface="Wingdings" panose="05000000000000000000" pitchFamily="2" charset="2"/>
              <a:buChar char="Ø"/>
            </a:pPr>
            <a:endParaRPr lang="en-US" sz="1600" dirty="0"/>
          </a:p>
          <a:p>
            <a:pPr lvl="1">
              <a:buFont typeface="Wingdings" panose="05000000000000000000" pitchFamily="2" charset="2"/>
              <a:buChar char="Ø"/>
            </a:pPr>
            <a:r>
              <a:rPr lang="vi-VN" sz="1600" dirty="0" smtClean="0"/>
              <a:t>Yêu cầu tiến trình: là những ràng buộc liên quan đến việc phát triển phần mềm đó(quy trình, đối tác kiểm thử, phân tích, kĩ thuật sử dụng,...).</a:t>
            </a:r>
          </a:p>
          <a:p>
            <a:r>
              <a:rPr lang="vi-VN" sz="2000" b="1" dirty="0" smtClean="0"/>
              <a:t>Theo chức năng</a:t>
            </a:r>
            <a:endParaRPr lang="en-US" sz="2000" b="1" dirty="0" smtClean="0"/>
          </a:p>
          <a:p>
            <a:pPr lvl="1">
              <a:buFont typeface="Wingdings" panose="05000000000000000000" pitchFamily="2" charset="2"/>
              <a:buChar char="Ø"/>
            </a:pPr>
            <a:r>
              <a:rPr lang="vi-VN" sz="1600" dirty="0" smtClean="0"/>
              <a:t>Yêu cầu chức năng: đặc tả các chức năng mà phần mềm phải thực hiện.</a:t>
            </a:r>
            <a:endParaRPr lang="en-US" sz="1600" dirty="0" smtClean="0"/>
          </a:p>
          <a:p>
            <a:pPr lvl="1">
              <a:buFont typeface="Wingdings" panose="05000000000000000000" pitchFamily="2" charset="2"/>
              <a:buChar char="Ø"/>
            </a:pPr>
            <a:endParaRPr lang="en-US" sz="1600" dirty="0" smtClean="0"/>
          </a:p>
          <a:p>
            <a:pPr lvl="1">
              <a:buFont typeface="Wingdings" panose="05000000000000000000" pitchFamily="2" charset="2"/>
              <a:buChar char="Ø"/>
            </a:pPr>
            <a:r>
              <a:rPr lang="vi-VN" sz="1600" dirty="0" smtClean="0"/>
              <a:t>Yêu cầu phi chức năng: là các ràng buộc về giải pháp và chất lượng(hiệu năng, việc bảo trì, độ an toàn, bảo mật</a:t>
            </a:r>
            <a:r>
              <a:rPr lang="vi-VN" sz="1600" dirty="0" smtClean="0"/>
              <a:t>,...).</a:t>
            </a:r>
            <a:endParaRPr lang="en-US" sz="1600" dirty="0" smtClean="0"/>
          </a:p>
          <a:p>
            <a:pPr lvl="1">
              <a:buFont typeface="Wingdings" panose="05000000000000000000" pitchFamily="2" charset="2"/>
              <a:buChar char="Ø"/>
            </a:pPr>
            <a:r>
              <a:rPr lang="en-US" sz="1600" dirty="0" smtClean="0"/>
              <a:t>Yêu cầu đặc tả Emergent properties.</a:t>
            </a:r>
            <a:endParaRPr lang="en-US" sz="1600" dirty="0"/>
          </a:p>
        </p:txBody>
      </p:sp>
      <p:sp>
        <p:nvSpPr>
          <p:cNvPr id="6" name="Content Placeholder 3"/>
          <p:cNvSpPr>
            <a:spLocks noGrp="1"/>
          </p:cNvSpPr>
          <p:nvPr>
            <p:ph sz="quarter" idx="13"/>
          </p:nvPr>
        </p:nvSpPr>
        <p:spPr>
          <a:xfrm>
            <a:off x="2362200" y="381000"/>
            <a:ext cx="5257800" cy="381000"/>
          </a:xfrm>
        </p:spPr>
        <p:txBody>
          <a:bodyPr/>
          <a:lstStyle/>
          <a:p>
            <a:r>
              <a:rPr lang="en-US" dirty="0" smtClean="0"/>
              <a:t>1.1. Yêu cầu phần mềm | Kiến thức cơ bản</a:t>
            </a:r>
            <a:endParaRPr lang="en-US" dirty="0"/>
          </a:p>
        </p:txBody>
      </p:sp>
    </p:spTree>
    <p:extLst>
      <p:ext uri="{BB962C8B-B14F-4D97-AF65-F5344CB8AC3E}">
        <p14:creationId xmlns:p14="http://schemas.microsoft.com/office/powerpoint/2010/main" val="1660568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anose="020B0604030504040204" pitchFamily="34" charset="0"/>
                <a:ea typeface="Verdana" panose="020B0604030504040204" pitchFamily="34" charset="0"/>
                <a:cs typeface="Verdana" panose="020B0604030504040204" pitchFamily="34" charset="0"/>
              </a:rPr>
              <a:t>YÊU CẦU PHẦN MỀM</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CHƯƠNG </a:t>
            </a:r>
            <a:r>
              <a:rPr lang="en-US" dirty="0" smtClean="0">
                <a:latin typeface="Verdana" panose="020B0604030504040204" pitchFamily="34" charset="0"/>
                <a:ea typeface="Verdana" panose="020B0604030504040204" pitchFamily="34" charset="0"/>
                <a:cs typeface="Verdana" panose="020B0604030504040204" pitchFamily="34" charset="0"/>
              </a:rPr>
              <a:t>1</a:t>
            </a:r>
          </a:p>
          <a:p>
            <a:r>
              <a:rPr lang="en-US"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1.1. Kiến thức cơ bản</a:t>
            </a:r>
          </a:p>
          <a:p>
            <a:r>
              <a:rPr lang="en-US" dirty="0" smtClean="0">
                <a:solidFill>
                  <a:srgbClr val="FF1111"/>
                </a:solidFill>
                <a:latin typeface="Verdana" panose="020B0604030504040204" pitchFamily="34" charset="0"/>
                <a:ea typeface="Verdana" panose="020B0604030504040204" pitchFamily="34" charset="0"/>
                <a:cs typeface="Verdana" panose="020B0604030504040204" pitchFamily="34" charset="0"/>
              </a:rPr>
              <a:t>1.2. Quy trình</a:t>
            </a:r>
          </a:p>
          <a:p>
            <a:r>
              <a:rPr lang="en-US" dirty="0" smtClean="0">
                <a:latin typeface="Verdana" panose="020B0604030504040204" pitchFamily="34" charset="0"/>
                <a:ea typeface="Verdana" panose="020B0604030504040204" pitchFamily="34" charset="0"/>
                <a:cs typeface="Verdana" panose="020B0604030504040204" pitchFamily="34" charset="0"/>
              </a:rPr>
              <a:t>1.3.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Isosceles Triangle 3"/>
          <p:cNvSpPr/>
          <p:nvPr/>
        </p:nvSpPr>
        <p:spPr>
          <a:xfrm flipV="1">
            <a:off x="762000" y="6089651"/>
            <a:ext cx="304800" cy="158749"/>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416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Mô hình và tác nhân</a:t>
            </a:r>
            <a:endParaRPr lang="en-US" dirty="0"/>
          </a:p>
        </p:txBody>
      </p:sp>
      <p:sp>
        <p:nvSpPr>
          <p:cNvPr id="5" name="Content Placeholder 2"/>
          <p:cNvSpPr>
            <a:spLocks noGrp="1"/>
          </p:cNvSpPr>
          <p:nvPr>
            <p:ph idx="1"/>
          </p:nvPr>
        </p:nvSpPr>
        <p:spPr>
          <a:xfrm>
            <a:off x="628650" y="1825625"/>
            <a:ext cx="7886700" cy="4351338"/>
          </a:xfrm>
        </p:spPr>
        <p:txBody>
          <a:bodyPr/>
          <a:lstStyle/>
          <a:p>
            <a:r>
              <a:rPr lang="en-US" sz="2000" b="1" dirty="0" smtClean="0"/>
              <a:t>Mô hình</a:t>
            </a:r>
            <a:endParaRPr lang="vi-VN" sz="2000" b="1" dirty="0" smtClean="0"/>
          </a:p>
          <a:p>
            <a:pPr lvl="1">
              <a:buFont typeface="Wingdings" panose="05000000000000000000" pitchFamily="2" charset="2"/>
              <a:buChar char="Ø"/>
            </a:pPr>
            <a:r>
              <a:rPr lang="en-US" sz="1600" dirty="0" smtClean="0"/>
              <a:t>...</a:t>
            </a:r>
            <a:endParaRPr lang="vi-VN" sz="1600" dirty="0" smtClean="0"/>
          </a:p>
          <a:p>
            <a:r>
              <a:rPr lang="en-US" sz="2000" b="1" dirty="0" smtClean="0"/>
              <a:t>Tác nhân</a:t>
            </a:r>
            <a:endParaRPr lang="en-US" sz="2000" b="1" dirty="0" smtClean="0"/>
          </a:p>
          <a:p>
            <a:pPr lvl="1">
              <a:buFont typeface="Wingdings" panose="05000000000000000000" pitchFamily="2" charset="2"/>
              <a:buChar char="Ø"/>
            </a:pPr>
            <a:r>
              <a:rPr lang="en-US" sz="1600" dirty="0" smtClean="0"/>
              <a:t>...</a:t>
            </a:r>
            <a:endParaRPr lang="en-US" sz="1600" dirty="0"/>
          </a:p>
        </p:txBody>
      </p:sp>
      <p:sp>
        <p:nvSpPr>
          <p:cNvPr id="6" name="Content Placeholder 3"/>
          <p:cNvSpPr>
            <a:spLocks noGrp="1"/>
          </p:cNvSpPr>
          <p:nvPr>
            <p:ph sz="quarter" idx="13"/>
          </p:nvPr>
        </p:nvSpPr>
        <p:spPr>
          <a:xfrm>
            <a:off x="2362200" y="381000"/>
            <a:ext cx="5257800" cy="381000"/>
          </a:xfrm>
        </p:spPr>
        <p:txBody>
          <a:bodyPr>
            <a:normAutofit/>
          </a:bodyPr>
          <a:lstStyle/>
          <a:p>
            <a:r>
              <a:rPr lang="en-US" dirty="0" smtClean="0"/>
              <a:t>1.2. </a:t>
            </a:r>
            <a:r>
              <a:rPr lang="en-US" dirty="0" smtClean="0"/>
              <a:t>Yêu cầu phần mềm | </a:t>
            </a:r>
            <a:r>
              <a:rPr lang="en-US" dirty="0" smtClean="0"/>
              <a:t>Quy trình</a:t>
            </a:r>
            <a:endParaRPr lang="en-US" dirty="0"/>
          </a:p>
        </p:txBody>
      </p:sp>
    </p:spTree>
    <p:extLst>
      <p:ext uri="{BB962C8B-B14F-4D97-AF65-F5344CB8AC3E}">
        <p14:creationId xmlns:p14="http://schemas.microsoft.com/office/powerpoint/2010/main" val="1474894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CB1D34B-5E31-4516-BA25-57132211F7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459</Words>
  <Application>Microsoft Office PowerPoint</Application>
  <PresentationFormat>On-screen Show (4:3)</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Verdana</vt:lpstr>
      <vt:lpstr>Wingdings</vt:lpstr>
      <vt:lpstr>Office Theme</vt:lpstr>
      <vt:lpstr>KỸ NGHỆ PHẦN MỀM  NÂNG CAO</vt:lpstr>
      <vt:lpstr>YÊU CẦU PHẦN MỀM</vt:lpstr>
      <vt:lpstr>Thuật ngữ thường dùng</vt:lpstr>
      <vt:lpstr>Tổng quan</vt:lpstr>
      <vt:lpstr>YÊU CẦU PHẦN MỀM</vt:lpstr>
      <vt:lpstr>Định nghĩa</vt:lpstr>
      <vt:lpstr>Phân loại</vt:lpstr>
      <vt:lpstr>YÊU CẦU PHẦN MỀM</vt:lpstr>
      <vt:lpstr>Mô hình và tác nhân</vt:lpstr>
      <vt:lpstr>Hỗ trợ và quản lý</vt:lpstr>
      <vt:lpstr>Chất lượng và cải tiến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2015-12-04T13:44:42Z</dcterms:created>
  <dcterms:modified xsi:type="dcterms:W3CDTF">2015-12-05T05:30:45Z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TC020116339991</vt:lpwstr>
  </property>
</Properties>
</file>