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274" autoAdjust="0"/>
  </p:normalViewPr>
  <p:slideViewPr>
    <p:cSldViewPr showGuides="1">
      <p:cViewPr varScale="1">
        <p:scale>
          <a:sx n="61" d="100"/>
          <a:sy n="61" d="100"/>
        </p:scale>
        <p:origin x="-163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Nhằm mục đích:</a:t>
            </a:r>
          </a:p>
          <a:p>
            <a:r>
              <a:rPr lang="vi-VN" dirty="0" smtClean="0"/>
              <a:t>	Phát hiện và giải quyết xung đột giữa các yêu cầu</a:t>
            </a:r>
          </a:p>
          <a:p>
            <a:r>
              <a:rPr lang="vi-VN" dirty="0" smtClean="0"/>
              <a:t>	Tìm ra những giới hạn của phần mềm và cách phần mềm tương tác với tổ chức và môi trường hoạt động của nó.</a:t>
            </a:r>
          </a:p>
          <a:p>
            <a:r>
              <a:rPr lang="vi-VN" dirty="0" smtClean="0"/>
              <a:t>	Nghiên cứu các yêu cầu hệ thống để lấy được các yêu cầu phần mềm.</a:t>
            </a:r>
            <a:endParaRPr lang="en-US" dirty="0"/>
          </a:p>
        </p:txBody>
      </p:sp>
      <p:sp>
        <p:nvSpPr>
          <p:cNvPr id="4" name="Slide Number Placeholder 3"/>
          <p:cNvSpPr>
            <a:spLocks noGrp="1"/>
          </p:cNvSpPr>
          <p:nvPr>
            <p:ph type="sldNum" sz="quarter" idx="10"/>
          </p:nvPr>
        </p:nvSpPr>
        <p:spPr/>
        <p:txBody>
          <a:bodyPr/>
          <a:lstStyle/>
          <a:p>
            <a:fld id="{D966B8C0-8F1E-47A8-9B24-9AB8E2F126D3}" type="slidenum">
              <a:rPr lang="en-US" smtClean="0"/>
              <a:t>6</a:t>
            </a:fld>
            <a:endParaRPr lang="en-US"/>
          </a:p>
        </p:txBody>
      </p:sp>
    </p:spTree>
    <p:extLst>
      <p:ext uri="{BB962C8B-B14F-4D97-AF65-F5344CB8AC3E}">
        <p14:creationId xmlns:p14="http://schemas.microsoft.com/office/powerpoint/2010/main" val="178177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12/5/2015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dirty="0" smtClean="0">
                <a:latin typeface="Verdana" panose="020B0604030504040204" pitchFamily="34" charset="0"/>
                <a:ea typeface="Verdana" panose="020B0604030504040204" pitchFamily="34" charset="0"/>
                <a:cs typeface="Verdana" panose="020B0604030504040204" pitchFamily="34" charset="0"/>
              </a:rPr>
            </a:br>
            <a:r>
              <a:rPr lang="en-US" b="1" dirty="0" smtClean="0">
                <a:latin typeface="Verdana" panose="020B0604030504040204" pitchFamily="34" charset="0"/>
                <a:ea typeface="Verdana" panose="020B0604030504040204" pitchFamily="34" charset="0"/>
                <a:cs typeface="Verdana" panose="020B0604030504040204" pitchFamily="34" charset="0"/>
              </a:rPr>
              <a:t>NÂNG CAO</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(ueh-k22)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Thuật ngữ thường dùng</a:t>
            </a:r>
            <a:endParaRPr lang="en-US" dirty="0"/>
          </a:p>
        </p:txBody>
      </p:sp>
      <p:sp>
        <p:nvSpPr>
          <p:cNvPr id="3" name="Content Placeholder 2"/>
          <p:cNvSpPr>
            <a:spLocks noGrp="1"/>
          </p:cNvSpPr>
          <p:nvPr>
            <p:ph idx="1"/>
          </p:nvPr>
        </p:nvSpPr>
        <p:spPr/>
        <p:txBody>
          <a:bodyPr>
            <a:normAutofit/>
          </a:bodyPr>
          <a:lstStyle/>
          <a:p>
            <a:r>
              <a:rPr lang="vi-VN" sz="1800" b="1" dirty="0" smtClean="0"/>
              <a:t>CIA: </a:t>
            </a:r>
            <a:r>
              <a:rPr lang="vi-VN" sz="1800" dirty="0" smtClean="0"/>
              <a:t>Confidentiality, Integrity, and Availability(Độ tin cậy, Tính toàn vẹn, tính tiện lợi)</a:t>
            </a:r>
          </a:p>
          <a:p>
            <a:r>
              <a:rPr lang="vi-VN" sz="1800" b="1" dirty="0" smtClean="0"/>
              <a:t>DAG: </a:t>
            </a:r>
            <a:r>
              <a:rPr lang="vi-VN" sz="1800" dirty="0" smtClean="0"/>
              <a:t>Directed Acyclic Graph (Đồ thị có hướng và không có chu trình)</a:t>
            </a:r>
          </a:p>
          <a:p>
            <a:r>
              <a:rPr lang="vi-VN" sz="1800" b="1" dirty="0" smtClean="0"/>
              <a:t>FSM: </a:t>
            </a:r>
            <a:r>
              <a:rPr lang="vi-VN" sz="1800" dirty="0" smtClean="0"/>
              <a:t>Functional Size Measurement (Thước đo chức năng)</a:t>
            </a:r>
          </a:p>
          <a:p>
            <a:r>
              <a:rPr lang="vi-VN" sz="1800" b="1" dirty="0" smtClean="0"/>
              <a:t>INCOSE: </a:t>
            </a:r>
            <a:r>
              <a:rPr lang="vi-VN" sz="1800" dirty="0" smtClean="0"/>
              <a:t>International Council on Systems Engineering ()</a:t>
            </a:r>
          </a:p>
          <a:p>
            <a:r>
              <a:rPr lang="vi-VN" sz="1800" b="1" dirty="0" smtClean="0"/>
              <a:t>UML: </a:t>
            </a:r>
            <a:r>
              <a:rPr lang="vi-VN" sz="1800" dirty="0" smtClean="0"/>
              <a:t>Unified Modeling Language (Ngôn ngữ mô hình hóa)</a:t>
            </a:r>
          </a:p>
          <a:p>
            <a:r>
              <a:rPr lang="vi-VN" sz="1800" b="1" dirty="0" smtClean="0"/>
              <a:t>SysML: </a:t>
            </a:r>
            <a:r>
              <a:rPr lang="vi-VN" sz="1800" dirty="0" smtClean="0"/>
              <a:t>Systems Modeling Language (Ngôn ngữ mô hình hóa hệ thống)</a:t>
            </a:r>
            <a:endParaRPr lang="en-US" sz="1800" dirty="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Định nghĩa</a:t>
            </a:r>
            <a:endParaRPr lang="en-US" dirty="0"/>
          </a:p>
        </p:txBody>
      </p:sp>
      <p:sp>
        <p:nvSpPr>
          <p:cNvPr id="3" name="Content Placeholder 2"/>
          <p:cNvSpPr>
            <a:spLocks noGrp="1"/>
          </p:cNvSpPr>
          <p:nvPr>
            <p:ph idx="1"/>
          </p:nvPr>
        </p:nvSpPr>
        <p:spPr/>
        <p:txBody>
          <a:bodyPr>
            <a:normAutofit/>
          </a:bodyPr>
          <a:lstStyle/>
          <a:p>
            <a:r>
              <a:rPr lang="vi-VN" sz="1800" dirty="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dirty="0" smtClean="0"/>
          </a:p>
          <a:p>
            <a:endParaRPr lang="vi-VN" sz="1800" dirty="0" smtClean="0"/>
          </a:p>
          <a:p>
            <a:r>
              <a:rPr lang="vi-VN" sz="1800" dirty="0" smtClean="0"/>
              <a:t>Có thể kiểm chứng một cách riêng rẽ ở mức chức năng(yêu cầu chức năng) hoặc mức hệ thống(yêu cầu phi chức năng)</a:t>
            </a:r>
            <a:endParaRPr lang="en-US" sz="1800" dirty="0" smtClean="0"/>
          </a:p>
          <a:p>
            <a:endParaRPr lang="vi-VN" sz="1800" dirty="0" smtClean="0"/>
          </a:p>
          <a:p>
            <a:r>
              <a:rPr lang="vi-VN" sz="1800" dirty="0" smtClean="0"/>
              <a:t>Cung cấp các chỉ số đánh giá độ ưu tiên về các mặt khi cân nhắc về nguồn tài nguyên.</a:t>
            </a:r>
            <a:endParaRPr lang="en-US" sz="1800" dirty="0" smtClean="0"/>
          </a:p>
          <a:p>
            <a:endParaRPr lang="vi-VN" sz="1800" dirty="0" smtClean="0"/>
          </a:p>
          <a:p>
            <a:r>
              <a:rPr lang="vi-VN" sz="1800" dirty="0" smtClean="0"/>
              <a:t>Cung cấp các giá trị trạng thái để theo dõi tiến độ của dự án.</a:t>
            </a:r>
            <a:endParaRPr lang="en-US" sz="1800" dirty="0"/>
          </a:p>
        </p:txBody>
      </p:sp>
    </p:spTree>
    <p:extLst>
      <p:ext uri="{BB962C8B-B14F-4D97-AF65-F5344CB8AC3E}">
        <p14:creationId xmlns:p14="http://schemas.microsoft.com/office/powerpoint/2010/main" val="359596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loại</a:t>
            </a:r>
            <a:endParaRPr lang="en-US" dirty="0"/>
          </a:p>
        </p:txBody>
      </p:sp>
      <p:sp>
        <p:nvSpPr>
          <p:cNvPr id="3" name="Content Placeholder 2"/>
          <p:cNvSpPr>
            <a:spLocks noGrp="1"/>
          </p:cNvSpPr>
          <p:nvPr>
            <p:ph idx="1"/>
          </p:nvPr>
        </p:nvSpPr>
        <p:spPr/>
        <p:txBody>
          <a:bodyPr/>
          <a:lstStyle/>
          <a:p>
            <a:r>
              <a:rPr lang="vi-VN" sz="2000" b="1" dirty="0" smtClean="0"/>
              <a:t>Theo sản phẩm và tiến trình</a:t>
            </a:r>
          </a:p>
          <a:p>
            <a:pPr lvl="1">
              <a:buFont typeface="Wingdings" panose="05000000000000000000" pitchFamily="2" charset="2"/>
              <a:buChar char="Ø"/>
            </a:pPr>
            <a:r>
              <a:rPr lang="vi-VN" sz="1600" dirty="0" smtClean="0"/>
              <a:t>Yêu cầu sản phẩm: là những đòi hỏi hay ràng buộc mà phần mềm phải thực hiện.</a:t>
            </a:r>
            <a:endParaRPr lang="en-US" sz="1600" dirty="0" smtClean="0"/>
          </a:p>
          <a:p>
            <a:pPr lvl="1">
              <a:buFont typeface="Wingdings" panose="05000000000000000000" pitchFamily="2" charset="2"/>
              <a:buChar char="Ø"/>
            </a:pPr>
            <a:endParaRPr lang="en-US" sz="1600" dirty="0"/>
          </a:p>
          <a:p>
            <a:pPr lvl="1">
              <a:buFont typeface="Wingdings" panose="05000000000000000000" pitchFamily="2" charset="2"/>
              <a:buChar char="Ø"/>
            </a:pPr>
            <a:r>
              <a:rPr lang="vi-VN" sz="1600" dirty="0" smtClean="0"/>
              <a:t>Yêu cầu tiến trình: là những ràng buộc liên quan đến việc phát triển phần mềm đó(quy trình, đối tác kiểm thử, phân tích, kĩ thuật sử dụng,...).</a:t>
            </a:r>
          </a:p>
          <a:p>
            <a:r>
              <a:rPr lang="vi-VN" sz="2000" b="1" dirty="0" smtClean="0"/>
              <a:t>Theo chức năng</a:t>
            </a:r>
            <a:endParaRPr lang="en-US" sz="2000" b="1" dirty="0" smtClean="0"/>
          </a:p>
          <a:p>
            <a:pPr lvl="1">
              <a:buFont typeface="Wingdings" panose="05000000000000000000" pitchFamily="2" charset="2"/>
              <a:buChar char="Ø"/>
            </a:pPr>
            <a:r>
              <a:rPr lang="vi-VN" sz="1600" dirty="0" smtClean="0"/>
              <a:t>Yêu cầu chức năng: đặc tả các chức năng mà phần mềm phải thực hiện.</a:t>
            </a:r>
            <a:endParaRPr lang="en-US" sz="1600" dirty="0" smtClean="0"/>
          </a:p>
          <a:p>
            <a:pPr lvl="1">
              <a:buFont typeface="Wingdings" panose="05000000000000000000" pitchFamily="2" charset="2"/>
              <a:buChar char="Ø"/>
            </a:pPr>
            <a:endParaRPr lang="en-US" sz="1600" dirty="0" smtClean="0"/>
          </a:p>
          <a:p>
            <a:pPr lvl="1">
              <a:buFont typeface="Wingdings" panose="05000000000000000000" pitchFamily="2" charset="2"/>
              <a:buChar char="Ø"/>
            </a:pPr>
            <a:r>
              <a:rPr lang="vi-VN" sz="1600" dirty="0" smtClean="0"/>
              <a:t>Yêu cầu phi chức năng: là các ràng buộc về giải pháp và chất lượng(hiệu năng, việc bảo trì, độ an toàn, bảo mật,...).</a:t>
            </a:r>
            <a:endParaRPr lang="en-US" sz="1600" dirty="0"/>
          </a:p>
        </p:txBody>
      </p:sp>
    </p:spTree>
    <p:extLst>
      <p:ext uri="{BB962C8B-B14F-4D97-AF65-F5344CB8AC3E}">
        <p14:creationId xmlns:p14="http://schemas.microsoft.com/office/powerpoint/2010/main" val="93802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endParaRPr lang="en-US" dirty="0"/>
          </a:p>
        </p:txBody>
      </p:sp>
      <p:sp>
        <p:nvSpPr>
          <p:cNvPr id="3" name="Content Placeholder 2"/>
          <p:cNvSpPr>
            <a:spLocks noGrp="1"/>
          </p:cNvSpPr>
          <p:nvPr>
            <p:ph idx="1"/>
          </p:nvPr>
        </p:nvSpPr>
        <p:spPr/>
        <p:txBody>
          <a:bodyPr>
            <a:normAutofit/>
          </a:bodyPr>
          <a:lstStyle/>
          <a:p>
            <a:r>
              <a:rPr lang="en-US" sz="1800" b="1" dirty="0" err="1" smtClean="0"/>
              <a:t>Phân</a:t>
            </a:r>
            <a:r>
              <a:rPr lang="en-US" sz="1800" b="1" dirty="0" smtClean="0"/>
              <a:t> </a:t>
            </a:r>
            <a:r>
              <a:rPr lang="en-US" sz="1800" b="1" dirty="0" err="1" smtClean="0"/>
              <a:t>loại</a:t>
            </a:r>
            <a:r>
              <a:rPr lang="en-US" sz="1800" b="1" dirty="0" smtClean="0"/>
              <a:t> </a:t>
            </a:r>
            <a:r>
              <a:rPr lang="en-US" sz="1800" b="1" dirty="0" err="1" smtClean="0"/>
              <a:t>yêu</a:t>
            </a:r>
            <a:r>
              <a:rPr lang="en-US" sz="1800" b="1" dirty="0" smtClean="0"/>
              <a:t> </a:t>
            </a:r>
            <a:r>
              <a:rPr lang="en-US" sz="1800" b="1" dirty="0" err="1" smtClean="0"/>
              <a:t>cầu</a:t>
            </a:r>
            <a:endParaRPr lang="en-US" sz="1800" b="1" dirty="0" smtClean="0"/>
          </a:p>
          <a:p>
            <a:pPr lvl="1"/>
            <a:r>
              <a:rPr lang="vi-VN" sz="1800" dirty="0"/>
              <a:t>Phân loại theo yêu cầu chức năng hoặc phi chức năng</a:t>
            </a:r>
            <a:endParaRPr lang="en-US" sz="1800" dirty="0"/>
          </a:p>
          <a:p>
            <a:pPr lvl="1"/>
            <a:r>
              <a:rPr lang="vi-VN" sz="1800" dirty="0"/>
              <a:t>Phân loại theo các yêu cầu đặt ra cho sản phẩm hoặc là trên từng tiến trình</a:t>
            </a:r>
            <a:endParaRPr lang="en-US" sz="1800" dirty="0"/>
          </a:p>
          <a:p>
            <a:pPr lvl="1"/>
            <a:r>
              <a:rPr lang="vi-VN" sz="1800" dirty="0"/>
              <a:t>Phân loại theo độ ưu tiên phần mềm</a:t>
            </a:r>
            <a:endParaRPr lang="en-US" sz="1800" dirty="0"/>
          </a:p>
          <a:p>
            <a:pPr lvl="1"/>
            <a:r>
              <a:rPr lang="en-US" sz="1800" dirty="0" err="1"/>
              <a:t>Phân</a:t>
            </a:r>
            <a:r>
              <a:rPr lang="en-US" sz="1800" dirty="0"/>
              <a:t> </a:t>
            </a:r>
            <a:r>
              <a:rPr lang="en-US" sz="1800" dirty="0" err="1"/>
              <a:t>theo</a:t>
            </a:r>
            <a:r>
              <a:rPr lang="en-US" sz="1800" dirty="0"/>
              <a:t> </a:t>
            </a:r>
            <a:r>
              <a:rPr lang="en-US" sz="1800" dirty="0" err="1"/>
              <a:t>phạm</a:t>
            </a:r>
            <a:r>
              <a:rPr lang="en-US" sz="1800" dirty="0"/>
              <a:t> vi </a:t>
            </a:r>
            <a:r>
              <a:rPr lang="en-US" sz="1800" dirty="0" err="1"/>
              <a:t>yêu</a:t>
            </a:r>
            <a:r>
              <a:rPr lang="en-US" sz="1800" dirty="0"/>
              <a:t> </a:t>
            </a:r>
            <a:r>
              <a:rPr lang="en-US" sz="1800" dirty="0" err="1"/>
              <a:t>cầu</a:t>
            </a:r>
            <a:r>
              <a:rPr lang="en-US" sz="1800" dirty="0"/>
              <a:t> </a:t>
            </a:r>
            <a:r>
              <a:rPr lang="en-US" sz="1800" dirty="0" err="1"/>
              <a:t>phần</a:t>
            </a:r>
            <a:r>
              <a:rPr lang="en-US" sz="1800" dirty="0"/>
              <a:t> </a:t>
            </a:r>
            <a:r>
              <a:rPr lang="en-US" sz="1800" dirty="0" err="1"/>
              <a:t>mềm</a:t>
            </a:r>
            <a:endParaRPr lang="en-US" sz="1800" dirty="0"/>
          </a:p>
          <a:p>
            <a:pPr lvl="1"/>
            <a:r>
              <a:rPr lang="vi-VN" sz="1800" dirty="0"/>
              <a:t>Phân loại theo độ dễ biến động/ tính ổn </a:t>
            </a:r>
            <a:r>
              <a:rPr lang="vi-VN" sz="1800" dirty="0" smtClean="0"/>
              <a:t>định</a:t>
            </a:r>
            <a:endParaRPr lang="en-US" sz="1800" b="1" dirty="0" smtClean="0"/>
          </a:p>
          <a:p>
            <a:r>
              <a:rPr lang="en-US" sz="1800" b="1" dirty="0" err="1" smtClean="0"/>
              <a:t>Mô</a:t>
            </a:r>
            <a:r>
              <a:rPr lang="en-US" sz="1800" b="1" dirty="0" smtClean="0"/>
              <a:t> </a:t>
            </a:r>
            <a:r>
              <a:rPr lang="en-US" sz="1800" b="1" dirty="0" err="1" smtClean="0"/>
              <a:t>hình</a:t>
            </a:r>
            <a:r>
              <a:rPr lang="en-US" sz="1800" b="1" dirty="0" smtClean="0"/>
              <a:t> </a:t>
            </a:r>
            <a:r>
              <a:rPr lang="en-US" sz="1800" b="1" dirty="0" err="1" smtClean="0"/>
              <a:t>hóa</a:t>
            </a:r>
            <a:r>
              <a:rPr lang="en-US" sz="1800" b="1" dirty="0" smtClean="0"/>
              <a:t> </a:t>
            </a:r>
            <a:r>
              <a:rPr lang="en-US" sz="1800" b="1" dirty="0" err="1" smtClean="0"/>
              <a:t>khái</a:t>
            </a:r>
            <a:r>
              <a:rPr lang="en-US" sz="1800" b="1" dirty="0" smtClean="0"/>
              <a:t> </a:t>
            </a:r>
            <a:r>
              <a:rPr lang="en-US" sz="1800" b="1" dirty="0" err="1" smtClean="0"/>
              <a:t>niệm</a:t>
            </a:r>
            <a:endParaRPr lang="en-US" sz="1800" b="1" dirty="0" smtClean="0"/>
          </a:p>
          <a:p>
            <a:r>
              <a:rPr lang="en-US" sz="1800" b="1" dirty="0" err="1"/>
              <a:t>Thiết</a:t>
            </a:r>
            <a:r>
              <a:rPr lang="en-US" sz="1800" b="1" dirty="0"/>
              <a:t> </a:t>
            </a:r>
            <a:r>
              <a:rPr lang="en-US" sz="1800" b="1" dirty="0" err="1"/>
              <a:t>kế</a:t>
            </a:r>
            <a:r>
              <a:rPr lang="en-US" sz="1800" b="1" dirty="0"/>
              <a:t> </a:t>
            </a:r>
            <a:r>
              <a:rPr lang="en-US" sz="1800" b="1" dirty="0" err="1"/>
              <a:t>kiến</a:t>
            </a:r>
            <a:r>
              <a:rPr lang="en-US" sz="1800" b="1" dirty="0"/>
              <a:t> </a:t>
            </a:r>
            <a:r>
              <a:rPr lang="en-US" sz="1800" b="1" dirty="0" err="1"/>
              <a:t>trúc</a:t>
            </a:r>
            <a:r>
              <a:rPr lang="en-US" sz="1800" b="1" dirty="0"/>
              <a:t> </a:t>
            </a:r>
            <a:r>
              <a:rPr lang="en-US" sz="1800" b="1" dirty="0" err="1"/>
              <a:t>và</a:t>
            </a:r>
            <a:r>
              <a:rPr lang="en-US" sz="1800" b="1" dirty="0"/>
              <a:t> </a:t>
            </a:r>
            <a:r>
              <a:rPr lang="en-US" sz="1800" b="1" dirty="0" err="1"/>
              <a:t>các</a:t>
            </a:r>
            <a:r>
              <a:rPr lang="en-US" sz="1800" b="1" dirty="0"/>
              <a:t> </a:t>
            </a:r>
            <a:r>
              <a:rPr lang="en-US" sz="1800" b="1" dirty="0" err="1"/>
              <a:t>yêu</a:t>
            </a:r>
            <a:r>
              <a:rPr lang="en-US" sz="1800" b="1" dirty="0"/>
              <a:t> </a:t>
            </a:r>
            <a:r>
              <a:rPr lang="en-US" sz="1800" b="1" dirty="0" err="1"/>
              <a:t>cầu</a:t>
            </a:r>
            <a:r>
              <a:rPr lang="en-US" sz="1800" b="1" dirty="0"/>
              <a:t> </a:t>
            </a:r>
            <a:r>
              <a:rPr lang="en-US" sz="1800" b="1" dirty="0" err="1"/>
              <a:t>phân</a:t>
            </a:r>
            <a:r>
              <a:rPr lang="en-US" sz="1800" b="1" dirty="0"/>
              <a:t> </a:t>
            </a:r>
            <a:r>
              <a:rPr lang="en-US" sz="1800" b="1" dirty="0" err="1" smtClean="0"/>
              <a:t>bổ</a:t>
            </a:r>
            <a:endParaRPr lang="en-US" sz="1800" b="1" dirty="0" smtClean="0"/>
          </a:p>
          <a:p>
            <a:r>
              <a:rPr lang="en-US" sz="1800" b="1" dirty="0" err="1" smtClean="0"/>
              <a:t>Sự</a:t>
            </a:r>
            <a:r>
              <a:rPr lang="en-US" sz="1800" b="1" dirty="0" smtClean="0"/>
              <a:t> </a:t>
            </a:r>
            <a:r>
              <a:rPr lang="en-US" sz="1800" b="1" dirty="0" err="1" smtClean="0"/>
              <a:t>đàm</a:t>
            </a:r>
            <a:r>
              <a:rPr lang="en-US" sz="1800" b="1" dirty="0" smtClean="0"/>
              <a:t> </a:t>
            </a:r>
            <a:r>
              <a:rPr lang="en-US" sz="1800" b="1" dirty="0" err="1" smtClean="0"/>
              <a:t>phán</a:t>
            </a:r>
            <a:r>
              <a:rPr lang="en-US" sz="1800" b="1" dirty="0" smtClean="0"/>
              <a:t> </a:t>
            </a:r>
            <a:r>
              <a:rPr lang="en-US" sz="1800" b="1" dirty="0" err="1" smtClean="0"/>
              <a:t>của</a:t>
            </a:r>
            <a:r>
              <a:rPr lang="en-US" sz="1800" b="1" dirty="0" smtClean="0"/>
              <a:t> </a:t>
            </a:r>
            <a:r>
              <a:rPr lang="en-US" sz="1800" b="1" dirty="0" err="1" smtClean="0"/>
              <a:t>các</a:t>
            </a:r>
            <a:r>
              <a:rPr lang="en-US" sz="1800" b="1" dirty="0" smtClean="0"/>
              <a:t> </a:t>
            </a:r>
            <a:r>
              <a:rPr lang="en-US" sz="1800" b="1" dirty="0" err="1" smtClean="0"/>
              <a:t>yêu</a:t>
            </a:r>
            <a:r>
              <a:rPr lang="en-US" sz="1800" b="1" dirty="0" smtClean="0"/>
              <a:t> </a:t>
            </a:r>
            <a:r>
              <a:rPr lang="en-US" sz="1800" b="1" dirty="0" err="1" smtClean="0"/>
              <a:t>cầu</a:t>
            </a:r>
            <a:endParaRPr lang="en-US" sz="1800" b="1" dirty="0" smtClean="0"/>
          </a:p>
          <a:p>
            <a:r>
              <a:rPr lang="en-US" sz="1800" b="1" dirty="0" err="1"/>
              <a:t>Phân</a:t>
            </a:r>
            <a:r>
              <a:rPr lang="en-US" sz="1800" b="1" dirty="0"/>
              <a:t> </a:t>
            </a:r>
            <a:r>
              <a:rPr lang="en-US" sz="1800" b="1" dirty="0" err="1"/>
              <a:t>tích</a:t>
            </a:r>
            <a:r>
              <a:rPr lang="en-US" sz="1800" b="1" dirty="0"/>
              <a:t> </a:t>
            </a:r>
            <a:r>
              <a:rPr lang="en-US" sz="1800" b="1" dirty="0" err="1"/>
              <a:t>chính</a:t>
            </a:r>
            <a:r>
              <a:rPr lang="en-US" sz="1800" b="1" dirty="0"/>
              <a:t> </a:t>
            </a:r>
            <a:r>
              <a:rPr lang="en-US" sz="1800" b="1" dirty="0" err="1"/>
              <a:t>thức</a:t>
            </a:r>
            <a:endParaRPr lang="en-US" sz="1800" b="1" dirty="0" smtClean="0"/>
          </a:p>
          <a:p>
            <a:endParaRPr lang="en-US" sz="1800" dirty="0"/>
          </a:p>
        </p:txBody>
      </p:sp>
    </p:spTree>
    <p:extLst>
      <p:ext uri="{BB962C8B-B14F-4D97-AF65-F5344CB8AC3E}">
        <p14:creationId xmlns:p14="http://schemas.microsoft.com/office/powerpoint/2010/main" val="352749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Yêu</a:t>
            </a:r>
            <a:r>
              <a:rPr lang="en-US" dirty="0" smtClean="0"/>
              <a:t> </a:t>
            </a:r>
            <a:r>
              <a:rPr lang="en-US" dirty="0" err="1" smtClean="0"/>
              <a:t>cầu</a:t>
            </a:r>
            <a:r>
              <a:rPr lang="en-US" dirty="0" smtClean="0"/>
              <a:t> </a:t>
            </a:r>
            <a:r>
              <a:rPr lang="en-US" dirty="0" err="1" smtClean="0"/>
              <a:t>về</a:t>
            </a:r>
            <a:r>
              <a:rPr lang="en-US" dirty="0" smtClean="0"/>
              <a:t> </a:t>
            </a:r>
            <a:r>
              <a:rPr lang="en-US" dirty="0" err="1" smtClean="0"/>
              <a:t>kỹ</a:t>
            </a:r>
            <a:r>
              <a:rPr lang="en-US" dirty="0" smtClean="0"/>
              <a:t> </a:t>
            </a:r>
            <a:r>
              <a:rPr lang="en-US" dirty="0" err="1" smtClean="0"/>
              <a:t>thuật</a:t>
            </a:r>
            <a:endParaRPr lang="en-US" dirty="0"/>
          </a:p>
        </p:txBody>
      </p:sp>
      <p:sp>
        <p:nvSpPr>
          <p:cNvPr id="3" name="Content Placeholder 2"/>
          <p:cNvSpPr>
            <a:spLocks noGrp="1"/>
          </p:cNvSpPr>
          <p:nvPr>
            <p:ph idx="1"/>
          </p:nvPr>
        </p:nvSpPr>
        <p:spPr/>
        <p:txBody>
          <a:bodyPr/>
          <a:lstStyle/>
          <a:p>
            <a:r>
              <a:rPr lang="vi-VN" dirty="0"/>
              <a:t>Tài liệu định nghĩa hệ </a:t>
            </a:r>
            <a:r>
              <a:rPr lang="vi-VN" dirty="0" smtClean="0"/>
              <a:t>thống</a:t>
            </a:r>
            <a:endParaRPr lang="en-US" dirty="0" smtClean="0"/>
          </a:p>
          <a:p>
            <a:r>
              <a:rPr lang="en-US" dirty="0" err="1"/>
              <a:t>Yêu</a:t>
            </a:r>
            <a:r>
              <a:rPr lang="en-US" dirty="0"/>
              <a:t> </a:t>
            </a:r>
            <a:r>
              <a:rPr lang="en-US" dirty="0" err="1"/>
              <a:t>cầu</a:t>
            </a:r>
            <a:r>
              <a:rPr lang="en-US" dirty="0"/>
              <a:t> </a:t>
            </a:r>
            <a:r>
              <a:rPr lang="en-US" dirty="0" err="1"/>
              <a:t>hệ</a:t>
            </a:r>
            <a:r>
              <a:rPr lang="en-US" dirty="0"/>
              <a:t> </a:t>
            </a:r>
            <a:r>
              <a:rPr lang="en-US" dirty="0" err="1"/>
              <a:t>thống</a:t>
            </a:r>
            <a:r>
              <a:rPr lang="en-US" dirty="0"/>
              <a:t> </a:t>
            </a:r>
            <a:r>
              <a:rPr lang="en-US" dirty="0" err="1"/>
              <a:t>kỹ</a:t>
            </a:r>
            <a:r>
              <a:rPr lang="en-US" dirty="0"/>
              <a:t> </a:t>
            </a:r>
            <a:r>
              <a:rPr lang="en-US" dirty="0" err="1" smtClean="0"/>
              <a:t>thuật</a:t>
            </a:r>
            <a:endParaRPr lang="en-US" dirty="0" smtClean="0"/>
          </a:p>
          <a:p>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r>
              <a:rPr lang="en-US" dirty="0" err="1"/>
              <a:t>kỹ</a:t>
            </a:r>
            <a:r>
              <a:rPr lang="en-US" dirty="0"/>
              <a:t> </a:t>
            </a:r>
            <a:r>
              <a:rPr lang="en-US" dirty="0" err="1"/>
              <a:t>thuật</a:t>
            </a:r>
            <a:endParaRPr lang="en-US" dirty="0"/>
          </a:p>
        </p:txBody>
      </p:sp>
    </p:spTree>
    <p:extLst>
      <p:ext uri="{BB962C8B-B14F-4D97-AF65-F5344CB8AC3E}">
        <p14:creationId xmlns:p14="http://schemas.microsoft.com/office/powerpoint/2010/main" val="30179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Xác</a:t>
            </a:r>
            <a:r>
              <a:rPr lang="en-US" dirty="0" smtClean="0"/>
              <a:t> minh </a:t>
            </a:r>
            <a:r>
              <a:rPr lang="en-US" dirty="0" err="1" smtClean="0"/>
              <a:t>yêu</a:t>
            </a:r>
            <a:r>
              <a:rPr lang="en-US" dirty="0" smtClean="0"/>
              <a:t> </a:t>
            </a:r>
            <a:r>
              <a:rPr lang="en-US" dirty="0" err="1" smtClean="0"/>
              <a:t>cầu</a:t>
            </a:r>
            <a:endParaRPr lang="en-US" dirty="0"/>
          </a:p>
        </p:txBody>
      </p:sp>
      <p:sp>
        <p:nvSpPr>
          <p:cNvPr id="3" name="Content Placeholder 2"/>
          <p:cNvSpPr>
            <a:spLocks noGrp="1"/>
          </p:cNvSpPr>
          <p:nvPr>
            <p:ph idx="1"/>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yêu</a:t>
            </a:r>
            <a:r>
              <a:rPr lang="en-US" dirty="0" smtClean="0"/>
              <a:t> </a:t>
            </a:r>
            <a:r>
              <a:rPr lang="en-US" dirty="0" err="1" smtClean="0"/>
              <a:t>cầu</a:t>
            </a:r>
            <a:endParaRPr lang="en-US" dirty="0" smtClean="0"/>
          </a:p>
          <a:p>
            <a:r>
              <a:rPr lang="en-US" dirty="0" err="1" smtClean="0"/>
              <a:t>Khuôn</a:t>
            </a:r>
            <a:r>
              <a:rPr lang="en-US" dirty="0" smtClean="0"/>
              <a:t> </a:t>
            </a:r>
            <a:r>
              <a:rPr lang="en-US" dirty="0" err="1" smtClean="0"/>
              <a:t>mẫu</a:t>
            </a:r>
            <a:endParaRPr lang="en-US" dirty="0" smtClean="0"/>
          </a:p>
          <a:p>
            <a:r>
              <a:rPr lang="en-US" dirty="0" err="1" smtClean="0"/>
              <a:t>Xác</a:t>
            </a:r>
            <a:r>
              <a:rPr lang="en-US" dirty="0" smtClean="0"/>
              <a:t> minh </a:t>
            </a:r>
            <a:r>
              <a:rPr lang="en-US" dirty="0" err="1" smtClean="0"/>
              <a:t>mô</a:t>
            </a:r>
            <a:r>
              <a:rPr lang="en-US" dirty="0" smtClean="0"/>
              <a:t> </a:t>
            </a:r>
            <a:r>
              <a:rPr lang="en-US" dirty="0" err="1" smtClean="0"/>
              <a:t>hình</a:t>
            </a:r>
            <a:endParaRPr lang="en-US" dirty="0" smtClean="0"/>
          </a:p>
          <a:p>
            <a:r>
              <a:rPr lang="en-US" dirty="0" err="1" smtClean="0"/>
              <a:t>Kiểm</a:t>
            </a:r>
            <a:r>
              <a:rPr lang="en-US" dirty="0" smtClean="0"/>
              <a:t> </a:t>
            </a:r>
            <a:r>
              <a:rPr lang="en-US" dirty="0" err="1" smtClean="0"/>
              <a:t>thử</a:t>
            </a:r>
            <a:r>
              <a:rPr lang="en-US" dirty="0" smtClean="0"/>
              <a:t> </a:t>
            </a:r>
            <a:r>
              <a:rPr lang="en-US" dirty="0" err="1" smtClean="0"/>
              <a:t>chấp</a:t>
            </a:r>
            <a:r>
              <a:rPr lang="en-US" dirty="0" smtClean="0"/>
              <a:t> </a:t>
            </a:r>
            <a:r>
              <a:rPr lang="en-US" dirty="0" err="1" smtClean="0"/>
              <a:t>nhận</a:t>
            </a:r>
            <a:endParaRPr lang="en-US" dirty="0"/>
          </a:p>
        </p:txBody>
      </p:sp>
    </p:spTree>
    <p:extLst>
      <p:ext uri="{BB962C8B-B14F-4D97-AF65-F5344CB8AC3E}">
        <p14:creationId xmlns:p14="http://schemas.microsoft.com/office/powerpoint/2010/main" val="1227400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451</Words>
  <Application>Microsoft Office PowerPoint</Application>
  <PresentationFormat>On-screen Show (4:3)</PresentationFormat>
  <Paragraphs>53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KỸ NGHỆ PHẦN MỀM  NÂNG CAO</vt:lpstr>
      <vt:lpstr>YÊU CẦU PHẦN MỀM</vt:lpstr>
      <vt:lpstr>Thuật ngữ thường dùng</vt:lpstr>
      <vt:lpstr>Định nghĩa</vt:lpstr>
      <vt:lpstr>Phân loại</vt:lpstr>
      <vt:lpstr>Phân tích yêu cầu</vt:lpstr>
      <vt:lpstr>Yêu cầu về kỹ thuật</vt:lpstr>
      <vt:lpstr>Xác minh yêu cầu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2015-12-05T03:04:14Z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