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0" r:id="rId5"/>
    <p:sldId id="413" r:id="rId6"/>
    <p:sldId id="420" r:id="rId7"/>
    <p:sldId id="421" r:id="rId8"/>
    <p:sldId id="422" r:id="rId9"/>
    <p:sldId id="423" r:id="rId10"/>
    <p:sldId id="424" r:id="rId11"/>
    <p:sldId id="425" r:id="rId12"/>
    <p:sldId id="414" r:id="rId13"/>
    <p:sldId id="426" r:id="rId14"/>
    <p:sldId id="427" r:id="rId15"/>
    <p:sldId id="428" r:id="rId16"/>
    <p:sldId id="429" r:id="rId17"/>
    <p:sldId id="431" r:id="rId18"/>
    <p:sldId id="433" r:id="rId19"/>
    <p:sldId id="43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JSONEditorOnline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624965"/>
            <a:ext cx="8154670" cy="453644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https://www.json.org/json-en.html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1313815"/>
            <a:ext cx="591439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C++</a:t>
            </a:r>
            <a:endParaRPr lang="zh-CN" altLang="en-US" sz="1400"/>
          </a:p>
          <a:p>
            <a:r>
              <a:rPr lang="zh-CN" altLang="en-US" sz="1400"/>
              <a:t>JSONKit</a:t>
            </a:r>
            <a:endParaRPr lang="zh-CN" altLang="en-US" sz="1400"/>
          </a:p>
          <a:p>
            <a:r>
              <a:rPr lang="zh-CN" altLang="en-US" sz="1400"/>
              <a:t>jsonme--</a:t>
            </a:r>
            <a:endParaRPr lang="zh-CN" altLang="en-US" sz="1400"/>
          </a:p>
          <a:p>
            <a:r>
              <a:rPr lang="zh-CN" altLang="en-US" sz="1400"/>
              <a:t>ThorsSerializer</a:t>
            </a:r>
            <a:endParaRPr lang="zh-CN" altLang="en-US" sz="1400"/>
          </a:p>
          <a:p>
            <a:r>
              <a:rPr lang="zh-CN" altLang="en-US" sz="1400"/>
              <a:t>JsonBox</a:t>
            </a:r>
            <a:endParaRPr lang="zh-CN" altLang="en-US" sz="1400"/>
          </a:p>
          <a:p>
            <a:r>
              <a:rPr lang="zh-CN" altLang="en-US" sz="1400"/>
              <a:t>jvar</a:t>
            </a:r>
            <a:endParaRPr lang="zh-CN" altLang="en-US" sz="1400"/>
          </a:p>
          <a:p>
            <a:r>
              <a:rPr lang="zh-CN" altLang="en-US" sz="1400"/>
              <a:t>rapidjson</a:t>
            </a:r>
            <a:endParaRPr lang="zh-CN" altLang="en-US" sz="1400"/>
          </a:p>
          <a:p>
            <a:r>
              <a:rPr lang="zh-CN" altLang="en-US" sz="1400"/>
              <a:t>JSON for Modern C++</a:t>
            </a:r>
            <a:endParaRPr lang="zh-CN" altLang="en-US" sz="1400"/>
          </a:p>
          <a:p>
            <a:r>
              <a:rPr lang="zh-CN" altLang="en-US" sz="1400"/>
              <a:t>minijson</a:t>
            </a:r>
            <a:endParaRPr lang="zh-CN" altLang="en-US" sz="1400"/>
          </a:p>
          <a:p>
            <a:r>
              <a:rPr lang="zh-CN" altLang="en-US" sz="1400"/>
              <a:t>jsoncons</a:t>
            </a:r>
            <a:endParaRPr lang="zh-CN" altLang="en-US" sz="1400"/>
          </a:p>
          <a:p>
            <a:r>
              <a:rPr lang="zh-CN" altLang="en-US" sz="1400"/>
              <a:t>jsoncpp</a:t>
            </a:r>
            <a:endParaRPr lang="zh-CN" altLang="en-US" sz="1400"/>
          </a:p>
          <a:p>
            <a:r>
              <a:rPr lang="zh-CN" altLang="en-US" sz="1400"/>
              <a:t>univalue</a:t>
            </a:r>
            <a:endParaRPr lang="zh-CN" altLang="en-US" sz="1400"/>
          </a:p>
          <a:p>
            <a:r>
              <a:rPr lang="zh-CN" altLang="en-US" sz="1400"/>
              <a:t>ArduinoJson</a:t>
            </a:r>
            <a:endParaRPr lang="zh-CN" altLang="en-US" sz="1400"/>
          </a:p>
          <a:p>
            <a:r>
              <a:rPr lang="zh-CN" altLang="en-US" sz="1400"/>
              <a:t>QJson</a:t>
            </a:r>
            <a:endParaRPr lang="zh-CN" altLang="en-US" sz="1400"/>
          </a:p>
          <a:p>
            <a:r>
              <a:rPr lang="zh-CN" altLang="en-US" sz="1400"/>
              <a:t>CAJUN</a:t>
            </a:r>
            <a:endParaRPr lang="zh-CN" altLang="en-US" sz="1400"/>
          </a:p>
          <a:p>
            <a:r>
              <a:rPr lang="zh-CN" altLang="en-US" sz="1400"/>
              <a:t>libjson</a:t>
            </a:r>
            <a:endParaRPr lang="zh-CN" altLang="en-US" sz="1400"/>
          </a:p>
          <a:p>
            <a:r>
              <a:rPr lang="zh-CN" altLang="en-US" sz="1400"/>
              <a:t>nosjob</a:t>
            </a:r>
            <a:endParaRPr lang="zh-CN" altLang="en-US" sz="1400"/>
          </a:p>
          <a:p>
            <a:r>
              <a:rPr lang="zh-CN" altLang="en-US" sz="1400"/>
              <a:t>JSON++</a:t>
            </a:r>
            <a:endParaRPr lang="zh-CN" altLang="en-US" sz="1400"/>
          </a:p>
          <a:p>
            <a:r>
              <a:rPr lang="zh-CN" altLang="en-US" sz="1400"/>
              <a:t>JSON library for IoT</a:t>
            </a:r>
            <a:endParaRPr lang="zh-CN" altLang="en-US" sz="1400"/>
          </a:p>
          <a:p>
            <a:r>
              <a:rPr lang="zh-CN" altLang="en-US" sz="1400"/>
              <a:t>qmjson</a:t>
            </a:r>
            <a:endParaRPr lang="zh-CN" altLang="en-US" sz="1400"/>
          </a:p>
          <a:p>
            <a:r>
              <a:rPr lang="zh-CN" altLang="en-US" sz="1400"/>
              <a:t>JSON Support in Qt</a:t>
            </a:r>
            <a:endParaRPr lang="zh-CN" altLang="en-US" sz="1400"/>
          </a:p>
          <a:p>
            <a:r>
              <a:rPr lang="zh-CN" altLang="en-US" sz="1400"/>
              <a:t>JsonWax for Qt</a:t>
            </a:r>
            <a:endParaRPr lang="zh-CN" altLang="en-US" sz="1400"/>
          </a:p>
          <a:p>
            <a:r>
              <a:rPr lang="zh-CN" altLang="en-US" sz="1400"/>
              <a:t>progbase</a:t>
            </a:r>
            <a:endParaRPr lang="zh-CN" altLang="en-US" sz="1400"/>
          </a:p>
          <a:p>
            <a:r>
              <a:rPr lang="zh-CN" altLang="en-US" sz="1400"/>
              <a:t>Qentem-Engine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9510"/>
            <a:ext cx="10969200" cy="705600"/>
          </a:xfrm>
        </p:spPr>
        <p:txBody>
          <a:bodyPr/>
          <a:p>
            <a:r>
              <a:rPr>
                <a:sym typeface="+mn-ea"/>
              </a:rPr>
              <a:t>RapidJSON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636450"/>
            <a:ext cx="10969200" cy="4759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p>
            <a:pPr marL="0" indent="0">
              <a:buNone/>
            </a:pPr>
            <a:r>
              <a:rPr lang="zh-CN" altLang="en-US"/>
              <a:t>RapidJSON is a JSON parser and generator for C++. It was inspired by RapidXml.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Feature</a:t>
            </a:r>
            <a:r>
              <a:rPr lang="en-US" altLang="zh-CN"/>
              <a:t>:</a:t>
            </a:r>
            <a:endParaRPr lang="en-US" altLang="zh-CN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RapidJSON is small but complete;</a:t>
            </a:r>
            <a:endParaRPr lang="en-US" altLang="zh-CN" sz="12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RapidJSON is fast.</a:t>
            </a:r>
            <a:endParaRPr lang="en-US" altLang="zh-CN" sz="12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RapidJSON is self-contained and header-only.</a:t>
            </a:r>
            <a:endParaRPr lang="en-US" altLang="zh-CN" sz="12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RapidJSON is memory-friendly.</a:t>
            </a:r>
            <a:endParaRPr lang="en-US" altLang="zh-CN" sz="12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1200"/>
              <a:t>RapidJSON is Unicode-friendly.</a:t>
            </a:r>
            <a:endParaRPr lang="en-US" altLang="zh-CN" sz="1200"/>
          </a:p>
          <a:p>
            <a:pPr lvl="0">
              <a:buFont typeface="Wingdings" panose="05000000000000000000" charset="0"/>
              <a:buChar char="l"/>
            </a:pPr>
            <a:r>
              <a:rPr lang="en-US" altLang="zh-CN" sz="1800"/>
              <a:t>Compatibility:</a:t>
            </a:r>
            <a:endParaRPr lang="en-US" altLang="zh-CN" sz="1800"/>
          </a:p>
          <a:p>
            <a:pPr lvl="1" algn="l" defTabSz="914400">
              <a:buClrTx/>
              <a:buSzTx/>
              <a:buFont typeface="Wingdings" panose="05000000000000000000" charset="0"/>
              <a:buChar char="l"/>
              <a:tabLst>
                <a:tab pos="1609725" algn="l"/>
              </a:tabLst>
            </a:pPr>
            <a:r>
              <a:rPr lang="en-US" altLang="zh-CN" sz="1200"/>
              <a:t>Visual C++ 2008/2010/2013 on Windows (32/64-bit)</a:t>
            </a:r>
            <a:endParaRPr lang="en-US" altLang="zh-CN" sz="1200"/>
          </a:p>
          <a:p>
            <a:pPr lvl="1" algn="l" defTabSz="914400">
              <a:buClrTx/>
              <a:buSzTx/>
              <a:buFont typeface="Wingdings" panose="05000000000000000000" charset="0"/>
              <a:buChar char="l"/>
              <a:tabLst>
                <a:tab pos="1609725" algn="l"/>
              </a:tabLst>
            </a:pPr>
            <a:r>
              <a:rPr lang="en-US" altLang="zh-CN" sz="1200"/>
              <a:t>GNU C++ 3.8.x on Cygwin</a:t>
            </a:r>
            <a:endParaRPr lang="en-US" altLang="zh-CN" sz="1200"/>
          </a:p>
          <a:p>
            <a:pPr lvl="1" algn="l" defTabSz="914400">
              <a:buClrTx/>
              <a:buSzTx/>
              <a:buFont typeface="Wingdings" panose="05000000000000000000" charset="0"/>
              <a:buChar char="l"/>
              <a:tabLst>
                <a:tab pos="1609725" algn="l"/>
              </a:tabLst>
            </a:pPr>
            <a:r>
              <a:rPr lang="en-US" altLang="zh-CN" sz="1200"/>
              <a:t>Clang 3.4 on Mac OS X (32/64-bit) and iOS</a:t>
            </a:r>
            <a:endParaRPr lang="en-US" altLang="zh-CN" sz="1200"/>
          </a:p>
          <a:p>
            <a:pPr lvl="1" algn="l" defTabSz="914400">
              <a:buClrTx/>
              <a:buSzTx/>
              <a:buFont typeface="Wingdings" panose="05000000000000000000" charset="0"/>
              <a:buChar char="l"/>
              <a:tabLst>
                <a:tab pos="1609725" algn="l"/>
              </a:tabLst>
            </a:pPr>
            <a:r>
              <a:rPr lang="en-US" altLang="zh-CN" sz="1200"/>
              <a:t>Clang 3.4 on Android NDK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756285"/>
            <a:ext cx="3909060" cy="548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78885" y="1203325"/>
            <a:ext cx="4114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https://github.com/Tencent/rapidjson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44855" y="1569085"/>
            <a:ext cx="5882640" cy="4831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400"/>
              <a:t>#include "rapidjson/document.h"</a:t>
            </a:r>
            <a:endParaRPr lang="zh-CN" altLang="en-US" sz="1400"/>
          </a:p>
          <a:p>
            <a:r>
              <a:rPr lang="zh-CN" altLang="en-US" sz="1400"/>
              <a:t>#include "rapidjson/writer.h"</a:t>
            </a:r>
            <a:endParaRPr lang="zh-CN" altLang="en-US" sz="1400"/>
          </a:p>
          <a:p>
            <a:r>
              <a:rPr lang="zh-CN" altLang="en-US" sz="1400"/>
              <a:t>#include "rapidjson/stringbuffer.h"</a:t>
            </a:r>
            <a:endParaRPr lang="zh-CN" altLang="en-US" sz="1400"/>
          </a:p>
          <a:p>
            <a:r>
              <a:rPr lang="zh-CN" altLang="en-US" sz="1400"/>
              <a:t>#include &lt;iostream&gt;</a:t>
            </a:r>
            <a:endParaRPr lang="zh-CN" altLang="en-US" sz="1400"/>
          </a:p>
          <a:p>
            <a:r>
              <a:rPr lang="zh-CN" altLang="en-US" sz="1400"/>
              <a:t>using namespace rapidjson;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int main() {</a:t>
            </a:r>
            <a:endParaRPr lang="zh-CN" altLang="en-US" sz="1400"/>
          </a:p>
          <a:p>
            <a:r>
              <a:rPr lang="zh-CN" altLang="en-US" sz="1400"/>
              <a:t>    // 1. Parse a JSON string into DOM.</a:t>
            </a:r>
            <a:endParaRPr lang="zh-CN" altLang="en-US" sz="1400"/>
          </a:p>
          <a:p>
            <a:r>
              <a:rPr lang="zh-CN" altLang="en-US" sz="1400"/>
              <a:t>    const char* json = "{\"project\":\"rapidjson\",\"stars\":10}";</a:t>
            </a:r>
            <a:endParaRPr lang="zh-CN" altLang="en-US" sz="1400"/>
          </a:p>
          <a:p>
            <a:r>
              <a:rPr lang="zh-CN" altLang="en-US" sz="1400"/>
              <a:t>    Document d;</a:t>
            </a:r>
            <a:endParaRPr lang="zh-CN" altLang="en-US" sz="1400"/>
          </a:p>
          <a:p>
            <a:r>
              <a:rPr lang="zh-CN" altLang="en-US" sz="1400"/>
              <a:t>    d.Parse(json);</a:t>
            </a:r>
            <a:endParaRPr lang="zh-CN" altLang="en-US" sz="1400"/>
          </a:p>
          <a:p>
            <a:r>
              <a:rPr lang="zh-CN" altLang="en-US" sz="1400"/>
              <a:t>    // 2. Modify it by DOM.</a:t>
            </a:r>
            <a:endParaRPr lang="zh-CN" altLang="en-US" sz="1400"/>
          </a:p>
          <a:p>
            <a:r>
              <a:rPr lang="zh-CN" altLang="en-US" sz="1400"/>
              <a:t>    Value&amp; s = d["stars"];</a:t>
            </a:r>
            <a:endParaRPr lang="zh-CN" altLang="en-US" sz="1400"/>
          </a:p>
          <a:p>
            <a:r>
              <a:rPr lang="zh-CN" altLang="en-US" sz="1400"/>
              <a:t>    s.SetInt(s.GetInt() + 1);</a:t>
            </a:r>
            <a:endParaRPr lang="zh-CN" altLang="en-US" sz="1400"/>
          </a:p>
          <a:p>
            <a:r>
              <a:rPr lang="zh-CN" altLang="en-US" sz="1400"/>
              <a:t>    // 3. Stringify the DOM</a:t>
            </a:r>
            <a:endParaRPr lang="zh-CN" altLang="en-US" sz="1400"/>
          </a:p>
          <a:p>
            <a:r>
              <a:rPr lang="zh-CN" altLang="en-US" sz="1400"/>
              <a:t>    StringBuffer buffer;</a:t>
            </a:r>
            <a:endParaRPr lang="zh-CN" altLang="en-US" sz="1400"/>
          </a:p>
          <a:p>
            <a:r>
              <a:rPr lang="zh-CN" altLang="en-US" sz="1400"/>
              <a:t>    Writer&lt;StringBuffer&gt; writer(buffer);</a:t>
            </a:r>
            <a:endParaRPr lang="zh-CN" altLang="en-US" sz="1400"/>
          </a:p>
          <a:p>
            <a:r>
              <a:rPr lang="zh-CN" altLang="en-US" sz="1400"/>
              <a:t>    d.Accept(writer);</a:t>
            </a:r>
            <a:endParaRPr lang="zh-CN" altLang="en-US" sz="1400"/>
          </a:p>
          <a:p>
            <a:r>
              <a:rPr lang="zh-CN" altLang="en-US" sz="1400"/>
              <a:t>    // Output {"project":"rapidjson","stars":11}</a:t>
            </a:r>
            <a:endParaRPr lang="zh-CN" altLang="en-US" sz="1400"/>
          </a:p>
          <a:p>
            <a:r>
              <a:rPr lang="zh-CN" altLang="en-US" sz="1400"/>
              <a:t>    std::cout &lt;&lt; buffer.GetString() &lt;&lt; std::endl;</a:t>
            </a:r>
            <a:endParaRPr lang="zh-CN" altLang="en-US" sz="1400"/>
          </a:p>
          <a:p>
            <a:r>
              <a:rPr lang="zh-CN" altLang="en-US" sz="1400"/>
              <a:t>    return 0;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8400" y="599510"/>
            <a:ext cx="10969200" cy="705600"/>
          </a:xfrm>
        </p:spPr>
        <p:txBody>
          <a:bodyPr/>
          <a:p>
            <a:r>
              <a:rPr>
                <a:sym typeface="+mn-ea"/>
              </a:rPr>
              <a:t>RapidJSON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99440"/>
            <a:ext cx="7108190" cy="705485"/>
          </a:xfrm>
        </p:spPr>
        <p:txBody>
          <a:bodyPr/>
          <a:p>
            <a:r>
              <a:rPr>
                <a:sym typeface="+mn-ea"/>
              </a:rPr>
              <a:t>nlohmann/json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636450"/>
            <a:ext cx="10969200" cy="4759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altLang="zh-CN"/>
              <a:t>D</a:t>
            </a:r>
            <a:r>
              <a:rPr lang="en-US" altLang="zh-CN"/>
              <a:t>esign goals:</a:t>
            </a:r>
            <a:endParaRPr lang="en-US" altLang="zh-CN"/>
          </a:p>
          <a:p>
            <a:pPr lvl="1">
              <a:buFont typeface="Wingdings" panose="05000000000000000000" charset="0"/>
              <a:buChar char="ü"/>
            </a:pPr>
            <a:r>
              <a:rPr lang="en-US" altLang="zh-CN" sz="1200" b="1">
                <a:solidFill>
                  <a:srgbClr val="FF0000"/>
                </a:solidFill>
              </a:rPr>
              <a:t>Intuitive syntax</a:t>
            </a:r>
            <a:r>
              <a:rPr lang="en-US" altLang="zh-CN" sz="1200"/>
              <a:t>. In languages such as Python, JSON feels like a first class data type</a:t>
            </a:r>
            <a:r>
              <a:rPr sz="1200"/>
              <a:t>。</a:t>
            </a:r>
            <a:endParaRPr lang="en-US" altLang="zh-CN" sz="1200"/>
          </a:p>
          <a:p>
            <a:pPr lvl="1">
              <a:buFont typeface="Wingdings" panose="05000000000000000000" charset="0"/>
              <a:buChar char="ü"/>
            </a:pPr>
            <a:r>
              <a:rPr lang="en-US" altLang="zh-CN" sz="1200" b="1">
                <a:solidFill>
                  <a:srgbClr val="FF0000"/>
                </a:solidFill>
              </a:rPr>
              <a:t>Trivial integration</a:t>
            </a:r>
            <a:r>
              <a:rPr lang="en-US" altLang="zh-CN" sz="1200"/>
              <a:t>. Our whole code consists of a single header file json.hpp.</a:t>
            </a:r>
            <a:endParaRPr lang="en-US" altLang="zh-CN" sz="1200"/>
          </a:p>
          <a:p>
            <a:pPr lvl="1">
              <a:buFont typeface="Wingdings" panose="05000000000000000000" charset="0"/>
              <a:buChar char="ü"/>
            </a:pPr>
            <a:r>
              <a:rPr lang="en-US" altLang="zh-CN" sz="1200" b="1">
                <a:solidFill>
                  <a:srgbClr val="FF0000"/>
                </a:solidFill>
              </a:rPr>
              <a:t>Serious testing.</a:t>
            </a:r>
            <a:endParaRPr lang="en-US" altLang="zh-CN" sz="1200" b="1">
              <a:solidFill>
                <a:srgbClr val="FF0000"/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200" b="1">
                <a:solidFill>
                  <a:srgbClr val="FF0000"/>
                </a:solidFill>
              </a:rPr>
              <a:t>Memory efficiency.</a:t>
            </a:r>
            <a:endParaRPr lang="en-US" altLang="zh-CN" sz="1200" b="1">
              <a:solidFill>
                <a:srgbClr val="FF0000"/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200" b="1">
                <a:solidFill>
                  <a:srgbClr val="FF0000"/>
                </a:solidFill>
              </a:rPr>
              <a:t>Speed.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4607560" y="1068070"/>
            <a:ext cx="4114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https://github.com/nlohmann/json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4060" y="599440"/>
            <a:ext cx="3832860" cy="434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8330" y="599440"/>
            <a:ext cx="7108190" cy="705485"/>
          </a:xfrm>
        </p:spPr>
        <p:txBody>
          <a:bodyPr/>
          <a:p>
            <a:r>
              <a:rPr>
                <a:sym typeface="+mn-ea"/>
              </a:rPr>
              <a:t>nlohmann/json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61865" y="2254885"/>
            <a:ext cx="7001510" cy="3538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400"/>
              <a:t>// create an empty structure (null)</a:t>
            </a:r>
            <a:endParaRPr lang="zh-CN" altLang="en-US" sz="1400"/>
          </a:p>
          <a:p>
            <a:r>
              <a:rPr lang="zh-CN" altLang="en-US" sz="1400"/>
              <a:t>json j;</a:t>
            </a:r>
            <a:endParaRPr lang="zh-CN" altLang="en-US" sz="1400"/>
          </a:p>
          <a:p>
            <a:r>
              <a:rPr lang="zh-CN" altLang="en-US" sz="1400"/>
              <a:t>// add a number that is stored as double (note the implicit conversion of j to an object)</a:t>
            </a:r>
            <a:endParaRPr lang="zh-CN" altLang="en-US" sz="1400"/>
          </a:p>
          <a:p>
            <a:r>
              <a:rPr lang="zh-CN" altLang="en-US" sz="1400"/>
              <a:t>j["pi"] = 3.141;</a:t>
            </a:r>
            <a:endParaRPr lang="zh-CN" altLang="en-US" sz="1400"/>
          </a:p>
          <a:p>
            <a:r>
              <a:rPr lang="zh-CN" altLang="en-US" sz="1400"/>
              <a:t>// add a Boolean that is stored as bool</a:t>
            </a:r>
            <a:endParaRPr lang="zh-CN" altLang="en-US" sz="1400"/>
          </a:p>
          <a:p>
            <a:r>
              <a:rPr lang="zh-CN" altLang="en-US" sz="1400"/>
              <a:t>j["happy"] = true;</a:t>
            </a:r>
            <a:endParaRPr lang="zh-CN" altLang="en-US" sz="1400"/>
          </a:p>
          <a:p>
            <a:r>
              <a:rPr lang="zh-CN" altLang="en-US" sz="1400"/>
              <a:t>// add a string that is stored as std::string</a:t>
            </a:r>
            <a:endParaRPr lang="zh-CN" altLang="en-US" sz="1400"/>
          </a:p>
          <a:p>
            <a:r>
              <a:rPr lang="zh-CN" altLang="en-US" sz="1400"/>
              <a:t>j["name"] = "Niels";</a:t>
            </a:r>
            <a:endParaRPr lang="zh-CN" altLang="en-US" sz="1400"/>
          </a:p>
          <a:p>
            <a:r>
              <a:rPr lang="zh-CN" altLang="en-US" sz="1400"/>
              <a:t>// add another null object by passing nullptr</a:t>
            </a:r>
            <a:endParaRPr lang="zh-CN" altLang="en-US" sz="1400"/>
          </a:p>
          <a:p>
            <a:r>
              <a:rPr lang="zh-CN" altLang="en-US" sz="1400"/>
              <a:t>j["nothing"] = nullptr;</a:t>
            </a:r>
            <a:endParaRPr lang="zh-CN" altLang="en-US" sz="1400"/>
          </a:p>
          <a:p>
            <a:r>
              <a:rPr lang="zh-CN" altLang="en-US" sz="1400"/>
              <a:t>// add an object inside the object</a:t>
            </a:r>
            <a:endParaRPr lang="zh-CN" altLang="en-US" sz="1400"/>
          </a:p>
          <a:p>
            <a:r>
              <a:rPr lang="zh-CN" altLang="en-US" sz="1400"/>
              <a:t>j["answer"]["everything"] = 42;</a:t>
            </a:r>
            <a:endParaRPr lang="zh-CN" altLang="en-US" sz="1400"/>
          </a:p>
          <a:p>
            <a:r>
              <a:rPr lang="zh-CN" altLang="en-US" sz="1400"/>
              <a:t>// add an array that is stored as std::vector (using an initializer list)</a:t>
            </a:r>
            <a:endParaRPr lang="zh-CN" altLang="en-US" sz="1400"/>
          </a:p>
          <a:p>
            <a:r>
              <a:rPr lang="zh-CN" altLang="en-US" sz="1400"/>
              <a:t>j["list"] = { 1, 0, 2 };</a:t>
            </a:r>
            <a:endParaRPr lang="zh-CN" altLang="en-US" sz="1400"/>
          </a:p>
          <a:p>
            <a:r>
              <a:rPr lang="zh-CN" altLang="en-US" sz="1400"/>
              <a:t>// add another object (using an initializer list of pairs)</a:t>
            </a:r>
            <a:endParaRPr lang="zh-CN" altLang="en-US" sz="1400"/>
          </a:p>
          <a:p>
            <a:r>
              <a:rPr lang="zh-CN" altLang="en-US" sz="1400"/>
              <a:t>j["object"] = { {"currency", "USD"}, {"value", 42.99} };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608330" y="2254885"/>
            <a:ext cx="2623185" cy="3538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"pi": 3.141,</a:t>
            </a:r>
            <a:endParaRPr lang="zh-CN" altLang="en-US" sz="1600"/>
          </a:p>
          <a:p>
            <a:r>
              <a:rPr lang="zh-CN" altLang="en-US" sz="1600"/>
              <a:t>  "happy": true,</a:t>
            </a:r>
            <a:endParaRPr lang="zh-CN" altLang="en-US" sz="1600"/>
          </a:p>
          <a:p>
            <a:r>
              <a:rPr lang="zh-CN" altLang="en-US" sz="1600"/>
              <a:t>  "name": "Niels",</a:t>
            </a:r>
            <a:endParaRPr lang="zh-CN" altLang="en-US" sz="1600"/>
          </a:p>
          <a:p>
            <a:r>
              <a:rPr lang="zh-CN" altLang="en-US" sz="1600"/>
              <a:t>  "nothing": null,</a:t>
            </a:r>
            <a:endParaRPr lang="zh-CN" altLang="en-US" sz="1600"/>
          </a:p>
          <a:p>
            <a:r>
              <a:rPr lang="zh-CN" altLang="en-US" sz="1600"/>
              <a:t>  "answer": {</a:t>
            </a:r>
            <a:endParaRPr lang="zh-CN" altLang="en-US" sz="1600"/>
          </a:p>
          <a:p>
            <a:r>
              <a:rPr lang="zh-CN" altLang="en-US" sz="1600"/>
              <a:t>    "everything": 42</a:t>
            </a:r>
            <a:endParaRPr lang="zh-CN" altLang="en-US" sz="1600"/>
          </a:p>
          <a:p>
            <a:r>
              <a:rPr lang="zh-CN" altLang="en-US" sz="1600"/>
              <a:t>  },</a:t>
            </a:r>
            <a:endParaRPr lang="zh-CN" altLang="en-US" sz="1600"/>
          </a:p>
          <a:p>
            <a:r>
              <a:rPr lang="zh-CN" altLang="en-US" sz="1600"/>
              <a:t>  "list": [1, 0, 2],</a:t>
            </a:r>
            <a:endParaRPr lang="zh-CN" altLang="en-US" sz="1600"/>
          </a:p>
          <a:p>
            <a:r>
              <a:rPr lang="zh-CN" altLang="en-US" sz="1600"/>
              <a:t>  "object": {</a:t>
            </a:r>
            <a:endParaRPr lang="zh-CN" altLang="en-US" sz="1600"/>
          </a:p>
          <a:p>
            <a:r>
              <a:rPr lang="zh-CN" altLang="en-US" sz="1600"/>
              <a:t>    "currency": "USD",</a:t>
            </a:r>
            <a:endParaRPr lang="zh-CN" altLang="en-US" sz="1600"/>
          </a:p>
          <a:p>
            <a:r>
              <a:rPr lang="zh-CN" altLang="en-US" sz="1600"/>
              <a:t>    "value": 42.99</a:t>
            </a:r>
            <a:endParaRPr lang="zh-CN" altLang="en-US" sz="1600"/>
          </a:p>
          <a:p>
            <a:r>
              <a:rPr lang="zh-CN" altLang="en-US" sz="1600"/>
              <a:t>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08330" y="1457325"/>
            <a:ext cx="44342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2800"/>
              <a:t>C</a:t>
            </a:r>
            <a:r>
              <a:rPr lang="zh-CN" altLang="en-US" sz="2800"/>
              <a:t>reate the JSON object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8330" y="599440"/>
            <a:ext cx="7108190" cy="705485"/>
          </a:xfrm>
        </p:spPr>
        <p:txBody>
          <a:bodyPr/>
          <a:p>
            <a:r>
              <a:rPr>
                <a:sym typeface="+mn-ea"/>
              </a:rPr>
              <a:t>nlohmann/json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8330" y="2254885"/>
            <a:ext cx="2623185" cy="3538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"pi": 3.141,</a:t>
            </a:r>
            <a:endParaRPr lang="zh-CN" altLang="en-US" sz="1600"/>
          </a:p>
          <a:p>
            <a:r>
              <a:rPr lang="zh-CN" altLang="en-US" sz="1600"/>
              <a:t>  "happy": true,</a:t>
            </a:r>
            <a:endParaRPr lang="zh-CN" altLang="en-US" sz="1600"/>
          </a:p>
          <a:p>
            <a:r>
              <a:rPr lang="zh-CN" altLang="en-US" sz="1600"/>
              <a:t>  "name": "Niels",</a:t>
            </a:r>
            <a:endParaRPr lang="zh-CN" altLang="en-US" sz="1600"/>
          </a:p>
          <a:p>
            <a:r>
              <a:rPr lang="zh-CN" altLang="en-US" sz="1600"/>
              <a:t>  "nothing": null,</a:t>
            </a:r>
            <a:endParaRPr lang="zh-CN" altLang="en-US" sz="1600"/>
          </a:p>
          <a:p>
            <a:r>
              <a:rPr lang="zh-CN" altLang="en-US" sz="1600"/>
              <a:t>  "answer": {</a:t>
            </a:r>
            <a:endParaRPr lang="zh-CN" altLang="en-US" sz="1600"/>
          </a:p>
          <a:p>
            <a:r>
              <a:rPr lang="zh-CN" altLang="en-US" sz="1600"/>
              <a:t>    "everything": 42</a:t>
            </a:r>
            <a:endParaRPr lang="zh-CN" altLang="en-US" sz="1600"/>
          </a:p>
          <a:p>
            <a:r>
              <a:rPr lang="zh-CN" altLang="en-US" sz="1600"/>
              <a:t>  },</a:t>
            </a:r>
            <a:endParaRPr lang="zh-CN" altLang="en-US" sz="1600"/>
          </a:p>
          <a:p>
            <a:r>
              <a:rPr lang="zh-CN" altLang="en-US" sz="1600"/>
              <a:t>  "list": [1, 0, 2],</a:t>
            </a:r>
            <a:endParaRPr lang="zh-CN" altLang="en-US" sz="1600"/>
          </a:p>
          <a:p>
            <a:r>
              <a:rPr lang="zh-CN" altLang="en-US" sz="1600"/>
              <a:t>  "object": {</a:t>
            </a:r>
            <a:endParaRPr lang="zh-CN" altLang="en-US" sz="1600"/>
          </a:p>
          <a:p>
            <a:r>
              <a:rPr lang="zh-CN" altLang="en-US" sz="1600"/>
              <a:t>    "currency": "USD",</a:t>
            </a:r>
            <a:endParaRPr lang="zh-CN" altLang="en-US" sz="1600"/>
          </a:p>
          <a:p>
            <a:r>
              <a:rPr lang="zh-CN" altLang="en-US" sz="1600"/>
              <a:t>    "value": 42.99</a:t>
            </a:r>
            <a:endParaRPr lang="zh-CN" altLang="en-US" sz="1600"/>
          </a:p>
          <a:p>
            <a:r>
              <a:rPr lang="zh-CN" altLang="en-US" sz="1600"/>
              <a:t>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08330" y="1457325"/>
            <a:ext cx="44342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2800"/>
              <a:t>C</a:t>
            </a:r>
            <a:r>
              <a:rPr lang="zh-CN" altLang="en-US" sz="2800"/>
              <a:t>reate the JSON object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5281930" y="2254885"/>
            <a:ext cx="5490210" cy="4030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600"/>
              <a:t>// instead, you could also write (which looks very similar to the JSON above)</a:t>
            </a:r>
            <a:endParaRPr lang="zh-CN" altLang="en-US" sz="1600"/>
          </a:p>
          <a:p>
            <a:r>
              <a:rPr lang="zh-CN" altLang="en-US" sz="1600"/>
              <a:t>json j2 = {</a:t>
            </a:r>
            <a:endParaRPr lang="zh-CN" altLang="en-US" sz="1600"/>
          </a:p>
          <a:p>
            <a:r>
              <a:rPr lang="zh-CN" altLang="en-US" sz="1600"/>
              <a:t>  {"pi", 3.141},</a:t>
            </a:r>
            <a:endParaRPr lang="zh-CN" altLang="en-US" sz="1600"/>
          </a:p>
          <a:p>
            <a:r>
              <a:rPr lang="zh-CN" altLang="en-US" sz="1600"/>
              <a:t>  {"happy", true},</a:t>
            </a:r>
            <a:endParaRPr lang="zh-CN" altLang="en-US" sz="1600"/>
          </a:p>
          <a:p>
            <a:r>
              <a:rPr lang="zh-CN" altLang="en-US" sz="1600"/>
              <a:t>  {"name", "Niels"},</a:t>
            </a:r>
            <a:endParaRPr lang="zh-CN" altLang="en-US" sz="1600"/>
          </a:p>
          <a:p>
            <a:r>
              <a:rPr lang="zh-CN" altLang="en-US" sz="1600"/>
              <a:t>  {"nothing", nullptr},</a:t>
            </a:r>
            <a:endParaRPr lang="zh-CN" altLang="en-US" sz="1600"/>
          </a:p>
          <a:p>
            <a:r>
              <a:rPr lang="zh-CN" altLang="en-US" sz="1600"/>
              <a:t>  {"answer", {</a:t>
            </a:r>
            <a:endParaRPr lang="zh-CN" altLang="en-US" sz="1600"/>
          </a:p>
          <a:p>
            <a:r>
              <a:rPr lang="zh-CN" altLang="en-US" sz="1600"/>
              <a:t>    {"everything", 42}</a:t>
            </a:r>
            <a:endParaRPr lang="zh-CN" altLang="en-US" sz="1600"/>
          </a:p>
          <a:p>
            <a:r>
              <a:rPr lang="zh-CN" altLang="en-US" sz="1600"/>
              <a:t>  }},</a:t>
            </a:r>
            <a:endParaRPr lang="zh-CN" altLang="en-US" sz="1600"/>
          </a:p>
          <a:p>
            <a:r>
              <a:rPr lang="zh-CN" altLang="en-US" sz="1600"/>
              <a:t>  {"list", {1, 0, 2}},</a:t>
            </a:r>
            <a:endParaRPr lang="zh-CN" altLang="en-US" sz="1600"/>
          </a:p>
          <a:p>
            <a:r>
              <a:rPr lang="zh-CN" altLang="en-US" sz="1600"/>
              <a:t>  {"object", {</a:t>
            </a:r>
            <a:endParaRPr lang="zh-CN" altLang="en-US" sz="1600"/>
          </a:p>
          <a:p>
            <a:r>
              <a:rPr lang="zh-CN" altLang="en-US" sz="1600"/>
              <a:t>    {"currency", "USD"},</a:t>
            </a:r>
            <a:endParaRPr lang="zh-CN" altLang="en-US" sz="1600"/>
          </a:p>
          <a:p>
            <a:r>
              <a:rPr lang="zh-CN" altLang="en-US" sz="1600"/>
              <a:t>    {"value", 42.99}</a:t>
            </a:r>
            <a:endParaRPr lang="zh-CN" altLang="en-US" sz="1600"/>
          </a:p>
          <a:p>
            <a:r>
              <a:rPr lang="zh-CN" altLang="en-US" sz="1600"/>
              <a:t>  }}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8330" y="599440"/>
            <a:ext cx="7108190" cy="705485"/>
          </a:xfrm>
        </p:spPr>
        <p:txBody>
          <a:bodyPr/>
          <a:p>
            <a:r>
              <a:rPr>
                <a:sym typeface="+mn-ea"/>
              </a:rPr>
              <a:t>nlohmann/json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8330" y="1457325"/>
            <a:ext cx="44342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2800"/>
              <a:t>C</a:t>
            </a:r>
            <a:r>
              <a:rPr lang="zh-CN" altLang="en-US" sz="2800"/>
              <a:t>reate the JSON object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8330" y="599440"/>
            <a:ext cx="7108190" cy="705485"/>
          </a:xfrm>
        </p:spPr>
        <p:txBody>
          <a:bodyPr/>
          <a:p>
            <a:r>
              <a:rPr>
                <a:sym typeface="+mn-ea"/>
              </a:rPr>
              <a:t>nlohmann/json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2860040" cy="705485"/>
          </a:xfrm>
        </p:spPr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3976370"/>
          </a:xfrm>
        </p:spPr>
        <p:txBody>
          <a:bodyPr/>
          <a:p>
            <a:r>
              <a:rPr lang="en-US" altLang="zh-CN"/>
              <a:t>What is JSON</a:t>
            </a:r>
            <a:r>
              <a:t>？</a:t>
            </a:r>
            <a:endParaRPr lang="en-US" altLang="zh-CN"/>
          </a:p>
          <a:p>
            <a:r>
              <a:rPr lang="en-US" altLang="zh-CN"/>
              <a:t>Introduction</a:t>
            </a:r>
            <a:endParaRPr lang="en-US" altLang="zh-CN"/>
          </a:p>
          <a:p>
            <a:pPr lvl="1"/>
            <a:r>
              <a:rPr lang="en-US" altLang="zh-CN"/>
              <a:t>Grammar and Example.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JSONEditorOnline</a:t>
            </a:r>
            <a:r>
              <a:rPr lang="en-US" altLang="zh-CN"/>
              <a:t>Tools::http://www.json.org.cn/tools/JSONEditorOnline/index.htm</a:t>
            </a:r>
            <a:endParaRPr lang="en-US" altLang="zh-CN"/>
          </a:p>
          <a:p>
            <a:pPr lvl="0"/>
            <a:r>
              <a:rPr>
                <a:sym typeface="+mn-ea"/>
              </a:rPr>
              <a:t>RapidJSON</a:t>
            </a:r>
            <a:endParaRPr>
              <a:sym typeface="+mn-ea"/>
            </a:endParaRPr>
          </a:p>
          <a:p>
            <a:pPr lvl="0"/>
            <a:r>
              <a:rPr>
                <a:sym typeface="+mn-ea"/>
              </a:rPr>
              <a:t>nlohmann/json</a:t>
            </a:r>
            <a:endParaRPr>
              <a:sym typeface="+mn-ea"/>
            </a:endParaRPr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4191000" cy="705485"/>
          </a:xfrm>
        </p:spPr>
        <p:txBody>
          <a:bodyPr/>
          <a:p>
            <a:r>
              <a:rPr lang="en-US" altLang="zh-CN"/>
              <a:t>What is 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514455" cy="4759325"/>
          </a:xfrm>
        </p:spPr>
        <p:txBody>
          <a:bodyPr/>
          <a:p>
            <a:r>
              <a:rPr lang="zh-CN" altLang="en-US"/>
              <a:t> </a:t>
            </a:r>
            <a:r>
              <a:rPr lang="zh-CN" altLang="en-US" b="1"/>
              <a:t>JavaScript Object Notation</a:t>
            </a:r>
            <a:r>
              <a:rPr lang="zh-CN" altLang="en-US"/>
              <a:t> (JSON) is a lightweight, text-based, language-independent data interchange format.  It was derived from the ECMAScript </a:t>
            </a:r>
            <a:r>
              <a:rPr lang="en-US" altLang="zh-CN"/>
              <a:t>P</a:t>
            </a:r>
            <a:r>
              <a:rPr lang="zh-CN" altLang="en-US"/>
              <a:t>rogramming Language Standard. </a:t>
            </a:r>
            <a:r>
              <a:rPr lang="en-US" altLang="zh-CN"/>
              <a:t>It</a:t>
            </a:r>
            <a:r>
              <a:rPr lang="zh-CN" altLang="en-US"/>
              <a:t> defines a small set of formatting rules for the portable representation of structured data.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98170"/>
            <a:ext cx="2691130" cy="705485"/>
          </a:xfrm>
        </p:spPr>
        <p:txBody>
          <a:bodyPr/>
          <a:p>
            <a:r>
              <a:rPr lang="en-US" altLang="zh-CN">
                <a:sym typeface="+mn-ea"/>
              </a:rPr>
              <a:t>Grammar</a:t>
            </a:r>
            <a:endParaRPr lang="en-US" altLang="zh-CN"/>
          </a:p>
        </p:txBody>
      </p:sp>
      <p:graphicFrame>
        <p:nvGraphicFramePr>
          <p:cNvPr id="5" name="内容占位符 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780415" y="182435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0415" y="182435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1835" y="182435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3" imgW="971550" imgH="800100" progId="Package">
                  <p:embed/>
                </p:oleObj>
              </mc:Choice>
              <mc:Fallback>
                <p:oleObj name="" showAsIcon="1" r:id="rId3" imgW="971550" imgH="8001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835" y="182435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 noGrp="1"/>
          </p:cNvSpPr>
          <p:nvPr/>
        </p:nvSpPr>
        <p:spPr>
          <a:xfrm>
            <a:off x="525780" y="2973705"/>
            <a:ext cx="11149965" cy="19456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n"/>
            </a:pPr>
            <a:r>
              <a:rPr b="1">
                <a:sym typeface="+mn-ea"/>
              </a:rPr>
              <a:t>RFC：</a:t>
            </a:r>
            <a:r>
              <a:rPr lang="zh-CN" altLang="en-US" b="1"/>
              <a:t>Request For Comments</a:t>
            </a:r>
            <a:r>
              <a:rPr lang="zh-CN" altLang="en-US"/>
              <a:t>, a document circulated on the internet which forms the basis of a technical standard.</a:t>
            </a:r>
            <a:endParaRPr lang="zh-CN" altLang="en-US"/>
          </a:p>
          <a:p>
            <a:pPr>
              <a:buFont typeface="Wingdings" panose="05000000000000000000" charset="0"/>
              <a:buChar char="n"/>
            </a:pPr>
            <a:r>
              <a:rPr lang="en-US" altLang="zh-CN" b="1"/>
              <a:t>ECMA</a:t>
            </a:r>
            <a:r>
              <a:rPr b="1"/>
              <a:t>：European Computer Manufacturers Association</a:t>
            </a:r>
            <a:endParaRPr b="1"/>
          </a:p>
          <a:p>
            <a:pPr lvl="1">
              <a:buFont typeface="Wingdings" panose="05000000000000000000" charset="0"/>
              <a:buChar char="n"/>
            </a:pPr>
            <a:r>
              <a:rPr lang="zh-CN" altLang="en-US"/>
              <a:t>https://www.ecma-international.org/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98170"/>
            <a:ext cx="2691130" cy="705485"/>
          </a:xfrm>
        </p:spPr>
        <p:txBody>
          <a:bodyPr/>
          <a:p>
            <a:r>
              <a:rPr lang="en-US" altLang="zh-CN">
                <a:sym typeface="+mn-ea"/>
              </a:rPr>
              <a:t>Grammar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8660" y="1811655"/>
            <a:ext cx="6134735" cy="29083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708660" y="1303655"/>
            <a:ext cx="8003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 JSON </a:t>
            </a:r>
            <a:r>
              <a:rPr lang="zh-CN" altLang="en-US">
                <a:solidFill>
                  <a:srgbClr val="FF0000"/>
                </a:solidFill>
              </a:rPr>
              <a:t>value </a:t>
            </a:r>
            <a:r>
              <a:rPr lang="zh-CN" altLang="en-US"/>
              <a:t>can be an object, array, number, string, true, false, or null.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98170"/>
            <a:ext cx="2691130" cy="705485"/>
          </a:xfrm>
        </p:spPr>
        <p:txBody>
          <a:bodyPr/>
          <a:p>
            <a:r>
              <a:rPr lang="en-US" altLang="zh-CN">
                <a:sym typeface="+mn-ea"/>
              </a:rPr>
              <a:t>Grammar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8660" y="1303655"/>
            <a:ext cx="9786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 </a:t>
            </a:r>
            <a:r>
              <a:rPr lang="zh-CN" altLang="en-US">
                <a:solidFill>
                  <a:srgbClr val="FF0000"/>
                </a:solidFill>
              </a:rPr>
              <a:t>object </a:t>
            </a:r>
            <a:r>
              <a:rPr lang="zh-CN" altLang="en-US"/>
              <a:t>structure is represented as a pair of curly bracket tokens surrounding zero or more </a:t>
            </a:r>
            <a:r>
              <a:rPr lang="zh-CN" altLang="en-US">
                <a:solidFill>
                  <a:srgbClr val="FF0000"/>
                </a:solidFill>
              </a:rPr>
              <a:t>name/value pairs</a:t>
            </a:r>
            <a:r>
              <a:rPr lang="zh-CN" altLang="en-US"/>
              <a:t>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2113915"/>
            <a:ext cx="5875020" cy="14097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59460" y="3836670"/>
            <a:ext cx="25400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{"a": 1, "b": [1, 2, 3]}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3270" y="4335780"/>
            <a:ext cx="285877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{"a": "Hello", "b": "World"}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98170"/>
            <a:ext cx="2691130" cy="705485"/>
          </a:xfrm>
        </p:spPr>
        <p:txBody>
          <a:bodyPr/>
          <a:p>
            <a:r>
              <a:rPr lang="en-US" altLang="zh-CN">
                <a:sym typeface="+mn-ea"/>
              </a:rPr>
              <a:t>Grammar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8660" y="1303655"/>
            <a:ext cx="8996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 </a:t>
            </a:r>
            <a:r>
              <a:rPr lang="zh-CN" altLang="en-US">
                <a:solidFill>
                  <a:srgbClr val="FF0000"/>
                </a:solidFill>
              </a:rPr>
              <a:t>array </a:t>
            </a:r>
            <a:r>
              <a:rPr lang="zh-CN" altLang="en-US"/>
              <a:t>structure is a pair of square bracket tokens surrounding zero or more values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1842770"/>
            <a:ext cx="5829300" cy="124206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3759835" y="3244850"/>
            <a:ext cx="3732530" cy="3415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"people": [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"firstName": "Brett",</a:t>
            </a:r>
            <a:endParaRPr lang="zh-CN" altLang="en-US"/>
          </a:p>
          <a:p>
            <a:r>
              <a:rPr lang="zh-CN" altLang="en-US"/>
              <a:t>            "lastName": "McLaughlin"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"firstName": "Jason",</a:t>
            </a:r>
            <a:endParaRPr lang="zh-CN" altLang="en-US"/>
          </a:p>
          <a:p>
            <a:r>
              <a:rPr lang="zh-CN" altLang="en-US"/>
              <a:t>            "lastName": "Hunter"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8660" y="3244850"/>
            <a:ext cx="2212975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[1, 2, "3", {"a": 4}]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9460" y="3869055"/>
            <a:ext cx="1774825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[</a:t>
            </a:r>
            <a:endParaRPr lang="zh-CN" altLang="en-US"/>
          </a:p>
          <a:p>
            <a:r>
              <a:rPr lang="zh-CN" altLang="en-US"/>
              <a:t>    1,</a:t>
            </a:r>
            <a:endParaRPr lang="zh-CN" altLang="en-US"/>
          </a:p>
          <a:p>
            <a:r>
              <a:rPr lang="zh-CN" altLang="en-US"/>
              <a:t>    2,</a:t>
            </a:r>
            <a:endParaRPr lang="zh-CN" altLang="en-US"/>
          </a:p>
          <a:p>
            <a:r>
              <a:rPr lang="zh-CN" altLang="en-US"/>
              <a:t>    "3",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"a": 4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]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98170"/>
            <a:ext cx="2691130" cy="705485"/>
          </a:xfrm>
        </p:spPr>
        <p:txBody>
          <a:bodyPr/>
          <a:p>
            <a:r>
              <a:rPr lang="en-US" altLang="zh-CN">
                <a:sym typeface="+mn-ea"/>
              </a:rPr>
              <a:t>Grammar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8660" y="1303655"/>
            <a:ext cx="8494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 </a:t>
            </a:r>
            <a:r>
              <a:rPr lang="en-US" altLang="zh-CN">
                <a:solidFill>
                  <a:srgbClr val="FF0000"/>
                </a:solidFill>
              </a:rPr>
              <a:t>number </a:t>
            </a:r>
            <a:r>
              <a:rPr lang="zh-CN" altLang="en-US"/>
              <a:t>is a sequence of Unicode code points wrapped with quotation marks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1817370"/>
            <a:ext cx="5821680" cy="280416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98170"/>
            <a:ext cx="2691130" cy="705485"/>
          </a:xfrm>
        </p:spPr>
        <p:txBody>
          <a:bodyPr/>
          <a:p>
            <a:r>
              <a:rPr lang="en-US" altLang="zh-CN">
                <a:sym typeface="+mn-ea"/>
              </a:rPr>
              <a:t>Grammar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8660" y="1303655"/>
            <a:ext cx="8003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string </a:t>
            </a:r>
            <a:r>
              <a:rPr lang="zh-CN" altLang="en-US"/>
              <a:t>is a sequence of decimal digits with no superfluous leading zero.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1764030"/>
            <a:ext cx="5806440" cy="4168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4380,&quot;width&quot;:924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4366</Words>
  <Application>WPS 演示</Application>
  <PresentationFormat>宽屏</PresentationFormat>
  <Paragraphs>229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Package</vt:lpstr>
      <vt:lpstr>Package</vt:lpstr>
      <vt:lpstr>空白演示</vt:lpstr>
      <vt:lpstr>PowerPoint 演示文稿</vt:lpstr>
      <vt:lpstr>PowerPoint 演示文稿</vt:lpstr>
      <vt:lpstr>PowerPoint 演示文稿</vt:lpstr>
      <vt:lpstr>Grammar</vt:lpstr>
      <vt:lpstr>Grammar</vt:lpstr>
      <vt:lpstr>Grammar</vt:lpstr>
      <vt:lpstr>Grammar</vt:lpstr>
      <vt:lpstr>Grammar</vt:lpstr>
      <vt:lpstr>PowerPoint 演示文稿</vt:lpstr>
      <vt:lpstr>PowerPoint 演示文稿</vt:lpstr>
      <vt:lpstr>PowerPoint 演示文稿</vt:lpstr>
      <vt:lpstr>RapidJSON</vt:lpstr>
      <vt:lpstr>RapidJSON</vt:lpstr>
      <vt:lpstr>nlohmann/json</vt:lpstr>
      <vt:lpstr>nlohmann/json</vt:lpstr>
      <vt:lpstr>nlohmann/json</vt:lpstr>
      <vt:lpstr>nlohmann/json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riverxieh</cp:lastModifiedBy>
  <cp:revision>180</cp:revision>
  <dcterms:created xsi:type="dcterms:W3CDTF">2019-06-19T02:08:00Z</dcterms:created>
  <dcterms:modified xsi:type="dcterms:W3CDTF">2020-09-26T15:03:13Z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