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9" r:id="rId2"/>
    <p:sldId id="411" r:id="rId3"/>
    <p:sldId id="410" r:id="rId4"/>
    <p:sldId id="413" r:id="rId5"/>
    <p:sldId id="420" r:id="rId6"/>
    <p:sldId id="421" r:id="rId7"/>
    <p:sldId id="422" r:id="rId8"/>
    <p:sldId id="423" r:id="rId9"/>
    <p:sldId id="424" r:id="rId10"/>
    <p:sldId id="425" r:id="rId11"/>
    <p:sldId id="435" r:id="rId12"/>
    <p:sldId id="414" r:id="rId13"/>
    <p:sldId id="426" r:id="rId14"/>
    <p:sldId id="441" r:id="rId15"/>
    <p:sldId id="427" r:id="rId16"/>
    <p:sldId id="439" r:id="rId17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 autoAdjust="0"/>
  </p:normalViewPr>
  <p:slideViewPr>
    <p:cSldViewPr snapToGrid="0">
      <p:cViewPr varScale="1">
        <p:scale>
          <a:sx n="86" d="100"/>
          <a:sy n="86" d="100"/>
        </p:scale>
        <p:origin x="614" y="6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noProof="1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98800" y="3560400"/>
            <a:ext cx="9799200" cy="1472400"/>
          </a:xfrm>
        </p:spPr>
        <p:txBody>
          <a:bodyPr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单击此处编辑副标题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BADD6A-850F-4960-B2A8-521275B2FB5D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2020/10/15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87D62B-9B2B-4E64-B105-52BA91E1364C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AC04D5-CC46-47F0-939A-99CAE6F65A3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A0D6D61B-3937-422E-BF45-89CEFF90F9F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93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DD780C12-F560-4933-9ACC-A0F62C30FB9E}"/>
              </a:ext>
            </a:extLst>
          </p:cNvPr>
          <p:cNvSpPr>
            <a:spLocks noGrp="1"/>
          </p:cNvSpPr>
          <p:nvPr>
            <p:ph type="dt" sz="half" idx="14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2020/10/15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15F040F3-E82A-4EE3-844D-8E06DC09E03E}"/>
              </a:ext>
            </a:extLst>
          </p:cNvPr>
          <p:cNvSpPr>
            <a:spLocks noGrp="1"/>
          </p:cNvSpPr>
          <p:nvPr>
            <p:ph type="ftr" sz="quarter" idx="15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BEFC26B4-0234-4B75-8B2B-6048A9330E47}"/>
              </a:ext>
            </a:extLst>
          </p:cNvPr>
          <p:cNvSpPr>
            <a:spLocks noGrp="1"/>
          </p:cNvSpPr>
          <p:nvPr>
            <p:ph type="sldNum" sz="quarter" idx="16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3219D210-AB92-4131-A4EB-44BAAFBE492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233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98800" y="2484000"/>
            <a:ext cx="9799200" cy="1018800"/>
          </a:xfrm>
        </p:spPr>
        <p:txBody>
          <a:bodyPr lIns="90000" tIns="46800" rIns="90000" bIns="46800" rtlCol="0" anchor="t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198800" y="3560400"/>
            <a:ext cx="9799200" cy="471600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DFE178-BE8C-4040-885F-F8FCDA6CDB37}"/>
              </a:ext>
            </a:extLst>
          </p:cNvPr>
          <p:cNvSpPr>
            <a:spLocks noGrp="1"/>
          </p:cNvSpPr>
          <p:nvPr>
            <p:ph type="dt" sz="half" idx="14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2020/10/15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762EFB-1861-4252-BD36-7158AEA17971}"/>
              </a:ext>
            </a:extLst>
          </p:cNvPr>
          <p:cNvSpPr>
            <a:spLocks noGrp="1"/>
          </p:cNvSpPr>
          <p:nvPr>
            <p:ph type="ftr" sz="quarter" idx="15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04170E-F086-46A5-95DC-F0E8B50D7423}"/>
              </a:ext>
            </a:extLst>
          </p:cNvPr>
          <p:cNvSpPr>
            <a:spLocks noGrp="1"/>
          </p:cNvSpPr>
          <p:nvPr>
            <p:ph type="sldNum" sz="quarter" idx="16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71E0C00-5912-498B-9191-39E0AA5AAFA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387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lIns="90000" tIns="46800" rIns="90000" bIns="46800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490400"/>
            <a:ext cx="10969200" cy="4759200"/>
          </a:xfrm>
        </p:spPr>
        <p:txBody>
          <a:bodyPr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2EBFA0-A67E-4AD7-9364-01A4291A0262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2020/10/15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CA14A6-9C44-4DBC-B36B-5ACAE2652AA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01A2BB-ED73-48C6-8CE1-FB43CC9507E9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ACD73E18-092E-4F80-AAC5-CBEAF371A2F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274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noProof="1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990800" y="4615200"/>
            <a:ext cx="7768800" cy="867600"/>
          </a:xfrm>
        </p:spPr>
        <p:txBody>
          <a:bodyPr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单击此处编辑文本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3D25F5-4766-4277-94D6-051CFA3BC2C8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2020/10/15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C33A59-AD62-4445-9C42-5A3754BC4BAB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DD86A3-3103-4468-BBCA-E5A84F626D9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6A02BA02-90D4-4CB9-8F75-411F2A1EA48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875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lIns="90000" tIns="46800" rIns="90000" bIns="46800" rtlCol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8400" y="1501200"/>
            <a:ext cx="5176800" cy="4748400"/>
          </a:xfrm>
        </p:spPr>
        <p:txBody>
          <a:bodyPr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11600" y="1501200"/>
            <a:ext cx="5176800" cy="4748400"/>
          </a:xfrm>
        </p:spPr>
        <p:txBody>
          <a:bodyPr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F1F78F52-85AB-4245-9B54-E2874859E850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2020/10/15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2712C2D9-379A-4584-92C4-E36EEEB1026C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AA2FCA20-FC4E-49F2-8B1F-A3C2B8D0C92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15C7F26B-A3DF-40EF-947B-B6251D2A240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115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lIns="90000" tIns="46800" rIns="90000" bIns="46800" rtlCol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8400" y="1854000"/>
            <a:ext cx="5342400" cy="4395600"/>
          </a:xfrm>
        </p:spPr>
        <p:txBody>
          <a:bodyPr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1421729"/>
            <a:ext cx="5342400" cy="381600"/>
          </a:xfrm>
        </p:spPr>
        <p:txBody>
          <a:bodyPr lIns="101600" tIns="38100" rIns="76200" bIns="381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noProof="1"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854000"/>
            <a:ext cx="5342400" cy="4395600"/>
          </a:xfrm>
        </p:spPr>
        <p:txBody>
          <a:bodyPr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B797B74C-8463-4ED3-9E62-F740C2F72B36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2020/10/15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42A1C6A3-C921-4EF1-931C-B1ED0B69672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B2563300-7F43-4036-B8A3-B8A905678BF6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F1A9D1C-59B2-4A95-BC9F-30E4BCA3B66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801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lIns="90000" tIns="46800" rIns="90000" bIns="46800" rtlCol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7A6ECEE8-D448-47F9-83E2-A412C7AEBEF6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2020/10/15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4CD809FB-4653-4CA5-9B81-9ED17D3E97D3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B885BE80-B5F0-474B-9841-BE4875892BF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A4F2CC6A-50E2-4A3B-9214-560F8461CD7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156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F7CF0A2C-65FD-4619-B37D-D5CF00199CFC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2020/10/15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0D9C3D65-ACF6-46B5-9C5F-C9228590FE0A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6D091FCC-A702-4564-B4B9-4B4E803A33C0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272CB1DF-3619-45D1-A82D-E7EBA2E7438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160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08330" y="1555115"/>
            <a:ext cx="5233035" cy="4608195"/>
          </a:xfrm>
        </p:spPr>
        <p:txBody>
          <a:bodyPr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noProof="1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50400" y="1555200"/>
            <a:ext cx="5227200" cy="4608000"/>
          </a:xfrm>
        </p:spPr>
        <p:txBody>
          <a:bodyPr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noProof="1">
                <a:sym typeface="+mn-ea"/>
              </a:rPr>
              <a:t>单击此处编辑母版文本样式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F58D7665-4F95-476D-8A28-7E9C42B26852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2020/10/15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1E5B5472-12DF-4B51-A843-2A996EFF52F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CFEF157D-48ED-428C-8931-408F91905DEF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6732391-2B89-4D34-B8C6-44D4E31AAF9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154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914400"/>
            <a:ext cx="9169200" cy="5029200"/>
          </a:xfrm>
        </p:spPr>
        <p:txBody>
          <a:bodyPr vert="eaVert" lIns="46800" r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C20979-7D11-4B5D-AEF3-C6730B9C3014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2020/10/15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FDF8CE-ABAB-4985-9B6B-E9D6B1516B0F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6F9A32-3BFA-439C-A41C-C1CE8FA6037F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C0474D9-5F33-4247-A44D-C993FC7AC32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061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FFFFF"/>
            </a:gs>
            <a:gs pos="100000">
              <a:srgbClr val="D9D9D9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5AA6C438-2548-43F7-815B-02E36E061559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4"/>
            </p:custDataLst>
          </p:nvPr>
        </p:nvSpPr>
        <p:spPr bwMode="auto">
          <a:xfrm>
            <a:off x="608013" y="608013"/>
            <a:ext cx="10969625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2D459BF9-929D-44DB-AA75-35101E54F5E4}"/>
              </a:ext>
            </a:extLst>
          </p:cNvPr>
          <p:cNvSpPr>
            <a:spLocks noGrp="1" noChangeArrowheads="1"/>
          </p:cNvSpPr>
          <p:nvPr>
            <p:ph type="body" idx="4294967295"/>
            <p:custDataLst>
              <p:tags r:id="rId15"/>
            </p:custDataLst>
          </p:nvPr>
        </p:nvSpPr>
        <p:spPr bwMode="auto">
          <a:xfrm>
            <a:off x="608013" y="1490663"/>
            <a:ext cx="10969625" cy="475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46ABE2-6981-4B32-BEA4-6B3916CA16D3}"/>
              </a:ext>
            </a:extLst>
          </p:cNvPr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775" y="6315075"/>
            <a:ext cx="26987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defRPr sz="1000" baseline="0" noProof="1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/>
              <a:pPr/>
              <a:t>2020/10/15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7206DA-732E-451A-BF3C-CD70B2CED05A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388" y="6315075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defRPr sz="1000" baseline="0" noProof="1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BB921A-E3ED-493B-A06E-0D0E33EA768A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300" y="6315075"/>
            <a:ext cx="2700338" cy="3159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r">
              <a:defRPr sz="1000">
                <a:solidFill>
                  <a:srgbClr val="898989"/>
                </a:solidFill>
              </a:defRPr>
            </a:lvl1pPr>
          </a:lstStyle>
          <a:p>
            <a:fld id="{3A37140C-719A-487B-B04E-F38BF6BA536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 b="1" kern="1200" spc="300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fontAlgn="base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rtl="0" fontAlgn="base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rtl="0" fontAlgn="base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rtl="0" fontAlgn="base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pitchFamily="2" charset="2"/>
        <a:buChar char=""/>
        <a:tabLst>
          <a:tab pos="1609725" algn="l"/>
          <a:tab pos="1609725" algn="l"/>
          <a:tab pos="1609725" algn="l"/>
          <a:tab pos="1609725" algn="l"/>
        </a:tabLst>
        <a:defRPr sz="1400"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rtl="0" fontAlgn="base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tabLst>
          <a:tab pos="1609725" algn="l"/>
          <a:tab pos="1609725" algn="l"/>
          <a:tab pos="1609725" algn="l"/>
          <a:tab pos="1609725" algn="l"/>
        </a:tabLst>
        <a:defRPr sz="1400"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标题 1">
            <a:extLst>
              <a:ext uri="{FF2B5EF4-FFF2-40B4-BE49-F238E27FC236}">
                <a16:creationId xmlns:a16="http://schemas.microsoft.com/office/drawing/2014/main" id="{A4C81213-BA77-4585-AF4F-3BE6C62488DF}"/>
              </a:ext>
            </a:extLst>
          </p:cNvPr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563" y="914400"/>
            <a:ext cx="9799637" cy="2570163"/>
          </a:xfrm>
        </p:spPr>
        <p:txBody>
          <a:bodyPr/>
          <a:lstStyle/>
          <a:p>
            <a:r>
              <a:rPr lang="en-US" altLang="zh-CN">
                <a:solidFill>
                  <a:srgbClr val="262626"/>
                </a:solidFill>
              </a:rPr>
              <a:t>JSON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1">
            <a:extLst>
              <a:ext uri="{FF2B5EF4-FFF2-40B4-BE49-F238E27FC236}">
                <a16:creationId xmlns:a16="http://schemas.microsoft.com/office/drawing/2014/main" id="{BEDF7857-4F3F-429C-A718-6D811ADE5D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8013" y="608013"/>
            <a:ext cx="10969625" cy="706437"/>
          </a:xfrm>
        </p:spPr>
        <p:txBody>
          <a:bodyPr/>
          <a:lstStyle/>
          <a:p>
            <a:pPr fontAlgn="base"/>
            <a:r>
              <a:rPr lang="en-US" altLang="zh-CN">
                <a:solidFill>
                  <a:srgbClr val="262626"/>
                </a:solidFill>
                <a:sym typeface="微软雅黑" panose="020B0503020204020204" pitchFamily="34" charset="-122"/>
              </a:rPr>
              <a:t>JSONEditorOnline</a:t>
            </a:r>
            <a:endParaRPr>
              <a:solidFill>
                <a:srgbClr val="262626"/>
              </a:solidFill>
              <a:sym typeface="微软雅黑" panose="020B0503020204020204" pitchFamily="34" charset="-122"/>
            </a:endParaRPr>
          </a:p>
        </p:txBody>
      </p:sp>
      <p:pic>
        <p:nvPicPr>
          <p:cNvPr id="11266" name="图片 5">
            <a:extLst>
              <a:ext uri="{FF2B5EF4-FFF2-40B4-BE49-F238E27FC236}">
                <a16:creationId xmlns:a16="http://schemas.microsoft.com/office/drawing/2014/main" id="{430AC0FD-7AD5-4F05-A345-536E97C2F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1314450"/>
            <a:ext cx="8696325" cy="4837113"/>
          </a:xfrm>
          <a:prstGeom prst="rect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7" name="文本框 2">
            <a:extLst>
              <a:ext uri="{FF2B5EF4-FFF2-40B4-BE49-F238E27FC236}">
                <a16:creationId xmlns:a16="http://schemas.microsoft.com/office/drawing/2014/main" id="{CCFE1B2C-D79C-454B-BCAA-00ACF7275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13" y="6286500"/>
            <a:ext cx="6405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1"/>
            <a:r>
              <a:rPr lang="en-US" altLang="zh-CN"/>
              <a:t>http://www.json.org.cn/tools/JSONEditorOnline/index.htm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1">
            <a:extLst>
              <a:ext uri="{FF2B5EF4-FFF2-40B4-BE49-F238E27FC236}">
                <a16:creationId xmlns:a16="http://schemas.microsoft.com/office/drawing/2014/main" id="{6580D949-1BE3-4F43-AF1B-6F53E2CBD1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8013" y="608013"/>
            <a:ext cx="10969625" cy="706437"/>
          </a:xfrm>
        </p:spPr>
        <p:txBody>
          <a:bodyPr/>
          <a:lstStyle/>
          <a:p>
            <a:pPr fontAlgn="base"/>
            <a:r>
              <a:rPr lang="en-US" altLang="zh-CN">
                <a:solidFill>
                  <a:srgbClr val="262626"/>
                </a:solidFill>
                <a:sym typeface="微软雅黑" panose="020B0503020204020204" pitchFamily="34" charset="-122"/>
              </a:rPr>
              <a:t>JSONEditorOnline</a:t>
            </a:r>
            <a:endParaRPr>
              <a:solidFill>
                <a:srgbClr val="262626"/>
              </a:solidFill>
              <a:sym typeface="微软雅黑" panose="020B0503020204020204" pitchFamily="34" charset="-122"/>
            </a:endParaRPr>
          </a:p>
        </p:txBody>
      </p:sp>
      <p:sp>
        <p:nvSpPr>
          <p:cNvPr id="12290" name="文本框 2">
            <a:extLst>
              <a:ext uri="{FF2B5EF4-FFF2-40B4-BE49-F238E27FC236}">
                <a16:creationId xmlns:a16="http://schemas.microsoft.com/office/drawing/2014/main" id="{6F90DE9D-0D10-40C7-9D9C-C4582A280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13" y="6286500"/>
            <a:ext cx="6405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1"/>
            <a:r>
              <a:rPr lang="en-US" altLang="zh-CN">
                <a:sym typeface="微软雅黑" panose="020B0503020204020204" pitchFamily="34" charset="-122"/>
              </a:rPr>
              <a:t>http://www.json.org.cn/tools/JSONEditorOnline/index.htm</a:t>
            </a:r>
            <a:endParaRPr lang="zh-CN" altLang="en-US"/>
          </a:p>
        </p:txBody>
      </p:sp>
      <p:pic>
        <p:nvPicPr>
          <p:cNvPr id="12291" name="内容占位符 3">
            <a:extLst>
              <a:ext uri="{FF2B5EF4-FFF2-40B4-BE49-F238E27FC236}">
                <a16:creationId xmlns:a16="http://schemas.microsoft.com/office/drawing/2014/main" id="{60B484EF-7B26-478B-BA44-300FA6BE1940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4850" y="1414463"/>
            <a:ext cx="8624888" cy="4770437"/>
          </a:xfrm>
          <a:ln>
            <a:solidFill>
              <a:schemeClr val="accent1"/>
            </a:solidFill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1">
            <a:extLst>
              <a:ext uri="{FF2B5EF4-FFF2-40B4-BE49-F238E27FC236}">
                <a16:creationId xmlns:a16="http://schemas.microsoft.com/office/drawing/2014/main" id="{C30C4D64-DBA2-4AD4-B92A-C5104BE267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1025" y="4572000"/>
            <a:ext cx="6589713" cy="704850"/>
          </a:xfrm>
        </p:spPr>
        <p:txBody>
          <a:bodyPr/>
          <a:lstStyle/>
          <a:p>
            <a:pPr fontAlgn="base"/>
            <a:r>
              <a:rPr sz="2400">
                <a:solidFill>
                  <a:srgbClr val="262626"/>
                </a:solidFill>
                <a:sym typeface="微软雅黑" panose="020B0503020204020204" pitchFamily="34" charset="-122"/>
              </a:rPr>
              <a:t>https://www.json.org/json-en.html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725E079-2C6C-4809-9BFE-0CF9A5CD8B65}"/>
              </a:ext>
            </a:extLst>
          </p:cNvPr>
          <p:cNvSpPr txBox="1"/>
          <p:nvPr/>
        </p:nvSpPr>
        <p:spPr>
          <a:xfrm>
            <a:off x="608330" y="1513840"/>
            <a:ext cx="2635885" cy="246126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>
            <a:spAutoFit/>
          </a:bodyPr>
          <a:lstStyle/>
          <a:p>
            <a:pPr fontAlgn="auto"/>
            <a:r>
              <a:rPr lang="zh-CN" altLang="en-US" sz="1400" noProof="1">
                <a:latin typeface="+mn-lt"/>
                <a:ea typeface="+mn-ea"/>
              </a:rPr>
              <a:t>JSONKit</a:t>
            </a:r>
            <a:endParaRPr lang="zh-CN" altLang="en-US" sz="1400" noProof="1"/>
          </a:p>
          <a:p>
            <a:pPr fontAlgn="auto"/>
            <a:r>
              <a:rPr lang="zh-CN" altLang="en-US" sz="1400" noProof="1">
                <a:latin typeface="+mn-lt"/>
                <a:ea typeface="+mn-ea"/>
              </a:rPr>
              <a:t>jsonme--</a:t>
            </a:r>
            <a:endParaRPr lang="zh-CN" altLang="en-US" sz="1400" noProof="1"/>
          </a:p>
          <a:p>
            <a:pPr fontAlgn="auto"/>
            <a:r>
              <a:rPr lang="zh-CN" altLang="en-US" sz="1400" noProof="1">
                <a:latin typeface="+mn-lt"/>
                <a:ea typeface="+mn-ea"/>
              </a:rPr>
              <a:t>ThorsSerializer</a:t>
            </a:r>
            <a:endParaRPr lang="zh-CN" altLang="en-US" sz="1400" noProof="1"/>
          </a:p>
          <a:p>
            <a:pPr fontAlgn="auto"/>
            <a:r>
              <a:rPr lang="zh-CN" altLang="en-US" sz="1400" noProof="1">
                <a:latin typeface="+mn-lt"/>
                <a:ea typeface="+mn-ea"/>
              </a:rPr>
              <a:t>JsonBox</a:t>
            </a:r>
            <a:endParaRPr lang="zh-CN" altLang="en-US" sz="1400" noProof="1"/>
          </a:p>
          <a:p>
            <a:pPr fontAlgn="auto"/>
            <a:r>
              <a:rPr lang="zh-CN" altLang="en-US" sz="1400" noProof="1">
                <a:latin typeface="+mn-lt"/>
                <a:ea typeface="+mn-ea"/>
              </a:rPr>
              <a:t>jvar</a:t>
            </a:r>
            <a:endParaRPr lang="zh-CN" altLang="en-US" sz="1400" noProof="1"/>
          </a:p>
          <a:p>
            <a:pPr fontAlgn="auto"/>
            <a:r>
              <a:rPr lang="zh-CN" altLang="en-US" sz="1400" b="1" noProof="1">
                <a:solidFill>
                  <a:srgbClr val="FF0000"/>
                </a:solidFill>
                <a:latin typeface="+mn-lt"/>
                <a:ea typeface="+mn-ea"/>
              </a:rPr>
              <a:t>rapidjson</a:t>
            </a:r>
            <a:endParaRPr lang="zh-CN" altLang="en-US" sz="1400" noProof="1"/>
          </a:p>
          <a:p>
            <a:pPr fontAlgn="auto"/>
            <a:r>
              <a:rPr lang="zh-CN" altLang="en-US" sz="1400" noProof="1">
                <a:latin typeface="+mn-lt"/>
                <a:ea typeface="+mn-ea"/>
              </a:rPr>
              <a:t>JSON for Modern C++</a:t>
            </a:r>
            <a:endParaRPr lang="zh-CN" altLang="en-US" sz="1400" noProof="1"/>
          </a:p>
          <a:p>
            <a:pPr fontAlgn="auto"/>
            <a:r>
              <a:rPr lang="zh-CN" altLang="en-US" sz="1400" noProof="1">
                <a:latin typeface="+mn-lt"/>
                <a:ea typeface="+mn-ea"/>
              </a:rPr>
              <a:t>minijson</a:t>
            </a:r>
            <a:endParaRPr lang="zh-CN" altLang="en-US" sz="1400" noProof="1"/>
          </a:p>
          <a:p>
            <a:pPr fontAlgn="auto"/>
            <a:r>
              <a:rPr lang="zh-CN" altLang="en-US" sz="1400" noProof="1">
                <a:latin typeface="+mn-lt"/>
                <a:ea typeface="+mn-ea"/>
              </a:rPr>
              <a:t>jsoncons</a:t>
            </a:r>
            <a:endParaRPr lang="zh-CN" altLang="en-US" sz="1400" noProof="1"/>
          </a:p>
          <a:p>
            <a:pPr fontAlgn="auto"/>
            <a:r>
              <a:rPr lang="zh-CN" altLang="en-US" sz="1400" noProof="1">
                <a:latin typeface="+mn-lt"/>
                <a:ea typeface="+mn-ea"/>
              </a:rPr>
              <a:t>jsoncpp</a:t>
            </a:r>
            <a:endParaRPr lang="zh-CN" altLang="en-US" sz="1400" noProof="1"/>
          </a:p>
          <a:p>
            <a:pPr fontAlgn="auto"/>
            <a:r>
              <a:rPr lang="zh-CN" altLang="en-US" sz="1400" noProof="1">
                <a:latin typeface="+mn-lt"/>
                <a:ea typeface="+mn-ea"/>
              </a:rPr>
              <a:t>univalue</a:t>
            </a:r>
            <a:endParaRPr lang="zh-CN" altLang="en-US" sz="1400" noProof="1"/>
          </a:p>
        </p:txBody>
      </p:sp>
      <p:sp>
        <p:nvSpPr>
          <p:cNvPr id="13315" name="文本框 2">
            <a:extLst>
              <a:ext uri="{FF2B5EF4-FFF2-40B4-BE49-F238E27FC236}">
                <a16:creationId xmlns:a16="http://schemas.microsoft.com/office/drawing/2014/main" id="{D2D0FA5A-CBEB-4763-BD5E-F0F17D855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1725" y="1514475"/>
            <a:ext cx="2635250" cy="2676525"/>
          </a:xfrm>
          <a:prstGeom prst="rect">
            <a:avLst/>
          </a:prstGeom>
          <a:solidFill>
            <a:srgbClr val="AFBA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400"/>
              <a:t>ArduinoJson</a:t>
            </a:r>
          </a:p>
          <a:p>
            <a:r>
              <a:rPr lang="zh-CN" altLang="en-US" sz="1400"/>
              <a:t>QJson</a:t>
            </a:r>
          </a:p>
          <a:p>
            <a:r>
              <a:rPr lang="zh-CN" altLang="en-US" sz="1400"/>
              <a:t>CAJUN</a:t>
            </a:r>
          </a:p>
          <a:p>
            <a:r>
              <a:rPr lang="zh-CN" altLang="en-US" sz="1400"/>
              <a:t>libjson</a:t>
            </a:r>
          </a:p>
          <a:p>
            <a:r>
              <a:rPr lang="zh-CN" altLang="en-US" sz="1400"/>
              <a:t>nosjob</a:t>
            </a:r>
          </a:p>
          <a:p>
            <a:r>
              <a:rPr lang="zh-CN" altLang="en-US" sz="1400"/>
              <a:t>JSON++</a:t>
            </a:r>
          </a:p>
          <a:p>
            <a:r>
              <a:rPr lang="zh-CN" altLang="en-US" sz="1400"/>
              <a:t>JSON library for IoT</a:t>
            </a:r>
          </a:p>
          <a:p>
            <a:r>
              <a:rPr lang="zh-CN" altLang="en-US" sz="1400"/>
              <a:t>qmjson</a:t>
            </a:r>
          </a:p>
          <a:p>
            <a:r>
              <a:rPr lang="zh-CN" altLang="en-US" sz="1400"/>
              <a:t>JSON Support in Qt</a:t>
            </a:r>
          </a:p>
          <a:p>
            <a:r>
              <a:rPr lang="zh-CN" altLang="en-US" sz="1400"/>
              <a:t>JsonWax for Qt</a:t>
            </a:r>
          </a:p>
          <a:p>
            <a:r>
              <a:rPr lang="zh-CN" altLang="en-US" sz="1400"/>
              <a:t>progbase</a:t>
            </a:r>
          </a:p>
          <a:p>
            <a:r>
              <a:rPr lang="zh-CN" altLang="en-US" sz="1400"/>
              <a:t>Qentem-Engine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5F75C2-B13C-4723-BB92-64B809896047}"/>
              </a:ext>
            </a:extLst>
          </p:cNvPr>
          <p:cNvSpPr txBox="1"/>
          <p:nvPr/>
        </p:nvSpPr>
        <p:spPr>
          <a:xfrm>
            <a:off x="581025" y="593725"/>
            <a:ext cx="5457825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/>
            <a:r>
              <a:rPr lang="en-US" altLang="zh-CN" sz="3600" b="1" spc="300" noProof="1">
                <a:solidFill>
                  <a:schemeClr val="tx1">
                    <a:lumMod val="85000"/>
                    <a:lumOff val="15000"/>
                  </a:schemeClr>
                </a:solidFill>
                <a:cs typeface="+mj-cs"/>
                <a:sym typeface="+mn-ea"/>
              </a:rPr>
              <a:t>C++ libary for JSON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>
            <a:extLst>
              <a:ext uri="{FF2B5EF4-FFF2-40B4-BE49-F238E27FC236}">
                <a16:creationId xmlns:a16="http://schemas.microsoft.com/office/drawing/2014/main" id="{96EFA99F-C19B-4BA9-AE61-D711215F00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8013" y="600075"/>
            <a:ext cx="10969625" cy="704850"/>
          </a:xfrm>
        </p:spPr>
        <p:txBody>
          <a:bodyPr/>
          <a:lstStyle/>
          <a:p>
            <a:pPr fontAlgn="base"/>
            <a:r>
              <a:rPr altLang="zh-CN">
                <a:solidFill>
                  <a:srgbClr val="262626"/>
                </a:solidFill>
                <a:sym typeface="微软雅黑" panose="020B0503020204020204" pitchFamily="34" charset="-122"/>
              </a:rPr>
              <a:t>RapidJSON</a:t>
            </a:r>
            <a:endParaRPr>
              <a:solidFill>
                <a:srgbClr val="262626"/>
              </a:solidFill>
              <a:sym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908363-663A-40D2-B972-B713880AB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400" y="1636450"/>
            <a:ext cx="10969200" cy="4759200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t>RapidJSON is a JSON parser and generator for C++. It was inspired by RapidXml.</a:t>
            </a:r>
          </a:p>
          <a:p>
            <a:pPr>
              <a:buFont typeface="Wingdings" panose="05000000000000000000" charset="0"/>
              <a:buChar char="l"/>
            </a:pPr>
            <a:r>
              <a:rPr lang="en-US" altLang="zh-CN"/>
              <a:t>Feature:</a:t>
            </a:r>
          </a:p>
          <a:p>
            <a:pPr lvl="1">
              <a:buFont typeface="Wingdings" panose="05000000000000000000" charset="0"/>
              <a:buChar char="l"/>
            </a:pPr>
            <a:r>
              <a:rPr lang="en-US" altLang="zh-CN" sz="1200"/>
              <a:t>RapidJSON is small but complete;</a:t>
            </a:r>
          </a:p>
          <a:p>
            <a:pPr lvl="1">
              <a:buFont typeface="Wingdings" panose="05000000000000000000" charset="0"/>
              <a:buChar char="l"/>
            </a:pPr>
            <a:r>
              <a:rPr lang="en-US" altLang="zh-CN" sz="1200"/>
              <a:t>RapidJSON is fast.</a:t>
            </a:r>
          </a:p>
          <a:p>
            <a:pPr lvl="1">
              <a:buFont typeface="Wingdings" panose="05000000000000000000" charset="0"/>
              <a:buChar char="l"/>
            </a:pPr>
            <a:r>
              <a:rPr lang="en-US" altLang="zh-CN" sz="1200"/>
              <a:t>RapidJSON is self-contained and </a:t>
            </a:r>
            <a:r>
              <a:rPr lang="en-US" altLang="zh-CN" sz="1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header-only.</a:t>
            </a:r>
            <a:endParaRPr lang="en-US" altLang="zh-CN" sz="1200"/>
          </a:p>
          <a:p>
            <a:pPr lvl="1">
              <a:buFont typeface="Wingdings" panose="05000000000000000000" charset="0"/>
              <a:buChar char="l"/>
            </a:pPr>
            <a:r>
              <a:rPr lang="en-US" altLang="zh-CN" sz="1200"/>
              <a:t>RapidJSON is memory-friendly.</a:t>
            </a:r>
          </a:p>
          <a:p>
            <a:pPr lvl="1">
              <a:buFont typeface="Wingdings" panose="05000000000000000000" charset="0"/>
              <a:buChar char="l"/>
            </a:pPr>
            <a:r>
              <a:rPr lang="en-US" altLang="zh-CN" sz="1200"/>
              <a:t>RapidJSON is Unicode-friendly.</a:t>
            </a:r>
          </a:p>
          <a:p>
            <a:pPr>
              <a:buFont typeface="Wingdings" panose="05000000000000000000" charset="0"/>
              <a:buChar char="l"/>
            </a:pPr>
            <a:r>
              <a:rPr lang="en-US" altLang="zh-CN"/>
              <a:t>Compatibility:</a:t>
            </a:r>
          </a:p>
          <a:p>
            <a:pPr lvl="1">
              <a:buFont typeface="Wingdings" panose="05000000000000000000" charset="0"/>
              <a:buChar char="l"/>
            </a:pPr>
            <a:r>
              <a:rPr lang="en-US" altLang="zh-CN" sz="1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Visual C++ 2008/2010/2013 on Windows (32/64-bit)</a:t>
            </a:r>
          </a:p>
          <a:p>
            <a:pPr lvl="1">
              <a:buFont typeface="Wingdings" panose="05000000000000000000" charset="0"/>
              <a:buChar char="l"/>
            </a:pPr>
            <a:r>
              <a:rPr lang="en-US" altLang="zh-CN" sz="1200"/>
              <a:t>GNU C++ 3.8.x on Cygwin</a:t>
            </a:r>
          </a:p>
          <a:p>
            <a:pPr lvl="1">
              <a:buFont typeface="Wingdings" panose="05000000000000000000" charset="0"/>
              <a:buChar char="l"/>
            </a:pPr>
            <a:r>
              <a:rPr lang="en-US" altLang="zh-CN" sz="1200"/>
              <a:t>Clang 3.4 on Mac OS X (32/64-bit) and iOS</a:t>
            </a:r>
          </a:p>
          <a:p>
            <a:pPr lvl="1">
              <a:buFont typeface="Wingdings" panose="05000000000000000000" charset="0"/>
              <a:buChar char="l"/>
            </a:pPr>
            <a:r>
              <a:rPr lang="en-US" altLang="zh-CN" sz="1200"/>
              <a:t>Clang 3.4 on Android NDK</a:t>
            </a:r>
          </a:p>
        </p:txBody>
      </p:sp>
      <p:pic>
        <p:nvPicPr>
          <p:cNvPr id="14339" name="图片 3">
            <a:extLst>
              <a:ext uri="{FF2B5EF4-FFF2-40B4-BE49-F238E27FC236}">
                <a16:creationId xmlns:a16="http://schemas.microsoft.com/office/drawing/2014/main" id="{A6F0F967-6050-408F-9FFA-DCB93F9CE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755650"/>
            <a:ext cx="39084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文本框 4">
            <a:extLst>
              <a:ext uri="{FF2B5EF4-FFF2-40B4-BE49-F238E27FC236}">
                <a16:creationId xmlns:a16="http://schemas.microsoft.com/office/drawing/2014/main" id="{C095F242-2671-441D-9591-708577492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1203325"/>
            <a:ext cx="4114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https://github.com/Tencent/rapidjson</a:t>
            </a: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>
            <a:extLst>
              <a:ext uri="{FF2B5EF4-FFF2-40B4-BE49-F238E27FC236}">
                <a16:creationId xmlns:a16="http://schemas.microsoft.com/office/drawing/2014/main" id="{F5798154-D6AD-4CE0-B905-EC86280DB4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8013" y="600075"/>
            <a:ext cx="10969625" cy="704850"/>
          </a:xfrm>
        </p:spPr>
        <p:txBody>
          <a:bodyPr/>
          <a:lstStyle/>
          <a:p>
            <a:pPr fontAlgn="base"/>
            <a:r>
              <a:rPr altLang="zh-CN">
                <a:solidFill>
                  <a:srgbClr val="262626"/>
                </a:solidFill>
                <a:sym typeface="微软雅黑" panose="020B0503020204020204" pitchFamily="34" charset="-122"/>
              </a:rPr>
              <a:t>RapidJSON</a:t>
            </a:r>
            <a:endParaRPr>
              <a:solidFill>
                <a:srgbClr val="262626"/>
              </a:solidFill>
              <a:sym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E1A3F4F-C890-4FDE-AE53-5908675D0130}"/>
              </a:ext>
            </a:extLst>
          </p:cNvPr>
          <p:cNvSpPr txBox="1"/>
          <p:nvPr/>
        </p:nvSpPr>
        <p:spPr>
          <a:xfrm>
            <a:off x="463550" y="1438275"/>
            <a:ext cx="10875963" cy="418465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>
            <a:spAutoFit/>
          </a:bodyPr>
          <a:lstStyle/>
          <a:p>
            <a:pPr fontAlgn="auto"/>
            <a:r>
              <a:rPr lang="en-US" altLang="zh-CN" sz="1400" noProof="1">
                <a:latin typeface="+mn-lt"/>
                <a:ea typeface="+mn-ea"/>
              </a:rPr>
              <a:t>E</a:t>
            </a:r>
            <a:r>
              <a:rPr lang="zh-CN" altLang="en-US" sz="1400" noProof="1">
                <a:latin typeface="+mn-lt"/>
                <a:ea typeface="+mn-ea"/>
              </a:rPr>
              <a:t>xamples are available:</a:t>
            </a:r>
            <a:endParaRPr lang="zh-CN" altLang="en-US" sz="1400" noProof="1"/>
          </a:p>
          <a:p>
            <a:pPr marL="285750" indent="-285750" fontAlgn="auto">
              <a:buFont typeface="Wingdings" panose="05000000000000000000" charset="0"/>
              <a:buChar char="p"/>
            </a:pPr>
            <a:r>
              <a:rPr lang="zh-CN" altLang="en-US" sz="1400" b="1" noProof="1">
                <a:solidFill>
                  <a:srgbClr val="FF0000"/>
                </a:solidFill>
                <a:latin typeface="+mn-lt"/>
                <a:ea typeface="+mn-ea"/>
              </a:rPr>
              <a:t>DOM API</a:t>
            </a:r>
            <a:endParaRPr lang="zh-CN" altLang="en-US" sz="1400" b="1" noProof="1">
              <a:solidFill>
                <a:srgbClr val="FF0000"/>
              </a:solidFill>
            </a:endParaRPr>
          </a:p>
          <a:p>
            <a:pPr marL="742950" lvl="1" indent="-285750" fontAlgn="auto">
              <a:buFont typeface="Wingdings" panose="05000000000000000000" charset="0"/>
              <a:buChar char="l"/>
            </a:pPr>
            <a:r>
              <a:rPr lang="zh-CN" altLang="en-US" sz="1400" noProof="1">
                <a:latin typeface="+mn-lt"/>
                <a:ea typeface="+mn-ea"/>
              </a:rPr>
              <a:t>tutorial: Basic usage of DOM API.</a:t>
            </a:r>
            <a:endParaRPr lang="zh-CN" altLang="en-US" sz="1400" noProof="1"/>
          </a:p>
          <a:p>
            <a:pPr marL="285750" indent="-285750" fontAlgn="auto">
              <a:buFont typeface="Wingdings" panose="05000000000000000000" charset="0"/>
              <a:buChar char="p"/>
            </a:pPr>
            <a:r>
              <a:rPr lang="zh-CN" altLang="en-US" sz="1400" b="1" noProof="1">
                <a:solidFill>
                  <a:srgbClr val="FF0000"/>
                </a:solidFill>
                <a:latin typeface="+mn-lt"/>
                <a:ea typeface="+mn-ea"/>
              </a:rPr>
              <a:t>SAX API</a:t>
            </a:r>
            <a:endParaRPr lang="zh-CN" altLang="en-US" sz="1400" b="1" noProof="1">
              <a:solidFill>
                <a:srgbClr val="FF0000"/>
              </a:solidFill>
            </a:endParaRPr>
          </a:p>
          <a:p>
            <a:pPr marL="742950" lvl="1" indent="-285750" fontAlgn="auto">
              <a:buFont typeface="Wingdings" panose="05000000000000000000" charset="0"/>
              <a:buChar char="l"/>
            </a:pPr>
            <a:r>
              <a:rPr lang="zh-CN" altLang="en-US" sz="1400" noProof="1">
                <a:latin typeface="+mn-lt"/>
                <a:ea typeface="+mn-ea"/>
              </a:rPr>
              <a:t>simplereader: Dumps all SAX events while parsing a JSON by Reader.</a:t>
            </a:r>
            <a:endParaRPr lang="zh-CN" altLang="en-US" sz="1400" noProof="1"/>
          </a:p>
          <a:p>
            <a:pPr marL="742950" lvl="1" indent="-285750" fontAlgn="auto">
              <a:buFont typeface="Wingdings" panose="05000000000000000000" charset="0"/>
              <a:buChar char="l"/>
            </a:pPr>
            <a:r>
              <a:rPr lang="zh-CN" altLang="en-US" sz="1400" noProof="1">
                <a:latin typeface="+mn-lt"/>
                <a:ea typeface="+mn-ea"/>
              </a:rPr>
              <a:t>condense: A command line tool to rewrite a JSON, with all whitespaces removed.</a:t>
            </a:r>
            <a:endParaRPr lang="zh-CN" altLang="en-US" sz="1400" noProof="1"/>
          </a:p>
          <a:p>
            <a:pPr marL="742950" lvl="1" indent="-285750" fontAlgn="auto">
              <a:buFont typeface="Wingdings" panose="05000000000000000000" charset="0"/>
              <a:buChar char="l"/>
            </a:pPr>
            <a:r>
              <a:rPr lang="zh-CN" altLang="en-US" sz="1400" noProof="1">
                <a:latin typeface="+mn-lt"/>
                <a:ea typeface="+mn-ea"/>
              </a:rPr>
              <a:t>pretty: A command line tool to rewrite a JSON with indents and newlines by PrettyWriter.</a:t>
            </a:r>
            <a:endParaRPr lang="zh-CN" altLang="en-US" sz="1400" noProof="1"/>
          </a:p>
          <a:p>
            <a:pPr marL="742950" lvl="1" indent="-285750" fontAlgn="auto">
              <a:buFont typeface="Wingdings" panose="05000000000000000000" charset="0"/>
              <a:buChar char="l"/>
            </a:pPr>
            <a:r>
              <a:rPr lang="zh-CN" altLang="en-US" sz="1400" noProof="1">
                <a:latin typeface="+mn-lt"/>
                <a:ea typeface="+mn-ea"/>
              </a:rPr>
              <a:t>capitalize: A command line tool to capitalize strings in JSON.</a:t>
            </a:r>
            <a:endParaRPr lang="zh-CN" altLang="en-US" sz="1400" noProof="1"/>
          </a:p>
          <a:p>
            <a:pPr marL="742950" lvl="1" indent="-285750" fontAlgn="auto">
              <a:buFont typeface="Wingdings" panose="05000000000000000000" charset="0"/>
              <a:buChar char="l"/>
            </a:pPr>
            <a:r>
              <a:rPr lang="zh-CN" altLang="en-US" sz="1400" noProof="1">
                <a:latin typeface="+mn-lt"/>
                <a:ea typeface="+mn-ea"/>
              </a:rPr>
              <a:t>messagereader: Parse a JSON message with SAX API.</a:t>
            </a:r>
            <a:endParaRPr lang="zh-CN" altLang="en-US" sz="1400" noProof="1"/>
          </a:p>
          <a:p>
            <a:pPr marL="742950" lvl="1" indent="-285750" fontAlgn="auto">
              <a:buFont typeface="Wingdings" panose="05000000000000000000" charset="0"/>
              <a:buChar char="l"/>
            </a:pPr>
            <a:r>
              <a:rPr lang="zh-CN" altLang="en-US" sz="1400" noProof="1">
                <a:latin typeface="+mn-lt"/>
                <a:ea typeface="+mn-ea"/>
              </a:rPr>
              <a:t>serialize: Serialize a C++ object into JSON with SAX API.</a:t>
            </a:r>
            <a:endParaRPr lang="zh-CN" altLang="en-US" sz="1400" noProof="1"/>
          </a:p>
          <a:p>
            <a:pPr marL="742950" lvl="1" indent="-285750" fontAlgn="auto">
              <a:buFont typeface="Wingdings" panose="05000000000000000000" charset="0"/>
              <a:buChar char="l"/>
            </a:pPr>
            <a:r>
              <a:rPr lang="zh-CN" altLang="en-US" sz="1400" noProof="1">
                <a:latin typeface="+mn-lt"/>
                <a:ea typeface="+mn-ea"/>
              </a:rPr>
              <a:t>jsonx: Implements a JsonxWriter which stringify SAX events into JSONx (a kind of XML) format. The example is a command line tool which converts input JSON into JSONx format.</a:t>
            </a:r>
            <a:endParaRPr lang="zh-CN" altLang="en-US" sz="1400" noProof="1"/>
          </a:p>
          <a:p>
            <a:pPr marL="285750" indent="-285750" fontAlgn="auto">
              <a:buFont typeface="Wingdings" panose="05000000000000000000" charset="0"/>
              <a:buChar char="p"/>
            </a:pPr>
            <a:r>
              <a:rPr lang="zh-CN" altLang="en-US" sz="1400" b="1" noProof="1">
                <a:solidFill>
                  <a:srgbClr val="FF0000"/>
                </a:solidFill>
                <a:latin typeface="+mn-lt"/>
                <a:ea typeface="+mn-ea"/>
              </a:rPr>
              <a:t>Schema</a:t>
            </a:r>
            <a:endParaRPr lang="zh-CN" altLang="en-US" sz="1400" b="1" noProof="1">
              <a:solidFill>
                <a:srgbClr val="FF0000"/>
              </a:solidFill>
            </a:endParaRPr>
          </a:p>
          <a:p>
            <a:pPr marL="742950" lvl="1" indent="-285750" fontAlgn="auto">
              <a:buFont typeface="Wingdings" panose="05000000000000000000" charset="0"/>
              <a:buChar char="l"/>
            </a:pPr>
            <a:r>
              <a:rPr lang="zh-CN" altLang="en-US" sz="1400" noProof="1">
                <a:latin typeface="+mn-lt"/>
                <a:ea typeface="+mn-ea"/>
              </a:rPr>
              <a:t>schemavalidator : A command line tool to validate a JSON with a JSON schema.</a:t>
            </a:r>
            <a:endParaRPr lang="zh-CN" altLang="en-US" sz="1400" noProof="1"/>
          </a:p>
          <a:p>
            <a:pPr marL="285750" indent="-285750" fontAlgn="auto">
              <a:buFont typeface="Wingdings" panose="05000000000000000000" charset="0"/>
              <a:buChar char="p"/>
            </a:pPr>
            <a:r>
              <a:rPr lang="zh-CN" altLang="en-US" sz="1400" b="1" noProof="1">
                <a:solidFill>
                  <a:srgbClr val="FF0000"/>
                </a:solidFill>
                <a:latin typeface="+mn-lt"/>
                <a:ea typeface="+mn-ea"/>
              </a:rPr>
              <a:t>Advanced</a:t>
            </a:r>
            <a:endParaRPr lang="zh-CN" altLang="en-US" sz="1400" b="1" noProof="1">
              <a:solidFill>
                <a:srgbClr val="FF0000"/>
              </a:solidFill>
            </a:endParaRPr>
          </a:p>
          <a:p>
            <a:pPr marL="742950" lvl="1" indent="-285750" fontAlgn="auto">
              <a:buFont typeface="Wingdings" panose="05000000000000000000" charset="0"/>
              <a:buChar char="l"/>
            </a:pPr>
            <a:r>
              <a:rPr lang="zh-CN" altLang="en-US" sz="1400" noProof="1">
                <a:latin typeface="+mn-lt"/>
                <a:ea typeface="+mn-ea"/>
              </a:rPr>
              <a:t>prettyauto: A modified version of pretty to automatically handle JSON with any UTF encodings.</a:t>
            </a:r>
            <a:endParaRPr lang="zh-CN" altLang="en-US" sz="1400" noProof="1"/>
          </a:p>
          <a:p>
            <a:pPr marL="742950" lvl="1" indent="-285750" fontAlgn="auto">
              <a:buFont typeface="Wingdings" panose="05000000000000000000" charset="0"/>
              <a:buChar char="l"/>
            </a:pPr>
            <a:r>
              <a:rPr lang="zh-CN" altLang="en-US" sz="1400" noProof="1">
                <a:latin typeface="+mn-lt"/>
                <a:ea typeface="+mn-ea"/>
              </a:rPr>
              <a:t>parsebyparts: Implements an AsyncDocumentParser which can parse JSON in parts, using C++11 thread.</a:t>
            </a:r>
            <a:endParaRPr lang="zh-CN" altLang="en-US" sz="1400" noProof="1"/>
          </a:p>
          <a:p>
            <a:pPr marL="742950" lvl="1" indent="-285750" fontAlgn="auto">
              <a:buFont typeface="Wingdings" panose="05000000000000000000" charset="0"/>
              <a:buChar char="l"/>
            </a:pPr>
            <a:r>
              <a:rPr lang="zh-CN" altLang="en-US" sz="1400" noProof="1">
                <a:latin typeface="+mn-lt"/>
                <a:ea typeface="+mn-ea"/>
              </a:rPr>
              <a:t>filterkey: A command line tool to remove all values with user-specified key.</a:t>
            </a:r>
            <a:endParaRPr lang="zh-CN" altLang="en-US" sz="1400" noProof="1"/>
          </a:p>
          <a:p>
            <a:pPr marL="742950" lvl="1" indent="-285750" fontAlgn="auto">
              <a:buFont typeface="Wingdings" panose="05000000000000000000" charset="0"/>
              <a:buChar char="l"/>
            </a:pPr>
            <a:r>
              <a:rPr lang="zh-CN" altLang="en-US" sz="1400" noProof="1">
                <a:latin typeface="+mn-lt"/>
                <a:ea typeface="+mn-ea"/>
              </a:rPr>
              <a:t>filterkeydom: Same tool as above, but it demonstrates how to use a generator to populate a Document.</a:t>
            </a:r>
            <a:endParaRPr lang="zh-CN" altLang="en-US" sz="1400" noProof="1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CBD3A0A-E0F1-43E3-A91E-B850BC6D529B}"/>
              </a:ext>
            </a:extLst>
          </p:cNvPr>
          <p:cNvSpPr txBox="1"/>
          <p:nvPr/>
        </p:nvSpPr>
        <p:spPr>
          <a:xfrm>
            <a:off x="704215" y="1812290"/>
            <a:ext cx="5882640" cy="4831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fontAlgn="auto"/>
            <a:r>
              <a:rPr lang="zh-CN" altLang="en-US" sz="1400" noProof="1">
                <a:latin typeface="+mn-lt"/>
                <a:ea typeface="+mn-ea"/>
              </a:rPr>
              <a:t>#include "rapidjson/document.h"</a:t>
            </a:r>
            <a:endParaRPr lang="zh-CN" altLang="en-US" sz="1400" noProof="1"/>
          </a:p>
          <a:p>
            <a:pPr fontAlgn="auto"/>
            <a:r>
              <a:rPr lang="zh-CN" altLang="en-US" sz="1400" noProof="1">
                <a:latin typeface="+mn-lt"/>
                <a:ea typeface="+mn-ea"/>
              </a:rPr>
              <a:t>#include "rapidjson/writer.h"</a:t>
            </a:r>
            <a:endParaRPr lang="zh-CN" altLang="en-US" sz="1400" noProof="1"/>
          </a:p>
          <a:p>
            <a:pPr fontAlgn="auto"/>
            <a:r>
              <a:rPr lang="zh-CN" altLang="en-US" sz="1400" noProof="1">
                <a:latin typeface="+mn-lt"/>
                <a:ea typeface="+mn-ea"/>
              </a:rPr>
              <a:t>#include "rapidjson/stringbuffer.h"</a:t>
            </a:r>
            <a:endParaRPr lang="zh-CN" altLang="en-US" sz="1400" noProof="1"/>
          </a:p>
          <a:p>
            <a:pPr fontAlgn="auto"/>
            <a:r>
              <a:rPr lang="zh-CN" altLang="en-US" sz="1400" noProof="1">
                <a:latin typeface="+mn-lt"/>
                <a:ea typeface="+mn-ea"/>
              </a:rPr>
              <a:t>#include &lt;iostream&gt;</a:t>
            </a:r>
            <a:endParaRPr lang="zh-CN" altLang="en-US" sz="1400" noProof="1"/>
          </a:p>
          <a:p>
            <a:pPr fontAlgn="auto"/>
            <a:r>
              <a:rPr lang="zh-CN" altLang="en-US" sz="1400" noProof="1">
                <a:latin typeface="+mn-lt"/>
                <a:ea typeface="+mn-ea"/>
              </a:rPr>
              <a:t>using namespace rapidjson;</a:t>
            </a:r>
            <a:endParaRPr lang="zh-CN" altLang="en-US" sz="1400" noProof="1"/>
          </a:p>
          <a:p>
            <a:pPr fontAlgn="auto"/>
            <a:endParaRPr lang="zh-CN" altLang="en-US" sz="1400" noProof="1"/>
          </a:p>
          <a:p>
            <a:pPr fontAlgn="auto"/>
            <a:r>
              <a:rPr lang="zh-CN" altLang="en-US" sz="1400" noProof="1">
                <a:latin typeface="+mn-lt"/>
                <a:ea typeface="+mn-ea"/>
              </a:rPr>
              <a:t>int main() {</a:t>
            </a:r>
            <a:endParaRPr lang="zh-CN" altLang="en-US" sz="1400" noProof="1"/>
          </a:p>
          <a:p>
            <a:pPr fontAlgn="auto"/>
            <a:r>
              <a:rPr lang="zh-CN" altLang="en-US" sz="1400" noProof="1">
                <a:latin typeface="+mn-lt"/>
                <a:ea typeface="+mn-ea"/>
              </a:rPr>
              <a:t>    //</a:t>
            </a:r>
            <a:r>
              <a:rPr lang="zh-CN" altLang="en-US" sz="1400" noProof="1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 </a:t>
            </a:r>
            <a:r>
              <a:rPr lang="zh-CN" altLang="en-US" sz="1400" b="1" noProof="1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1. Parse a JSON string into DOM.</a:t>
            </a:r>
            <a:endParaRPr lang="zh-CN" altLang="en-US" sz="1400" noProof="1"/>
          </a:p>
          <a:p>
            <a:pPr fontAlgn="auto"/>
            <a:r>
              <a:rPr lang="zh-CN" altLang="en-US" sz="1400" noProof="1">
                <a:latin typeface="+mn-lt"/>
                <a:ea typeface="+mn-ea"/>
              </a:rPr>
              <a:t>    const char* json = "{\"project\":\"rapidjson\",\"stars\":10}";</a:t>
            </a:r>
            <a:endParaRPr lang="zh-CN" altLang="en-US" sz="1400" noProof="1"/>
          </a:p>
          <a:p>
            <a:pPr fontAlgn="auto"/>
            <a:r>
              <a:rPr lang="zh-CN" altLang="en-US" sz="1400" noProof="1">
                <a:latin typeface="+mn-lt"/>
                <a:ea typeface="+mn-ea"/>
              </a:rPr>
              <a:t>    Document d;</a:t>
            </a:r>
            <a:endParaRPr lang="zh-CN" altLang="en-US" sz="1400" noProof="1"/>
          </a:p>
          <a:p>
            <a:pPr fontAlgn="auto"/>
            <a:r>
              <a:rPr lang="zh-CN" altLang="en-US" sz="1400" noProof="1">
                <a:latin typeface="+mn-lt"/>
                <a:ea typeface="+mn-ea"/>
              </a:rPr>
              <a:t>    d.Parse(json);</a:t>
            </a:r>
            <a:endParaRPr lang="zh-CN" altLang="en-US" sz="1400" noProof="1"/>
          </a:p>
          <a:p>
            <a:pPr fontAlgn="auto"/>
            <a:r>
              <a:rPr lang="zh-CN" altLang="en-US" sz="1400" noProof="1">
                <a:latin typeface="+mn-lt"/>
                <a:ea typeface="+mn-ea"/>
              </a:rPr>
              <a:t>    </a:t>
            </a:r>
            <a:r>
              <a:rPr lang="zh-CN" altLang="en-US" sz="1400" b="1" noProof="1">
                <a:solidFill>
                  <a:srgbClr val="FF0000"/>
                </a:solidFill>
                <a:latin typeface="+mn-lt"/>
                <a:ea typeface="+mn-ea"/>
              </a:rPr>
              <a:t>// 2. Modify it by DOM.</a:t>
            </a:r>
            <a:endParaRPr lang="zh-CN" altLang="en-US" sz="1400" noProof="1"/>
          </a:p>
          <a:p>
            <a:pPr fontAlgn="auto"/>
            <a:r>
              <a:rPr lang="zh-CN" altLang="en-US" sz="1400" noProof="1">
                <a:latin typeface="+mn-lt"/>
                <a:ea typeface="+mn-ea"/>
              </a:rPr>
              <a:t>    Value&amp; s = d["stars"];</a:t>
            </a:r>
            <a:endParaRPr lang="zh-CN" altLang="en-US" sz="1400" noProof="1"/>
          </a:p>
          <a:p>
            <a:pPr fontAlgn="auto"/>
            <a:r>
              <a:rPr lang="zh-CN" altLang="en-US" sz="1400" noProof="1">
                <a:latin typeface="+mn-lt"/>
                <a:ea typeface="+mn-ea"/>
              </a:rPr>
              <a:t>    s.SetInt(s.GetInt() + 1);</a:t>
            </a:r>
            <a:endParaRPr lang="zh-CN" altLang="en-US" sz="1400" noProof="1"/>
          </a:p>
          <a:p>
            <a:pPr fontAlgn="auto"/>
            <a:r>
              <a:rPr lang="zh-CN" altLang="en-US" sz="1400" noProof="1">
                <a:latin typeface="+mn-lt"/>
                <a:ea typeface="+mn-ea"/>
              </a:rPr>
              <a:t>   </a:t>
            </a:r>
            <a:r>
              <a:rPr lang="zh-CN" altLang="en-US" sz="1400" b="1" noProof="1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 // 3. Stringify the DOM</a:t>
            </a:r>
            <a:endParaRPr lang="zh-CN" altLang="en-US" sz="1400" noProof="1"/>
          </a:p>
          <a:p>
            <a:pPr fontAlgn="auto"/>
            <a:r>
              <a:rPr lang="zh-CN" altLang="en-US" sz="1400" noProof="1">
                <a:latin typeface="+mn-lt"/>
                <a:ea typeface="+mn-ea"/>
              </a:rPr>
              <a:t>    StringBuffer buffer;</a:t>
            </a:r>
            <a:endParaRPr lang="zh-CN" altLang="en-US" sz="1400" noProof="1"/>
          </a:p>
          <a:p>
            <a:pPr fontAlgn="auto"/>
            <a:r>
              <a:rPr lang="zh-CN" altLang="en-US" sz="1400" noProof="1">
                <a:latin typeface="+mn-lt"/>
                <a:ea typeface="+mn-ea"/>
              </a:rPr>
              <a:t>    Writer&lt;StringBuffer&gt; writer(buffer);</a:t>
            </a:r>
            <a:endParaRPr lang="zh-CN" altLang="en-US" sz="1400" noProof="1"/>
          </a:p>
          <a:p>
            <a:pPr fontAlgn="auto"/>
            <a:r>
              <a:rPr lang="zh-CN" altLang="en-US" sz="1400" noProof="1">
                <a:latin typeface="+mn-lt"/>
                <a:ea typeface="+mn-ea"/>
              </a:rPr>
              <a:t>    d.Accept(writer);</a:t>
            </a:r>
            <a:endParaRPr lang="zh-CN" altLang="en-US" sz="1400" noProof="1"/>
          </a:p>
          <a:p>
            <a:pPr fontAlgn="auto"/>
            <a:r>
              <a:rPr lang="zh-CN" altLang="en-US" sz="1400" noProof="1">
                <a:latin typeface="+mn-lt"/>
                <a:ea typeface="+mn-ea"/>
              </a:rPr>
              <a:t>    // Output {"project":"rapidjson","stars":11}</a:t>
            </a:r>
            <a:endParaRPr lang="zh-CN" altLang="en-US" sz="1400" noProof="1"/>
          </a:p>
          <a:p>
            <a:pPr fontAlgn="auto"/>
            <a:r>
              <a:rPr lang="zh-CN" altLang="en-US" sz="1400" noProof="1">
                <a:latin typeface="+mn-lt"/>
                <a:ea typeface="+mn-ea"/>
              </a:rPr>
              <a:t>    std::cout &lt;&lt; buffer.GetString() &lt;&lt; std::endl;</a:t>
            </a:r>
            <a:endParaRPr lang="zh-CN" altLang="en-US" sz="1400" noProof="1"/>
          </a:p>
          <a:p>
            <a:pPr fontAlgn="auto"/>
            <a:r>
              <a:rPr lang="zh-CN" altLang="en-US" sz="1400" noProof="1">
                <a:latin typeface="+mn-lt"/>
                <a:ea typeface="+mn-ea"/>
              </a:rPr>
              <a:t>    return 0;</a:t>
            </a:r>
            <a:endParaRPr lang="zh-CN" altLang="en-US" sz="1400" noProof="1"/>
          </a:p>
          <a:p>
            <a:pPr fontAlgn="auto"/>
            <a:r>
              <a:rPr lang="zh-CN" altLang="en-US" sz="1400" noProof="1">
                <a:latin typeface="+mn-lt"/>
                <a:ea typeface="+mn-ea"/>
              </a:rPr>
              <a:t>}</a:t>
            </a:r>
            <a:endParaRPr lang="zh-CN" altLang="en-US" sz="1400" noProof="1"/>
          </a:p>
        </p:txBody>
      </p:sp>
      <p:sp>
        <p:nvSpPr>
          <p:cNvPr id="16386" name="标题 5">
            <a:extLst>
              <a:ext uri="{FF2B5EF4-FFF2-40B4-BE49-F238E27FC236}">
                <a16:creationId xmlns:a16="http://schemas.microsoft.com/office/drawing/2014/main" id="{DBFD43DF-084C-4F63-A436-C6812767A3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600075"/>
            <a:ext cx="10969625" cy="704850"/>
          </a:xfrm>
        </p:spPr>
        <p:txBody>
          <a:bodyPr/>
          <a:lstStyle/>
          <a:p>
            <a:pPr fontAlgn="base"/>
            <a:r>
              <a:rPr altLang="zh-CN">
                <a:solidFill>
                  <a:srgbClr val="262626"/>
                </a:solidFill>
                <a:sym typeface="微软雅黑" panose="020B0503020204020204" pitchFamily="34" charset="-122"/>
              </a:rPr>
              <a:t>RapidJSON</a:t>
            </a:r>
            <a:endParaRPr>
              <a:solidFill>
                <a:srgbClr val="262626"/>
              </a:solidFill>
              <a:sym typeface="微软雅黑" panose="020B0503020204020204" pitchFamily="34" charset="-122"/>
            </a:endParaRPr>
          </a:p>
        </p:txBody>
      </p:sp>
      <p:sp>
        <p:nvSpPr>
          <p:cNvPr id="16387" name="文本框 1">
            <a:extLst>
              <a:ext uri="{FF2B5EF4-FFF2-40B4-BE49-F238E27FC236}">
                <a16:creationId xmlns:a16="http://schemas.microsoft.com/office/drawing/2014/main" id="{88D332D1-920C-4B46-AF42-698BBA0FA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1444625"/>
            <a:ext cx="24495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/>
              <a:t>DOM_API Example</a:t>
            </a:r>
          </a:p>
        </p:txBody>
      </p:sp>
      <p:graphicFrame>
        <p:nvGraphicFramePr>
          <p:cNvPr id="16388" name="对象 2">
            <a:hlinkClick r:id="" action="ppaction://ole?verb=1"/>
            <a:extLst>
              <a:ext uri="{FF2B5EF4-FFF2-40B4-BE49-F238E27FC236}">
                <a16:creationId xmlns:a16="http://schemas.microsoft.com/office/drawing/2014/main" id="{00B5F69B-8DD2-466F-A6CE-BEB72EC725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91600" y="365125"/>
          <a:ext cx="2008188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r:id="rId4" imgW="754560" imgH="439560" progId="Package">
                  <p:embed/>
                </p:oleObj>
              </mc:Choice>
              <mc:Fallback>
                <p:oleObj r:id="rId4" imgW="754560" imgH="439560" progId="Package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1600" y="365125"/>
                        <a:ext cx="2008188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5">
            <a:extLst>
              <a:ext uri="{FF2B5EF4-FFF2-40B4-BE49-F238E27FC236}">
                <a16:creationId xmlns:a16="http://schemas.microsoft.com/office/drawing/2014/main" id="{D1FCFCE5-6532-4C72-90CF-C1FEEC8133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600075"/>
            <a:ext cx="3716337" cy="704850"/>
          </a:xfrm>
        </p:spPr>
        <p:txBody>
          <a:bodyPr/>
          <a:lstStyle/>
          <a:p>
            <a:pPr fontAlgn="base"/>
            <a:r>
              <a:rPr altLang="zh-CN">
                <a:solidFill>
                  <a:srgbClr val="262626"/>
                </a:solidFill>
                <a:sym typeface="微软雅黑" panose="020B0503020204020204" pitchFamily="34" charset="-122"/>
              </a:rPr>
              <a:t>RapidJSON</a:t>
            </a:r>
            <a:endParaRPr>
              <a:solidFill>
                <a:srgbClr val="262626"/>
              </a:solidFill>
              <a:sym typeface="微软雅黑" panose="020B0503020204020204" pitchFamily="34" charset="-122"/>
            </a:endParaRPr>
          </a:p>
        </p:txBody>
      </p:sp>
      <p:sp>
        <p:nvSpPr>
          <p:cNvPr id="17410" name="文本框 1">
            <a:extLst>
              <a:ext uri="{FF2B5EF4-FFF2-40B4-BE49-F238E27FC236}">
                <a16:creationId xmlns:a16="http://schemas.microsoft.com/office/drawing/2014/main" id="{7D8D6C89-934F-447C-9E90-B3977830D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1444625"/>
            <a:ext cx="22971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/>
              <a:t>SAX API Example</a:t>
            </a:r>
          </a:p>
        </p:txBody>
      </p:sp>
      <p:graphicFrame>
        <p:nvGraphicFramePr>
          <p:cNvPr id="17411" name="对象 2">
            <a:hlinkClick r:id="" action="ppaction://ole?verb=1"/>
            <a:extLst>
              <a:ext uri="{FF2B5EF4-FFF2-40B4-BE49-F238E27FC236}">
                <a16:creationId xmlns:a16="http://schemas.microsoft.com/office/drawing/2014/main" id="{BA87832B-DB3B-464B-AAD1-F782E221AA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3438" y="2120900"/>
          <a:ext cx="1836737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r:id="rId4" imgW="690120" imgH="439560" progId="Package">
                  <p:embed/>
                </p:oleObj>
              </mc:Choice>
              <mc:Fallback>
                <p:oleObj r:id="rId4" imgW="690120" imgH="439560" progId="Package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2120900"/>
                        <a:ext cx="1836737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1">
            <a:extLst>
              <a:ext uri="{FF2B5EF4-FFF2-40B4-BE49-F238E27FC236}">
                <a16:creationId xmlns:a16="http://schemas.microsoft.com/office/drawing/2014/main" id="{E5C238D2-F29A-4AF2-AFB3-D3910BF2DD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8013" y="608013"/>
            <a:ext cx="2860675" cy="706437"/>
          </a:xfrm>
        </p:spPr>
        <p:txBody>
          <a:bodyPr/>
          <a:lstStyle/>
          <a:p>
            <a:pPr fontAlgn="base"/>
            <a:r>
              <a:rPr lang="en-US" altLang="zh-CN">
                <a:solidFill>
                  <a:srgbClr val="262626"/>
                </a:solidFill>
                <a:sym typeface="微软雅黑" panose="020B0503020204020204" pitchFamily="34" charset="-122"/>
              </a:rPr>
              <a:t>Overview</a:t>
            </a:r>
          </a:p>
        </p:txBody>
      </p:sp>
      <p:sp>
        <p:nvSpPr>
          <p:cNvPr id="3074" name="内容占位符 2">
            <a:extLst>
              <a:ext uri="{FF2B5EF4-FFF2-40B4-BE49-F238E27FC236}">
                <a16:creationId xmlns:a16="http://schemas.microsoft.com/office/drawing/2014/main" id="{C4D115C0-0FC5-42F2-BA0A-5E1B964D1A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8013" y="1441450"/>
            <a:ext cx="10969625" cy="3975100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en-US" altLang="zh-CN">
                <a:solidFill>
                  <a:srgbClr val="595959"/>
                </a:solidFill>
                <a:sym typeface="微软雅黑" panose="020B0503020204020204" pitchFamily="34" charset="-122"/>
              </a:rPr>
              <a:t>What is JSON</a:t>
            </a:r>
            <a:r>
              <a:rPr altLang="zh-CN">
                <a:solidFill>
                  <a:srgbClr val="595959"/>
                </a:solidFill>
                <a:sym typeface="微软雅黑" panose="020B0503020204020204" pitchFamily="34" charset="-122"/>
              </a:rPr>
              <a:t>？</a:t>
            </a:r>
            <a:endParaRPr lang="en-US" altLang="zh-CN">
              <a:solidFill>
                <a:srgbClr val="595959"/>
              </a:solidFill>
              <a:sym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</a:pPr>
            <a:r>
              <a:rPr lang="en-US" altLang="zh-CN">
                <a:solidFill>
                  <a:srgbClr val="595959"/>
                </a:solidFill>
                <a:sym typeface="微软雅黑" panose="020B0503020204020204" pitchFamily="34" charset="-122"/>
              </a:rPr>
              <a:t>Grammar and Example.</a:t>
            </a:r>
          </a:p>
          <a:p>
            <a:pPr fontAlgn="base">
              <a:spcBef>
                <a:spcPct val="0"/>
              </a:spcBef>
            </a:pPr>
            <a:r>
              <a:rPr lang="en-US" altLang="zh-CN">
                <a:solidFill>
                  <a:srgbClr val="595959"/>
                </a:solidFill>
                <a:sym typeface="微软雅黑" panose="020B0503020204020204" pitchFamily="34" charset="-122"/>
              </a:rPr>
              <a:t>JSON Editor Online Tools</a:t>
            </a:r>
          </a:p>
          <a:p>
            <a:pPr lvl="1" fontAlgn="base">
              <a:spcBef>
                <a:spcPct val="0"/>
              </a:spcBef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r>
              <a:rPr lang="en-US" altLang="zh-CN">
                <a:solidFill>
                  <a:srgbClr val="595959"/>
                </a:solidFill>
                <a:sym typeface="微软雅黑" panose="020B0503020204020204" pitchFamily="34" charset="-122"/>
              </a:rPr>
              <a:t>http://www.json.org.cn/tools/JSONEditorOnline/index.htm</a:t>
            </a:r>
          </a:p>
          <a:p>
            <a:pPr fontAlgn="base">
              <a:spcBef>
                <a:spcPct val="0"/>
              </a:spcBef>
            </a:pPr>
            <a:r>
              <a:rPr altLang="zh-CN">
                <a:solidFill>
                  <a:srgbClr val="595959"/>
                </a:solidFill>
                <a:sym typeface="微软雅黑" panose="020B0503020204020204" pitchFamily="34" charset="-122"/>
              </a:rPr>
              <a:t>RapidJSON</a:t>
            </a:r>
            <a:endParaRPr lang="en-US" altLang="zh-CN">
              <a:solidFill>
                <a:srgbClr val="595959"/>
              </a:solidFill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1">
            <a:extLst>
              <a:ext uri="{FF2B5EF4-FFF2-40B4-BE49-F238E27FC236}">
                <a16:creationId xmlns:a16="http://schemas.microsoft.com/office/drawing/2014/main" id="{D423F8D7-B371-4A62-BA19-4A94FD110E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8013" y="608013"/>
            <a:ext cx="4191000" cy="706437"/>
          </a:xfrm>
        </p:spPr>
        <p:txBody>
          <a:bodyPr/>
          <a:lstStyle/>
          <a:p>
            <a:pPr fontAlgn="base"/>
            <a:r>
              <a:rPr lang="en-US" altLang="zh-CN">
                <a:solidFill>
                  <a:srgbClr val="262626"/>
                </a:solidFill>
                <a:sym typeface="微软雅黑" panose="020B0503020204020204" pitchFamily="34" charset="-122"/>
              </a:rPr>
              <a:t>What is JSON</a:t>
            </a:r>
          </a:p>
        </p:txBody>
      </p:sp>
      <p:sp>
        <p:nvSpPr>
          <p:cNvPr id="4098" name="内容占位符 2">
            <a:extLst>
              <a:ext uri="{FF2B5EF4-FFF2-40B4-BE49-F238E27FC236}">
                <a16:creationId xmlns:a16="http://schemas.microsoft.com/office/drawing/2014/main" id="{FDECAA6F-5BF9-4651-853C-E6CF490339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8013" y="1490663"/>
            <a:ext cx="11514137" cy="189071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>
                <a:solidFill>
                  <a:srgbClr val="595959"/>
                </a:solidFill>
                <a:sym typeface="微软雅黑" panose="020B0503020204020204" pitchFamily="34" charset="-122"/>
              </a:rPr>
              <a:t> </a:t>
            </a:r>
            <a:r>
              <a:rPr b="1">
                <a:solidFill>
                  <a:srgbClr val="595959"/>
                </a:solidFill>
                <a:sym typeface="微软雅黑" panose="020B0503020204020204" pitchFamily="34" charset="-122"/>
              </a:rPr>
              <a:t>JavaScript Object Notation</a:t>
            </a:r>
            <a:r>
              <a:rPr>
                <a:solidFill>
                  <a:srgbClr val="595959"/>
                </a:solidFill>
                <a:sym typeface="微软雅黑" panose="020B0503020204020204" pitchFamily="34" charset="-122"/>
              </a:rPr>
              <a:t> (JSON)： </a:t>
            </a:r>
          </a:p>
          <a:p>
            <a:pPr lvl="1" fontAlgn="base">
              <a:spcBef>
                <a:spcPct val="0"/>
              </a:spcBef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r>
              <a:rPr lang="en-US" altLang="zh-CN">
                <a:solidFill>
                  <a:srgbClr val="595959"/>
                </a:solidFill>
                <a:sym typeface="微软雅黑" panose="020B0503020204020204" pitchFamily="34" charset="-122"/>
              </a:rPr>
              <a:t>It </a:t>
            </a:r>
            <a:r>
              <a:rPr>
                <a:solidFill>
                  <a:srgbClr val="595959"/>
                </a:solidFill>
                <a:sym typeface="微软雅黑" panose="020B0503020204020204" pitchFamily="34" charset="-122"/>
              </a:rPr>
              <a:t>is a lightweight, text-based, language-independent data interchange format.  </a:t>
            </a:r>
          </a:p>
          <a:p>
            <a:pPr lvl="1" fontAlgn="base">
              <a:spcBef>
                <a:spcPct val="0"/>
              </a:spcBef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r>
              <a:rPr>
                <a:solidFill>
                  <a:srgbClr val="595959"/>
                </a:solidFill>
                <a:sym typeface="微软雅黑" panose="020B0503020204020204" pitchFamily="34" charset="-122"/>
              </a:rPr>
              <a:t>It was derived from the ECMAScript </a:t>
            </a:r>
            <a:r>
              <a:rPr lang="en-US" altLang="zh-CN">
                <a:solidFill>
                  <a:srgbClr val="595959"/>
                </a:solidFill>
                <a:sym typeface="微软雅黑" panose="020B0503020204020204" pitchFamily="34" charset="-122"/>
              </a:rPr>
              <a:t>P</a:t>
            </a:r>
            <a:r>
              <a:rPr>
                <a:solidFill>
                  <a:srgbClr val="595959"/>
                </a:solidFill>
                <a:sym typeface="微软雅黑" panose="020B0503020204020204" pitchFamily="34" charset="-122"/>
              </a:rPr>
              <a:t>rogramming Language Standard. </a:t>
            </a:r>
          </a:p>
          <a:p>
            <a:pPr lvl="1" fontAlgn="base">
              <a:spcBef>
                <a:spcPct val="0"/>
              </a:spcBef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r>
              <a:rPr lang="en-US" altLang="zh-CN">
                <a:solidFill>
                  <a:srgbClr val="595959"/>
                </a:solidFill>
                <a:sym typeface="微软雅黑" panose="020B0503020204020204" pitchFamily="34" charset="-122"/>
              </a:rPr>
              <a:t>It</a:t>
            </a:r>
            <a:r>
              <a:rPr>
                <a:solidFill>
                  <a:srgbClr val="595959"/>
                </a:solidFill>
                <a:sym typeface="微软雅黑" panose="020B0503020204020204" pitchFamily="34" charset="-122"/>
              </a:rPr>
              <a:t> defines a small set of formatting rules for the portable representation of structured data.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1">
            <a:extLst>
              <a:ext uri="{FF2B5EF4-FFF2-40B4-BE49-F238E27FC236}">
                <a16:creationId xmlns:a16="http://schemas.microsoft.com/office/drawing/2014/main" id="{27AD46D5-F6F2-4AA1-9215-BC66B78404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8013" y="598488"/>
            <a:ext cx="2690812" cy="704850"/>
          </a:xfrm>
        </p:spPr>
        <p:txBody>
          <a:bodyPr/>
          <a:lstStyle/>
          <a:p>
            <a:pPr fontAlgn="base"/>
            <a:r>
              <a:rPr lang="en-US" altLang="zh-CN">
                <a:solidFill>
                  <a:srgbClr val="262626"/>
                </a:solidFill>
                <a:sym typeface="微软雅黑" panose="020B0503020204020204" pitchFamily="34" charset="-122"/>
              </a:rPr>
              <a:t>Grammar</a:t>
            </a:r>
          </a:p>
        </p:txBody>
      </p:sp>
      <p:graphicFrame>
        <p:nvGraphicFramePr>
          <p:cNvPr id="5122" name="内容占位符 4">
            <a:hlinkClick r:id="" action="ppaction://ole?verb=1"/>
            <a:extLst>
              <a:ext uri="{FF2B5EF4-FFF2-40B4-BE49-F238E27FC236}">
                <a16:creationId xmlns:a16="http://schemas.microsoft.com/office/drawing/2014/main" id="{60F4E758-F8C3-4F48-B476-D0C201BC3ED5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663575" y="3124200"/>
          <a:ext cx="9715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showAsIcon="1" r:id="rId4" imgW="971550" imgH="800100" progId="Package">
                  <p:embed/>
                </p:oleObj>
              </mc:Choice>
              <mc:Fallback>
                <p:oleObj showAsIcon="1" r:id="rId4" imgW="971550" imgH="800100" progId="Package">
                  <p:embed/>
                  <p:pic>
                    <p:nvPicPr>
                      <p:cNvPr id="0" name="内容占位符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75" y="3124200"/>
                        <a:ext cx="971550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FBA20902-B91D-448B-BAE1-8AF923B72F34}"/>
              </a:ext>
            </a:extLst>
          </p:cNvPr>
          <p:cNvSpPr>
            <a:spLocks noGrp="1"/>
          </p:cNvSpPr>
          <p:nvPr/>
        </p:nvSpPr>
        <p:spPr>
          <a:xfrm>
            <a:off x="663575" y="4248150"/>
            <a:ext cx="11060113" cy="1482725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charset="0"/>
              <a:buChar char="n"/>
            </a:pPr>
            <a:r>
              <a:rPr lang="en-US" altLang="zh-CN" b="1"/>
              <a:t>ECMA</a:t>
            </a:r>
            <a:r>
              <a:rPr b="1"/>
              <a:t>：European Computer Manufacturers Association</a:t>
            </a:r>
          </a:p>
          <a:p>
            <a:pPr lvl="1">
              <a:buFont typeface="Wingdings" panose="05000000000000000000" charset="0"/>
              <a:buChar char="n"/>
            </a:pPr>
            <a:r>
              <a:t>https://www.ecma-international.org/</a:t>
            </a:r>
          </a:p>
          <a:p>
            <a:pPr lvl="1">
              <a:buFont typeface="Wingdings" panose="05000000000000000000" charset="0"/>
              <a:buChar char="n"/>
            </a:pPr>
            <a:r>
              <a:t>http://www.ecma-international.org/publications/files/ECMA-ST/ECMA-404.pdf</a:t>
            </a:r>
          </a:p>
          <a:p>
            <a:pPr lvl="1">
              <a:buFont typeface="Wingdings" panose="05000000000000000000" charset="0"/>
              <a:buChar char="n"/>
            </a:pPr>
            <a:endParaRPr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9CFEA35-8174-4F55-B4DC-AFD93677608A}"/>
              </a:ext>
            </a:extLst>
          </p:cNvPr>
          <p:cNvSpPr txBox="1"/>
          <p:nvPr/>
        </p:nvSpPr>
        <p:spPr>
          <a:xfrm>
            <a:off x="663575" y="1602740"/>
            <a:ext cx="10736580" cy="11988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/>
            <a:r>
              <a:rPr lang="zh-CN" altLang="en-US" noProof="1">
                <a:latin typeface="+mn-lt"/>
                <a:ea typeface="+mn-ea"/>
              </a:rPr>
              <a:t>JSON is built on two structures:</a:t>
            </a:r>
            <a:endParaRPr lang="zh-CN" altLang="en-US" noProof="1"/>
          </a:p>
          <a:p>
            <a:pPr fontAlgn="auto"/>
            <a:r>
              <a:rPr lang="zh-CN" altLang="en-US" noProof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</a:rPr>
              <a:t>A collection of name/value pairs</a:t>
            </a:r>
            <a:r>
              <a:rPr lang="zh-CN" altLang="en-US" noProof="1">
                <a:latin typeface="+mn-lt"/>
                <a:ea typeface="+mn-ea"/>
              </a:rPr>
              <a:t>. In various languages, this is realized as an object, record, struct, dictionary, hash table, keyed list, or associative array.</a:t>
            </a:r>
            <a:endParaRPr lang="zh-CN" altLang="en-US" noProof="1"/>
          </a:p>
          <a:p>
            <a:pPr fontAlgn="auto"/>
            <a:r>
              <a:rPr lang="zh-CN" altLang="en-US" noProof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</a:rPr>
              <a:t>An ordered list of values</a:t>
            </a:r>
            <a:r>
              <a:rPr lang="zh-CN" altLang="en-US" noProof="1">
                <a:latin typeface="+mn-lt"/>
                <a:ea typeface="+mn-ea"/>
              </a:rPr>
              <a:t>. In most languages, this is realized as an array, vector, list, or sequence</a:t>
            </a:r>
            <a:endParaRPr lang="zh-CN" altLang="en-US" noProof="1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标题 1">
            <a:extLst>
              <a:ext uri="{FF2B5EF4-FFF2-40B4-BE49-F238E27FC236}">
                <a16:creationId xmlns:a16="http://schemas.microsoft.com/office/drawing/2014/main" id="{E2F026AA-34F4-4B4A-A9ED-318F3C0C11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8013" y="598488"/>
            <a:ext cx="2690812" cy="704850"/>
          </a:xfrm>
        </p:spPr>
        <p:txBody>
          <a:bodyPr/>
          <a:lstStyle/>
          <a:p>
            <a:pPr fontAlgn="base"/>
            <a:r>
              <a:rPr lang="en-US" altLang="zh-CN">
                <a:solidFill>
                  <a:srgbClr val="262626"/>
                </a:solidFill>
                <a:sym typeface="微软雅黑" panose="020B0503020204020204" pitchFamily="34" charset="-122"/>
              </a:rPr>
              <a:t>Grammar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BF5AE1-F2FD-48E2-AD29-55DE2E17A5A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08025" y="1811338"/>
            <a:ext cx="6135688" cy="2908300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6147" name="文本框 6">
            <a:extLst>
              <a:ext uri="{FF2B5EF4-FFF2-40B4-BE49-F238E27FC236}">
                <a16:creationId xmlns:a16="http://schemas.microsoft.com/office/drawing/2014/main" id="{4EDE2CE8-CC19-49DD-8386-0F724F0F6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025" y="1303338"/>
            <a:ext cx="80041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A JSON </a:t>
            </a:r>
            <a:r>
              <a:rPr lang="zh-CN" altLang="en-US">
                <a:solidFill>
                  <a:srgbClr val="FF0000"/>
                </a:solidFill>
              </a:rPr>
              <a:t>value </a:t>
            </a:r>
            <a:r>
              <a:rPr lang="zh-CN" altLang="en-US"/>
              <a:t>can be an object, array, number, string, true, false, or null.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>
            <a:extLst>
              <a:ext uri="{FF2B5EF4-FFF2-40B4-BE49-F238E27FC236}">
                <a16:creationId xmlns:a16="http://schemas.microsoft.com/office/drawing/2014/main" id="{80098592-2E58-4116-AF34-7BC4A3102A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8013" y="598488"/>
            <a:ext cx="2690812" cy="704850"/>
          </a:xfrm>
        </p:spPr>
        <p:txBody>
          <a:bodyPr/>
          <a:lstStyle/>
          <a:p>
            <a:pPr fontAlgn="base"/>
            <a:r>
              <a:rPr lang="en-US" altLang="zh-CN">
                <a:solidFill>
                  <a:srgbClr val="262626"/>
                </a:solidFill>
                <a:sym typeface="微软雅黑" panose="020B0503020204020204" pitchFamily="34" charset="-122"/>
              </a:rPr>
              <a:t>Grammar</a:t>
            </a:r>
          </a:p>
        </p:txBody>
      </p:sp>
      <p:sp>
        <p:nvSpPr>
          <p:cNvPr id="7170" name="文本框 6">
            <a:extLst>
              <a:ext uri="{FF2B5EF4-FFF2-40B4-BE49-F238E27FC236}">
                <a16:creationId xmlns:a16="http://schemas.microsoft.com/office/drawing/2014/main" id="{A84667EA-5381-4EAF-9C72-5A28E33AD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025" y="1303338"/>
            <a:ext cx="97869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An </a:t>
            </a:r>
            <a:r>
              <a:rPr lang="zh-CN" altLang="en-US">
                <a:solidFill>
                  <a:srgbClr val="FF0000"/>
                </a:solidFill>
              </a:rPr>
              <a:t>object </a:t>
            </a:r>
            <a:r>
              <a:rPr lang="zh-CN" altLang="en-US"/>
              <a:t>structure is represented as a pair of curly bracket tokens surrounding zero or more </a:t>
            </a:r>
            <a:r>
              <a:rPr lang="zh-CN" altLang="en-US">
                <a:solidFill>
                  <a:srgbClr val="FF0000"/>
                </a:solidFill>
              </a:rPr>
              <a:t>name/value pairs</a:t>
            </a:r>
            <a:r>
              <a:rPr lang="zh-CN" altLang="en-US"/>
              <a:t>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667063F-D64A-4754-9F41-4E304E163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88" y="2114550"/>
            <a:ext cx="5875337" cy="1409700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7172" name="文本框 4">
            <a:extLst>
              <a:ext uri="{FF2B5EF4-FFF2-40B4-BE49-F238E27FC236}">
                <a16:creationId xmlns:a16="http://schemas.microsoft.com/office/drawing/2014/main" id="{48D0A8D7-F1BE-4AFD-A162-E03E870B7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825" y="3836988"/>
            <a:ext cx="2540000" cy="368300"/>
          </a:xfrm>
          <a:prstGeom prst="rect">
            <a:avLst/>
          </a:prstGeom>
          <a:solidFill>
            <a:srgbClr val="DEF0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{"a": 1, "b": [1, 2, 3]}</a:t>
            </a:r>
          </a:p>
        </p:txBody>
      </p:sp>
      <p:sp>
        <p:nvSpPr>
          <p:cNvPr id="7173" name="文本框 5">
            <a:extLst>
              <a:ext uri="{FF2B5EF4-FFF2-40B4-BE49-F238E27FC236}">
                <a16:creationId xmlns:a16="http://schemas.microsoft.com/office/drawing/2014/main" id="{F939EFB5-01EC-4493-A5A2-FD68AE655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588" y="4335463"/>
            <a:ext cx="2859087" cy="368300"/>
          </a:xfrm>
          <a:prstGeom prst="rect">
            <a:avLst/>
          </a:prstGeom>
          <a:solidFill>
            <a:srgbClr val="DEF0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{"a": "Hello", "b": "World"}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>
            <a:extLst>
              <a:ext uri="{FF2B5EF4-FFF2-40B4-BE49-F238E27FC236}">
                <a16:creationId xmlns:a16="http://schemas.microsoft.com/office/drawing/2014/main" id="{066EE28A-D76D-42FC-B24E-65B0A641FA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8013" y="598488"/>
            <a:ext cx="2690812" cy="704850"/>
          </a:xfrm>
        </p:spPr>
        <p:txBody>
          <a:bodyPr/>
          <a:lstStyle/>
          <a:p>
            <a:pPr fontAlgn="base"/>
            <a:r>
              <a:rPr lang="en-US" altLang="zh-CN">
                <a:solidFill>
                  <a:srgbClr val="262626"/>
                </a:solidFill>
                <a:sym typeface="微软雅黑" panose="020B0503020204020204" pitchFamily="34" charset="-122"/>
              </a:rPr>
              <a:t>Grammar</a:t>
            </a:r>
          </a:p>
        </p:txBody>
      </p:sp>
      <p:sp>
        <p:nvSpPr>
          <p:cNvPr id="8194" name="文本框 6">
            <a:extLst>
              <a:ext uri="{FF2B5EF4-FFF2-40B4-BE49-F238E27FC236}">
                <a16:creationId xmlns:a16="http://schemas.microsoft.com/office/drawing/2014/main" id="{E80237D2-C6C4-4C39-A5BA-0CD12AECE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025" y="1303338"/>
            <a:ext cx="89963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An </a:t>
            </a:r>
            <a:r>
              <a:rPr lang="zh-CN" altLang="en-US">
                <a:solidFill>
                  <a:srgbClr val="FF0000"/>
                </a:solidFill>
              </a:rPr>
              <a:t>array </a:t>
            </a:r>
            <a:r>
              <a:rPr lang="zh-CN" altLang="en-US"/>
              <a:t>structure is a pair of square bracket tokens surrounding zero or more values</a:t>
            </a:r>
            <a:r>
              <a:rPr lang="en-US" altLang="zh-CN"/>
              <a:t>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2A12866-21AF-498B-9CE5-14F90428A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25" y="1843088"/>
            <a:ext cx="5829300" cy="1241425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8196" name="文本框 8">
            <a:extLst>
              <a:ext uri="{FF2B5EF4-FFF2-40B4-BE49-F238E27FC236}">
                <a16:creationId xmlns:a16="http://schemas.microsoft.com/office/drawing/2014/main" id="{A983EB0F-D99C-4970-BD2E-BD454EEBE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9200" y="3244850"/>
            <a:ext cx="3733800" cy="3414713"/>
          </a:xfrm>
          <a:prstGeom prst="rect">
            <a:avLst/>
          </a:prstGeom>
          <a:solidFill>
            <a:srgbClr val="DEF0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{</a:t>
            </a:r>
          </a:p>
          <a:p>
            <a:r>
              <a:rPr lang="zh-CN" altLang="en-US"/>
              <a:t>    "people": [</a:t>
            </a:r>
          </a:p>
          <a:p>
            <a:r>
              <a:rPr lang="zh-CN" altLang="en-US"/>
              <a:t>        {</a:t>
            </a:r>
          </a:p>
          <a:p>
            <a:r>
              <a:rPr lang="zh-CN" altLang="en-US"/>
              <a:t>            "firstName": "Brett",</a:t>
            </a:r>
          </a:p>
          <a:p>
            <a:r>
              <a:rPr lang="zh-CN" altLang="en-US"/>
              <a:t>            "lastName": "McLaughlin"</a:t>
            </a:r>
          </a:p>
          <a:p>
            <a:r>
              <a:rPr lang="zh-CN" altLang="en-US"/>
              <a:t>        },</a:t>
            </a:r>
          </a:p>
          <a:p>
            <a:r>
              <a:rPr lang="zh-CN" altLang="en-US"/>
              <a:t>        {</a:t>
            </a:r>
          </a:p>
          <a:p>
            <a:r>
              <a:rPr lang="zh-CN" altLang="en-US"/>
              <a:t>            "firstName": "Jason",</a:t>
            </a:r>
          </a:p>
          <a:p>
            <a:r>
              <a:rPr lang="zh-CN" altLang="en-US"/>
              <a:t>            "lastName": "Hunter"</a:t>
            </a:r>
          </a:p>
          <a:p>
            <a:r>
              <a:rPr lang="zh-CN" altLang="en-US"/>
              <a:t>        }</a:t>
            </a:r>
          </a:p>
          <a:p>
            <a:r>
              <a:rPr lang="zh-CN" altLang="en-US"/>
              <a:t>    ]</a:t>
            </a:r>
          </a:p>
          <a:p>
            <a:r>
              <a:rPr lang="zh-CN" altLang="en-US"/>
              <a:t>}</a:t>
            </a:r>
          </a:p>
        </p:txBody>
      </p:sp>
      <p:sp>
        <p:nvSpPr>
          <p:cNvPr id="8197" name="文本框 9">
            <a:extLst>
              <a:ext uri="{FF2B5EF4-FFF2-40B4-BE49-F238E27FC236}">
                <a16:creationId xmlns:a16="http://schemas.microsoft.com/office/drawing/2014/main" id="{5C0D9014-BF1A-42D3-B6F6-E7B22F8828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025" y="3244850"/>
            <a:ext cx="2212975" cy="368300"/>
          </a:xfrm>
          <a:prstGeom prst="rect">
            <a:avLst/>
          </a:prstGeom>
          <a:solidFill>
            <a:srgbClr val="DEF0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[1, 2, "3", {"a": 4}]</a:t>
            </a:r>
          </a:p>
        </p:txBody>
      </p:sp>
      <p:sp>
        <p:nvSpPr>
          <p:cNvPr id="8198" name="文本框 10">
            <a:extLst>
              <a:ext uri="{FF2B5EF4-FFF2-40B4-BE49-F238E27FC236}">
                <a16:creationId xmlns:a16="http://schemas.microsoft.com/office/drawing/2014/main" id="{53DCC2CA-3952-467A-81E6-2E8C66980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825" y="3868738"/>
            <a:ext cx="1774825" cy="2306637"/>
          </a:xfrm>
          <a:prstGeom prst="rect">
            <a:avLst/>
          </a:prstGeom>
          <a:solidFill>
            <a:srgbClr val="DEF0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[</a:t>
            </a:r>
          </a:p>
          <a:p>
            <a:r>
              <a:rPr lang="zh-CN" altLang="en-US"/>
              <a:t>    1,</a:t>
            </a:r>
          </a:p>
          <a:p>
            <a:r>
              <a:rPr lang="zh-CN" altLang="en-US"/>
              <a:t>    2,</a:t>
            </a:r>
          </a:p>
          <a:p>
            <a:r>
              <a:rPr lang="zh-CN" altLang="en-US"/>
              <a:t>    "3",</a:t>
            </a:r>
          </a:p>
          <a:p>
            <a:r>
              <a:rPr lang="zh-CN" altLang="en-US"/>
              <a:t>    {</a:t>
            </a:r>
          </a:p>
          <a:p>
            <a:r>
              <a:rPr lang="zh-CN" altLang="en-US"/>
              <a:t>        "a": 4</a:t>
            </a:r>
          </a:p>
          <a:p>
            <a:r>
              <a:rPr lang="zh-CN" altLang="en-US"/>
              <a:t>    }</a:t>
            </a:r>
          </a:p>
          <a:p>
            <a:r>
              <a:rPr lang="zh-CN" altLang="en-US"/>
              <a:t>]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 1">
            <a:extLst>
              <a:ext uri="{FF2B5EF4-FFF2-40B4-BE49-F238E27FC236}">
                <a16:creationId xmlns:a16="http://schemas.microsoft.com/office/drawing/2014/main" id="{F17645F9-0C91-4353-B35C-2956E196D1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8013" y="598488"/>
            <a:ext cx="2690812" cy="704850"/>
          </a:xfrm>
        </p:spPr>
        <p:txBody>
          <a:bodyPr/>
          <a:lstStyle/>
          <a:p>
            <a:pPr fontAlgn="base"/>
            <a:r>
              <a:rPr lang="en-US" altLang="zh-CN">
                <a:solidFill>
                  <a:srgbClr val="262626"/>
                </a:solidFill>
                <a:sym typeface="微软雅黑" panose="020B0503020204020204" pitchFamily="34" charset="-122"/>
              </a:rPr>
              <a:t>Grammar</a:t>
            </a:r>
          </a:p>
        </p:txBody>
      </p:sp>
      <p:sp>
        <p:nvSpPr>
          <p:cNvPr id="9218" name="文本框 6">
            <a:extLst>
              <a:ext uri="{FF2B5EF4-FFF2-40B4-BE49-F238E27FC236}">
                <a16:creationId xmlns:a16="http://schemas.microsoft.com/office/drawing/2014/main" id="{0A4C2BBA-F327-45B8-9A51-7B2DE9FCF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025" y="1303338"/>
            <a:ext cx="84947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A </a:t>
            </a:r>
            <a:r>
              <a:rPr lang="en-US" altLang="zh-CN">
                <a:solidFill>
                  <a:srgbClr val="FF0000"/>
                </a:solidFill>
              </a:rPr>
              <a:t>number </a:t>
            </a:r>
            <a:r>
              <a:rPr lang="zh-CN" altLang="en-US"/>
              <a:t>is a sequence of Unicode code points wrapped with quotation marks</a:t>
            </a:r>
            <a:r>
              <a:rPr lang="en-US" altLang="zh-CN"/>
              <a:t>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2F95CC8-F41D-4DF5-B6EC-14AE1988E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00" y="1817688"/>
            <a:ext cx="5822950" cy="2803525"/>
          </a:xfrm>
          <a:prstGeom prst="rect">
            <a:avLst/>
          </a:prstGeom>
          <a:ln>
            <a:solidFill>
              <a:schemeClr val="accent5"/>
            </a:solidFill>
          </a:ln>
        </p:spPr>
      </p:pic>
      <p:pic>
        <p:nvPicPr>
          <p:cNvPr id="9220" name="图片 2">
            <a:extLst>
              <a:ext uri="{FF2B5EF4-FFF2-40B4-BE49-F238E27FC236}">
                <a16:creationId xmlns:a16="http://schemas.microsoft.com/office/drawing/2014/main" id="{577CEBC4-24A0-44FC-881D-E110A2C91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" y="4787900"/>
            <a:ext cx="5049838" cy="193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标题 1">
            <a:extLst>
              <a:ext uri="{FF2B5EF4-FFF2-40B4-BE49-F238E27FC236}">
                <a16:creationId xmlns:a16="http://schemas.microsoft.com/office/drawing/2014/main" id="{1ACC9986-87DC-4585-9B97-F23C0F6357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8013" y="598488"/>
            <a:ext cx="2690812" cy="704850"/>
          </a:xfrm>
        </p:spPr>
        <p:txBody>
          <a:bodyPr/>
          <a:lstStyle/>
          <a:p>
            <a:pPr fontAlgn="base"/>
            <a:r>
              <a:rPr lang="en-US" altLang="zh-CN">
                <a:solidFill>
                  <a:srgbClr val="262626"/>
                </a:solidFill>
                <a:sym typeface="微软雅黑" panose="020B0503020204020204" pitchFamily="34" charset="-122"/>
              </a:rPr>
              <a:t>Grammar</a:t>
            </a:r>
          </a:p>
        </p:txBody>
      </p:sp>
      <p:sp>
        <p:nvSpPr>
          <p:cNvPr id="10242" name="文本框 6">
            <a:extLst>
              <a:ext uri="{FF2B5EF4-FFF2-40B4-BE49-F238E27FC236}">
                <a16:creationId xmlns:a16="http://schemas.microsoft.com/office/drawing/2014/main" id="{58552FCE-FDBC-428E-A49D-372CA4E83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025" y="1303338"/>
            <a:ext cx="80041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A </a:t>
            </a:r>
            <a:r>
              <a:rPr lang="zh-CN" altLang="en-US">
                <a:solidFill>
                  <a:srgbClr val="FF0000"/>
                </a:solidFill>
                <a:sym typeface="微软雅黑" panose="020B0503020204020204" pitchFamily="34" charset="-122"/>
              </a:rPr>
              <a:t>string </a:t>
            </a:r>
            <a:r>
              <a:rPr lang="zh-CN" altLang="en-US"/>
              <a:t>is a sequence of decimal digits with no superfluous leading zero.</a:t>
            </a:r>
          </a:p>
        </p:txBody>
      </p:sp>
      <p:pic>
        <p:nvPicPr>
          <p:cNvPr id="10243" name="图片 5">
            <a:extLst>
              <a:ext uri="{FF2B5EF4-FFF2-40B4-BE49-F238E27FC236}">
                <a16:creationId xmlns:a16="http://schemas.microsoft.com/office/drawing/2014/main" id="{2152F7F8-7422-4352-A5DA-36237C10C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38" y="1763713"/>
            <a:ext cx="5807075" cy="416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380,&quot;width&quot;:9240}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976</Words>
  <Application>Microsoft Office PowerPoint</Application>
  <PresentationFormat>宽屏</PresentationFormat>
  <Paragraphs>140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Package</vt:lpstr>
      <vt:lpstr>JSON</vt:lpstr>
      <vt:lpstr>Overview</vt:lpstr>
      <vt:lpstr>What is JSON</vt:lpstr>
      <vt:lpstr>Grammar</vt:lpstr>
      <vt:lpstr>Grammar</vt:lpstr>
      <vt:lpstr>Grammar</vt:lpstr>
      <vt:lpstr>Grammar</vt:lpstr>
      <vt:lpstr>Grammar</vt:lpstr>
      <vt:lpstr>Grammar</vt:lpstr>
      <vt:lpstr>JSONEditorOnline</vt:lpstr>
      <vt:lpstr>JSONEditorOnline</vt:lpstr>
      <vt:lpstr>https://www.json.org/json-en.html</vt:lpstr>
      <vt:lpstr>RapidJSON</vt:lpstr>
      <vt:lpstr>RapidJSON</vt:lpstr>
      <vt:lpstr>RapidJSON</vt:lpstr>
      <vt:lpstr>RapidJSON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</dc:title>
  <dc:creator>riverxieh</dc:creator>
  <cp:lastModifiedBy> </cp:lastModifiedBy>
  <cp:revision>194</cp:revision>
  <dcterms:created xsi:type="dcterms:W3CDTF">2019-06-19T02:08:00Z</dcterms:created>
  <dcterms:modified xsi:type="dcterms:W3CDTF">2020-10-15T13:56:26Z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