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57" r:id="rId7"/>
    <p:sldId id="268" r:id="rId8"/>
    <p:sldId id="269" r:id="rId9"/>
    <p:sldId id="270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4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E6C1-DFCC-494A-81E4-24F9E4C7E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9BAF1-4A83-4D1F-9753-44CD50FF1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CCC8-CA53-48F5-B1DF-0633CFEF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1767-9909-44A1-A8EE-A1E872CC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41B3-C2CF-41C9-B9C4-89878487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5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53E9-7ABE-4F84-9333-6CE8FC84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D86E5-3784-430F-9019-5F0C0220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A1C3-B085-4E30-93F8-33FA4BB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82D54-ED46-4CE5-A1B6-08BAE3EA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58BC-56A2-47F2-B6B6-5D0EE42B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21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59751-8232-4F20-9A65-DBC3B8F10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74147-40F1-4D25-8A83-41A3D68F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CDA2-BECB-4B4B-A5C3-0A6FFDA5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335C-9ABF-41F6-A1EA-EEDE36F3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F549-F29B-4747-AC15-B25F0535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F853-4DE7-476A-92DC-62DD1D6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F70A-01BE-4271-A142-1B6FC179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AF19-EBF0-414C-9014-D30FDC4F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3BCB-A474-4C89-9994-FB888C2D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A80E-0D89-4D7A-A5CD-3105508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42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2335-6470-4C12-86E3-0432A9E7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A280-5D4C-42B9-87BE-A239D3ED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C6D0B-3E99-4AB7-AB96-04F3B0C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8977-1319-4258-AAC6-980992AC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4590-4CA3-414F-9A9D-2849B4A6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7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030A-B9E7-4295-9B86-DE0DA5D2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A410-7FEA-46C2-AA42-2B6F3EA7F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93D61-6FB2-48A5-A7F2-57ABCAC2D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7EECE-4A86-4212-9C7E-CFAAFDDF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F56FF-94EE-40D2-AA2B-4B032495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157D2-8839-4878-9BD0-ACA376CE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5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1486-E642-4ED1-AD10-4D982B95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9F72-ABAB-4E44-9633-7B66D107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2B337-11CB-4182-B947-AA0B67C6D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8135E-25C7-4B83-BC7E-729B0897F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4F2A4-C237-4DE6-BBE6-ABD2DCF9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689F0-EF69-4A46-95F0-B8F0618F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8F25A-05D0-46E8-B895-247C4D9A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3DBDA-512D-415C-8C83-892F67F3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8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8763-D61A-4F4E-A6A6-D1B0FFFE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D290C-3141-4BB1-A6EB-04E0ED8A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C8C01-A479-4F59-986B-8914F7CE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B77E1-3171-4564-8208-6EA5B54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56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E0EEE-48AA-41C7-AB4D-154772F0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E93C2-B015-4654-98C1-51A10D44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764F4-E5A2-4439-8362-F65C2B5F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9539-8E69-4162-9CED-BC543008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DECD-EF99-40EA-9BCF-F9C05788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6A5E7-E185-425D-AD76-10862E02A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B46A4-BE40-4362-8E0D-B0A87C36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4B613-826D-4F03-A934-6D8ADBB6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82152-8AD0-40C4-A2E2-CC18FDF9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9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E87E-473D-4208-BF13-AC76C75D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D6A9-5FF6-412B-B155-98772FD5B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EEFC-5FF3-4CBB-BCAD-D8852C42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F2F3-48D5-4446-A1DF-478B4203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1412-EC3E-45A3-912C-1B9F0E48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EDA4-8007-4F11-BB9A-F8890BDA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2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B7B48-DB96-4B77-B67C-14EADB49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38E6-3BBE-4953-84FD-C0F51FC4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0A84-1D1D-499D-A53E-505BEB53E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10D4-BD37-4708-8C70-2B2F8D283F4D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D0A0-93EF-4D28-869F-833C5D469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3A28-8D74-4C70-AF56-670F26334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42B3-6175-4FE5-B26E-1569AD12FE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42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2659D1-B964-4A8D-8C41-7A3AEB34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9D9D2-D146-4ABA-B9F8-42065139C23E}"/>
              </a:ext>
            </a:extLst>
          </p:cNvPr>
          <p:cNvSpPr txBox="1"/>
          <p:nvPr/>
        </p:nvSpPr>
        <p:spPr>
          <a:xfrm>
            <a:off x="1917700" y="4572000"/>
            <a:ext cx="1003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solidFill>
                  <a:srgbClr val="FFFF00"/>
                </a:solidFill>
              </a:rPr>
              <a:t>Capstone Project:</a:t>
            </a:r>
          </a:p>
          <a:p>
            <a:r>
              <a:rPr lang="en-CA" sz="3000" dirty="0">
                <a:solidFill>
                  <a:srgbClr val="FFFF00"/>
                </a:solidFill>
              </a:rPr>
              <a:t>Forecasting Time Series with LSTM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817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5A82AF-EB4A-4C5D-9F27-389B7ABCD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28850"/>
              </p:ext>
            </p:extLst>
          </p:nvPr>
        </p:nvGraphicFramePr>
        <p:xfrm>
          <a:off x="2032000" y="128113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286608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109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5293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53949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6482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006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Buy pips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Sale pips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Total pips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RMSE pips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5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38.29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107.27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3102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C732FF2-F74B-4CE2-86B5-78AB11C4A3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Conclusions and thoughts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0FB80-FAED-4FCC-85DE-0EC30C778A4B}"/>
              </a:ext>
            </a:extLst>
          </p:cNvPr>
          <p:cNvSpPr txBox="1"/>
          <p:nvPr/>
        </p:nvSpPr>
        <p:spPr>
          <a:xfrm>
            <a:off x="625642" y="2606699"/>
            <a:ext cx="1094071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500" dirty="0"/>
              <a:t>LSTM architecture and hyperparameters highly affect the performance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500" dirty="0"/>
              <a:t>The model is basically oriented to technical analysis, no fundamental analysis was taken in consideration when developing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500" dirty="0"/>
              <a:t>Version B - Updating the model every days seems to provide a better accuracy and total amount of winning pips.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500" dirty="0"/>
              <a:t>Will you make money with this model?   Will depend on several factors that need to be considered. To name a few: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Broker fees for sell/buy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Broker spread between buy/sell price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Fundamental news that can create big price swings..</a:t>
            </a:r>
          </a:p>
        </p:txBody>
      </p:sp>
    </p:spTree>
    <p:extLst>
      <p:ext uri="{BB962C8B-B14F-4D97-AF65-F5344CB8AC3E}">
        <p14:creationId xmlns:p14="http://schemas.microsoft.com/office/powerpoint/2010/main" val="326869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0086D2-095A-49D7-AB7E-44D25D49B2EA}"/>
              </a:ext>
            </a:extLst>
          </p:cNvPr>
          <p:cNvSpPr txBox="1"/>
          <p:nvPr/>
        </p:nvSpPr>
        <p:spPr>
          <a:xfrm>
            <a:off x="1973178" y="2305615"/>
            <a:ext cx="90958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i="1" dirty="0"/>
              <a:t>Thanks to Light House Labs for the learning experience and the opportunity of presenting this capstone project and specially thanks goes to All teachers and support team!!! </a:t>
            </a:r>
          </a:p>
        </p:txBody>
      </p:sp>
    </p:spTree>
    <p:extLst>
      <p:ext uri="{BB962C8B-B14F-4D97-AF65-F5344CB8AC3E}">
        <p14:creationId xmlns:p14="http://schemas.microsoft.com/office/powerpoint/2010/main" val="261673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E754-EC46-4331-8712-63290919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9716-46BA-42D5-9C2B-ECFD7B70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CA" sz="2800" dirty="0"/>
              <a:t>Introduction</a:t>
            </a:r>
          </a:p>
          <a:p>
            <a:r>
              <a:rPr lang="en-CA" sz="2800" dirty="0"/>
              <a:t>Motivation &amp; Task</a:t>
            </a:r>
            <a:endParaRPr lang="en-CA" dirty="0"/>
          </a:p>
          <a:p>
            <a:r>
              <a:rPr lang="en-CA" sz="2800" dirty="0"/>
              <a:t>Forecasting Time Series with Long Short-term Memory (LSTM) Networks</a:t>
            </a:r>
          </a:p>
          <a:p>
            <a:r>
              <a:rPr lang="en-CA" sz="2800" dirty="0"/>
              <a:t>Work Flow Chart</a:t>
            </a:r>
          </a:p>
          <a:p>
            <a:r>
              <a:rPr lang="en-CA" dirty="0"/>
              <a:t>Results</a:t>
            </a:r>
          </a:p>
          <a:p>
            <a:r>
              <a:rPr lang="en-CA" sz="2800" dirty="0"/>
              <a:t>Conclusions and thoughts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2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12A1D-D6DE-48A2-BE94-E0A7B2959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9"/>
          <a:stretch/>
        </p:blipFill>
        <p:spPr>
          <a:xfrm>
            <a:off x="0" y="0"/>
            <a:ext cx="12192000" cy="6835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38D12-6C8A-45B0-AC48-BFC2F0AAA72E}"/>
              </a:ext>
            </a:extLst>
          </p:cNvPr>
          <p:cNvSpPr txBox="1"/>
          <p:nvPr/>
        </p:nvSpPr>
        <p:spPr>
          <a:xfrm rot="19923496">
            <a:off x="1280886" y="4968273"/>
            <a:ext cx="3352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500" dirty="0">
                <a:latin typeface="Algerian" panose="04020705040A02060702" pitchFamily="82" charset="0"/>
              </a:rPr>
              <a:t>WHAT IF !!!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93F508-2B8D-411D-87ED-2079D20C06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Motivation &amp; Task</a:t>
            </a:r>
            <a:endParaRPr lang="en-CA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5398A25-5CCE-4990-B4AC-EFAFE93C3933}"/>
              </a:ext>
            </a:extLst>
          </p:cNvPr>
          <p:cNvSpPr/>
          <p:nvPr/>
        </p:nvSpPr>
        <p:spPr>
          <a:xfrm>
            <a:off x="9862457" y="4408713"/>
            <a:ext cx="2024743" cy="1325563"/>
          </a:xfrm>
          <a:prstGeom prst="wedgeRoundRectCallout">
            <a:avLst>
              <a:gd name="adj1" fmla="val 60288"/>
              <a:gd name="adj2" fmla="val -16009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A999C-3226-4B68-A074-C984B65F8D4F}"/>
              </a:ext>
            </a:extLst>
          </p:cNvPr>
          <p:cNvSpPr txBox="1"/>
          <p:nvPr/>
        </p:nvSpPr>
        <p:spPr>
          <a:xfrm>
            <a:off x="9813713" y="4832967"/>
            <a:ext cx="21717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500" dirty="0">
                <a:solidFill>
                  <a:srgbClr val="00B050"/>
                </a:solidFill>
                <a:latin typeface="Algerian" panose="04020705040A02060702" pitchFamily="82" charset="0"/>
              </a:rPr>
              <a:t>Buy</a:t>
            </a:r>
            <a:r>
              <a:rPr lang="en-CA" sz="2500" dirty="0">
                <a:latin typeface="Algerian" panose="04020705040A02060702" pitchFamily="82" charset="0"/>
              </a:rPr>
              <a:t>  or </a:t>
            </a:r>
            <a:r>
              <a:rPr lang="en-CA" sz="2500" dirty="0">
                <a:solidFill>
                  <a:srgbClr val="FF0000"/>
                </a:solidFill>
                <a:latin typeface="Algerian" panose="04020705040A02060702" pitchFamily="82" charset="0"/>
              </a:rPr>
              <a:t>Sell</a:t>
            </a:r>
          </a:p>
        </p:txBody>
      </p:sp>
    </p:spTree>
    <p:extLst>
      <p:ext uri="{BB962C8B-B14F-4D97-AF65-F5344CB8AC3E}">
        <p14:creationId xmlns:p14="http://schemas.microsoft.com/office/powerpoint/2010/main" val="380789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7AB2878-78BE-464C-B248-5857D1E0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16" y="2278283"/>
            <a:ext cx="5287055" cy="14495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93F508-2B8D-411D-87ED-2079D20C06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Forecasting Time Series with Long Short-term Memory (LSTM)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920C3-7301-4D1D-8B55-4C26C7359F6A}"/>
              </a:ext>
            </a:extLst>
          </p:cNvPr>
          <p:cNvSpPr txBox="1"/>
          <p:nvPr/>
        </p:nvSpPr>
        <p:spPr>
          <a:xfrm>
            <a:off x="156482" y="3764769"/>
            <a:ext cx="5427889" cy="293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MS"/>
              </a:rPr>
              <a:t>RNN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MS"/>
              </a:rPr>
              <a:t>Networks with loops in them, allowing information to persist.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MS"/>
              </a:rPr>
              <a:t>Able to connect previous information to the present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MS"/>
              </a:rPr>
              <a:t>It’s entirely possible for the gap between the relevant information and the point where it is needed to become very large.</a:t>
            </a:r>
            <a:endParaRPr lang="en-US" dirty="0">
              <a:solidFill>
                <a:srgbClr val="333333"/>
              </a:solidFill>
              <a:latin typeface="C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MS"/>
              </a:rPr>
              <a:t>As that gap grows, RNNs become unable to learn to connect the information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6913-C58F-4B6D-85BB-989AB6C669E2}"/>
              </a:ext>
            </a:extLst>
          </p:cNvPr>
          <p:cNvSpPr/>
          <p:nvPr/>
        </p:nvSpPr>
        <p:spPr>
          <a:xfrm>
            <a:off x="511626" y="2279300"/>
            <a:ext cx="843645" cy="128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37BA6-30DC-413F-AE51-300BBCE06B62}"/>
              </a:ext>
            </a:extLst>
          </p:cNvPr>
          <p:cNvSpPr txBox="1"/>
          <p:nvPr/>
        </p:nvSpPr>
        <p:spPr>
          <a:xfrm>
            <a:off x="6093280" y="5878608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MS"/>
              </a:rPr>
              <a:t>LSTMs – are a special kind of RNN, capable of learning long-term dependencies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99A854-4FCF-447B-9BFF-01B6C4A8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08" y="4003436"/>
            <a:ext cx="4425039" cy="1846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B53328-4B66-4CEF-9198-19ECFF316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328" y="1993715"/>
            <a:ext cx="4183195" cy="17311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F1F7E0-B636-463A-AC87-C104EEA41029}"/>
              </a:ext>
            </a:extLst>
          </p:cNvPr>
          <p:cNvSpPr txBox="1"/>
          <p:nvPr/>
        </p:nvSpPr>
        <p:spPr>
          <a:xfrm>
            <a:off x="3558271" y="6642556"/>
            <a:ext cx="6098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46370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93F508-2B8D-411D-87ED-2079D20C06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Work Flow Chart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5B9605-C109-4EC6-A8AA-F761650C0D8C}"/>
              </a:ext>
            </a:extLst>
          </p:cNvPr>
          <p:cNvSpPr/>
          <p:nvPr/>
        </p:nvSpPr>
        <p:spPr>
          <a:xfrm>
            <a:off x="838200" y="1495671"/>
            <a:ext cx="1930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Gathering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65BF96-1DF5-49C8-9FC5-B77A74D543DD}"/>
              </a:ext>
            </a:extLst>
          </p:cNvPr>
          <p:cNvSpPr/>
          <p:nvPr/>
        </p:nvSpPr>
        <p:spPr>
          <a:xfrm>
            <a:off x="838200" y="2676771"/>
            <a:ext cx="1930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Preparation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FC3C7B-1002-4017-B9B9-6166E0421AF9}"/>
              </a:ext>
            </a:extLst>
          </p:cNvPr>
          <p:cNvSpPr/>
          <p:nvPr/>
        </p:nvSpPr>
        <p:spPr>
          <a:xfrm>
            <a:off x="838200" y="3921371"/>
            <a:ext cx="1930400" cy="736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76D69B-3320-4FD2-8E6E-72F5328D916F}"/>
              </a:ext>
            </a:extLst>
          </p:cNvPr>
          <p:cNvSpPr/>
          <p:nvPr/>
        </p:nvSpPr>
        <p:spPr>
          <a:xfrm>
            <a:off x="838200" y="5161207"/>
            <a:ext cx="1930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Result Analysis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059CA8-872B-40AE-AB13-E4FCE2257AD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803400" y="2232271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9C0BC3-7E81-4162-A4EA-6646E80B3E9A}"/>
              </a:ext>
            </a:extLst>
          </p:cNvPr>
          <p:cNvSpPr txBox="1"/>
          <p:nvPr/>
        </p:nvSpPr>
        <p:spPr>
          <a:xfrm>
            <a:off x="3228524" y="1408700"/>
            <a:ext cx="1835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effectLst/>
                <a:latin typeface="Consolas" panose="020B0609020204030204" pitchFamily="49" charset="0"/>
              </a:rPr>
              <a:t>Yahoo finance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4819F-FB08-40CD-97B5-89878E107DEF}"/>
              </a:ext>
            </a:extLst>
          </p:cNvPr>
          <p:cNvSpPr txBox="1"/>
          <p:nvPr/>
        </p:nvSpPr>
        <p:spPr>
          <a:xfrm>
            <a:off x="3171827" y="3884517"/>
            <a:ext cx="459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effectLst/>
                <a:latin typeface="Consolas" panose="020B0609020204030204" pitchFamily="49" charset="0"/>
              </a:rPr>
              <a:t>LSTM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Consolas" panose="020B0609020204030204" pitchFamily="49" charset="0"/>
              </a:rPr>
              <a:t>Hyper parameter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effectLst/>
                <a:latin typeface="Consolas" panose="020B0609020204030204" pitchFamily="49" charset="0"/>
              </a:rPr>
              <a:t>Forecasting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6E1947E-750B-4B85-82FD-5D7CFFE9B282}"/>
              </a:ext>
            </a:extLst>
          </p:cNvPr>
          <p:cNvSpPr/>
          <p:nvPr/>
        </p:nvSpPr>
        <p:spPr>
          <a:xfrm>
            <a:off x="3073402" y="2448171"/>
            <a:ext cx="196850" cy="1184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4EBBA33-AE2F-4490-90EC-05C80BEEF25D}"/>
              </a:ext>
            </a:extLst>
          </p:cNvPr>
          <p:cNvSpPr/>
          <p:nvPr/>
        </p:nvSpPr>
        <p:spPr>
          <a:xfrm>
            <a:off x="3073402" y="3868188"/>
            <a:ext cx="196850" cy="922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CC6914-E767-4756-8463-ACDB50E75E4D}"/>
              </a:ext>
            </a:extLst>
          </p:cNvPr>
          <p:cNvSpPr/>
          <p:nvPr/>
        </p:nvSpPr>
        <p:spPr>
          <a:xfrm>
            <a:off x="3038478" y="1521954"/>
            <a:ext cx="196850" cy="710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44AC8CE-E11D-4C11-AFB8-4D5AC8483D8E}"/>
              </a:ext>
            </a:extLst>
          </p:cNvPr>
          <p:cNvSpPr/>
          <p:nvPr/>
        </p:nvSpPr>
        <p:spPr>
          <a:xfrm>
            <a:off x="3038478" y="5188642"/>
            <a:ext cx="196850" cy="710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7D015-FC80-4BF0-B632-35C7DDD4E3A1}"/>
              </a:ext>
            </a:extLst>
          </p:cNvPr>
          <p:cNvSpPr txBox="1"/>
          <p:nvPr/>
        </p:nvSpPr>
        <p:spPr>
          <a:xfrm>
            <a:off x="3171827" y="5095277"/>
            <a:ext cx="459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Consolas" panose="020B0609020204030204" pitchFamily="49" charset="0"/>
              </a:rPr>
              <a:t>Loss Function</a:t>
            </a:r>
            <a:endParaRPr lang="en-CA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Consolas" panose="020B0609020204030204" pitchFamily="49" charset="0"/>
              </a:rPr>
              <a:t>RMSE</a:t>
            </a:r>
            <a:endParaRPr lang="en-CA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effectLst/>
                <a:latin typeface="Consolas" panose="020B0609020204030204" pitchFamily="49" charset="0"/>
              </a:rPr>
              <a:t>Display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7A80F-5F3C-4382-9720-F19F41F0B1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03400" y="3413371"/>
            <a:ext cx="0" cy="508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F19A73-0CC5-4592-8C45-1943A0D61AF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03400" y="4657971"/>
            <a:ext cx="0" cy="50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1F2EB-5AA4-4679-BAA6-AEA7A8D9B801}"/>
              </a:ext>
            </a:extLst>
          </p:cNvPr>
          <p:cNvSpPr txBox="1"/>
          <p:nvPr/>
        </p:nvSpPr>
        <p:spPr>
          <a:xfrm>
            <a:off x="3268438" y="2601483"/>
            <a:ext cx="19929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effectLst/>
                <a:latin typeface="Consolas" panose="020B0609020204030204" pitchFamily="49" charset="0"/>
              </a:rPr>
              <a:t>Data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Consolas" panose="020B0609020204030204" pitchFamily="49" charset="0"/>
              </a:rPr>
              <a:t>Data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effectLst/>
                <a:latin typeface="Consolas" panose="020B0609020204030204" pitchFamily="49" charset="0"/>
              </a:rPr>
              <a:t>Data Reshape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17C147-08B5-440E-8F4E-BED5F7EE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621" y="432869"/>
            <a:ext cx="4086225" cy="26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39DD40-D1C4-452B-B8CE-D0CF7607B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545" y="3342770"/>
            <a:ext cx="4524375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289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0E6B3E0-FBE8-4099-A3EC-D9DE3B8A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4" y="1172531"/>
            <a:ext cx="7381875" cy="49244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571569-B3A2-43A9-AA81-C8F23B1B38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Result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86D24-471A-47B9-8DC8-164CCB8E84C8}"/>
              </a:ext>
            </a:extLst>
          </p:cNvPr>
          <p:cNvSpPr txBox="1"/>
          <p:nvPr/>
        </p:nvSpPr>
        <p:spPr>
          <a:xfrm>
            <a:off x="8465002" y="2366698"/>
            <a:ext cx="29228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Version A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Model learnt from the training dataset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Several Closing price forecasted with the same trained model</a:t>
            </a:r>
          </a:p>
          <a:p>
            <a:endParaRPr lang="en-CA" b="1" dirty="0">
              <a:solidFill>
                <a:schemeClr val="accent1"/>
              </a:solidFill>
            </a:endParaRPr>
          </a:p>
          <a:p>
            <a:endParaRPr lang="en-CA" b="1" dirty="0">
              <a:solidFill>
                <a:schemeClr val="accent1"/>
              </a:solidFill>
            </a:endParaRPr>
          </a:p>
          <a:p>
            <a:r>
              <a:rPr lang="en-CA" sz="2500" b="1" dirty="0">
                <a:solidFill>
                  <a:schemeClr val="accent1"/>
                </a:solidFill>
              </a:rPr>
              <a:t>Version B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Model learnt from  a rolling training dataset.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Model updated everyday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Next day Closing price forecasted </a:t>
            </a:r>
          </a:p>
          <a:p>
            <a:endParaRPr lang="en-CA" b="1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A113E4-D317-4EF9-8878-C0E0931052ED}"/>
              </a:ext>
            </a:extLst>
          </p:cNvPr>
          <p:cNvCxnSpPr/>
          <p:nvPr/>
        </p:nvCxnSpPr>
        <p:spPr>
          <a:xfrm>
            <a:off x="6874319" y="1959432"/>
            <a:ext cx="0" cy="38862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3DF74-4DFD-4BFB-BF3C-973A4EDFE9FD}"/>
              </a:ext>
            </a:extLst>
          </p:cNvPr>
          <p:cNvCxnSpPr>
            <a:cxnSpLocks/>
          </p:cNvCxnSpPr>
          <p:nvPr/>
        </p:nvCxnSpPr>
        <p:spPr>
          <a:xfrm flipH="1">
            <a:off x="4005942" y="4637318"/>
            <a:ext cx="28357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B37237-1F3B-4AF7-AD5A-EF591E854327}"/>
              </a:ext>
            </a:extLst>
          </p:cNvPr>
          <p:cNvSpPr txBox="1"/>
          <p:nvPr/>
        </p:nvSpPr>
        <p:spPr>
          <a:xfrm>
            <a:off x="5649670" y="4628292"/>
            <a:ext cx="1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Training </a:t>
            </a:r>
          </a:p>
          <a:p>
            <a:r>
              <a:rPr lang="en-CA" dirty="0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3D347-89B3-4BD4-802B-7D3A45C2983E}"/>
              </a:ext>
            </a:extLst>
          </p:cNvPr>
          <p:cNvSpPr txBox="1"/>
          <p:nvPr/>
        </p:nvSpPr>
        <p:spPr>
          <a:xfrm>
            <a:off x="8294914" y="365125"/>
            <a:ext cx="3755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To predict the price for a specific  1 day, the closing price for the previous 30 days are needed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0B41BC-0B94-4EAB-91D5-91957C3676BD}"/>
              </a:ext>
            </a:extLst>
          </p:cNvPr>
          <p:cNvCxnSpPr>
            <a:cxnSpLocks/>
          </p:cNvCxnSpPr>
          <p:nvPr/>
        </p:nvCxnSpPr>
        <p:spPr>
          <a:xfrm>
            <a:off x="6975700" y="4637318"/>
            <a:ext cx="42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8EAE32-85B2-411E-BCED-C157E7A7F698}"/>
              </a:ext>
            </a:extLst>
          </p:cNvPr>
          <p:cNvSpPr txBox="1"/>
          <p:nvPr/>
        </p:nvSpPr>
        <p:spPr>
          <a:xfrm>
            <a:off x="6753224" y="4630016"/>
            <a:ext cx="97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Test</a:t>
            </a:r>
          </a:p>
          <a:p>
            <a:pPr algn="ctr"/>
            <a:r>
              <a:rPr lang="en-CA" dirty="0">
                <a:solidFill>
                  <a:schemeClr val="accent1"/>
                </a:solidFill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90890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CCD73-108B-4031-AFB7-7EE0A268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1098102"/>
            <a:ext cx="7277100" cy="50863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571569-B3A2-43A9-AA81-C8F23B1B38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Result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86D24-471A-47B9-8DC8-164CCB8E84C8}"/>
              </a:ext>
            </a:extLst>
          </p:cNvPr>
          <p:cNvSpPr txBox="1"/>
          <p:nvPr/>
        </p:nvSpPr>
        <p:spPr>
          <a:xfrm>
            <a:off x="8465002" y="2366698"/>
            <a:ext cx="29228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Version A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Model learnt from the training dataset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Several Closing price forecasted with the same trained model</a:t>
            </a:r>
          </a:p>
          <a:p>
            <a:endParaRPr lang="en-CA" b="1" dirty="0">
              <a:solidFill>
                <a:schemeClr val="accent1"/>
              </a:solidFill>
            </a:endParaRPr>
          </a:p>
          <a:p>
            <a:endParaRPr lang="en-CA" b="1" dirty="0">
              <a:solidFill>
                <a:schemeClr val="accent1"/>
              </a:solidFill>
            </a:endParaRPr>
          </a:p>
          <a:p>
            <a:r>
              <a:rPr lang="en-CA" sz="2500" b="1" dirty="0">
                <a:solidFill>
                  <a:schemeClr val="accent1"/>
                </a:solidFill>
              </a:rPr>
              <a:t>Version B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Model learnt from  a rolling training dataset.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Model updated everyday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chemeClr val="accent1"/>
                </a:solidFill>
              </a:rPr>
              <a:t>Next day Closing price forecasted </a:t>
            </a:r>
          </a:p>
          <a:p>
            <a:endParaRPr lang="en-CA" b="1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A113E4-D317-4EF9-8878-C0E0931052ED}"/>
              </a:ext>
            </a:extLst>
          </p:cNvPr>
          <p:cNvCxnSpPr/>
          <p:nvPr/>
        </p:nvCxnSpPr>
        <p:spPr>
          <a:xfrm>
            <a:off x="4457683" y="1420578"/>
            <a:ext cx="0" cy="38862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3DF74-4DFD-4BFB-BF3C-973A4EDFE9FD}"/>
              </a:ext>
            </a:extLst>
          </p:cNvPr>
          <p:cNvCxnSpPr>
            <a:cxnSpLocks/>
          </p:cNvCxnSpPr>
          <p:nvPr/>
        </p:nvCxnSpPr>
        <p:spPr>
          <a:xfrm flipH="1">
            <a:off x="2367643" y="4718958"/>
            <a:ext cx="205738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B37237-1F3B-4AF7-AD5A-EF591E854327}"/>
              </a:ext>
            </a:extLst>
          </p:cNvPr>
          <p:cNvSpPr txBox="1"/>
          <p:nvPr/>
        </p:nvSpPr>
        <p:spPr>
          <a:xfrm>
            <a:off x="3233034" y="4709932"/>
            <a:ext cx="1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Training </a:t>
            </a:r>
          </a:p>
          <a:p>
            <a:r>
              <a:rPr lang="en-CA" dirty="0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3D347-89B3-4BD4-802B-7D3A45C2983E}"/>
              </a:ext>
            </a:extLst>
          </p:cNvPr>
          <p:cNvSpPr txBox="1"/>
          <p:nvPr/>
        </p:nvSpPr>
        <p:spPr>
          <a:xfrm>
            <a:off x="8294914" y="365125"/>
            <a:ext cx="3755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To predict the price for a specific  1 day, the closing price for the previous 30 days are needed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0B41BC-0B94-4EAB-91D5-91957C3676BD}"/>
              </a:ext>
            </a:extLst>
          </p:cNvPr>
          <p:cNvCxnSpPr>
            <a:cxnSpLocks/>
          </p:cNvCxnSpPr>
          <p:nvPr/>
        </p:nvCxnSpPr>
        <p:spPr>
          <a:xfrm>
            <a:off x="4559064" y="4718958"/>
            <a:ext cx="42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8EAE32-85B2-411E-BCED-C157E7A7F698}"/>
              </a:ext>
            </a:extLst>
          </p:cNvPr>
          <p:cNvSpPr txBox="1"/>
          <p:nvPr/>
        </p:nvSpPr>
        <p:spPr>
          <a:xfrm>
            <a:off x="4336588" y="4711656"/>
            <a:ext cx="97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Test</a:t>
            </a:r>
          </a:p>
          <a:p>
            <a:pPr algn="ctr"/>
            <a:r>
              <a:rPr lang="en-CA" dirty="0">
                <a:solidFill>
                  <a:schemeClr val="accent1"/>
                </a:solidFill>
              </a:rPr>
              <a:t>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B2710-2381-440C-B455-C4D83A36E350}"/>
              </a:ext>
            </a:extLst>
          </p:cNvPr>
          <p:cNvSpPr txBox="1"/>
          <p:nvPr/>
        </p:nvSpPr>
        <p:spPr>
          <a:xfrm>
            <a:off x="277586" y="630282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Zoomed display</a:t>
            </a:r>
          </a:p>
        </p:txBody>
      </p:sp>
    </p:spTree>
    <p:extLst>
      <p:ext uri="{BB962C8B-B14F-4D97-AF65-F5344CB8AC3E}">
        <p14:creationId xmlns:p14="http://schemas.microsoft.com/office/powerpoint/2010/main" val="182533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46AE7-9CBD-43BA-B9B5-B3F187E8B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6" y="1298793"/>
            <a:ext cx="6040003" cy="4216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0E0AA-1CB9-4BBC-A7F3-37C17C3B7E8A}"/>
              </a:ext>
            </a:extLst>
          </p:cNvPr>
          <p:cNvSpPr txBox="1"/>
          <p:nvPr/>
        </p:nvSpPr>
        <p:spPr>
          <a:xfrm>
            <a:off x="767443" y="424543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4DA836-D9AD-46E6-AF0A-562509613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Result Analysis – </a:t>
            </a:r>
            <a:r>
              <a:rPr lang="en-CA" sz="4400" b="1" dirty="0"/>
              <a:t>Version 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0BEAA-BA60-414C-ADD5-88F7029FF925}"/>
              </a:ext>
            </a:extLst>
          </p:cNvPr>
          <p:cNvCxnSpPr/>
          <p:nvPr/>
        </p:nvCxnSpPr>
        <p:spPr>
          <a:xfrm>
            <a:off x="5551714" y="2253333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14787-A2CE-4045-919C-FA2321BE2B04}"/>
              </a:ext>
            </a:extLst>
          </p:cNvPr>
          <p:cNvCxnSpPr/>
          <p:nvPr/>
        </p:nvCxnSpPr>
        <p:spPr>
          <a:xfrm>
            <a:off x="5551714" y="3336460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C782B-8640-44AF-8F05-A36BDE2E4D73}"/>
              </a:ext>
            </a:extLst>
          </p:cNvPr>
          <p:cNvCxnSpPr/>
          <p:nvPr/>
        </p:nvCxnSpPr>
        <p:spPr>
          <a:xfrm>
            <a:off x="5551714" y="4054929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4D326F-FB2D-44DE-B4A6-ADE5FCBA1867}"/>
              </a:ext>
            </a:extLst>
          </p:cNvPr>
          <p:cNvCxnSpPr/>
          <p:nvPr/>
        </p:nvCxnSpPr>
        <p:spPr>
          <a:xfrm>
            <a:off x="5551714" y="4769294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9E3EFD-6038-4B5D-937D-118AF6A5908B}"/>
              </a:ext>
            </a:extLst>
          </p:cNvPr>
          <p:cNvCxnSpPr/>
          <p:nvPr/>
        </p:nvCxnSpPr>
        <p:spPr>
          <a:xfrm>
            <a:off x="5589812" y="4419606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7B815B-05E1-4029-B417-4255AC42C743}"/>
              </a:ext>
            </a:extLst>
          </p:cNvPr>
          <p:cNvCxnSpPr/>
          <p:nvPr/>
        </p:nvCxnSpPr>
        <p:spPr>
          <a:xfrm>
            <a:off x="5573482" y="5480964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150220-12E4-4EE8-AE39-B9AA0DED9CF9}"/>
              </a:ext>
            </a:extLst>
          </p:cNvPr>
          <p:cNvSpPr txBox="1"/>
          <p:nvPr/>
        </p:nvSpPr>
        <p:spPr>
          <a:xfrm>
            <a:off x="1135718" y="5895991"/>
            <a:ext cx="992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Get Prediction Price and compare it to Previous Day Close 	* higher BUY signal, </a:t>
            </a:r>
          </a:p>
          <a:p>
            <a:r>
              <a:rPr lang="en-CA" dirty="0"/>
              <a:t>						* lower SELL signal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4E9D5A-689A-4EB3-AABB-B0E51C67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07" y="1526103"/>
            <a:ext cx="5639050" cy="38874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1786AA-1B27-48BA-98EC-899AE6891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54" y="5669461"/>
            <a:ext cx="18288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912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392DB47-0A4C-4866-89C7-011373D8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2" y="1298793"/>
            <a:ext cx="6037815" cy="42291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0E0AA-1CB9-4BBC-A7F3-37C17C3B7E8A}"/>
              </a:ext>
            </a:extLst>
          </p:cNvPr>
          <p:cNvSpPr txBox="1"/>
          <p:nvPr/>
        </p:nvSpPr>
        <p:spPr>
          <a:xfrm>
            <a:off x="767443" y="424543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4DA836-D9AD-46E6-AF0A-562509613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dirty="0"/>
              <a:t>Result Analysis – </a:t>
            </a:r>
            <a:r>
              <a:rPr lang="en-CA" sz="4400" b="1" dirty="0"/>
              <a:t>Version 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0BEAA-BA60-414C-ADD5-88F7029FF925}"/>
              </a:ext>
            </a:extLst>
          </p:cNvPr>
          <p:cNvCxnSpPr/>
          <p:nvPr/>
        </p:nvCxnSpPr>
        <p:spPr>
          <a:xfrm>
            <a:off x="5551714" y="2253333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14787-A2CE-4045-919C-FA2321BE2B04}"/>
              </a:ext>
            </a:extLst>
          </p:cNvPr>
          <p:cNvCxnSpPr/>
          <p:nvPr/>
        </p:nvCxnSpPr>
        <p:spPr>
          <a:xfrm>
            <a:off x="5551714" y="3336460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C782B-8640-44AF-8F05-A36BDE2E4D73}"/>
              </a:ext>
            </a:extLst>
          </p:cNvPr>
          <p:cNvCxnSpPr/>
          <p:nvPr/>
        </p:nvCxnSpPr>
        <p:spPr>
          <a:xfrm>
            <a:off x="5551714" y="3712024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4D326F-FB2D-44DE-B4A6-ADE5FCBA1867}"/>
              </a:ext>
            </a:extLst>
          </p:cNvPr>
          <p:cNvCxnSpPr/>
          <p:nvPr/>
        </p:nvCxnSpPr>
        <p:spPr>
          <a:xfrm>
            <a:off x="5551714" y="4769294"/>
            <a:ext cx="740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150220-12E4-4EE8-AE39-B9AA0DED9CF9}"/>
              </a:ext>
            </a:extLst>
          </p:cNvPr>
          <p:cNvSpPr txBox="1"/>
          <p:nvPr/>
        </p:nvSpPr>
        <p:spPr>
          <a:xfrm>
            <a:off x="1135718" y="5895991"/>
            <a:ext cx="992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Get Prediction Price and compare it to Previous Day Close 	* higher BUY signal, </a:t>
            </a:r>
          </a:p>
          <a:p>
            <a:r>
              <a:rPr lang="en-CA" dirty="0"/>
              <a:t>						* lower SELL signal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A163FC-1AB2-4E18-9660-3CC08F9B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96" y="1545352"/>
            <a:ext cx="5585117" cy="3858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41C92-19A6-4456-A74A-72C6CA8FF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54" y="5669461"/>
            <a:ext cx="18288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635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511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CMS</vt:lpstr>
      <vt:lpstr>Consolas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 man</dc:creator>
  <cp:lastModifiedBy>x man</cp:lastModifiedBy>
  <cp:revision>27</cp:revision>
  <dcterms:created xsi:type="dcterms:W3CDTF">2021-06-15T18:23:49Z</dcterms:created>
  <dcterms:modified xsi:type="dcterms:W3CDTF">2021-06-18T16:03:00Z</dcterms:modified>
</cp:coreProperties>
</file>