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37"/>
  </p:notesMasterIdLst>
  <p:handoutMasterIdLst>
    <p:handoutMasterId r:id="rId38"/>
  </p:handoutMasterIdLst>
  <p:sldIdLst>
    <p:sldId id="1228" r:id="rId6"/>
    <p:sldId id="1393" r:id="rId7"/>
    <p:sldId id="1339" r:id="rId8"/>
    <p:sldId id="1340" r:id="rId9"/>
    <p:sldId id="1401" r:id="rId10"/>
    <p:sldId id="1407" r:id="rId11"/>
    <p:sldId id="1343" r:id="rId12"/>
    <p:sldId id="1394" r:id="rId13"/>
    <p:sldId id="1395" r:id="rId14"/>
    <p:sldId id="1396" r:id="rId15"/>
    <p:sldId id="1406" r:id="rId16"/>
    <p:sldId id="1400" r:id="rId17"/>
    <p:sldId id="1403" r:id="rId18"/>
    <p:sldId id="1402" r:id="rId19"/>
    <p:sldId id="1404" r:id="rId20"/>
    <p:sldId id="1397" r:id="rId21"/>
    <p:sldId id="1398" r:id="rId22"/>
    <p:sldId id="1399" r:id="rId23"/>
    <p:sldId id="1405" r:id="rId24"/>
    <p:sldId id="1408" r:id="rId25"/>
    <p:sldId id="1344" r:id="rId26"/>
    <p:sldId id="1345" r:id="rId27"/>
    <p:sldId id="1346" r:id="rId28"/>
    <p:sldId id="1347" r:id="rId29"/>
    <p:sldId id="1348" r:id="rId30"/>
    <p:sldId id="1349" r:id="rId31"/>
    <p:sldId id="1350" r:id="rId32"/>
    <p:sldId id="1351" r:id="rId33"/>
    <p:sldId id="1352" r:id="rId34"/>
    <p:sldId id="1353" r:id="rId35"/>
    <p:sldId id="1355"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93"/>
            <p14:sldId id="1339"/>
            <p14:sldId id="1340"/>
            <p14:sldId id="1401"/>
            <p14:sldId id="1407"/>
            <p14:sldId id="1343"/>
            <p14:sldId id="1394"/>
            <p14:sldId id="1395"/>
            <p14:sldId id="1396"/>
            <p14:sldId id="1406"/>
            <p14:sldId id="1400"/>
            <p14:sldId id="1403"/>
            <p14:sldId id="1402"/>
            <p14:sldId id="1404"/>
            <p14:sldId id="1397"/>
            <p14:sldId id="1398"/>
            <p14:sldId id="1399"/>
            <p14:sldId id="1405"/>
            <p14:sldId id="1408"/>
            <p14:sldId id="1344"/>
            <p14:sldId id="1345"/>
            <p14:sldId id="1346"/>
            <p14:sldId id="1347"/>
            <p14:sldId id="1348"/>
            <p14:sldId id="1349"/>
            <p14:sldId id="1350"/>
            <p14:sldId id="1351"/>
            <p14:sldId id="1352"/>
            <p14:sldId id="1353"/>
            <p14:sldId id="135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p:scale>
          <a:sx n="81" d="100"/>
          <a:sy n="81" d="100"/>
        </p:scale>
        <p:origin x="576" y="6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6/22/2017 10:13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6/21/2017 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6/21/2017 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6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8232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352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3244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906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668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433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03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61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581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2905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532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8326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09267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1521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8615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84343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9694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74311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5424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4306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80130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6514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776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1965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604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421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2:03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84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a:t>Interpretation, Hypothesis Testing and Model Fit</a:t>
            </a:r>
          </a:p>
        </p:txBody>
      </p:sp>
      <p:sp>
        <p:nvSpPr>
          <p:cNvPr id="3" name="Text Placeholder 2"/>
          <p:cNvSpPr>
            <a:spLocks noGrp="1"/>
          </p:cNvSpPr>
          <p:nvPr>
            <p:ph type="body" sz="quarter" idx="4294967295"/>
          </p:nvPr>
        </p:nvSpPr>
        <p:spPr>
          <a:xfrm>
            <a:off x="1027135" y="4071938"/>
            <a:ext cx="8229600" cy="1169551"/>
          </a:xfrm>
        </p:spPr>
        <p:txBody>
          <a:bodyPr/>
          <a:lstStyle/>
          <a:p>
            <a:pPr marL="0" indent="0">
              <a:buNone/>
            </a:pPr>
            <a:r>
              <a:rPr lang="en-US" sz="3200" dirty="0"/>
              <a:t>Jacob LaRiviere </a:t>
            </a:r>
          </a:p>
          <a:p>
            <a:pPr marL="0" indent="0">
              <a:buNone/>
            </a:pPr>
            <a:r>
              <a:rPr lang="en-US" sz="3200" dirty="0"/>
              <a:t>(some </a:t>
            </a:r>
            <a:r>
              <a:rPr lang="en-US" sz="3200"/>
              <a:t>content from Justin Rao) </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10</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482282"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618745"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p:sp>
        <p:nvSpPr>
          <p:cNvPr id="12" name="Rectangle 11"/>
          <p:cNvSpPr/>
          <p:nvPr/>
        </p:nvSpPr>
        <p:spPr>
          <a:xfrm>
            <a:off x="9300519" y="2764763"/>
            <a:ext cx="3018207" cy="3416320"/>
          </a:xfrm>
          <a:prstGeom prst="rect">
            <a:avLst/>
          </a:prstGeom>
        </p:spPr>
        <p:txBody>
          <a:bodyPr wrap="square">
            <a:spAutoFit/>
          </a:bodyPr>
          <a:lstStyle/>
          <a:p>
            <a:r>
              <a:rPr lang="en-US" dirty="0">
                <a:latin typeface="+mj-lt"/>
              </a:rPr>
              <a:t>Words to the wise:</a:t>
            </a:r>
          </a:p>
          <a:p>
            <a:endParaRPr lang="en-US" dirty="0">
              <a:latin typeface="+mj-lt"/>
            </a:endParaRPr>
          </a:p>
          <a:p>
            <a:pPr marL="342900" indent="-342900">
              <a:buAutoNum type="arabicParenR"/>
            </a:pPr>
            <a:r>
              <a:rPr lang="en-US" dirty="0">
                <a:latin typeface="+mj-lt"/>
              </a:rPr>
              <a:t>If you have a really small data set the standard errors will be big.  Thus its hard to reject hypothesis.</a:t>
            </a:r>
          </a:p>
          <a:p>
            <a:pPr marL="342900" indent="-342900">
              <a:buAutoNum type="arabicParenR"/>
            </a:pPr>
            <a:r>
              <a:rPr lang="en-US" dirty="0">
                <a:latin typeface="+mj-lt"/>
              </a:rPr>
              <a:t>If you test a bunch of hypotheses, things get more complicated.</a:t>
            </a:r>
          </a:p>
          <a:p>
            <a:pPr marL="342900" indent="-342900">
              <a:buAutoNum type="arabicParenR"/>
            </a:pPr>
            <a:r>
              <a:rPr lang="en-US" dirty="0">
                <a:latin typeface="+mj-lt"/>
              </a:rPr>
              <a:t>This is about hypothesis testing </a:t>
            </a:r>
            <a:r>
              <a:rPr lang="en-US" i="1" dirty="0">
                <a:latin typeface="+mj-lt"/>
              </a:rPr>
              <a:t>not</a:t>
            </a:r>
            <a:r>
              <a:rPr lang="en-US" dirty="0">
                <a:latin typeface="+mj-lt"/>
              </a:rPr>
              <a:t> model prediction.  </a:t>
            </a:r>
          </a:p>
        </p:txBody>
      </p:sp>
    </p:spTree>
    <p:extLst>
      <p:ext uri="{BB962C8B-B14F-4D97-AF65-F5344CB8AC3E}">
        <p14:creationId xmlns:p14="http://schemas.microsoft.com/office/powerpoint/2010/main" val="39733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204532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Lets test a hypothesis: </a:t>
            </a:r>
          </a:p>
          <a:p>
            <a:pPr>
              <a:lnSpc>
                <a:spcPct val="90000"/>
              </a:lnSpc>
              <a:spcAft>
                <a:spcPts val="600"/>
              </a:spcAft>
            </a:pPr>
            <a:endParaRPr lang="en-US" sz="2856" dirty="0">
              <a:latin typeface="+mj-lt"/>
            </a:endParaRPr>
          </a:p>
          <a:p>
            <a:pPr>
              <a:lnSpc>
                <a:spcPct val="90000"/>
              </a:lnSpc>
              <a:spcAft>
                <a:spcPts val="600"/>
              </a:spcAft>
            </a:pPr>
            <a:r>
              <a:rPr lang="en-US" sz="2856" dirty="0">
                <a:latin typeface="+mj-lt"/>
              </a:rPr>
              <a:t>Does price sensitivity increase as neighborhoods increase in wealth?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11</a:t>
            </a:fld>
            <a:endParaRPr lang="en-US" dirty="0">
              <a:solidFill>
                <a:srgbClr val="000000">
                  <a:tint val="75000"/>
                </a:srgbClr>
              </a:solidFill>
            </a:endParaRPr>
          </a:p>
        </p:txBody>
      </p:sp>
    </p:spTree>
    <p:extLst>
      <p:ext uri="{BB962C8B-B14F-4D97-AF65-F5344CB8AC3E}">
        <p14:creationId xmlns:p14="http://schemas.microsoft.com/office/powerpoint/2010/main" val="17092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7200" cy="738664"/>
          </a:xfrm>
        </p:spPr>
        <p:txBody>
          <a:bodyPr/>
          <a:lstStyle/>
          <a:p>
            <a:pPr algn="ctr"/>
            <a:r>
              <a:rPr lang="en-US" dirty="0"/>
              <a:t>Model Fit</a:t>
            </a:r>
          </a:p>
        </p:txBody>
      </p:sp>
    </p:spTree>
    <p:extLst>
      <p:ext uri="{BB962C8B-B14F-4D97-AF65-F5344CB8AC3E}">
        <p14:creationId xmlns:p14="http://schemas.microsoft.com/office/powerpoint/2010/main" val="31835072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versus Prediction</a:t>
            </a:r>
          </a:p>
        </p:txBody>
      </p:sp>
      <p:sp>
        <p:nvSpPr>
          <p:cNvPr id="3" name="Text Placeholder 2"/>
          <p:cNvSpPr>
            <a:spLocks noGrp="1"/>
          </p:cNvSpPr>
          <p:nvPr>
            <p:ph type="body" sz="quarter" idx="10"/>
          </p:nvPr>
        </p:nvSpPr>
        <p:spPr>
          <a:xfrm>
            <a:off x="274319" y="1214472"/>
            <a:ext cx="5137940" cy="4505849"/>
          </a:xfrm>
          <a:noFill/>
          <a:ln>
            <a:solidFill>
              <a:schemeClr val="bg1"/>
            </a:solidFill>
          </a:ln>
        </p:spPr>
        <p:txBody>
          <a:bodyPr/>
          <a:lstStyle/>
          <a:p>
            <a:endParaRPr lang="en-US" sz="2000" dirty="0">
              <a:solidFill>
                <a:schemeClr val="tx1"/>
              </a:solidFill>
              <a:latin typeface="+mn-lt"/>
            </a:endParaRPr>
          </a:p>
          <a:p>
            <a:r>
              <a:rPr lang="en-US" sz="2400" dirty="0">
                <a:solidFill>
                  <a:schemeClr val="tx1"/>
                </a:solidFill>
              </a:rPr>
              <a:t>In certain scientific applications we often want to do hypothesis testing</a:t>
            </a:r>
          </a:p>
          <a:p>
            <a:endParaRPr lang="en-US" sz="2400" b="1" dirty="0">
              <a:solidFill>
                <a:schemeClr val="tx1"/>
              </a:solidFill>
            </a:endParaRPr>
          </a:p>
          <a:p>
            <a:r>
              <a:rPr lang="en-US" sz="2400" dirty="0">
                <a:solidFill>
                  <a:schemeClr val="tx1"/>
                </a:solidFill>
              </a:rPr>
              <a:t>In others we might care about prediction.  These are often “researcher as engineer” scenarios.</a:t>
            </a:r>
          </a:p>
          <a:p>
            <a:r>
              <a:rPr lang="en-US" sz="2400" dirty="0">
                <a:solidFill>
                  <a:schemeClr val="tx1"/>
                </a:solidFill>
              </a:rPr>
              <a:t>	</a:t>
            </a:r>
          </a:p>
          <a:p>
            <a:r>
              <a:rPr lang="en-US" sz="2400" dirty="0">
                <a:solidFill>
                  <a:schemeClr val="tx1"/>
                </a:solidFill>
              </a:rPr>
              <a:t>   e.g., Kleinberg et. al. 2017.  </a:t>
            </a:r>
          </a:p>
          <a:p>
            <a:r>
              <a:rPr lang="en-US" sz="2400" dirty="0">
                <a:solidFill>
                  <a:schemeClr val="tx1"/>
                </a:solidFill>
              </a:rPr>
              <a:t>   Who reoffends while out on bail?</a:t>
            </a: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a:blip r:embed="rId3"/>
          <a:stretch>
            <a:fillRect/>
          </a:stretch>
        </p:blipFill>
        <p:spPr>
          <a:xfrm>
            <a:off x="5263244" y="1083793"/>
            <a:ext cx="6165015" cy="5756286"/>
          </a:xfrm>
          <a:prstGeom prst="rect">
            <a:avLst/>
          </a:prstGeom>
        </p:spPr>
      </p:pic>
    </p:spTree>
    <p:extLst>
      <p:ext uri="{BB962C8B-B14F-4D97-AF65-F5344CB8AC3E}">
        <p14:creationId xmlns:p14="http://schemas.microsoft.com/office/powerpoint/2010/main" val="101769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explosion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272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&amp; Model Selection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06433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 methodology </a:t>
            </a:r>
          </a:p>
        </p:txBody>
      </p:sp>
      <p:sp>
        <p:nvSpPr>
          <p:cNvPr id="3" name="Text Placeholder 2"/>
          <p:cNvSpPr>
            <a:spLocks noGrp="1"/>
          </p:cNvSpPr>
          <p:nvPr>
            <p:ph type="body" sz="quarter" idx="10"/>
          </p:nvPr>
        </p:nvSpPr>
        <p:spPr>
          <a:xfrm>
            <a:off x="274319" y="1214472"/>
            <a:ext cx="11669894" cy="5773888"/>
          </a:xfrm>
          <a:noFill/>
          <a:ln>
            <a:solidFill>
              <a:schemeClr val="bg1"/>
            </a:solidFill>
          </a:ln>
        </p:spPr>
        <p:txBody>
          <a:bodyPr/>
          <a:lstStyle/>
          <a:p>
            <a:endParaRPr lang="en-US" sz="2000" dirty="0">
              <a:solidFill>
                <a:schemeClr val="tx1"/>
              </a:solidFill>
              <a:latin typeface="+mn-lt"/>
            </a:endParaRPr>
          </a:p>
          <a:p>
            <a:r>
              <a:rPr lang="en-US" sz="2800" b="1" dirty="0">
                <a:solidFill>
                  <a:schemeClr val="tx1"/>
                </a:solidFill>
              </a:rPr>
              <a:t>Train the model </a:t>
            </a:r>
            <a:r>
              <a:rPr lang="en-US" sz="2800" dirty="0">
                <a:solidFill>
                  <a:schemeClr val="tx1"/>
                </a:solidFill>
              </a:rPr>
              <a:t>with a subset of the data</a:t>
            </a:r>
          </a:p>
          <a:p>
            <a:endParaRPr lang="en-US" sz="2800" b="1" i="1" dirty="0">
              <a:solidFill>
                <a:schemeClr val="tx1"/>
              </a:solidFill>
            </a:endParaRPr>
          </a:p>
          <a:p>
            <a:r>
              <a:rPr lang="en-US" sz="2800" b="1" dirty="0">
                <a:solidFill>
                  <a:schemeClr val="tx1"/>
                </a:solidFill>
              </a:rPr>
              <a:t>Test the model </a:t>
            </a:r>
            <a:r>
              <a:rPr lang="en-US" sz="2800" dirty="0">
                <a:solidFill>
                  <a:schemeClr val="tx1"/>
                </a:solidFill>
              </a:rPr>
              <a:t>on the remaining data (the </a:t>
            </a:r>
            <a:r>
              <a:rPr lang="en-US" sz="2800" i="1" dirty="0">
                <a:solidFill>
                  <a:schemeClr val="tx1"/>
                </a:solidFill>
              </a:rPr>
              <a:t>validation set</a:t>
            </a:r>
            <a:r>
              <a:rPr lang="en-US" sz="2800" dirty="0">
                <a:solidFill>
                  <a:schemeClr val="tx1"/>
                </a:solidFill>
              </a:rPr>
              <a:t>)</a:t>
            </a:r>
          </a:p>
          <a:p>
            <a:endParaRPr lang="en-US" sz="2800" b="1" dirty="0">
              <a:solidFill>
                <a:schemeClr val="tx1"/>
              </a:solidFill>
            </a:endParaRPr>
          </a:p>
          <a:p>
            <a:r>
              <a:rPr lang="en-US" sz="2800" dirty="0">
                <a:solidFill>
                  <a:schemeClr val="tx1"/>
                </a:solidFill>
              </a:rPr>
              <a:t>What data to choose for training vs. test?</a:t>
            </a:r>
          </a:p>
          <a:p>
            <a:endParaRPr lang="en-US" sz="2800" dirty="0">
              <a:solidFill>
                <a:schemeClr val="tx1"/>
              </a:solidFill>
            </a:endParaRPr>
          </a:p>
          <a:p>
            <a:r>
              <a:rPr lang="en-US" sz="2800" dirty="0">
                <a:solidFill>
                  <a:schemeClr val="tx1"/>
                </a:solidFill>
              </a:rPr>
              <a:t>In a time-series dimension, it is natural to hold out the last year (or time period) of the data, to simulate predicting the future based on all past data. In most settings, however, we’ll randomly select our training/test sets.</a:t>
            </a:r>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224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Text Placeholder 2"/>
          <p:cNvSpPr>
            <a:spLocks noGrp="1"/>
          </p:cNvSpPr>
          <p:nvPr>
            <p:ph type="body" sz="quarter" idx="10"/>
          </p:nvPr>
        </p:nvSpPr>
        <p:spPr>
          <a:xfrm>
            <a:off x="375139" y="1383599"/>
            <a:ext cx="11491858" cy="1612749"/>
          </a:xfrm>
        </p:spPr>
        <p:txBody>
          <a:bodyPr/>
          <a:lstStyle/>
          <a:p>
            <a:r>
              <a:rPr lang="en-US" sz="2000" dirty="0">
                <a:solidFill>
                  <a:schemeClr val="tx1"/>
                </a:solidFill>
                <a:latin typeface="+mn-lt"/>
              </a:rPr>
              <a:t>A class of methods to do many training/test splits and average over all the runs</a:t>
            </a:r>
            <a:endParaRPr lang="en-US" sz="2800" dirty="0">
              <a:solidFill>
                <a:schemeClr val="tx1"/>
              </a:solidFill>
            </a:endParaRPr>
          </a:p>
          <a:p>
            <a:endParaRPr lang="en-US" sz="2800" dirty="0">
              <a:solidFill>
                <a:schemeClr val="tx1"/>
              </a:solidFill>
              <a:latin typeface="+mn-lt"/>
            </a:endParaRPr>
          </a:p>
          <a:p>
            <a:r>
              <a:rPr lang="en-US" sz="2000" dirty="0">
                <a:solidFill>
                  <a:schemeClr val="tx1"/>
                </a:solidFill>
                <a:latin typeface="+mn-lt"/>
              </a:rPr>
              <a:t>Here is a simple example of 5-fold cross validation. Gives 5 test sets </a:t>
            </a:r>
            <a:r>
              <a:rPr lang="en-US" sz="2000" dirty="0">
                <a:solidFill>
                  <a:schemeClr val="tx1"/>
                </a:solidFill>
                <a:latin typeface="+mn-lt"/>
                <a:sym typeface="Wingdings" panose="05000000000000000000" pitchFamily="2" charset="2"/>
              </a:rPr>
              <a:t> 5 estimates of MSE.</a:t>
            </a:r>
          </a:p>
          <a:p>
            <a:r>
              <a:rPr lang="en-US" sz="2000" dirty="0">
                <a:solidFill>
                  <a:schemeClr val="tx1"/>
                </a:solidFill>
                <a:latin typeface="+mn-lt"/>
                <a:sym typeface="Wingdings" panose="05000000000000000000" pitchFamily="2" charset="2"/>
              </a:rPr>
              <a:t>The 5-fold CV estimate is obtained by averaging these values.</a:t>
            </a:r>
            <a:endParaRPr lang="en-US" sz="2000" dirty="0">
              <a:solidFill>
                <a:schemeClr val="tx1"/>
              </a:solidFill>
              <a:latin typeface="+mn-lt"/>
            </a:endParaRPr>
          </a:p>
        </p:txBody>
      </p:sp>
      <p:pic>
        <p:nvPicPr>
          <p:cNvPr id="8" name="Picture 7"/>
          <p:cNvPicPr>
            <a:picLocks noChangeAspect="1"/>
          </p:cNvPicPr>
          <p:nvPr/>
        </p:nvPicPr>
        <p:blipFill>
          <a:blip r:embed="rId3"/>
          <a:stretch>
            <a:fillRect/>
          </a:stretch>
        </p:blipFill>
        <p:spPr>
          <a:xfrm>
            <a:off x="2268205" y="2996348"/>
            <a:ext cx="7705725" cy="3829050"/>
          </a:xfrm>
          <a:prstGeom prst="rect">
            <a:avLst/>
          </a:prstGeom>
        </p:spPr>
      </p:pic>
    </p:spTree>
    <p:extLst>
      <p:ext uri="{BB962C8B-B14F-4D97-AF65-F5344CB8AC3E}">
        <p14:creationId xmlns:p14="http://schemas.microsoft.com/office/powerpoint/2010/main" val="692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3034677"/>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The more folds, the smaller each testing set is (more training data), but the more times we need to run the estimation procedure</a:t>
            </a:r>
            <a:r>
              <a:rPr lang="en-US" sz="2800" dirty="0">
                <a:solidFill>
                  <a:schemeClr val="tx1"/>
                </a:solidFill>
              </a:rPr>
              <a:t>. </a:t>
            </a:r>
            <a:r>
              <a:rPr lang="en-US" sz="2000" dirty="0">
                <a:solidFill>
                  <a:schemeClr val="tx1"/>
                </a:solidFill>
                <a:latin typeface="+mn-lt"/>
              </a:rPr>
              <a:t>Using rules of thumb like 5—10 folds is often utilized in practice. This can be done with a simple for loop in R</a:t>
            </a:r>
          </a:p>
          <a:p>
            <a:endParaRPr lang="en-US" sz="2000" dirty="0">
              <a:solidFill>
                <a:schemeClr val="tx1"/>
              </a:solidFill>
              <a:latin typeface="+mn-lt"/>
            </a:endParaRPr>
          </a:p>
          <a:p>
            <a:r>
              <a:rPr lang="en-US" sz="2000" dirty="0">
                <a:solidFill>
                  <a:schemeClr val="tx1"/>
                </a:solidFill>
                <a:latin typeface="+mn-lt"/>
              </a:rPr>
              <a:t>For generalized linear models, the </a:t>
            </a:r>
            <a:r>
              <a:rPr lang="en-US" sz="2000" dirty="0" err="1">
                <a:solidFill>
                  <a:schemeClr val="tx1"/>
                </a:solidFill>
                <a:latin typeface="Courier New" panose="02070309020205020404" pitchFamily="49" charset="0"/>
                <a:cs typeface="Courier New" panose="02070309020205020404" pitchFamily="49" charset="0"/>
              </a:rPr>
              <a:t>cv.glm</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function can be used to perform k-fold cross validation. For example, this code loops over 10 possible polynomial orders and computes the 10-fold cross-validated error in each step </a:t>
            </a:r>
            <a:endParaRPr lang="en-US" sz="20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1882529" y="4418276"/>
            <a:ext cx="8905875" cy="2276475"/>
          </a:xfrm>
          <a:prstGeom prst="rect">
            <a:avLst/>
          </a:prstGeom>
        </p:spPr>
      </p:pic>
    </p:spTree>
    <p:extLst>
      <p:ext uri="{BB962C8B-B14F-4D97-AF65-F5344CB8AC3E}">
        <p14:creationId xmlns:p14="http://schemas.microsoft.com/office/powerpoint/2010/main" val="1647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2769989"/>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Lets do an example with the Orange Juice data:</a:t>
            </a:r>
          </a:p>
          <a:p>
            <a:endParaRPr lang="en-US" sz="2000" dirty="0">
              <a:solidFill>
                <a:schemeClr val="tx1"/>
              </a:solidFill>
              <a:latin typeface="+mn-lt"/>
            </a:endParaRPr>
          </a:p>
          <a:p>
            <a:r>
              <a:rPr lang="en-US" sz="2000" dirty="0">
                <a:solidFill>
                  <a:schemeClr val="tx1"/>
                </a:solidFill>
                <a:latin typeface="+mn-lt"/>
              </a:rPr>
              <a:t>	Should we include socio-demographic characteristics or not if we care about predicting		sales and order inventory.</a:t>
            </a:r>
          </a:p>
          <a:p>
            <a:endParaRPr lang="en-US" sz="2000" dirty="0">
              <a:solidFill>
                <a:schemeClr val="tx1"/>
              </a:solidFill>
              <a:latin typeface="+mn-lt"/>
            </a:endParaRPr>
          </a:p>
          <a:p>
            <a:r>
              <a:rPr lang="en-US" sz="2000" dirty="0">
                <a:solidFill>
                  <a:schemeClr val="tx1"/>
                </a:solidFill>
                <a:latin typeface="+mn-lt"/>
              </a:rPr>
              <a:t>	</a:t>
            </a:r>
          </a:p>
        </p:txBody>
      </p:sp>
    </p:spTree>
    <p:extLst>
      <p:ext uri="{BB962C8B-B14F-4D97-AF65-F5344CB8AC3E}">
        <p14:creationId xmlns:p14="http://schemas.microsoft.com/office/powerpoint/2010/main" val="12371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a:xfrm>
            <a:off x="274638" y="1212850"/>
            <a:ext cx="11887200" cy="2092881"/>
          </a:xfrm>
        </p:spPr>
        <p:txBody>
          <a:bodyPr/>
          <a:lstStyle/>
          <a:p>
            <a:r>
              <a:rPr lang="en-US" dirty="0"/>
              <a:t>Interpretation of Coefficients</a:t>
            </a:r>
          </a:p>
          <a:p>
            <a:r>
              <a:rPr lang="en-US" dirty="0"/>
              <a:t>Hypothesis Testing</a:t>
            </a:r>
          </a:p>
          <a:p>
            <a:r>
              <a:rPr lang="en-US" dirty="0"/>
              <a:t>Model Fit</a:t>
            </a:r>
          </a:p>
        </p:txBody>
      </p:sp>
    </p:spTree>
    <p:extLst>
      <p:ext uri="{BB962C8B-B14F-4D97-AF65-F5344CB8AC3E}">
        <p14:creationId xmlns:p14="http://schemas.microsoft.com/office/powerpoint/2010/main" val="3731316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versus Non-parametric Models</a:t>
            </a:r>
          </a:p>
        </p:txBody>
      </p:sp>
      <p:sp>
        <p:nvSpPr>
          <p:cNvPr id="3" name="Text Placeholder 2"/>
          <p:cNvSpPr>
            <a:spLocks noGrp="1"/>
          </p:cNvSpPr>
          <p:nvPr>
            <p:ph type="body" sz="quarter" idx="10"/>
          </p:nvPr>
        </p:nvSpPr>
        <p:spPr>
          <a:xfrm>
            <a:off x="375139" y="1383599"/>
            <a:ext cx="11491858" cy="461665"/>
          </a:xfrm>
        </p:spPr>
        <p:txBody>
          <a:bodyPr/>
          <a:lstStyle/>
          <a:p>
            <a:endParaRPr lang="en-US" sz="2000" dirty="0">
              <a:solidFill>
                <a:schemeClr val="tx1"/>
              </a:solidFill>
              <a:latin typeface="+mn-lt"/>
            </a:endParaRPr>
          </a:p>
        </p:txBody>
      </p:sp>
    </p:spTree>
    <p:extLst>
      <p:ext uri="{BB962C8B-B14F-4D97-AF65-F5344CB8AC3E}">
        <p14:creationId xmlns:p14="http://schemas.microsoft.com/office/powerpoint/2010/main" val="99262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vs. non-parametric regression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724644"/>
              </a:xfrm>
            </p:spPr>
            <p:txBody>
              <a:bodyPr/>
              <a:lstStyle/>
              <a:p>
                <a:endParaRPr lang="en-US" sz="2000" dirty="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a:solidFill>
                    <a:schemeClr val="tx1"/>
                  </a:solidFill>
                </a:endParaRPr>
              </a:p>
              <a:p>
                <a:endParaRPr lang="en-US" sz="3600" dirty="0">
                  <a:solidFill>
                    <a:schemeClr val="tx1"/>
                  </a:solidFill>
                </a:endParaRPr>
              </a:p>
              <a:p>
                <a:r>
                  <a:rPr lang="en-US" sz="3600" b="1" u="sng" dirty="0">
                    <a:solidFill>
                      <a:schemeClr val="tx1"/>
                    </a:solidFill>
                  </a:rPr>
                  <a:t>Parametric</a:t>
                </a:r>
                <a:r>
                  <a:rPr lang="en-US" sz="3600" dirty="0">
                    <a:solidFill>
                      <a:schemeClr val="tx1"/>
                    </a:solidFill>
                  </a:rPr>
                  <a:t>: </a:t>
                </a:r>
                <a14:m>
                  <m:oMath xmlns:m="http://schemas.openxmlformats.org/officeDocument/2006/math">
                    <m:r>
                      <a:rPr lang="en-US" sz="3600" i="1">
                        <a:solidFill>
                          <a:schemeClr val="tx1"/>
                        </a:solidFill>
                        <a:latin typeface="Cambria Math" panose="02040503050406030204" pitchFamily="18" charset="0"/>
                      </a:rPr>
                      <m:t>𝑓</m:t>
                    </m:r>
                  </m:oMath>
                </a14:m>
                <a:r>
                  <a:rPr lang="en-US" sz="3600" dirty="0">
                    <a:solidFill>
                      <a:schemeClr val="tx1"/>
                    </a:solidFill>
                  </a:rPr>
                  <a:t> defined by a model we write down with </a:t>
                </a:r>
                <a:r>
                  <a:rPr lang="en-US" sz="3600" b="1" i="1" dirty="0">
                    <a:solidFill>
                      <a:schemeClr val="tx1"/>
                    </a:solidFill>
                  </a:rPr>
                  <a:t>parameters that we have to estimate </a:t>
                </a:r>
                <a:r>
                  <a:rPr lang="en-US" sz="3600" dirty="0">
                    <a:solidFill>
                      <a:schemeClr val="tx1"/>
                    </a:solidFill>
                  </a:rPr>
                  <a:t>(e.g. </a:t>
                </a:r>
                <a14:m>
                  <m:oMath xmlns:m="http://schemas.openxmlformats.org/officeDocument/2006/math">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𝑒𝑡𝑐</m:t>
                    </m:r>
                    <m:r>
                      <a:rPr lang="en-US" sz="3600" b="0" i="1" smtClean="0">
                        <a:solidFill>
                          <a:schemeClr val="tx1"/>
                        </a:solidFill>
                        <a:latin typeface="Cambria Math" panose="02040503050406030204" pitchFamily="18" charset="0"/>
                      </a:rPr>
                      <m:t>.)</m:t>
                    </m:r>
                  </m:oMath>
                </a14:m>
                <a:r>
                  <a:rPr lang="en-US" sz="3600" dirty="0">
                    <a:solidFill>
                      <a:schemeClr val="tx1"/>
                    </a:solidFill>
                  </a:rPr>
                  <a:t> </a:t>
                </a:r>
              </a:p>
              <a:p>
                <a:endParaRPr lang="en-US" sz="3600" dirty="0">
                  <a:solidFill>
                    <a:schemeClr val="tx1"/>
                  </a:solidFill>
                </a:endParaRPr>
              </a:p>
              <a:p>
                <a:endParaRPr lang="en-US" sz="3600" i="1" dirty="0">
                  <a:solidFill>
                    <a:schemeClr val="tx1"/>
                  </a:solidFill>
                </a:endParaRPr>
              </a:p>
              <a:p>
                <a:r>
                  <a:rPr lang="en-US" sz="3600" b="1" u="sng" dirty="0">
                    <a:solidFill>
                      <a:schemeClr val="tx1"/>
                    </a:solidFill>
                  </a:rPr>
                  <a:t>Non-parametric: </a:t>
                </a:r>
                <a:r>
                  <a:rPr lang="en-US" sz="3600" dirty="0">
                    <a:solidFill>
                      <a:schemeClr val="tx1"/>
                    </a:solidFill>
                  </a:rPr>
                  <a:t>we directly fit the data</a:t>
                </a:r>
                <a:endParaRPr lang="en-US" sz="3600" b="1" u="sng"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724644"/>
              </a:xfrm>
              <a:blipFill>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967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29614" y="1785675"/>
            <a:ext cx="8915400" cy="2790825"/>
          </a:xfrm>
          <a:prstGeom prst="rect">
            <a:avLst/>
          </a:prstGeom>
        </p:spPr>
      </p:pic>
    </p:spTree>
    <p:extLst>
      <p:ext uri="{BB962C8B-B14F-4D97-AF65-F5344CB8AC3E}">
        <p14:creationId xmlns:p14="http://schemas.microsoft.com/office/powerpoint/2010/main" val="37053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 vs. bins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2006355" y="1352920"/>
            <a:ext cx="8210550" cy="5600700"/>
          </a:xfrm>
          <a:prstGeom prst="rect">
            <a:avLst/>
          </a:prstGeom>
        </p:spPr>
      </p:pic>
    </p:spTree>
    <p:extLst>
      <p:ext uri="{BB962C8B-B14F-4D97-AF65-F5344CB8AC3E}">
        <p14:creationId xmlns:p14="http://schemas.microsoft.com/office/powerpoint/2010/main" val="39765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4548146" y="1214472"/>
            <a:ext cx="6927524" cy="5159340"/>
          </a:xfrm>
          <a:prstGeom prst="rect">
            <a:avLst/>
          </a:prstGeom>
        </p:spPr>
      </p:pic>
      <p:sp>
        <p:nvSpPr>
          <p:cNvPr id="6" name="TextBox 5"/>
          <p:cNvSpPr txBox="1"/>
          <p:nvPr/>
        </p:nvSpPr>
        <p:spPr>
          <a:xfrm>
            <a:off x="274320" y="2016368"/>
            <a:ext cx="3643475"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method of assigning higher weight to the points closer to the target point I am trying to fit.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Choice of kernel usually does not matter much.</a:t>
            </a:r>
          </a:p>
        </p:txBody>
      </p:sp>
    </p:spTree>
    <p:extLst>
      <p:ext uri="{BB962C8B-B14F-4D97-AF65-F5344CB8AC3E}">
        <p14:creationId xmlns:p14="http://schemas.microsoft.com/office/powerpoint/2010/main" val="331806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Bandwidths tell us how wide to make our kernel (window)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Larger bandwidths </a:t>
            </a:r>
            <a:r>
              <a:rPr lang="en-US" sz="2400" dirty="0">
                <a:gradFill>
                  <a:gsLst>
                    <a:gs pos="2917">
                      <a:schemeClr val="tx1"/>
                    </a:gs>
                    <a:gs pos="30000">
                      <a:schemeClr val="tx1"/>
                    </a:gs>
                  </a:gsLst>
                  <a:lin ang="5400000" scaled="0"/>
                </a:gradFill>
                <a:sym typeface="Wingdings" panose="05000000000000000000" pitchFamily="2" charset="2"/>
              </a:rPr>
              <a:t> smoother functions because there is more data used to make the averages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 is sometimes called the smoothing parameter.</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Bandwidths matter!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p>
        </p:txBody>
      </p:sp>
      <p:sp>
        <p:nvSpPr>
          <p:cNvPr id="3" name="TextBox 2"/>
          <p:cNvSpPr txBox="1"/>
          <p:nvPr/>
        </p:nvSpPr>
        <p:spPr>
          <a:xfrm>
            <a:off x="398585" y="1711569"/>
            <a:ext cx="10433538"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 alternative to bandwidths is instead of specifying a fixed window, we can say “use the nearest K nearest neighbors”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ensures each bin has the same amount of data and can be a useful tool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Functionally it will often be quite similar to using a bandwidth, except when there are “sparse data” issues (then K-NNN is preferred)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Often expressed as a fraction of data. E.g. NN=.1 says “each bin is 10% of data”</a:t>
            </a:r>
          </a:p>
        </p:txBody>
      </p:sp>
    </p:spTree>
    <p:extLst>
      <p:ext uri="{BB962C8B-B14F-4D97-AF65-F5344CB8AC3E}">
        <p14:creationId xmlns:p14="http://schemas.microsoft.com/office/powerpoint/2010/main" val="310766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regression</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5" name="TextBox 4"/>
          <p:cNvSpPr txBox="1"/>
          <p:nvPr/>
        </p:nvSpPr>
        <p:spPr>
          <a:xfrm>
            <a:off x="480646" y="1606062"/>
            <a:ext cx="1010529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Thing of local averaging as fitting a constant for a given window of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Instead of fitting a constant, we can fit a line (y=a*x + b) or a polynomial (y=a*x + b*x^2 + c), etc.</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It is thus more general than local averaging, but very similar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6934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7" name="Picture 6"/>
          <p:cNvPicPr>
            <a:picLocks noChangeAspect="1"/>
          </p:cNvPicPr>
          <p:nvPr/>
        </p:nvPicPr>
        <p:blipFill>
          <a:blip r:embed="rId3"/>
          <a:stretch>
            <a:fillRect/>
          </a:stretch>
        </p:blipFill>
        <p:spPr>
          <a:xfrm>
            <a:off x="1685202" y="1302481"/>
            <a:ext cx="9067800" cy="5210175"/>
          </a:xfrm>
          <a:prstGeom prst="rect">
            <a:avLst/>
          </a:prstGeom>
        </p:spPr>
      </p:pic>
    </p:spTree>
    <p:extLst>
      <p:ext uri="{BB962C8B-B14F-4D97-AF65-F5344CB8AC3E}">
        <p14:creationId xmlns:p14="http://schemas.microsoft.com/office/powerpoint/2010/main" val="14418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3" name="Picture 2"/>
          <p:cNvPicPr>
            <a:picLocks noChangeAspect="1"/>
          </p:cNvPicPr>
          <p:nvPr/>
        </p:nvPicPr>
        <p:blipFill>
          <a:blip r:embed="rId3"/>
          <a:stretch>
            <a:fillRect/>
          </a:stretch>
        </p:blipFill>
        <p:spPr>
          <a:xfrm>
            <a:off x="2063261" y="1518206"/>
            <a:ext cx="8085137" cy="4986391"/>
          </a:xfrm>
          <a:prstGeom prst="rect">
            <a:avLst/>
          </a:prstGeom>
        </p:spPr>
      </p:pic>
    </p:spTree>
    <p:extLst>
      <p:ext uri="{BB962C8B-B14F-4D97-AF65-F5344CB8AC3E}">
        <p14:creationId xmlns:p14="http://schemas.microsoft.com/office/powerpoint/2010/main" val="141148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44088" y="1306669"/>
            <a:ext cx="6238996" cy="4923985"/>
          </a:xfrm>
          <a:prstGeom prst="rect">
            <a:avLst/>
          </a:prstGeom>
        </p:spPr>
      </p:pic>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635704"/>
                <a:ext cx="7073687" cy="3551742"/>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y-intercept for students </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35704"/>
                <a:ext cx="7073687" cy="3551742"/>
              </a:xfrm>
              <a:blipFill rotWithShape="0">
                <a:blip r:embed="rId4"/>
                <a:stretch>
                  <a:fillRect l="-948"/>
                </a:stretch>
              </a:blipFill>
            </p:spPr>
            <p:txBody>
              <a:bodyPr/>
              <a:lstStyle/>
              <a:p>
                <a:r>
                  <a:rPr lang="en-US">
                    <a:noFill/>
                  </a:rPr>
                  <a:t> </a:t>
                </a:r>
              </a:p>
            </p:txBody>
          </p:sp>
        </mc:Fallback>
      </mc:AlternateContent>
    </p:spTree>
    <p:extLst>
      <p:ext uri="{BB962C8B-B14F-4D97-AF65-F5344CB8AC3E}">
        <p14:creationId xmlns:p14="http://schemas.microsoft.com/office/powerpoint/2010/main" val="41049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in R </a:t>
            </a:r>
            <a:r>
              <a:rPr lang="en-US" dirty="0" err="1">
                <a:latin typeface="Courier New" panose="02070309020205020404" pitchFamily="49" charset="0"/>
                <a:cs typeface="Courier New" panose="02070309020205020404" pitchFamily="49" charset="0"/>
              </a:rPr>
              <a:t>locfit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sz="4000" dirty="0" err="1">
                <a:latin typeface="Courier New" panose="02070309020205020404" pitchFamily="49" charset="0"/>
                <a:cs typeface="Courier New" panose="02070309020205020404" pitchFamily="49" charset="0"/>
              </a:rPr>
              <a:t>install.packages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library(</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br>
              <a:rPr lang="en-US" sz="4000" dirty="0">
                <a:latin typeface="Courier New" panose="02070309020205020404" pitchFamily="49" charset="0"/>
                <a:cs typeface="Courier New" panose="02070309020205020404" pitchFamily="49" charset="0"/>
              </a:rPr>
            </a:br>
            <a:r>
              <a:rPr lang="en-US" sz="2800" dirty="0">
                <a:latin typeface="+mn-lt"/>
                <a:cs typeface="Courier New" panose="02070309020205020404" pitchFamily="49" charset="0"/>
              </a:rPr>
              <a:t>Modeler needs to specify: bandwidth (or fraction of nearest neighbors), degree of the local polynomial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Contrast: in parametric regression, we had to write down a model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Aside: we’ll learn that non-parametric methods struggle in higher dimensions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265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each model?</a:t>
            </a:r>
          </a:p>
        </p:txBody>
      </p:sp>
      <p:sp>
        <p:nvSpPr>
          <p:cNvPr id="3" name="TextBox 2"/>
          <p:cNvSpPr txBox="1"/>
          <p:nvPr/>
        </p:nvSpPr>
        <p:spPr>
          <a:xfrm>
            <a:off x="398585" y="1711569"/>
            <a:ext cx="10433538"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If there are a relatively small number of features (e.g. &lt;4) then non-parametric makes a lot of sense.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With many features, the “curse of dimensionality” sets in and non-parametric methods fall apart (the “neighborhood” is generally empty)</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Parametric models using interaction terms and polynomials are the preferred method with many features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“Semi-parametric” methods combine elements of both</a:t>
            </a:r>
          </a:p>
        </p:txBody>
      </p:sp>
    </p:spTree>
    <p:extLst>
      <p:ext uri="{BB962C8B-B14F-4D97-AF65-F5344CB8AC3E}">
        <p14:creationId xmlns:p14="http://schemas.microsoft.com/office/powerpoint/2010/main" val="260979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19" y="2034286"/>
                <a:ext cx="10276449" cy="4585871"/>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a:t>
                </a:r>
              </a:p>
              <a:p>
                <a:r>
                  <a:rPr lang="en-US" sz="2800" dirty="0">
                    <a:solidFill>
                      <a:schemeClr val="tx1"/>
                    </a:solidFill>
                  </a:rPr>
                  <a:t>y-intercept for students </a:t>
                </a: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3</m:t>
                        </m:r>
                      </m:sub>
                    </m:sSub>
                  </m:oMath>
                </a14:m>
                <a:r>
                  <a:rPr lang="en-US" sz="2800" dirty="0">
                    <a:solidFill>
                      <a:schemeClr val="tx1"/>
                    </a:solidFill>
                  </a:rPr>
                  <a:t> allows for a different </a:t>
                </a:r>
              </a:p>
              <a:p>
                <a:r>
                  <a:rPr lang="en-US" sz="2800" dirty="0">
                    <a:solidFill>
                      <a:schemeClr val="tx1"/>
                    </a:solidFill>
                  </a:rPr>
                  <a:t>Slope for students</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3</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1 </m:t>
                          </m:r>
                          <m:r>
                            <a:rPr lang="en-US" sz="2400" i="1">
                              <a:solidFill>
                                <a:schemeClr val="tx1"/>
                              </a:solidFill>
                              <a:latin typeface="Cambria Math" panose="02040503050406030204" pitchFamily="18" charset="0"/>
                            </a:rPr>
                            <m:t>𝑖𝑓</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32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19" y="2034286"/>
                <a:ext cx="10276449" cy="4585871"/>
              </a:xfrm>
              <a:blipFill rotWithShape="0">
                <a:blip r:embed="rId3"/>
                <a:stretch>
                  <a:fillRect l="-65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70431" y="1214472"/>
            <a:ext cx="5320567" cy="4404106"/>
          </a:xfrm>
          <a:prstGeom prst="rect">
            <a:avLst/>
          </a:prstGeom>
        </p:spPr>
      </p:pic>
    </p:spTree>
    <p:extLst>
      <p:ext uri="{BB962C8B-B14F-4D97-AF65-F5344CB8AC3E}">
        <p14:creationId xmlns:p14="http://schemas.microsoft.com/office/powerpoint/2010/main" val="385687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terms</a:t>
            </a:r>
          </a:p>
        </p:txBody>
      </p:sp>
      <p:sp>
        <p:nvSpPr>
          <p:cNvPr id="3" name="Text Placeholder 2"/>
          <p:cNvSpPr>
            <a:spLocks noGrp="1"/>
          </p:cNvSpPr>
          <p:nvPr>
            <p:ph type="body" sz="quarter" idx="10"/>
          </p:nvPr>
        </p:nvSpPr>
        <p:spPr>
          <a:xfrm>
            <a:off x="274320" y="1436409"/>
            <a:ext cx="10276449" cy="5367623"/>
          </a:xfrm>
        </p:spPr>
        <p:txBody>
          <a:bodyPr/>
          <a:lstStyle/>
          <a:p>
            <a:r>
              <a:rPr lang="en-US" sz="2000" dirty="0">
                <a:solidFill>
                  <a:schemeClr val="tx1"/>
                </a:solidFill>
                <a:latin typeface="+mn-lt"/>
              </a:rPr>
              <a:t>Interaction term: multiplying two features by each other. When done as such:</a:t>
            </a:r>
          </a:p>
          <a:p>
            <a:r>
              <a:rPr lang="en-US" sz="2000" dirty="0">
                <a:solidFill>
                  <a:schemeClr val="tx1"/>
                </a:solidFill>
                <a:latin typeface="+mn-lt"/>
              </a:rPr>
              <a:t>{continuous feature}*{binary feature}</a:t>
            </a:r>
          </a:p>
          <a:p>
            <a:endParaRPr lang="en-US" sz="2000" dirty="0">
              <a:solidFill>
                <a:schemeClr val="tx1"/>
              </a:solidFill>
              <a:latin typeface="+mn-lt"/>
            </a:endParaRPr>
          </a:p>
          <a:p>
            <a:r>
              <a:rPr lang="en-US" sz="2000" dirty="0">
                <a:solidFill>
                  <a:schemeClr val="tx1"/>
                </a:solidFill>
                <a:latin typeface="+mn-lt"/>
              </a:rPr>
              <a:t>it allows for a different slope for the group represented by the binary feature. Note, be sure to include the continuous feature without the interaction as well.</a:t>
            </a:r>
          </a:p>
          <a:p>
            <a:endParaRPr lang="en-US" sz="2000" dirty="0">
              <a:solidFill>
                <a:schemeClr val="tx1"/>
              </a:solidFill>
              <a:latin typeface="+mn-lt"/>
            </a:endParaRPr>
          </a:p>
          <a:p>
            <a:r>
              <a:rPr lang="en-US" sz="2000" dirty="0">
                <a:solidFill>
                  <a:schemeClr val="tx1"/>
                </a:solidFill>
                <a:latin typeface="+mn-lt"/>
              </a:rPr>
              <a:t>Example, suppose temperature has a different impact on # of </a:t>
            </a:r>
            <a:r>
              <a:rPr lang="en-US" sz="2000" dirty="0" err="1">
                <a:solidFill>
                  <a:schemeClr val="tx1"/>
                </a:solidFill>
                <a:latin typeface="+mn-lt"/>
              </a:rPr>
              <a:t>bikeshare</a:t>
            </a:r>
            <a:r>
              <a:rPr lang="en-US" sz="2000" dirty="0">
                <a:solidFill>
                  <a:schemeClr val="tx1"/>
                </a:solidFill>
                <a:latin typeface="+mn-lt"/>
              </a:rPr>
              <a:t> trips taken on weekdays vs. weekends. We can create a binary variable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mn-lt"/>
                <a:cs typeface="Courier New" panose="02070309020205020404" pitchFamily="49" charset="0"/>
              </a:rPr>
              <a:t>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mn-lt"/>
                <a:cs typeface="Courier New" panose="02070309020205020404" pitchFamily="49" charset="0"/>
              </a:rPr>
              <a:t> to the model, we allow for a different baseline ridership on weekends. 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we allow temperature to have a different effect for weekends.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We can “interact”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with a polynomial in </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This effectively gives us a new model for temperature for the weekends vs. weekdays</a:t>
            </a:r>
            <a:endParaRPr lang="en-US" sz="2000" dirty="0">
              <a:solidFill>
                <a:schemeClr val="tx1"/>
              </a:solidFill>
              <a:latin typeface="+mn-lt"/>
            </a:endParaRPr>
          </a:p>
          <a:p>
            <a:endParaRPr lang="en-US" sz="2800" dirty="0">
              <a:solidFill>
                <a:schemeClr val="tx1"/>
              </a:solidFill>
            </a:endParaRPr>
          </a:p>
        </p:txBody>
      </p:sp>
    </p:spTree>
    <p:extLst>
      <p:ext uri="{BB962C8B-B14F-4D97-AF65-F5344CB8AC3E}">
        <p14:creationId xmlns:p14="http://schemas.microsoft.com/office/powerpoint/2010/main" val="12486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Conditioning on Socio-demographics</a:t>
            </a:r>
          </a:p>
        </p:txBody>
      </p:sp>
      <p:sp>
        <p:nvSpPr>
          <p:cNvPr id="3" name="Text Placeholder 2"/>
          <p:cNvSpPr>
            <a:spLocks noGrp="1"/>
          </p:cNvSpPr>
          <p:nvPr>
            <p:ph type="body" sz="quarter" idx="10"/>
          </p:nvPr>
        </p:nvSpPr>
        <p:spPr>
          <a:xfrm>
            <a:off x="274321" y="1436409"/>
            <a:ext cx="12162154" cy="5170646"/>
          </a:xfrm>
        </p:spPr>
        <p:txBody>
          <a:bodyPr/>
          <a:lstStyle/>
          <a:p>
            <a:r>
              <a:rPr lang="en-US" sz="2800" dirty="0">
                <a:solidFill>
                  <a:schemeClr val="tx1"/>
                </a:solidFill>
              </a:rPr>
              <a:t>Think about two different models:</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reg1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reg2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 HVAL150,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rPr>
              <a:t>reg1 estimates coefficients </a:t>
            </a:r>
            <a:r>
              <a:rPr lang="en-US" sz="2400" i="1" dirty="0">
                <a:solidFill>
                  <a:schemeClr val="tx1"/>
                </a:solidFill>
              </a:rPr>
              <a:t>unconditionally </a:t>
            </a:r>
            <a:r>
              <a:rPr lang="en-US" sz="2400" dirty="0">
                <a:solidFill>
                  <a:schemeClr val="tx1"/>
                </a:solidFill>
              </a:rPr>
              <a:t>on neighborhood wealth “proxy”</a:t>
            </a:r>
          </a:p>
          <a:p>
            <a:r>
              <a:rPr lang="en-US" sz="2400" dirty="0">
                <a:solidFill>
                  <a:schemeClr val="tx1"/>
                </a:solidFill>
              </a:rPr>
              <a:t>reg2 estimates coefficients </a:t>
            </a:r>
            <a:r>
              <a:rPr lang="en-US" sz="2400" i="1" dirty="0">
                <a:solidFill>
                  <a:schemeClr val="tx1"/>
                </a:solidFill>
              </a:rPr>
              <a:t>conditioning</a:t>
            </a:r>
            <a:r>
              <a:rPr lang="en-US" sz="2400" dirty="0">
                <a:solidFill>
                  <a:schemeClr val="tx1"/>
                </a:solidFill>
              </a:rPr>
              <a:t> on neighborhood wealth “proxy”</a:t>
            </a:r>
          </a:p>
          <a:p>
            <a:endParaRPr lang="en-US" sz="2400" i="1" dirty="0">
              <a:solidFill>
                <a:schemeClr val="tx1"/>
              </a:solidFill>
            </a:endParaRPr>
          </a:p>
          <a:p>
            <a:r>
              <a:rPr lang="en-US" sz="2400" dirty="0">
                <a:solidFill>
                  <a:schemeClr val="tx1"/>
                </a:solidFill>
              </a:rPr>
              <a:t>NOTE 1: What if prices are set higher in richer neighborhoods and richer neighborhoods consume more OJ? </a:t>
            </a:r>
            <a:r>
              <a:rPr lang="en-US" sz="2400" b="1" dirty="0">
                <a:solidFill>
                  <a:schemeClr val="tx1"/>
                </a:solidFill>
              </a:rPr>
              <a:t>The coefficient on price is a mix of the price effect and the wealth effect!  </a:t>
            </a:r>
          </a:p>
          <a:p>
            <a:r>
              <a:rPr lang="en-US" sz="2400" dirty="0">
                <a:solidFill>
                  <a:schemeClr val="tx1"/>
                </a:solidFill>
              </a:rPr>
              <a:t>NOTE 2: Proxy isn’t the perfect thing to measure wealth (average assets of HHs)</a:t>
            </a:r>
          </a:p>
        </p:txBody>
      </p:sp>
    </p:spTree>
    <p:extLst>
      <p:ext uri="{BB962C8B-B14F-4D97-AF65-F5344CB8AC3E}">
        <p14:creationId xmlns:p14="http://schemas.microsoft.com/office/powerpoint/2010/main" val="1628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regression output</a:t>
            </a:r>
          </a:p>
        </p:txBody>
      </p:sp>
      <p:sp>
        <p:nvSpPr>
          <p:cNvPr id="3" name="Text Placeholder 2"/>
          <p:cNvSpPr>
            <a:spLocks noGrp="1"/>
          </p:cNvSpPr>
          <p:nvPr>
            <p:ph type="body" sz="quarter" idx="10"/>
          </p:nvPr>
        </p:nvSpPr>
        <p:spPr>
          <a:xfrm>
            <a:off x="274320" y="1436409"/>
            <a:ext cx="10887950" cy="5767733"/>
          </a:xfrm>
        </p:spPr>
        <p:txBody>
          <a:bodyPr/>
          <a:lstStyle/>
          <a:p>
            <a:r>
              <a:rPr lang="en-US" sz="2000" dirty="0">
                <a:solidFill>
                  <a:schemeClr val="tx1"/>
                </a:solidFill>
                <a:latin typeface="Courier New" panose="02070309020205020404" pitchFamily="49" charset="0"/>
                <a:cs typeface="Courier New" panose="02070309020205020404" pitchFamily="49" charset="0"/>
              </a:rPr>
              <a:t>Summary(</a:t>
            </a:r>
            <a:r>
              <a:rPr lang="en-US" sz="2000" dirty="0" err="1">
                <a:solidFill>
                  <a:schemeClr val="tx1"/>
                </a:solidFill>
                <a:latin typeface="Courier New" panose="02070309020205020404" pitchFamily="49" charset="0"/>
                <a:cs typeface="Courier New" panose="02070309020205020404" pitchFamily="49" charset="0"/>
              </a:rPr>
              <a:t>my_model</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gives the coefficient estimates (beta’s), t-statistics, standard errors and p-values.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t-statistics evaluate the hypothesis that the coefficient is equal to zero. Thus t greater than 1.96 in absolute value allows us to reject this hypothesis at the 95% level. </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	P-values simply convert t-stats into the probability we would get something this	 	far from zero due to sampling chance alone.</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1: t-statistics evaluate features “one by one”. Overall model fit is a better guide for explanatory power (e.g. we might be better for leaving insignificant features in sometimes)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2: t-stats can be a good guide to throw out irrelevant features</a:t>
            </a: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p:spTree>
    <p:extLst>
      <p:ext uri="{BB962C8B-B14F-4D97-AF65-F5344CB8AC3E}">
        <p14:creationId xmlns:p14="http://schemas.microsoft.com/office/powerpoint/2010/main" val="3387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mc:AlternateContent xmlns:mc="http://schemas.openxmlformats.org/markup-compatibility/2006" xmlns:a14="http://schemas.microsoft.com/office/drawing/2010/main">
        <mc:Choice Requires="a14">
          <p:sp>
            <p:nvSpPr>
              <p:cNvPr id="5" name="TextBox 4"/>
              <p:cNvSpPr txBox="1"/>
              <p:nvPr/>
            </p:nvSpPr>
            <p:spPr>
              <a:xfrm>
                <a:off x="359946" y="1360947"/>
                <a:ext cx="11510433" cy="556686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(Now assume </a:t>
                </a:r>
                <a14:m>
                  <m:oMath xmlns:m="http://schemas.openxmlformats.org/officeDocument/2006/math">
                    <m:r>
                      <a:rPr lang="en-US" sz="2856" i="1" dirty="0">
                        <a:latin typeface="Cambria Math" panose="02040503050406030204" pitchFamily="18" charset="0"/>
                      </a:rPr>
                      <m:t>𝛼</m:t>
                    </m:r>
                    <m:r>
                      <a:rPr lang="en-US" sz="2856" b="0" i="1" dirty="0" smtClean="0">
                        <a:latin typeface="Cambria Math" panose="02040503050406030204" pitchFamily="18" charset="0"/>
                      </a:rPr>
                      <m:t>≠</m:t>
                    </m:r>
                    <m:r>
                      <a:rPr lang="en-US" sz="2856" i="1" dirty="0">
                        <a:latin typeface="Cambria Math" panose="02040503050406030204" pitchFamily="18" charset="0"/>
                      </a:rPr>
                      <m:t>0</m:t>
                    </m:r>
                  </m:oMath>
                </a14:m>
                <a:r>
                  <a:rPr lang="en-US" sz="2856" dirty="0">
                    <a:latin typeface="+mj-lt"/>
                  </a:rPr>
                  <a:t>)</a:t>
                </a:r>
              </a:p>
              <a:p>
                <a:pPr>
                  <a:lnSpc>
                    <a:spcPct val="90000"/>
                  </a:lnSpc>
                  <a:spcAft>
                    <a:spcPts val="600"/>
                  </a:spcAft>
                </a:pPr>
                <a:endParaRPr lang="en-US" sz="2856" dirty="0">
                  <a:latin typeface="Cambria Math" panose="02040503050406030204" pitchFamily="18" charset="0"/>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𝑠𝑒</m:t>
                      </m:r>
                      <m:r>
                        <a:rPr lang="en-US" sz="2856" b="0" i="1" smtClean="0">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b="0" i="0" smtClean="0">
                          <a:gradFill>
                            <a:gsLst>
                              <a:gs pos="2917">
                                <a:schemeClr val="tx1"/>
                              </a:gs>
                              <a:gs pos="30000">
                                <a:schemeClr val="tx1"/>
                              </a:gs>
                            </a:gsLst>
                            <a:lin ang="5400000" scaled="0"/>
                          </a:gradFill>
                          <a:latin typeface="Cambria Math" panose="02040503050406030204" pitchFamily="18" charset="0"/>
                        </a:rPr>
                        <m:t>)</m:t>
                      </m:r>
                      <m:r>
                        <a:rPr lang="en-US" sz="2856">
                          <a:latin typeface="Cambria Math" panose="02040503050406030204" pitchFamily="18" charset="0"/>
                        </a:rPr>
                        <m:t>=</m:t>
                      </m:r>
                      <m:rad>
                        <m:radPr>
                          <m:degHide m:val="on"/>
                          <m:ctrlPr>
                            <a:rPr lang="en-US" sz="2856" i="1">
                              <a:latin typeface="Cambria Math" panose="02040503050406030204" pitchFamily="18" charset="0"/>
                            </a:rPr>
                          </m:ctrlPr>
                        </m:radPr>
                        <m:deg/>
                        <m:e>
                          <m:sSubSup>
                            <m:sSubSupPr>
                              <m:ctrlPr>
                                <a:rPr lang="en-US" sz="2856" i="1" smtClean="0">
                                  <a:latin typeface="Cambria Math" panose="02040503050406030204" pitchFamily="18" charset="0"/>
                                </a:rPr>
                              </m:ctrlPr>
                            </m:sSubSupPr>
                            <m:e>
                              <m:acc>
                                <m:accPr>
                                  <m:chr m:val="̂"/>
                                  <m:ctrlPr>
                                    <a:rPr lang="en-US" sz="2856" i="1">
                                      <a:latin typeface="Cambria Math" panose="02040503050406030204" pitchFamily="18" charset="0"/>
                                    </a:rPr>
                                  </m:ctrlPr>
                                </m:accPr>
                                <m:e>
                                  <m:r>
                                    <a:rPr lang="en-US" sz="2856" i="1">
                                      <a:latin typeface="Cambria Math" panose="02040503050406030204" pitchFamily="18" charset="0"/>
                                    </a:rPr>
                                    <m:t>𝜎</m:t>
                                  </m:r>
                                </m:e>
                              </m:acc>
                            </m:e>
                            <m:sub>
                              <m:acc>
                                <m:accPr>
                                  <m:chr m:val="̂"/>
                                  <m:ctrlPr>
                                    <a:rPr lang="en-US" sz="2856" b="0" i="1" smtClean="0">
                                      <a:latin typeface="Cambria Math" panose="02040503050406030204" pitchFamily="18" charset="0"/>
                                    </a:rPr>
                                  </m:ctrlPr>
                                </m:accPr>
                                <m:e>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m:t>
                                      </m:r>
                                    </m:sub>
                                  </m:sSub>
                                </m:e>
                              </m:acc>
                            </m:sub>
                            <m:sup>
                              <m:r>
                                <a:rPr lang="en-US" sz="2856" b="0" i="1" smtClean="0">
                                  <a:latin typeface="Cambria Math" panose="02040503050406030204" pitchFamily="18" charset="0"/>
                                </a:rPr>
                                <m:t>2</m:t>
                              </m:r>
                            </m:sup>
                          </m:sSubSup>
                          <m:r>
                            <a:rPr lang="en-US" sz="2856" b="0" i="1" smtClean="0">
                              <a:latin typeface="Cambria Math" panose="02040503050406030204" pitchFamily="18" charset="0"/>
                            </a:rPr>
                            <m:t>/</m:t>
                          </m:r>
                          <m:r>
                            <a:rPr lang="en-US" sz="2856" b="0" i="1" smtClean="0">
                              <a:latin typeface="Cambria Math" panose="02040503050406030204" pitchFamily="18" charset="0"/>
                            </a:rPr>
                            <m:t>𝑛</m:t>
                          </m:r>
                        </m:e>
                      </m:rad>
                    </m:oMath>
                  </m:oMathPara>
                </a14:m>
                <a:endParaRPr lang="en-US" sz="2856" b="1" dirty="0">
                  <a:gradFill>
                    <a:gsLst>
                      <a:gs pos="2917">
                        <a:schemeClr val="tx1"/>
                      </a:gs>
                      <a:gs pos="30000">
                        <a:schemeClr val="tx1"/>
                      </a:gs>
                    </a:gsLst>
                    <a:lin ang="5400000" scaled="0"/>
                  </a:gradFill>
                </a:endParaRPr>
              </a:p>
              <a:p>
                <a:pPr>
                  <a:lnSpc>
                    <a:spcPct val="90000"/>
                  </a:lnSpc>
                  <a:spcAft>
                    <a:spcPts val="600"/>
                  </a:spcAft>
                </a:pPr>
                <a:endParaRPr lang="en-US" sz="2856" b="1"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m:t>
                      </m:r>
                      <m:f>
                        <m:fPr>
                          <m:ctrlPr>
                            <a:rPr lang="en-US" sz="2856" i="1">
                              <a:latin typeface="Cambria Math" panose="02040503050406030204" pitchFamily="18" charset="0"/>
                            </a:rPr>
                          </m:ctrlPr>
                        </m:fPr>
                        <m:num>
                          <m:f>
                            <m:fPr>
                              <m:ctrlPr>
                                <a:rPr lang="en-US" sz="2856" i="1">
                                  <a:latin typeface="Cambria Math" panose="02040503050406030204" pitchFamily="18" charset="0"/>
                                </a:rPr>
                              </m:ctrlPr>
                            </m:fPr>
                            <m:num>
                              <m:r>
                                <a:rPr lang="en-US" sz="2856" b="0" i="1" smtClean="0">
                                  <a:latin typeface="Cambria Math" panose="02040503050406030204" pitchFamily="18" charset="0"/>
                                </a:rPr>
                                <m:t>1</m:t>
                              </m:r>
                            </m:num>
                            <m:den>
                              <m:r>
                                <a:rPr lang="en-US" sz="2856" b="0" i="1" smtClean="0">
                                  <a:latin typeface="Cambria Math" panose="02040503050406030204" pitchFamily="18" charset="0"/>
                                </a:rPr>
                                <m:t>𝑛</m:t>
                              </m:r>
                              <m:r>
                                <a:rPr lang="en-US" sz="2856" b="0" i="1" smtClean="0">
                                  <a:latin typeface="Cambria Math" panose="02040503050406030204" pitchFamily="18" charset="0"/>
                                </a:rPr>
                                <m:t>−2</m:t>
                              </m:r>
                            </m:den>
                          </m:f>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r>
                            <a:rPr lang="en-US" sz="2856">
                              <a:latin typeface="Cambria Math" panose="02040503050406030204" pitchFamily="18" charset="0"/>
                            </a:rPr>
                            <m:t> </m:t>
                          </m:r>
                          <m:acc>
                            <m:accPr>
                              <m:chr m:val="̂"/>
                              <m:ctrlPr>
                                <a:rPr lang="en-US" sz="2856" i="1" smtClean="0">
                                  <a:latin typeface="Cambria Math" panose="02040503050406030204" pitchFamily="18" charset="0"/>
                                </a:rPr>
                              </m:ctrlPr>
                            </m:accPr>
                            <m:e>
                              <m:sSub>
                                <m:sSubPr>
                                  <m:ctrlPr>
                                    <a:rPr lang="en-US" sz="2856" i="1" smtClean="0">
                                      <a:latin typeface="Cambria Math" panose="02040503050406030204" pitchFamily="18" charset="0"/>
                                    </a:rPr>
                                  </m:ctrlPr>
                                </m:sSubPr>
                                <m:e>
                                  <m:r>
                                    <a:rPr lang="en-US" sz="2856" b="0" i="1" smtClean="0">
                                      <a:latin typeface="Cambria Math" panose="02040503050406030204" pitchFamily="18" charset="0"/>
                                    </a:rPr>
                                    <m:t>𝜖</m:t>
                                  </m:r>
                                </m:e>
                                <m:sub>
                                  <m:r>
                                    <a:rPr lang="en-US" sz="2856" b="0" i="1" smtClean="0">
                                      <a:latin typeface="Cambria Math" panose="02040503050406030204" pitchFamily="18" charset="0"/>
                                    </a:rPr>
                                    <m:t>𝑖</m:t>
                                  </m:r>
                                </m:sub>
                              </m:sSub>
                            </m:e>
                          </m:acc>
                          <m:r>
                            <a:rPr lang="en-US" sz="2856" b="0" i="1" baseline="30000" smtClean="0">
                              <a:latin typeface="Cambria Math" panose="02040503050406030204" pitchFamily="18" charset="0"/>
                            </a:rPr>
                            <m:t>2</m:t>
                          </m:r>
                        </m:num>
                        <m:den>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den>
                      </m:f>
                    </m:oMath>
                  </m:oMathPara>
                </a14:m>
                <a:endParaRPr lang="en-US" sz="2856" dirty="0"/>
              </a:p>
              <a:p>
                <a:pPr>
                  <a:lnSpc>
                    <a:spcPct val="90000"/>
                  </a:lnSpc>
                  <a:spcAft>
                    <a:spcPts val="600"/>
                  </a:spcAft>
                </a:pPr>
                <a:endParaRPr lang="en-US" sz="2856" dirty="0"/>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i="1">
                          <a:latin typeface="Cambria Math" panose="02040503050406030204" pitchFamily="18" charset="0"/>
                        </a:rPr>
                        <m:t>→</m:t>
                      </m:r>
                      <m:r>
                        <a:rPr lang="en-US" sz="2856" i="1" smtClean="0">
                          <a:latin typeface="Cambria Math" panose="02040503050406030204" pitchFamily="18" charset="0"/>
                        </a:rPr>
                        <m:t>𝑡</m:t>
                      </m:r>
                      <m:r>
                        <a:rPr lang="en-US" sz="2856" b="0" i="1" smtClean="0">
                          <a:latin typeface="Cambria Math" panose="02040503050406030204" pitchFamily="18" charset="0"/>
                        </a:rPr>
                        <m:t>=</m:t>
                      </m:r>
                      <m:f>
                        <m:fPr>
                          <m:ctrlPr>
                            <a:rPr lang="en-US" sz="2856" b="0" i="1" smtClean="0">
                              <a:latin typeface="Cambria Math" panose="02040503050406030204" pitchFamily="18" charset="0"/>
                            </a:rPr>
                          </m:ctrlPr>
                        </m:fPr>
                        <m:num>
                          <m:sSub>
                            <m:sSubPr>
                              <m:ctrlPr>
                                <a:rPr lang="en-US" sz="2856" i="1">
                                  <a:latin typeface="Cambria Math" panose="02040503050406030204" pitchFamily="18" charset="0"/>
                                </a:rPr>
                              </m:ctrlPr>
                            </m:sSubPr>
                            <m:e>
                              <m:acc>
                                <m:accPr>
                                  <m:chr m:val="̂"/>
                                  <m:ctrlPr>
                                    <a:rPr lang="en-US" sz="2856" i="1">
                                      <a:latin typeface="Cambria Math" panose="02040503050406030204" pitchFamily="18" charset="0"/>
                                    </a:rPr>
                                  </m:ctrlPr>
                                </m:accPr>
                                <m:e>
                                  <m:r>
                                    <a:rPr lang="en-US" sz="2856" b="1" i="1">
                                      <a:latin typeface="Cambria Math" panose="02040503050406030204" pitchFamily="18" charset="0"/>
                                    </a:rPr>
                                    <m:t>𝜷</m:t>
                                  </m:r>
                                </m:e>
                              </m:acc>
                            </m:e>
                            <m:sub>
                              <m:r>
                                <a:rPr lang="en-US" sz="2856" i="1">
                                  <a:latin typeface="Cambria Math" panose="02040503050406030204" pitchFamily="18" charset="0"/>
                                </a:rPr>
                                <m:t>1</m:t>
                              </m:r>
                            </m:sub>
                          </m:sSub>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1,0</m:t>
                              </m:r>
                            </m:sub>
                          </m:sSub>
                        </m:num>
                        <m:den>
                          <m:r>
                            <a:rPr lang="en-US" sz="2856" i="1">
                              <a:latin typeface="Cambria Math" panose="02040503050406030204" pitchFamily="18" charset="0"/>
                            </a:rPr>
                            <m:t>𝑠𝑒</m:t>
                          </m:r>
                          <m:r>
                            <a:rPr lang="en-US" sz="2856" i="1">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a:gradFill>
                                <a:gsLst>
                                  <a:gs pos="2917">
                                    <a:schemeClr val="tx1"/>
                                  </a:gs>
                                  <a:gs pos="30000">
                                    <a:schemeClr val="tx1"/>
                                  </a:gs>
                                </a:gsLst>
                                <a:lin ang="5400000" scaled="0"/>
                              </a:gradFill>
                              <a:latin typeface="Cambria Math" panose="02040503050406030204" pitchFamily="18" charset="0"/>
                            </a:rPr>
                            <m:t>)</m:t>
                          </m:r>
                        </m:den>
                      </m:f>
                    </m:oMath>
                  </m:oMathPara>
                </a14:m>
                <a:endParaRPr lang="en-US" sz="2856" dirty="0"/>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9946" y="1360947"/>
                <a:ext cx="11510433" cy="5566866"/>
              </a:xfrm>
              <a:prstGeom prst="rect">
                <a:avLst/>
              </a:prstGeom>
              <a:blipFill>
                <a:blip r:embed="rId3"/>
                <a:stretch>
                  <a:fillRect l="-318"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8</a:t>
            </a:fld>
            <a:endParaRPr lang="en-US" dirty="0">
              <a:solidFill>
                <a:srgbClr val="000000">
                  <a:tint val="75000"/>
                </a:srgbClr>
              </a:solidFill>
            </a:endParaRPr>
          </a:p>
        </p:txBody>
      </p:sp>
      <p:cxnSp>
        <p:nvCxnSpPr>
          <p:cNvPr id="7" name="Straight Arrow Connector 6"/>
          <p:cNvCxnSpPr/>
          <p:nvPr/>
        </p:nvCxnSpPr>
        <p:spPr>
          <a:xfrm flipH="1" flipV="1">
            <a:off x="7282832" y="6206591"/>
            <a:ext cx="2548991" cy="89013"/>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H="1">
            <a:off x="7436581" y="5033246"/>
            <a:ext cx="2322414" cy="318734"/>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9871590" y="4280687"/>
                <a:ext cx="2404027" cy="26327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Both of these are themselves sample statistics from data y and X.  Remember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b="1" i="1">
                                <a:latin typeface="Cambria Math" panose="02040503050406030204" pitchFamily="18" charset="0"/>
                              </a:rPr>
                              <m:t>𝜷</m:t>
                            </m:r>
                          </m:e>
                        </m:acc>
                      </m:e>
                      <m:sub>
                        <m:r>
                          <a:rPr lang="en-US" sz="1400" i="1">
                            <a:latin typeface="Cambria Math" panose="02040503050406030204" pitchFamily="18" charset="0"/>
                          </a:rPr>
                          <m:t>1</m:t>
                        </m:r>
                      </m:sub>
                    </m:sSub>
                  </m:oMath>
                </a14:m>
                <a:r>
                  <a:rPr lang="en-US" sz="1400" dirty="0">
                    <a:gradFill>
                      <a:gsLst>
                        <a:gs pos="2917">
                          <a:schemeClr val="tx1"/>
                        </a:gs>
                        <a:gs pos="30000">
                          <a:schemeClr val="tx1"/>
                        </a:gs>
                      </a:gsLst>
                      <a:lin ang="5400000" scaled="0"/>
                    </a:gradFill>
                  </a:rPr>
                  <a:t> is As a result, they both have their own distributions (e.g., normal and Chi Squared).  The resulting ratio has the Student t distribution which is used for hypothesis testing for a given sample.</a:t>
                </a:r>
              </a:p>
            </p:txBody>
          </p:sp>
        </mc:Choice>
        <mc:Fallback xmlns="">
          <p:sp>
            <p:nvSpPr>
              <p:cNvPr id="15" name="TextBox 14"/>
              <p:cNvSpPr txBox="1">
                <a:spLocks noRot="1" noChangeAspect="1" noMove="1" noResize="1" noEditPoints="1" noAdjustHandles="1" noChangeArrowheads="1" noChangeShapeType="1" noTextEdit="1"/>
              </p:cNvSpPr>
              <p:nvPr/>
            </p:nvSpPr>
            <p:spPr>
              <a:xfrm>
                <a:off x="9871590" y="4280687"/>
                <a:ext cx="2404027" cy="263270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4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40592"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9</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482282"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618745" y="6455314"/>
                <a:ext cx="1197507" cy="394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300519" y="2764763"/>
                <a:ext cx="3018207" cy="39950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a:p>
                <a:endParaRPr lang="en-US" dirty="0"/>
              </a:p>
              <a:p>
                <a:r>
                  <a:rPr lang="en-US" dirty="0">
                    <a:latin typeface="+mj-lt"/>
                  </a:rPr>
                  <a:t>We reject the null hypothesis that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=55</m:t>
                    </m:r>
                  </m:oMath>
                </a14:m>
                <a:r>
                  <a:rPr lang="en-US" dirty="0">
                    <a:latin typeface="+mj-lt"/>
                  </a:rPr>
                  <a:t> at the 5% confidence interval.</a:t>
                </a:r>
              </a:p>
              <a:p>
                <a:endParaRPr lang="en-US" dirty="0">
                  <a:latin typeface="+mj-lt"/>
                </a:endParaRPr>
              </a:p>
              <a:p>
                <a:r>
                  <a:rPr lang="en-US" dirty="0">
                    <a:latin typeface="+mj-lt"/>
                  </a:rPr>
                  <a:t>e.g., only a 5% chance that we would see sample mean speed of 65 if true mean speed were 55.  </a:t>
                </a:r>
              </a:p>
              <a:p>
                <a:endParaRPr lang="en-US" dirty="0">
                  <a:latin typeface="+mj-lt"/>
                </a:endParaRPr>
              </a:p>
              <a:p>
                <a:r>
                  <a:rPr lang="en-US" dirty="0">
                    <a:latin typeface="+mj-lt"/>
                  </a:rPr>
                  <a:t>NOTE: that 5% is the p-value</a:t>
                </a:r>
              </a:p>
            </p:txBody>
          </p:sp>
        </mc:Choice>
        <mc:Fallback xmlns="">
          <p:sp>
            <p:nvSpPr>
              <p:cNvPr id="12" name="Rectangle 11"/>
              <p:cNvSpPr>
                <a:spLocks noRot="1" noChangeAspect="1" noMove="1" noResize="1" noEditPoints="1" noAdjustHandles="1" noChangeArrowheads="1" noChangeShapeType="1" noTextEdit="1"/>
              </p:cNvSpPr>
              <p:nvPr/>
            </p:nvSpPr>
            <p:spPr>
              <a:xfrm>
                <a:off x="9300519" y="2764763"/>
                <a:ext cx="3018207" cy="3995068"/>
              </a:xfrm>
              <a:prstGeom prst="rect">
                <a:avLst/>
              </a:prstGeom>
              <a:blipFill>
                <a:blip r:embed="rId6"/>
                <a:stretch>
                  <a:fillRect l="-1818" r="-606" b="-1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84561" y="2848294"/>
                <a:ext cx="3061258" cy="39950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a:p>
                <a:endParaRPr lang="en-US" dirty="0"/>
              </a:p>
              <a:p>
                <a:r>
                  <a:rPr lang="en-US" dirty="0">
                    <a:latin typeface="+mj-lt"/>
                  </a:rPr>
                  <a:t>We fail to reject the null hypothesis that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oMath>
                </a14:m>
                <a:r>
                  <a:rPr lang="en-US" dirty="0">
                    <a:latin typeface="+mj-lt"/>
                  </a:rPr>
                  <a:t>60 at the 5% confidence interval.</a:t>
                </a:r>
              </a:p>
              <a:p>
                <a:endParaRPr lang="en-US" dirty="0">
                  <a:latin typeface="+mj-lt"/>
                </a:endParaRPr>
              </a:p>
              <a:p>
                <a:r>
                  <a:rPr lang="en-US" dirty="0">
                    <a:latin typeface="+mj-lt"/>
                  </a:rPr>
                  <a:t>e.g., a ~30% chance that we would see sample mean speed of 65 if true mean speed were 60.  </a:t>
                </a:r>
              </a:p>
              <a:p>
                <a:endParaRPr lang="en-US" dirty="0">
                  <a:latin typeface="+mj-lt"/>
                </a:endParaRPr>
              </a:p>
              <a:p>
                <a:r>
                  <a:rPr lang="en-US" dirty="0">
                    <a:latin typeface="+mj-lt"/>
                  </a:rPr>
                  <a:t>NOTE: that 30% is the p-value</a:t>
                </a:r>
              </a:p>
            </p:txBody>
          </p:sp>
        </mc:Choice>
        <mc:Fallback xmlns="">
          <p:sp>
            <p:nvSpPr>
              <p:cNvPr id="16" name="Rectangle 15"/>
              <p:cNvSpPr>
                <a:spLocks noRot="1" noChangeAspect="1" noMove="1" noResize="1" noEditPoints="1" noAdjustHandles="1" noChangeArrowheads="1" noChangeShapeType="1" noTextEdit="1"/>
              </p:cNvSpPr>
              <p:nvPr/>
            </p:nvSpPr>
            <p:spPr>
              <a:xfrm>
                <a:off x="284561" y="2848294"/>
                <a:ext cx="3061258" cy="3995068"/>
              </a:xfrm>
              <a:prstGeom prst="rect">
                <a:avLst/>
              </a:prstGeom>
              <a:blipFill>
                <a:blip r:embed="rId7"/>
                <a:stretch>
                  <a:fillRect l="-1793" r="-1195" b="-1524"/>
                </a:stretch>
              </a:blipFill>
            </p:spPr>
            <p:txBody>
              <a:bodyPr/>
              <a:lstStyle/>
              <a:p>
                <a:r>
                  <a:rPr lang="en-US">
                    <a:noFill/>
                  </a:rPr>
                  <a:t> </a:t>
                </a:r>
              </a:p>
            </p:txBody>
          </p:sp>
        </mc:Fallback>
      </mc:AlternateContent>
    </p:spTree>
    <p:extLst>
      <p:ext uri="{BB962C8B-B14F-4D97-AF65-F5344CB8AC3E}">
        <p14:creationId xmlns:p14="http://schemas.microsoft.com/office/powerpoint/2010/main" val="1987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f760ca42-6bc8-4f0c-81d0-ac243bc76498"/>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31225</TotalTime>
  <Words>5254</Words>
  <Application>Microsoft Office PowerPoint</Application>
  <PresentationFormat>Custom</PresentationFormat>
  <Paragraphs>331</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Cambria Math</vt:lpstr>
      <vt:lpstr>Consolas</vt:lpstr>
      <vt:lpstr>Courier New</vt:lpstr>
      <vt:lpstr>Segoe UI</vt:lpstr>
      <vt:lpstr>Segoe UI Light</vt:lpstr>
      <vt:lpstr>Wingdings</vt:lpstr>
      <vt:lpstr>TFTemplate16X9</vt:lpstr>
      <vt:lpstr>3-30367_MSR Dark Blue Template 16x9</vt:lpstr>
      <vt:lpstr>Interpretation, Hypothesis Testing and Model Fit</vt:lpstr>
      <vt:lpstr>Outline</vt:lpstr>
      <vt:lpstr>Understand binary features</vt:lpstr>
      <vt:lpstr>Understand binary features</vt:lpstr>
      <vt:lpstr>Interaction terms</vt:lpstr>
      <vt:lpstr>Conditioning on Socio-demographics</vt:lpstr>
      <vt:lpstr>Interpreting regression output</vt:lpstr>
      <vt:lpstr>How does this work for inference? </vt:lpstr>
      <vt:lpstr>How does this work for inference? </vt:lpstr>
      <vt:lpstr>How does this work for inference? </vt:lpstr>
      <vt:lpstr>How does this work for inference? </vt:lpstr>
      <vt:lpstr>PowerPoint Presentation</vt:lpstr>
      <vt:lpstr>Hypothesis Testing versus Prediction</vt:lpstr>
      <vt:lpstr>Feature explosion </vt:lpstr>
      <vt:lpstr>Cross Validation &amp; Model Selection</vt:lpstr>
      <vt:lpstr>Validation set methodology </vt:lpstr>
      <vt:lpstr>Cross-validation</vt:lpstr>
      <vt:lpstr>K-fold cross-validation</vt:lpstr>
      <vt:lpstr>K-fold cross-validation</vt:lpstr>
      <vt:lpstr>Parametric versus Non-parametric Models</vt:lpstr>
      <vt:lpstr>Parametric vs. non-parametric regression</vt:lpstr>
      <vt:lpstr>Local averaging</vt:lpstr>
      <vt:lpstr>Local averaging vs. bins</vt:lpstr>
      <vt:lpstr>Kernels</vt:lpstr>
      <vt:lpstr>Bandwidths</vt:lpstr>
      <vt:lpstr>K-nearest neighbors</vt:lpstr>
      <vt:lpstr>Local polynomial regression</vt:lpstr>
      <vt:lpstr>Some examples</vt:lpstr>
      <vt:lpstr>Some examples</vt:lpstr>
      <vt:lpstr>Local polynomial in R locfit  install.packages(locfit) library(locfit)  Modeler needs to specify: bandwidth (or fraction of nearest neighbors), degree of the local polynomial  Contrast: in parametric regression, we had to write down a model  Aside: we’ll learn that non-parametric methods struggle in higher dimensions</vt:lpstr>
      <vt:lpstr>When to use each model?</vt:lpstr>
    </vt:vector>
  </TitlesOfParts>
  <Manager>&lt;Comms manager/speech writer&gt;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Rivka Schuster</cp:lastModifiedBy>
  <cp:revision>1194</cp:revision>
  <dcterms:created xsi:type="dcterms:W3CDTF">2012-05-22T07:38:31Z</dcterms:created>
  <dcterms:modified xsi:type="dcterms:W3CDTF">2017-06-22T19:55:27Z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