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5" r:id="rId4"/>
    <p:sldId id="274" r:id="rId5"/>
    <p:sldId id="271" r:id="rId6"/>
    <p:sldId id="259" r:id="rId7"/>
    <p:sldId id="257" r:id="rId8"/>
    <p:sldId id="260" r:id="rId9"/>
    <p:sldId id="262" r:id="rId10"/>
    <p:sldId id="258" r:id="rId11"/>
    <p:sldId id="261"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E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1/6/2023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82086" y="1024346"/>
            <a:ext cx="7840481" cy="1654629"/>
          </a:xfrm>
        </p:spPr>
        <p:txBody>
          <a:bodyPr>
            <a:normAutofit/>
          </a:bodyPr>
          <a:lstStyle/>
          <a:p>
            <a:r>
              <a:rPr lang="en-US" b="1" dirty="0"/>
              <a:t>API security challenge</a:t>
            </a:r>
            <a:br>
              <a:rPr lang="en-US" b="1" dirty="0"/>
            </a:br>
            <a:endParaRPr lang="he-IL" b="1" dirty="0"/>
          </a:p>
        </p:txBody>
      </p:sp>
      <p:sp>
        <p:nvSpPr>
          <p:cNvPr id="3" name="כותרת משנה 2"/>
          <p:cNvSpPr>
            <a:spLocks noGrp="1"/>
          </p:cNvSpPr>
          <p:nvPr>
            <p:ph type="subTitle" idx="1"/>
          </p:nvPr>
        </p:nvSpPr>
        <p:spPr>
          <a:xfrm>
            <a:off x="11103427" y="0"/>
            <a:ext cx="862150" cy="584441"/>
          </a:xfrm>
        </p:spPr>
        <p:txBody>
          <a:bodyPr>
            <a:normAutofit/>
          </a:bodyPr>
          <a:lstStyle/>
          <a:p>
            <a:r>
              <a:rPr lang="he-IL" sz="1600" b="1" dirty="0">
                <a:solidFill>
                  <a:schemeClr val="tx1"/>
                </a:solidFill>
              </a:rPr>
              <a:t>בס"ד</a:t>
            </a:r>
            <a:endParaRPr lang="en-US" sz="2400" b="1" dirty="0">
              <a:solidFill>
                <a:schemeClr val="tx1"/>
              </a:solidFill>
            </a:endParaRPr>
          </a:p>
        </p:txBody>
      </p:sp>
      <p:sp>
        <p:nvSpPr>
          <p:cNvPr id="5" name="כותרת משנה 2"/>
          <p:cNvSpPr txBox="1">
            <a:spLocks/>
          </p:cNvSpPr>
          <p:nvPr/>
        </p:nvSpPr>
        <p:spPr>
          <a:xfrm>
            <a:off x="382086" y="3009901"/>
            <a:ext cx="10202093" cy="1986642"/>
          </a:xfrm>
          <a:prstGeom prst="rect">
            <a:avLst/>
          </a:prstGeom>
        </p:spPr>
        <p:txBody>
          <a:bodyPr vert="horz" lIns="91440" tIns="45720" rIns="91440" bIns="45720" rtlCol="0" anchor="t">
            <a:normAutofit/>
          </a:bodyPr>
          <a:lstStyle>
            <a:lvl1pPr marL="0" indent="0" algn="l" defTabSz="457200" rtl="1"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400" b="1" dirty="0">
                <a:solidFill>
                  <a:schemeClr val="tx1"/>
                </a:solidFill>
              </a:rPr>
              <a:t>Amit Waizman and Rivka </a:t>
            </a:r>
            <a:r>
              <a:rPr lang="en-US" sz="2400" b="1" dirty="0" smtClean="0">
                <a:solidFill>
                  <a:schemeClr val="tx1"/>
                </a:solidFill>
              </a:rPr>
              <a:t>Buskila</a:t>
            </a:r>
            <a:endParaRPr lang="he-IL" sz="2400" b="1" dirty="0" smtClean="0">
              <a:solidFill>
                <a:schemeClr val="tx1"/>
              </a:solidFill>
            </a:endParaRPr>
          </a:p>
          <a:p>
            <a:r>
              <a:rPr lang="he-IL" sz="2400" b="1" dirty="0" smtClean="0">
                <a:solidFill>
                  <a:schemeClr val="tx1"/>
                </a:solidFill>
              </a:rPr>
              <a:t>   206701187  314635756</a:t>
            </a:r>
            <a:endParaRPr lang="en-US" sz="2400" b="1" dirty="0" smtClean="0">
              <a:solidFill>
                <a:schemeClr val="tx1"/>
              </a:solidFill>
            </a:endParaRPr>
          </a:p>
          <a:p>
            <a:r>
              <a:rPr lang="en-US" sz="2400" b="1" dirty="0" smtClean="0">
                <a:solidFill>
                  <a:schemeClr val="tx1"/>
                </a:solidFill>
              </a:rPr>
              <a:t>GitHub: https://</a:t>
            </a:r>
            <a:r>
              <a:rPr lang="en-US" sz="2400" b="1" dirty="0">
                <a:solidFill>
                  <a:schemeClr val="tx1"/>
                </a:solidFill>
              </a:rPr>
              <a:t>github.com/rivkabuskila/API_security_challenge.git</a:t>
            </a:r>
          </a:p>
          <a:p>
            <a:endParaRPr lang="en-US" sz="2400" b="1" dirty="0">
              <a:solidFill>
                <a:schemeClr val="tx1"/>
              </a:solidFill>
            </a:endParaRPr>
          </a:p>
        </p:txBody>
      </p:sp>
    </p:spTree>
    <p:extLst>
      <p:ext uri="{BB962C8B-B14F-4D97-AF65-F5344CB8AC3E}">
        <p14:creationId xmlns:p14="http://schemas.microsoft.com/office/powerpoint/2010/main" val="3623828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96532" y="5350933"/>
            <a:ext cx="8534400" cy="1507067"/>
          </a:xfrm>
        </p:spPr>
        <p:txBody>
          <a:bodyPr/>
          <a:lstStyle/>
          <a:p>
            <a:r>
              <a:rPr lang="en-US" dirty="0"/>
              <a:t>Dataset Attack type 3</a:t>
            </a:r>
            <a:endParaRPr lang="he-IL" dirty="0"/>
          </a:p>
        </p:txBody>
      </p:sp>
      <p:pic>
        <p:nvPicPr>
          <p:cNvPr id="5" name="תמונה 4"/>
          <p:cNvPicPr>
            <a:picLocks noChangeAspect="1"/>
          </p:cNvPicPr>
          <p:nvPr/>
        </p:nvPicPr>
        <p:blipFill>
          <a:blip r:embed="rId2"/>
          <a:stretch>
            <a:fillRect/>
          </a:stretch>
        </p:blipFill>
        <p:spPr>
          <a:xfrm>
            <a:off x="2490651" y="175609"/>
            <a:ext cx="6112105" cy="5425851"/>
          </a:xfrm>
          <a:prstGeom prst="rect">
            <a:avLst/>
          </a:prstGeom>
        </p:spPr>
      </p:pic>
    </p:spTree>
    <p:extLst>
      <p:ext uri="{BB962C8B-B14F-4D97-AF65-F5344CB8AC3E}">
        <p14:creationId xmlns:p14="http://schemas.microsoft.com/office/powerpoint/2010/main" val="3462993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61698" y="5350933"/>
            <a:ext cx="8534400" cy="1507067"/>
          </a:xfrm>
        </p:spPr>
        <p:txBody>
          <a:bodyPr/>
          <a:lstStyle/>
          <a:p>
            <a:r>
              <a:rPr lang="en-US" dirty="0"/>
              <a:t>Dataset Attack type 4</a:t>
            </a:r>
            <a:endParaRPr lang="he-IL" dirty="0"/>
          </a:p>
        </p:txBody>
      </p:sp>
      <p:pic>
        <p:nvPicPr>
          <p:cNvPr id="4" name="מציין מיקום תוכן 3"/>
          <p:cNvPicPr>
            <a:picLocks noGrp="1" noChangeAspect="1"/>
          </p:cNvPicPr>
          <p:nvPr>
            <p:ph idx="1"/>
          </p:nvPr>
        </p:nvPicPr>
        <p:blipFill>
          <a:blip r:embed="rId2"/>
          <a:stretch>
            <a:fillRect/>
          </a:stretch>
        </p:blipFill>
        <p:spPr>
          <a:xfrm>
            <a:off x="2394857" y="277972"/>
            <a:ext cx="5852159" cy="4672444"/>
          </a:xfrm>
          <a:prstGeom prst="rect">
            <a:avLst/>
          </a:prstGeom>
        </p:spPr>
      </p:pic>
    </p:spTree>
    <p:extLst>
      <p:ext uri="{BB962C8B-B14F-4D97-AF65-F5344CB8AC3E}">
        <p14:creationId xmlns:p14="http://schemas.microsoft.com/office/powerpoint/2010/main" val="3123377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5350933"/>
            <a:ext cx="8534400" cy="1507067"/>
          </a:xfrm>
        </p:spPr>
        <p:txBody>
          <a:bodyPr/>
          <a:lstStyle/>
          <a:p>
            <a:r>
              <a:rPr lang="en-US" dirty="0" smtClean="0"/>
              <a:t>Result validation</a:t>
            </a:r>
            <a:endParaRPr lang="he-IL" dirty="0"/>
          </a:p>
        </p:txBody>
      </p:sp>
      <p:pic>
        <p:nvPicPr>
          <p:cNvPr id="4" name="מציין מיקום תוכן 3"/>
          <p:cNvPicPr>
            <a:picLocks noGrp="1" noChangeAspect="1"/>
          </p:cNvPicPr>
          <p:nvPr>
            <p:ph idx="1"/>
          </p:nvPr>
        </p:nvPicPr>
        <p:blipFill rotWithShape="1">
          <a:blip r:embed="rId2"/>
          <a:srcRect l="699" t="11955"/>
          <a:stretch/>
        </p:blipFill>
        <p:spPr>
          <a:xfrm>
            <a:off x="708659" y="2232659"/>
            <a:ext cx="11055033" cy="1912561"/>
          </a:xfrm>
          <a:prstGeom prst="rect">
            <a:avLst/>
          </a:prstGeom>
        </p:spPr>
      </p:pic>
    </p:spTree>
    <p:extLst>
      <p:ext uri="{BB962C8B-B14F-4D97-AF65-F5344CB8AC3E}">
        <p14:creationId xmlns:p14="http://schemas.microsoft.com/office/powerpoint/2010/main" val="246965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15186" y="0"/>
            <a:ext cx="8534400" cy="1507067"/>
          </a:xfrm>
        </p:spPr>
        <p:txBody>
          <a:bodyPr/>
          <a:lstStyle/>
          <a:p>
            <a:r>
              <a:rPr lang="en-US" dirty="0" smtClean="0"/>
              <a:t>Data exploration</a:t>
            </a:r>
            <a:endParaRPr lang="he-IL" dirty="0"/>
          </a:p>
        </p:txBody>
      </p:sp>
      <p:sp>
        <p:nvSpPr>
          <p:cNvPr id="3" name="מציין מיקום תוכן 2"/>
          <p:cNvSpPr>
            <a:spLocks noGrp="1"/>
          </p:cNvSpPr>
          <p:nvPr>
            <p:ph idx="1"/>
          </p:nvPr>
        </p:nvSpPr>
        <p:spPr>
          <a:xfrm>
            <a:off x="2571795" y="429260"/>
            <a:ext cx="8534400" cy="3615267"/>
          </a:xfrm>
        </p:spPr>
        <p:txBody>
          <a:bodyPr/>
          <a:lstStyle/>
          <a:p>
            <a:r>
              <a:rPr lang="he-IL" dirty="0" smtClean="0"/>
              <a:t>ניתוח המידע והבנתו לעמוק </a:t>
            </a:r>
          </a:p>
          <a:p>
            <a:r>
              <a:rPr lang="he-IL" dirty="0" smtClean="0"/>
              <a:t>זיהוי פיצ'רים חשודים </a:t>
            </a:r>
            <a:endParaRPr lang="he-IL" dirty="0"/>
          </a:p>
          <a:p>
            <a:r>
              <a:rPr lang="he-IL" dirty="0" smtClean="0"/>
              <a:t>סינון מידע מיותר והתמקדות בעיקר</a:t>
            </a:r>
          </a:p>
        </p:txBody>
      </p:sp>
    </p:spTree>
    <p:extLst>
      <p:ext uri="{BB962C8B-B14F-4D97-AF65-F5344CB8AC3E}">
        <p14:creationId xmlns:p14="http://schemas.microsoft.com/office/powerpoint/2010/main" val="4031969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תוכן 2"/>
          <p:cNvSpPr>
            <a:spLocks noGrp="1"/>
          </p:cNvSpPr>
          <p:nvPr>
            <p:ph idx="1"/>
          </p:nvPr>
        </p:nvSpPr>
        <p:spPr>
          <a:xfrm>
            <a:off x="586740" y="1058316"/>
            <a:ext cx="11330940" cy="5120640"/>
          </a:xfrm>
        </p:spPr>
        <p:txBody>
          <a:bodyPr>
            <a:normAutofit/>
          </a:bodyPr>
          <a:lstStyle/>
          <a:p>
            <a:r>
              <a:rPr lang="en-US" sz="1400" b="1" dirty="0"/>
              <a:t>SQL Injection </a:t>
            </a:r>
            <a:endParaRPr lang="he-IL" sz="1400" b="1" dirty="0" smtClean="0"/>
          </a:p>
          <a:p>
            <a:r>
              <a:rPr lang="he-IL" sz="1400" dirty="0"/>
              <a:t>משתמשת בשאילתות </a:t>
            </a:r>
            <a:r>
              <a:rPr lang="en-US" sz="1400" dirty="0" smtClean="0"/>
              <a:t> SQL </a:t>
            </a:r>
            <a:r>
              <a:rPr lang="en-US" sz="1400" dirty="0"/>
              <a:t>backend </a:t>
            </a:r>
            <a:r>
              <a:rPr lang="he-IL" sz="1400" dirty="0"/>
              <a:t>כדי להחדיר קוד ישירות לשרתי מסד הנתונים של </a:t>
            </a:r>
            <a:r>
              <a:rPr lang="en-US" sz="1400" dirty="0" smtClean="0"/>
              <a:t>SQL</a:t>
            </a:r>
          </a:p>
          <a:p>
            <a:endParaRPr lang="he-IL" sz="1400" dirty="0" smtClean="0"/>
          </a:p>
          <a:p>
            <a:pPr marL="0" indent="0">
              <a:buNone/>
            </a:pPr>
            <a:endParaRPr lang="en-US" sz="1400" dirty="0"/>
          </a:p>
          <a:p>
            <a:r>
              <a:rPr lang="en-US" sz="1400" b="1" dirty="0"/>
              <a:t>Directory </a:t>
            </a:r>
            <a:r>
              <a:rPr lang="en-US" sz="1400" b="1" dirty="0" smtClean="0"/>
              <a:t>Traversal</a:t>
            </a:r>
            <a:endParaRPr lang="he-IL" sz="1400" b="1" dirty="0" smtClean="0"/>
          </a:p>
          <a:p>
            <a:r>
              <a:rPr lang="he-IL" sz="1400" dirty="0"/>
              <a:t>משתמש במחרוזות חציית מסוף בסיסיות על מנת להגיע לתיקיות בשרתים המארחים שלא נועדו לגשת למשתמש</a:t>
            </a:r>
            <a:r>
              <a:rPr lang="he-IL" sz="1400" dirty="0" smtClean="0"/>
              <a:t>.</a:t>
            </a:r>
          </a:p>
          <a:p>
            <a:pPr marL="0" indent="0">
              <a:buNone/>
            </a:pPr>
            <a:endParaRPr lang="he-IL" sz="1400" dirty="0" smtClean="0"/>
          </a:p>
          <a:p>
            <a:pPr marL="0" indent="0">
              <a:buNone/>
            </a:pPr>
            <a:endParaRPr lang="he-IL" sz="1400" dirty="0"/>
          </a:p>
          <a:p>
            <a:r>
              <a:rPr lang="en-US" sz="1400" b="1" dirty="0" smtClean="0"/>
              <a:t>(RCE)</a:t>
            </a:r>
            <a:r>
              <a:rPr lang="he-IL" sz="1400" b="1" dirty="0" smtClean="0"/>
              <a:t> </a:t>
            </a:r>
            <a:r>
              <a:rPr lang="en-US" sz="1400" b="1" dirty="0" smtClean="0"/>
              <a:t>Remote </a:t>
            </a:r>
            <a:r>
              <a:rPr lang="en-US" sz="1400" b="1" dirty="0"/>
              <a:t>Code </a:t>
            </a:r>
            <a:r>
              <a:rPr lang="en-US" sz="1400" b="1" dirty="0" smtClean="0"/>
              <a:t>Execution</a:t>
            </a:r>
            <a:endParaRPr lang="he-IL" sz="1400" b="1" dirty="0" smtClean="0"/>
          </a:p>
          <a:p>
            <a:r>
              <a:rPr lang="he-IL" sz="1400" dirty="0" smtClean="0"/>
              <a:t> הוא מאפשר לתוקף להריץ </a:t>
            </a:r>
            <a:r>
              <a:rPr lang="he-IL" sz="1400" dirty="0"/>
              <a:t>קוד מרחוק על המחשב המקומי</a:t>
            </a:r>
            <a:r>
              <a:rPr lang="he-IL" sz="1400" dirty="0" smtClean="0"/>
              <a:t>.</a:t>
            </a:r>
          </a:p>
          <a:p>
            <a:endParaRPr lang="he-IL" sz="1400" dirty="0" smtClean="0"/>
          </a:p>
          <a:p>
            <a:endParaRPr lang="en-US" sz="1400" dirty="0" smtClean="0"/>
          </a:p>
          <a:p>
            <a:r>
              <a:rPr lang="en-US" sz="1400" b="1" dirty="0"/>
              <a:t>Cookie </a:t>
            </a:r>
            <a:r>
              <a:rPr lang="en-US" sz="1400" b="1" dirty="0" smtClean="0"/>
              <a:t>Injection</a:t>
            </a:r>
          </a:p>
          <a:p>
            <a:r>
              <a:rPr lang="he-IL" sz="1400" dirty="0"/>
              <a:t>משמש לפעמים כדי לגשת למשתמש אחר באופן לא לגיטימי על ידי שימוש באסימונים שלו.</a:t>
            </a:r>
          </a:p>
          <a:p>
            <a:endParaRPr lang="he-IL" sz="1400" b="1" dirty="0"/>
          </a:p>
          <a:p>
            <a:endParaRPr lang="he-IL" sz="1400" dirty="0"/>
          </a:p>
          <a:p>
            <a:endParaRPr lang="he-IL" sz="1400" dirty="0" smtClean="0"/>
          </a:p>
          <a:p>
            <a:endParaRPr lang="he-IL" sz="1400" dirty="0" smtClean="0"/>
          </a:p>
          <a:p>
            <a:endParaRPr lang="he-IL" sz="1400" dirty="0"/>
          </a:p>
        </p:txBody>
      </p:sp>
      <p:pic>
        <p:nvPicPr>
          <p:cNvPr id="7" name="תמונה 6">
            <a:extLst>
              <a:ext uri="{FF2B5EF4-FFF2-40B4-BE49-F238E27FC236}">
                <a16:creationId xmlns:a16="http://schemas.microsoft.com/office/drawing/2014/main" id="{58DF6F57-C9EE-4D3D-FB41-DE902CDF4058}"/>
              </a:ext>
            </a:extLst>
          </p:cNvPr>
          <p:cNvPicPr>
            <a:picLocks noChangeAspect="1"/>
          </p:cNvPicPr>
          <p:nvPr/>
        </p:nvPicPr>
        <p:blipFill rotWithShape="1">
          <a:blip r:embed="rId2"/>
          <a:srcRect l="5820" t="54790" r="17782" b="39256"/>
          <a:stretch/>
        </p:blipFill>
        <p:spPr>
          <a:xfrm>
            <a:off x="416959" y="1334502"/>
            <a:ext cx="7685208" cy="269214"/>
          </a:xfrm>
          <a:prstGeom prst="rect">
            <a:avLst/>
          </a:prstGeom>
        </p:spPr>
      </p:pic>
      <p:pic>
        <p:nvPicPr>
          <p:cNvPr id="8" name="תמונה 7">
            <a:extLst>
              <a:ext uri="{FF2B5EF4-FFF2-40B4-BE49-F238E27FC236}">
                <a16:creationId xmlns:a16="http://schemas.microsoft.com/office/drawing/2014/main" id="{16273D82-18A8-3888-3D8E-A7253D138A6C}"/>
              </a:ext>
            </a:extLst>
          </p:cNvPr>
          <p:cNvPicPr>
            <a:picLocks noChangeAspect="1"/>
          </p:cNvPicPr>
          <p:nvPr/>
        </p:nvPicPr>
        <p:blipFill rotWithShape="1">
          <a:blip r:embed="rId3"/>
          <a:srcRect l="5650" t="54500" r="29253" b="37251"/>
          <a:stretch/>
        </p:blipFill>
        <p:spPr>
          <a:xfrm>
            <a:off x="416959" y="1665677"/>
            <a:ext cx="5717722" cy="296612"/>
          </a:xfrm>
          <a:prstGeom prst="rect">
            <a:avLst/>
          </a:prstGeom>
        </p:spPr>
      </p:pic>
      <p:pic>
        <p:nvPicPr>
          <p:cNvPr id="9" name="תמונה 8">
            <a:extLst>
              <a:ext uri="{FF2B5EF4-FFF2-40B4-BE49-F238E27FC236}">
                <a16:creationId xmlns:a16="http://schemas.microsoft.com/office/drawing/2014/main" id="{F7B165E6-6284-66EE-5B41-71EFEA0C109B}"/>
              </a:ext>
            </a:extLst>
          </p:cNvPr>
          <p:cNvPicPr>
            <a:picLocks noChangeAspect="1"/>
          </p:cNvPicPr>
          <p:nvPr/>
        </p:nvPicPr>
        <p:blipFill rotWithShape="1">
          <a:blip r:embed="rId4"/>
          <a:srcRect l="3782" t="55614" r="33879" b="37605"/>
          <a:stretch/>
        </p:blipFill>
        <p:spPr>
          <a:xfrm>
            <a:off x="416959" y="2774360"/>
            <a:ext cx="6520876" cy="288092"/>
          </a:xfrm>
          <a:prstGeom prst="rect">
            <a:avLst/>
          </a:prstGeom>
        </p:spPr>
      </p:pic>
      <p:pic>
        <p:nvPicPr>
          <p:cNvPr id="10" name="תמונה 9">
            <a:extLst>
              <a:ext uri="{FF2B5EF4-FFF2-40B4-BE49-F238E27FC236}">
                <a16:creationId xmlns:a16="http://schemas.microsoft.com/office/drawing/2014/main" id="{9C0736A9-31C8-5373-E21D-53B403681DB3}"/>
              </a:ext>
            </a:extLst>
          </p:cNvPr>
          <p:cNvPicPr>
            <a:picLocks noChangeAspect="1"/>
          </p:cNvPicPr>
          <p:nvPr/>
        </p:nvPicPr>
        <p:blipFill rotWithShape="1">
          <a:blip r:embed="rId5"/>
          <a:srcRect l="2598" t="53437" r="18159" b="38633"/>
          <a:stretch/>
        </p:blipFill>
        <p:spPr>
          <a:xfrm>
            <a:off x="416959" y="3986417"/>
            <a:ext cx="6608464" cy="270680"/>
          </a:xfrm>
          <a:prstGeom prst="rect">
            <a:avLst/>
          </a:prstGeom>
        </p:spPr>
      </p:pic>
      <p:pic>
        <p:nvPicPr>
          <p:cNvPr id="19" name="תמונה 18">
            <a:extLst>
              <a:ext uri="{FF2B5EF4-FFF2-40B4-BE49-F238E27FC236}">
                <a16:creationId xmlns:a16="http://schemas.microsoft.com/office/drawing/2014/main" id="{6103D63D-71C8-4D4F-F6D4-865AD8FBF107}"/>
              </a:ext>
            </a:extLst>
          </p:cNvPr>
          <p:cNvPicPr>
            <a:picLocks noChangeAspect="1"/>
          </p:cNvPicPr>
          <p:nvPr/>
        </p:nvPicPr>
        <p:blipFill rotWithShape="1">
          <a:blip r:embed="rId6"/>
          <a:srcRect l="-744" t="44097" r="1314" b="35496"/>
          <a:stretch/>
        </p:blipFill>
        <p:spPr>
          <a:xfrm>
            <a:off x="312420" y="5451743"/>
            <a:ext cx="7383780" cy="810190"/>
          </a:xfrm>
          <a:prstGeom prst="rect">
            <a:avLst/>
          </a:prstGeom>
        </p:spPr>
      </p:pic>
      <p:sp>
        <p:nvSpPr>
          <p:cNvPr id="20" name="מלבן 19"/>
          <p:cNvSpPr/>
          <p:nvPr/>
        </p:nvSpPr>
        <p:spPr>
          <a:xfrm>
            <a:off x="3598001" y="1694832"/>
            <a:ext cx="812617" cy="218326"/>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1" name="מלבן 20"/>
          <p:cNvSpPr/>
          <p:nvPr/>
        </p:nvSpPr>
        <p:spPr>
          <a:xfrm>
            <a:off x="5167721" y="1325617"/>
            <a:ext cx="812617" cy="218326"/>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2" name="מלבן 21"/>
          <p:cNvSpPr/>
          <p:nvPr/>
        </p:nvSpPr>
        <p:spPr>
          <a:xfrm>
            <a:off x="3853254" y="2791770"/>
            <a:ext cx="1838886" cy="218087"/>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3" name="מלבן 22"/>
          <p:cNvSpPr/>
          <p:nvPr/>
        </p:nvSpPr>
        <p:spPr>
          <a:xfrm>
            <a:off x="3906594" y="3986418"/>
            <a:ext cx="2600886" cy="270680"/>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4" name="מלבן 23"/>
          <p:cNvSpPr/>
          <p:nvPr/>
        </p:nvSpPr>
        <p:spPr>
          <a:xfrm>
            <a:off x="802788" y="5443904"/>
            <a:ext cx="660252" cy="181631"/>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5" name="מלבן 24"/>
          <p:cNvSpPr/>
          <p:nvPr/>
        </p:nvSpPr>
        <p:spPr>
          <a:xfrm>
            <a:off x="2067708" y="6088141"/>
            <a:ext cx="660252" cy="181631"/>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86632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3192" y="49931"/>
            <a:ext cx="12335192" cy="4254451"/>
          </a:xfrm>
        </p:spPr>
        <p:txBody>
          <a:bodyPr>
            <a:normAutofit fontScale="85000" lnSpcReduction="10000"/>
          </a:bodyPr>
          <a:lstStyle/>
          <a:p>
            <a:r>
              <a:rPr lang="en-US" sz="1800" b="1" dirty="0" smtClean="0"/>
              <a:t>Cross </a:t>
            </a:r>
            <a:r>
              <a:rPr lang="en-US" sz="1800" b="1" dirty="0"/>
              <a:t>Site Scripting (</a:t>
            </a:r>
            <a:r>
              <a:rPr lang="en-US" sz="1800" b="1" dirty="0" smtClean="0"/>
              <a:t>XSS) </a:t>
            </a:r>
            <a:endParaRPr lang="he-IL" sz="1800" b="1" dirty="0" smtClean="0"/>
          </a:p>
          <a:p>
            <a:r>
              <a:rPr lang="he-IL" sz="1800" dirty="0"/>
              <a:t>מאפשרת לתוקף להריץ קוד בצד הלקוח שישפיע בסופו של דבר על תהליכים רגישים המטופלים על ידי </a:t>
            </a:r>
            <a:r>
              <a:rPr lang="he-IL" sz="1800" dirty="0" smtClean="0"/>
              <a:t>ה-</a:t>
            </a:r>
            <a:r>
              <a:rPr lang="en-US" sz="1800" dirty="0" smtClean="0"/>
              <a:t>backend</a:t>
            </a:r>
            <a:r>
              <a:rPr lang="he-IL" sz="1800" dirty="0" smtClean="0"/>
              <a:t>  </a:t>
            </a:r>
            <a:endParaRPr lang="he-IL" sz="1800" dirty="0"/>
          </a:p>
          <a:p>
            <a:endParaRPr lang="he-IL" sz="1800" dirty="0" smtClean="0"/>
          </a:p>
          <a:p>
            <a:endParaRPr lang="he-IL" sz="1800" dirty="0"/>
          </a:p>
          <a:p>
            <a:endParaRPr lang="he-IL" sz="1800" dirty="0" smtClean="0"/>
          </a:p>
          <a:p>
            <a:r>
              <a:rPr lang="en-US" sz="1800" b="1" dirty="0"/>
              <a:t>Log </a:t>
            </a:r>
            <a:r>
              <a:rPr lang="en-US" sz="1800" b="1" dirty="0" smtClean="0"/>
              <a:t>Forging</a:t>
            </a:r>
            <a:endParaRPr lang="he-IL" sz="1800" b="1" dirty="0" smtClean="0"/>
          </a:p>
          <a:p>
            <a:r>
              <a:rPr lang="he-IL" sz="1800" dirty="0"/>
              <a:t>מאפשר לתוקף "להזריק" יומני משתמשים אחרים או לזייף את יומני ההתקפה שלו על מנת להקשות על כל חוקר אבטחה לגלות מה הוא באמת עשה במהלך הגישה שלו.</a:t>
            </a:r>
          </a:p>
          <a:p>
            <a:endParaRPr lang="he-IL" sz="1800" dirty="0"/>
          </a:p>
          <a:p>
            <a:endParaRPr lang="he-IL" sz="1800" dirty="0" smtClean="0"/>
          </a:p>
          <a:p>
            <a:pPr marL="0" indent="0">
              <a:buNone/>
            </a:pPr>
            <a:endParaRPr lang="he-IL" sz="1800" dirty="0" smtClean="0"/>
          </a:p>
          <a:p>
            <a:r>
              <a:rPr lang="en-US" sz="1800" b="1" dirty="0" smtClean="0"/>
              <a:t>Log4J</a:t>
            </a:r>
            <a:endParaRPr lang="he-IL" sz="1800" b="1" dirty="0" smtClean="0"/>
          </a:p>
          <a:p>
            <a:r>
              <a:rPr lang="he-IL" sz="1800" dirty="0" smtClean="0"/>
              <a:t>ניצול </a:t>
            </a:r>
            <a:r>
              <a:rPr lang="he-IL" sz="1800" dirty="0"/>
              <a:t>בשרתי </a:t>
            </a:r>
            <a:r>
              <a:rPr lang="en-US" sz="1800" dirty="0"/>
              <a:t>JAVA </a:t>
            </a:r>
            <a:r>
              <a:rPr lang="he-IL" sz="1800" dirty="0"/>
              <a:t>באמצעות ספריית הרישום המפורסמת של </a:t>
            </a:r>
            <a:r>
              <a:rPr lang="en-US" sz="1800" dirty="0"/>
              <a:t>Apache </a:t>
            </a:r>
            <a:r>
              <a:rPr lang="he-IL" sz="1800" dirty="0"/>
              <a:t>המאפשרת להריץ קוד מרחוק (זהו למעשה ניצול "קל" של </a:t>
            </a:r>
            <a:r>
              <a:rPr lang="en-US" sz="1800" dirty="0"/>
              <a:t>RCE </a:t>
            </a:r>
            <a:r>
              <a:rPr lang="he-IL" sz="1800" dirty="0"/>
              <a:t> בשרת).</a:t>
            </a:r>
          </a:p>
          <a:p>
            <a:endParaRPr lang="he-IL" sz="1800" dirty="0"/>
          </a:p>
        </p:txBody>
      </p:sp>
      <p:pic>
        <p:nvPicPr>
          <p:cNvPr id="11" name="תמונה 10">
            <a:extLst>
              <a:ext uri="{FF2B5EF4-FFF2-40B4-BE49-F238E27FC236}">
                <a16:creationId xmlns:a16="http://schemas.microsoft.com/office/drawing/2014/main" id="{ED15C6B3-CC92-817A-3523-060F73887411}"/>
              </a:ext>
            </a:extLst>
          </p:cNvPr>
          <p:cNvPicPr>
            <a:picLocks noChangeAspect="1"/>
          </p:cNvPicPr>
          <p:nvPr/>
        </p:nvPicPr>
        <p:blipFill rotWithShape="1">
          <a:blip r:embed="rId2"/>
          <a:srcRect l="1284" t="83287" r="61979" b="11988"/>
          <a:stretch/>
        </p:blipFill>
        <p:spPr>
          <a:xfrm>
            <a:off x="155557" y="2539112"/>
            <a:ext cx="6782534" cy="297568"/>
          </a:xfrm>
          <a:prstGeom prst="rect">
            <a:avLst/>
          </a:prstGeom>
        </p:spPr>
      </p:pic>
      <p:sp>
        <p:nvSpPr>
          <p:cNvPr id="12" name="מלבן 11"/>
          <p:cNvSpPr/>
          <p:nvPr/>
        </p:nvSpPr>
        <p:spPr>
          <a:xfrm>
            <a:off x="4960620" y="2512026"/>
            <a:ext cx="1063784" cy="351740"/>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pic>
        <p:nvPicPr>
          <p:cNvPr id="13" name="תמונה 12">
            <a:extLst>
              <a:ext uri="{FF2B5EF4-FFF2-40B4-BE49-F238E27FC236}">
                <a16:creationId xmlns:a16="http://schemas.microsoft.com/office/drawing/2014/main" id="{BBEAFD8B-65B6-3FEA-F9DE-9BCCE72F54E1}"/>
              </a:ext>
            </a:extLst>
          </p:cNvPr>
          <p:cNvPicPr>
            <a:picLocks noChangeAspect="1"/>
          </p:cNvPicPr>
          <p:nvPr/>
        </p:nvPicPr>
        <p:blipFill rotWithShape="1">
          <a:blip r:embed="rId3"/>
          <a:srcRect l="-1175" t="83305" r="57192" b="9976"/>
          <a:stretch/>
        </p:blipFill>
        <p:spPr>
          <a:xfrm>
            <a:off x="-2695" y="893157"/>
            <a:ext cx="5679793" cy="351414"/>
          </a:xfrm>
          <a:prstGeom prst="rect">
            <a:avLst/>
          </a:prstGeom>
        </p:spPr>
      </p:pic>
      <p:pic>
        <p:nvPicPr>
          <p:cNvPr id="17" name="תמונה 16">
            <a:extLst>
              <a:ext uri="{FF2B5EF4-FFF2-40B4-BE49-F238E27FC236}">
                <a16:creationId xmlns:a16="http://schemas.microsoft.com/office/drawing/2014/main" id="{E4D8F24D-5AF0-21BE-429A-26EA5E18EC97}"/>
              </a:ext>
            </a:extLst>
          </p:cNvPr>
          <p:cNvPicPr>
            <a:picLocks noChangeAspect="1"/>
          </p:cNvPicPr>
          <p:nvPr/>
        </p:nvPicPr>
        <p:blipFill rotWithShape="1">
          <a:blip r:embed="rId4"/>
          <a:srcRect l="-858" t="82443" r="80625" b="13868"/>
          <a:stretch/>
        </p:blipFill>
        <p:spPr>
          <a:xfrm>
            <a:off x="8850" y="1291864"/>
            <a:ext cx="3243454" cy="260354"/>
          </a:xfrm>
          <a:prstGeom prst="rect">
            <a:avLst/>
          </a:prstGeom>
        </p:spPr>
      </p:pic>
      <p:sp>
        <p:nvSpPr>
          <p:cNvPr id="19" name="מלבן 18"/>
          <p:cNvSpPr/>
          <p:nvPr/>
        </p:nvSpPr>
        <p:spPr>
          <a:xfrm>
            <a:off x="2060658" y="1291864"/>
            <a:ext cx="609600" cy="331470"/>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0" name="מלבן 19"/>
          <p:cNvSpPr/>
          <p:nvPr/>
        </p:nvSpPr>
        <p:spPr>
          <a:xfrm>
            <a:off x="3426109" y="893157"/>
            <a:ext cx="2171700" cy="220121"/>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pic>
        <p:nvPicPr>
          <p:cNvPr id="22" name="תמונה 21">
            <a:extLst>
              <a:ext uri="{FF2B5EF4-FFF2-40B4-BE49-F238E27FC236}">
                <a16:creationId xmlns:a16="http://schemas.microsoft.com/office/drawing/2014/main" id="{EBF189A7-29EB-2498-A5CE-6431E27BCD13}"/>
              </a:ext>
            </a:extLst>
          </p:cNvPr>
          <p:cNvPicPr>
            <a:picLocks noChangeAspect="1"/>
          </p:cNvPicPr>
          <p:nvPr/>
        </p:nvPicPr>
        <p:blipFill rotWithShape="1">
          <a:blip r:embed="rId5"/>
          <a:srcRect l="8116" t="11878" r="2421" b="84667"/>
          <a:stretch/>
        </p:blipFill>
        <p:spPr>
          <a:xfrm>
            <a:off x="252254" y="4369569"/>
            <a:ext cx="11544300" cy="234727"/>
          </a:xfrm>
          <a:prstGeom prst="rect">
            <a:avLst/>
          </a:prstGeom>
        </p:spPr>
      </p:pic>
      <p:pic>
        <p:nvPicPr>
          <p:cNvPr id="23" name="תמונה 22">
            <a:extLst>
              <a:ext uri="{FF2B5EF4-FFF2-40B4-BE49-F238E27FC236}">
                <a16:creationId xmlns:a16="http://schemas.microsoft.com/office/drawing/2014/main" id="{85E1D490-6C6D-4EB0-AC27-4F6346B0F245}"/>
              </a:ext>
            </a:extLst>
          </p:cNvPr>
          <p:cNvPicPr>
            <a:picLocks noChangeAspect="1"/>
          </p:cNvPicPr>
          <p:nvPr/>
        </p:nvPicPr>
        <p:blipFill rotWithShape="1">
          <a:blip r:embed="rId6"/>
          <a:srcRect l="8577" t="26125" r="20452" b="69736"/>
          <a:stretch/>
        </p:blipFill>
        <p:spPr>
          <a:xfrm>
            <a:off x="271093" y="4662848"/>
            <a:ext cx="11109961" cy="326007"/>
          </a:xfrm>
          <a:prstGeom prst="rect">
            <a:avLst/>
          </a:prstGeom>
        </p:spPr>
      </p:pic>
      <p:pic>
        <p:nvPicPr>
          <p:cNvPr id="25" name="תמונה 24">
            <a:extLst>
              <a:ext uri="{FF2B5EF4-FFF2-40B4-BE49-F238E27FC236}">
                <a16:creationId xmlns:a16="http://schemas.microsoft.com/office/drawing/2014/main" id="{2BE2F449-A268-C999-3B92-8342608CC825}"/>
              </a:ext>
            </a:extLst>
          </p:cNvPr>
          <p:cNvPicPr>
            <a:picLocks noChangeAspect="1"/>
          </p:cNvPicPr>
          <p:nvPr/>
        </p:nvPicPr>
        <p:blipFill rotWithShape="1">
          <a:blip r:embed="rId7"/>
          <a:srcRect l="6895" t="38125" r="49566" b="58102"/>
          <a:stretch/>
        </p:blipFill>
        <p:spPr>
          <a:xfrm>
            <a:off x="252254" y="5094986"/>
            <a:ext cx="6571604" cy="250348"/>
          </a:xfrm>
          <a:prstGeom prst="rect">
            <a:avLst/>
          </a:prstGeom>
        </p:spPr>
      </p:pic>
      <p:pic>
        <p:nvPicPr>
          <p:cNvPr id="26" name="תמונה 25">
            <a:extLst>
              <a:ext uri="{FF2B5EF4-FFF2-40B4-BE49-F238E27FC236}">
                <a16:creationId xmlns:a16="http://schemas.microsoft.com/office/drawing/2014/main" id="{2122640C-2218-65AA-5FCD-2656725B7FF1}"/>
              </a:ext>
            </a:extLst>
          </p:cNvPr>
          <p:cNvPicPr>
            <a:picLocks noChangeAspect="1"/>
          </p:cNvPicPr>
          <p:nvPr/>
        </p:nvPicPr>
        <p:blipFill rotWithShape="1">
          <a:blip r:embed="rId8"/>
          <a:srcRect l="7279" t="36708" r="1729" b="49233"/>
          <a:stretch/>
        </p:blipFill>
        <p:spPr>
          <a:xfrm>
            <a:off x="271093" y="5598923"/>
            <a:ext cx="7726207" cy="618392"/>
          </a:xfrm>
          <a:prstGeom prst="rect">
            <a:avLst/>
          </a:prstGeom>
        </p:spPr>
      </p:pic>
      <p:sp>
        <p:nvSpPr>
          <p:cNvPr id="27" name="מלבן 26"/>
          <p:cNvSpPr/>
          <p:nvPr/>
        </p:nvSpPr>
        <p:spPr>
          <a:xfrm>
            <a:off x="2099440" y="4702947"/>
            <a:ext cx="570818" cy="285908"/>
          </a:xfrm>
          <a:prstGeom prst="rect">
            <a:avLst/>
          </a:prstGeom>
          <a:noFill/>
          <a:ln w="1905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8" name="מלבן 27"/>
          <p:cNvSpPr/>
          <p:nvPr/>
        </p:nvSpPr>
        <p:spPr>
          <a:xfrm>
            <a:off x="2099440" y="5094986"/>
            <a:ext cx="1000464" cy="292261"/>
          </a:xfrm>
          <a:prstGeom prst="rect">
            <a:avLst/>
          </a:prstGeom>
          <a:noFill/>
          <a:ln w="1905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9" name="מלבן 28"/>
          <p:cNvSpPr/>
          <p:nvPr/>
        </p:nvSpPr>
        <p:spPr>
          <a:xfrm>
            <a:off x="2384849" y="4377050"/>
            <a:ext cx="1260824" cy="280312"/>
          </a:xfrm>
          <a:prstGeom prst="rect">
            <a:avLst/>
          </a:prstGeom>
          <a:noFill/>
          <a:ln w="1905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30" name="מלבן 29"/>
          <p:cNvSpPr/>
          <p:nvPr/>
        </p:nvSpPr>
        <p:spPr>
          <a:xfrm>
            <a:off x="6575086" y="5836024"/>
            <a:ext cx="740114" cy="292261"/>
          </a:xfrm>
          <a:prstGeom prst="rect">
            <a:avLst/>
          </a:prstGeom>
          <a:noFill/>
          <a:ln w="1905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301302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937260" y="1112520"/>
            <a:ext cx="10218420" cy="3665220"/>
          </a:xfrm>
        </p:spPr>
        <p:txBody>
          <a:bodyPr>
            <a:normAutofit fontScale="92500" lnSpcReduction="20000"/>
          </a:bodyPr>
          <a:lstStyle/>
          <a:p>
            <a:r>
              <a:rPr lang="he-IL" b="1" dirty="0" smtClean="0"/>
              <a:t>השתמשנו במודל של </a:t>
            </a:r>
            <a:r>
              <a:rPr lang="he-IL" b="1" dirty="0"/>
              <a:t>למידה </a:t>
            </a:r>
            <a:r>
              <a:rPr lang="he-IL" b="1" dirty="0" smtClean="0"/>
              <a:t>מפוקחת (</a:t>
            </a:r>
            <a:r>
              <a:rPr lang="en-US" b="1" dirty="0" smtClean="0"/>
              <a:t>Supervised</a:t>
            </a:r>
            <a:r>
              <a:rPr lang="he-IL" b="1" dirty="0" smtClean="0"/>
              <a:t>)</a:t>
            </a:r>
            <a:r>
              <a:rPr lang="he-IL" b="1" dirty="0"/>
              <a:t> </a:t>
            </a:r>
            <a:endParaRPr lang="he-IL" b="1" dirty="0" smtClean="0"/>
          </a:p>
          <a:p>
            <a:r>
              <a:rPr lang="he-IL" dirty="0"/>
              <a:t>גישת הלמידה המפוקחת </a:t>
            </a:r>
            <a:r>
              <a:rPr lang="he-IL" dirty="0" smtClean="0"/>
              <a:t>ב-</a:t>
            </a:r>
            <a:r>
              <a:rPr lang="en-US" dirty="0" smtClean="0"/>
              <a:t> ML </a:t>
            </a:r>
            <a:r>
              <a:rPr lang="he-IL" dirty="0"/>
              <a:t>משתמשת במערכי נתונים מסומנים המאמנים אלגוריתמים לסיווג נתונים או לחזות פלטים במדויק. המודל משתמש בנתונים המסומנים כדי למדוד את הרלוונטיות של תכונות שונות כדי לשפר בהדרגה את התאמת המודל לתוצאה הידועה</a:t>
            </a:r>
            <a:r>
              <a:rPr lang="he-IL" dirty="0" smtClean="0"/>
              <a:t>.</a:t>
            </a:r>
          </a:p>
          <a:p>
            <a:endParaRPr lang="he-IL" dirty="0"/>
          </a:p>
          <a:p>
            <a:pPr marL="0" indent="0">
              <a:buNone/>
            </a:pPr>
            <a:endParaRPr lang="he-IL" dirty="0" smtClean="0"/>
          </a:p>
          <a:p>
            <a:r>
              <a:rPr lang="he-IL" b="1" dirty="0" smtClean="0"/>
              <a:t>בחירת אלגוריתם : </a:t>
            </a:r>
            <a:r>
              <a:rPr lang="en-US" b="1" dirty="0"/>
              <a:t>Random Forest </a:t>
            </a:r>
            <a:r>
              <a:rPr lang="en-US" b="1" dirty="0" smtClean="0"/>
              <a:t>Classifier</a:t>
            </a:r>
          </a:p>
          <a:p>
            <a:r>
              <a:rPr lang="he-IL" dirty="0" smtClean="0"/>
              <a:t>הוא </a:t>
            </a:r>
            <a:r>
              <a:rPr lang="he-IL" dirty="0"/>
              <a:t>קבוצה של עצי החלטה </a:t>
            </a:r>
            <a:r>
              <a:rPr lang="he-IL" dirty="0" smtClean="0"/>
              <a:t>מתת-קבוצה </a:t>
            </a:r>
            <a:r>
              <a:rPr lang="he-IL" dirty="0"/>
              <a:t>שנבחרה באקראי של ערכת האימונים. הוא אוסף את הקולות מעצי החלטה שונים כדי להחליט על הסטטוס הסופי של אובייקט הבדיקה</a:t>
            </a:r>
            <a:r>
              <a:rPr lang="en-US" dirty="0"/>
              <a:t/>
            </a:r>
            <a:br>
              <a:rPr lang="en-US" dirty="0"/>
            </a:br>
            <a:endParaRPr lang="he-IL" dirty="0" smtClean="0"/>
          </a:p>
          <a:p>
            <a:r>
              <a:rPr lang="en-US" dirty="0" smtClean="0"/>
              <a:t>Parameter n_estimators=40/50</a:t>
            </a:r>
            <a:endParaRPr lang="en-US" dirty="0"/>
          </a:p>
        </p:txBody>
      </p:sp>
    </p:spTree>
    <p:extLst>
      <p:ext uri="{BB962C8B-B14F-4D97-AF65-F5344CB8AC3E}">
        <p14:creationId xmlns:p14="http://schemas.microsoft.com/office/powerpoint/2010/main" val="4077978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77054" y="5350933"/>
            <a:ext cx="8534400" cy="1507067"/>
          </a:xfrm>
        </p:spPr>
        <p:txBody>
          <a:bodyPr/>
          <a:lstStyle/>
          <a:p>
            <a:r>
              <a:rPr lang="en-US" dirty="0"/>
              <a:t>Data set 1</a:t>
            </a:r>
            <a:endParaRPr lang="he-IL" dirty="0"/>
          </a:p>
        </p:txBody>
      </p:sp>
      <p:pic>
        <p:nvPicPr>
          <p:cNvPr id="4" name="מציין מיקום תוכן 3"/>
          <p:cNvPicPr>
            <a:picLocks noGrp="1" noChangeAspect="1"/>
          </p:cNvPicPr>
          <p:nvPr>
            <p:ph idx="1"/>
          </p:nvPr>
        </p:nvPicPr>
        <p:blipFill>
          <a:blip r:embed="rId2"/>
          <a:stretch>
            <a:fillRect/>
          </a:stretch>
        </p:blipFill>
        <p:spPr>
          <a:xfrm>
            <a:off x="2367888" y="449504"/>
            <a:ext cx="6708621" cy="4901429"/>
          </a:xfrm>
          <a:prstGeom prst="rect">
            <a:avLst/>
          </a:prstGeom>
        </p:spPr>
      </p:pic>
    </p:spTree>
    <p:extLst>
      <p:ext uri="{BB962C8B-B14F-4D97-AF65-F5344CB8AC3E}">
        <p14:creationId xmlns:p14="http://schemas.microsoft.com/office/powerpoint/2010/main" val="2881631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79412" y="5279812"/>
            <a:ext cx="8534400" cy="1507067"/>
          </a:xfrm>
        </p:spPr>
        <p:txBody>
          <a:bodyPr/>
          <a:lstStyle/>
          <a:p>
            <a:r>
              <a:rPr lang="en-US" dirty="0"/>
              <a:t>Dataset 2</a:t>
            </a:r>
            <a:endParaRPr lang="he-IL" dirty="0"/>
          </a:p>
        </p:txBody>
      </p:sp>
      <p:pic>
        <p:nvPicPr>
          <p:cNvPr id="4" name="מציין מיקום תוכן 3"/>
          <p:cNvPicPr>
            <a:picLocks noGrp="1" noChangeAspect="1"/>
          </p:cNvPicPr>
          <p:nvPr>
            <p:ph idx="1"/>
          </p:nvPr>
        </p:nvPicPr>
        <p:blipFill rotWithShape="1">
          <a:blip r:embed="rId2"/>
          <a:srcRect l="7790" t="1188" r="8473"/>
          <a:stretch/>
        </p:blipFill>
        <p:spPr>
          <a:xfrm>
            <a:off x="2446020" y="450883"/>
            <a:ext cx="6277791" cy="5160296"/>
          </a:xfrm>
          <a:prstGeom prst="rect">
            <a:avLst/>
          </a:prstGeom>
        </p:spPr>
      </p:pic>
    </p:spTree>
    <p:extLst>
      <p:ext uri="{BB962C8B-B14F-4D97-AF65-F5344CB8AC3E}">
        <p14:creationId xmlns:p14="http://schemas.microsoft.com/office/powerpoint/2010/main" val="468248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989" y="5210143"/>
            <a:ext cx="8534400" cy="1507067"/>
          </a:xfrm>
        </p:spPr>
        <p:txBody>
          <a:bodyPr/>
          <a:lstStyle/>
          <a:p>
            <a:r>
              <a:rPr lang="en-US" dirty="0"/>
              <a:t>Dataset 3</a:t>
            </a:r>
            <a:endParaRPr lang="he-IL" dirty="0"/>
          </a:p>
        </p:txBody>
      </p:sp>
      <p:pic>
        <p:nvPicPr>
          <p:cNvPr id="4" name="מציין מיקום תוכן 3"/>
          <p:cNvPicPr>
            <a:picLocks noGrp="1" noChangeAspect="1"/>
          </p:cNvPicPr>
          <p:nvPr>
            <p:ph idx="1"/>
          </p:nvPr>
        </p:nvPicPr>
        <p:blipFill>
          <a:blip r:embed="rId2"/>
          <a:stretch>
            <a:fillRect/>
          </a:stretch>
        </p:blipFill>
        <p:spPr>
          <a:xfrm>
            <a:off x="2558144" y="467879"/>
            <a:ext cx="6471555" cy="5062485"/>
          </a:xfrm>
          <a:prstGeom prst="rect">
            <a:avLst/>
          </a:prstGeom>
        </p:spPr>
      </p:pic>
    </p:spTree>
    <p:extLst>
      <p:ext uri="{BB962C8B-B14F-4D97-AF65-F5344CB8AC3E}">
        <p14:creationId xmlns:p14="http://schemas.microsoft.com/office/powerpoint/2010/main" val="539657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61995" y="5175309"/>
            <a:ext cx="8534400" cy="1507067"/>
          </a:xfrm>
        </p:spPr>
        <p:txBody>
          <a:bodyPr/>
          <a:lstStyle/>
          <a:p>
            <a:r>
              <a:rPr lang="en-US" dirty="0"/>
              <a:t>Dataset 4</a:t>
            </a:r>
            <a:endParaRPr lang="he-IL" dirty="0"/>
          </a:p>
        </p:txBody>
      </p:sp>
      <p:pic>
        <p:nvPicPr>
          <p:cNvPr id="4" name="מציין מיקום תוכן 3"/>
          <p:cNvPicPr>
            <a:picLocks noGrp="1" noChangeAspect="1"/>
          </p:cNvPicPr>
          <p:nvPr>
            <p:ph idx="1"/>
          </p:nvPr>
        </p:nvPicPr>
        <p:blipFill>
          <a:blip r:embed="rId2"/>
          <a:stretch>
            <a:fillRect/>
          </a:stretch>
        </p:blipFill>
        <p:spPr>
          <a:xfrm>
            <a:off x="2527663" y="337390"/>
            <a:ext cx="6148251" cy="4944599"/>
          </a:xfrm>
          <a:prstGeom prst="rect">
            <a:avLst/>
          </a:prstGeom>
        </p:spPr>
      </p:pic>
    </p:spTree>
    <p:extLst>
      <p:ext uri="{BB962C8B-B14F-4D97-AF65-F5344CB8AC3E}">
        <p14:creationId xmlns:p14="http://schemas.microsoft.com/office/powerpoint/2010/main" val="3161357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רוסה">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420</TotalTime>
  <Words>283</Words>
  <Application>Microsoft Office PowerPoint</Application>
  <PresentationFormat>מסך רחב</PresentationFormat>
  <Paragraphs>52</Paragraphs>
  <Slides>12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12</vt:i4>
      </vt:variant>
    </vt:vector>
  </HeadingPairs>
  <TitlesOfParts>
    <vt:vector size="16" baseType="lpstr">
      <vt:lpstr>Century Gothic</vt:lpstr>
      <vt:lpstr>Gisha</vt:lpstr>
      <vt:lpstr>Wingdings 3</vt:lpstr>
      <vt:lpstr>פרוסה</vt:lpstr>
      <vt:lpstr>API security challenge </vt:lpstr>
      <vt:lpstr>Data exploration</vt:lpstr>
      <vt:lpstr>מצגת של PowerPoint‏</vt:lpstr>
      <vt:lpstr>מצגת של PowerPoint‏</vt:lpstr>
      <vt:lpstr>מצגת של PowerPoint‏</vt:lpstr>
      <vt:lpstr>Data set 1</vt:lpstr>
      <vt:lpstr>Dataset 2</vt:lpstr>
      <vt:lpstr>Dataset 3</vt:lpstr>
      <vt:lpstr>Dataset 4</vt:lpstr>
      <vt:lpstr>Dataset Attack type 3</vt:lpstr>
      <vt:lpstr>Dataset Attack type 4</vt:lpstr>
      <vt:lpstr>Result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-security</dc:title>
  <dc:creator>USER</dc:creator>
  <cp:lastModifiedBy>USER</cp:lastModifiedBy>
  <cp:revision>22</cp:revision>
  <dcterms:created xsi:type="dcterms:W3CDTF">2023-01-04T15:38:11Z</dcterms:created>
  <dcterms:modified xsi:type="dcterms:W3CDTF">2023-01-06T08:29:21Z</dcterms:modified>
</cp:coreProperties>
</file>