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6"/>
  </p:notesMasterIdLst>
  <p:sldIdLst>
    <p:sldId id="333" r:id="rId2"/>
    <p:sldId id="334" r:id="rId3"/>
    <p:sldId id="267" r:id="rId4"/>
    <p:sldId id="268" r:id="rId5"/>
    <p:sldId id="258" r:id="rId6"/>
    <p:sldId id="336" r:id="rId7"/>
    <p:sldId id="337" r:id="rId8"/>
    <p:sldId id="326" r:id="rId9"/>
    <p:sldId id="327" r:id="rId10"/>
    <p:sldId id="355" r:id="rId11"/>
    <p:sldId id="356" r:id="rId12"/>
    <p:sldId id="357" r:id="rId13"/>
    <p:sldId id="359" r:id="rId14"/>
    <p:sldId id="360" r:id="rId15"/>
    <p:sldId id="362" r:id="rId16"/>
    <p:sldId id="295" r:id="rId17"/>
    <p:sldId id="339" r:id="rId18"/>
    <p:sldId id="338" r:id="rId19"/>
    <p:sldId id="350" r:id="rId20"/>
    <p:sldId id="354" r:id="rId21"/>
    <p:sldId id="300" r:id="rId22"/>
    <p:sldId id="352" r:id="rId23"/>
    <p:sldId id="345" r:id="rId24"/>
    <p:sldId id="342" r:id="rId25"/>
    <p:sldId id="353" r:id="rId26"/>
    <p:sldId id="348" r:id="rId27"/>
    <p:sldId id="367" r:id="rId28"/>
    <p:sldId id="365" r:id="rId29"/>
    <p:sldId id="366" r:id="rId30"/>
    <p:sldId id="364" r:id="rId31"/>
    <p:sldId id="376" r:id="rId32"/>
    <p:sldId id="375" r:id="rId33"/>
    <p:sldId id="377" r:id="rId34"/>
    <p:sldId id="313" r:id="rId35"/>
    <p:sldId id="370" r:id="rId36"/>
    <p:sldId id="368" r:id="rId37"/>
    <p:sldId id="372" r:id="rId38"/>
    <p:sldId id="373" r:id="rId39"/>
    <p:sldId id="301" r:id="rId40"/>
    <p:sldId id="296" r:id="rId41"/>
    <p:sldId id="312" r:id="rId42"/>
    <p:sldId id="378" r:id="rId43"/>
    <p:sldId id="380" r:id="rId44"/>
    <p:sldId id="308" r:id="rId45"/>
    <p:sldId id="341" r:id="rId46"/>
    <p:sldId id="346" r:id="rId47"/>
    <p:sldId id="343" r:id="rId48"/>
    <p:sldId id="385" r:id="rId49"/>
    <p:sldId id="347" r:id="rId50"/>
    <p:sldId id="381" r:id="rId51"/>
    <p:sldId id="382" r:id="rId52"/>
    <p:sldId id="383" r:id="rId53"/>
    <p:sldId id="384" r:id="rId54"/>
    <p:sldId id="37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vki@gtrs.co.il" initials="R" lastIdx="1" clrIdx="0">
    <p:extLst>
      <p:ext uri="{19B8F6BF-5375-455C-9EA6-DF929625EA0E}">
        <p15:presenceInfo xmlns:p15="http://schemas.microsoft.com/office/powerpoint/2012/main" userId="Rivki@gtrs.co.i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D34817"/>
    <a:srgbClr val="BABA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0074" autoAdjust="0"/>
    <p:restoredTop sz="68852" autoAdjust="0"/>
  </p:normalViewPr>
  <p:slideViewPr>
    <p:cSldViewPr snapToGrid="0">
      <p:cViewPr varScale="1">
        <p:scale>
          <a:sx n="80" d="100"/>
          <a:sy n="80" d="100"/>
        </p:scale>
        <p:origin x="1020" y="84"/>
      </p:cViewPr>
      <p:guideLst>
        <p:guide orient="horz" pos="2160"/>
        <p:guide pos="3840"/>
      </p:guideLst>
    </p:cSldViewPr>
  </p:slideViewPr>
  <p:outlineViewPr>
    <p:cViewPr>
      <p:scale>
        <a:sx n="33" d="100"/>
        <a:sy n="33" d="100"/>
      </p:scale>
      <p:origin x="0" y="-6293"/>
    </p:cViewPr>
  </p:outlineViewPr>
  <p:notesTextViewPr>
    <p:cViewPr>
      <p:scale>
        <a:sx n="1" d="1"/>
        <a:sy n="1" d="1"/>
      </p:scale>
      <p:origin x="0" y="0"/>
    </p:cViewPr>
  </p:notesTextViewPr>
  <p:sorterViewPr>
    <p:cViewPr>
      <p:scale>
        <a:sx n="131" d="100"/>
        <a:sy n="131" d="100"/>
      </p:scale>
      <p:origin x="0" y="-3082"/>
    </p:cViewPr>
  </p:sorterViewPr>
  <p:notesViewPr>
    <p:cSldViewPr snapToGrid="0">
      <p:cViewPr varScale="1">
        <p:scale>
          <a:sx n="125" d="100"/>
          <a:sy n="125" d="100"/>
        </p:scale>
        <p:origin x="10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48BC8-3A78-44E2-91A8-C4B337979848}" type="datetimeFigureOut">
              <a:rPr lang="en-US" smtClean="0"/>
              <a:t>10/25/2016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09D6E3-2704-4C1F-B92D-B44BDB310E93}" type="slidenum">
              <a:rPr lang="en-US" smtClean="0"/>
              <a:t>‹#›</a:t>
            </a:fld>
            <a:endParaRPr lang="en-US"/>
          </a:p>
        </p:txBody>
      </p:sp>
    </p:spTree>
    <p:extLst>
      <p:ext uri="{BB962C8B-B14F-4D97-AF65-F5344CB8AC3E}">
        <p14:creationId xmlns:p14="http://schemas.microsoft.com/office/powerpoint/2010/main" val="2361142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start with an introduction</a:t>
            </a:r>
            <a:r>
              <a:rPr lang="en-US" baseline="0" dirty="0" smtClean="0"/>
              <a:t> about why you should be using </a:t>
            </a:r>
            <a:r>
              <a:rPr lang="en-US" dirty="0" smtClean="0"/>
              <a:t>Directive</a:t>
            </a:r>
            <a:endParaRPr lang="en-US" baseline="0" dirty="0" smtClean="0"/>
          </a:p>
          <a:p>
            <a:endParaRPr lang="en-US" baseline="0" dirty="0" smtClean="0"/>
          </a:p>
          <a:p>
            <a:r>
              <a:rPr lang="en-US" baseline="0" dirty="0" smtClean="0"/>
              <a:t>Then we’ll move on all  options of directive definition object</a:t>
            </a:r>
          </a:p>
          <a:p>
            <a:endParaRPr lang="en-US" baseline="0" dirty="0" smtClean="0"/>
          </a:p>
          <a:p>
            <a:r>
              <a:rPr lang="en-US" baseline="0" dirty="0" smtClean="0"/>
              <a:t>We’ll then talk about some of the more critical components of directive : understanding of scope and Isolate scope the difference. </a:t>
            </a:r>
          </a:p>
          <a:p>
            <a:endParaRPr lang="en-US" baseline="0" dirty="0" smtClean="0"/>
          </a:p>
          <a:p>
            <a:r>
              <a:rPr lang="en-US" baseline="0" dirty="0" smtClean="0"/>
              <a:t>After that we will move on </a:t>
            </a:r>
            <a:r>
              <a:rPr lang="en-US" baseline="0" dirty="0" err="1" smtClean="0"/>
              <a:t>understandaing</a:t>
            </a:r>
            <a:r>
              <a:rPr lang="en-US" baseline="0" dirty="0" smtClean="0"/>
              <a:t> of </a:t>
            </a:r>
            <a:r>
              <a:rPr lang="en-US" b="0" dirty="0" smtClean="0"/>
              <a:t>order executing </a:t>
            </a:r>
          </a:p>
          <a:p>
            <a:endParaRPr lang="en-US" b="0" baseline="0" dirty="0" smtClean="0"/>
          </a:p>
          <a:p>
            <a:r>
              <a:rPr lang="en-US" baseline="0" dirty="0" smtClean="0"/>
              <a:t>Finally we’ll have some conclusion</a:t>
            </a:r>
          </a:p>
        </p:txBody>
      </p:sp>
      <p:sp>
        <p:nvSpPr>
          <p:cNvPr id="4" name="Slide Number Placeholder 3"/>
          <p:cNvSpPr>
            <a:spLocks noGrp="1"/>
          </p:cNvSpPr>
          <p:nvPr>
            <p:ph type="sldNum" sz="quarter" idx="10"/>
          </p:nvPr>
        </p:nvSpPr>
        <p:spPr/>
        <p:txBody>
          <a:bodyPr/>
          <a:lstStyle/>
          <a:p>
            <a:fld id="{AA09D6E3-2704-4C1F-B92D-B44BDB310E93}" type="slidenum">
              <a:rPr lang="en-US" smtClean="0"/>
              <a:t>3</a:t>
            </a:fld>
            <a:endParaRPr lang="en-US"/>
          </a:p>
        </p:txBody>
      </p:sp>
    </p:spTree>
    <p:extLst>
      <p:ext uri="{BB962C8B-B14F-4D97-AF65-F5344CB8AC3E}">
        <p14:creationId xmlns:p14="http://schemas.microsoft.com/office/powerpoint/2010/main" val="182381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13</a:t>
            </a:fld>
            <a:endParaRPr lang="en-US"/>
          </a:p>
        </p:txBody>
      </p:sp>
    </p:spTree>
    <p:extLst>
      <p:ext uri="{BB962C8B-B14F-4D97-AF65-F5344CB8AC3E}">
        <p14:creationId xmlns:p14="http://schemas.microsoft.com/office/powerpoint/2010/main" val="777955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14</a:t>
            </a:fld>
            <a:endParaRPr lang="en-US"/>
          </a:p>
        </p:txBody>
      </p:sp>
    </p:spTree>
    <p:extLst>
      <p:ext uri="{BB962C8B-B14F-4D97-AF65-F5344CB8AC3E}">
        <p14:creationId xmlns:p14="http://schemas.microsoft.com/office/powerpoint/2010/main" val="2742630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15</a:t>
            </a:fld>
            <a:endParaRPr lang="en-US"/>
          </a:p>
        </p:txBody>
      </p:sp>
    </p:spTree>
    <p:extLst>
      <p:ext uri="{BB962C8B-B14F-4D97-AF65-F5344CB8AC3E}">
        <p14:creationId xmlns:p14="http://schemas.microsoft.com/office/powerpoint/2010/main" val="1605905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17</a:t>
            </a:fld>
            <a:endParaRPr lang="en-US"/>
          </a:p>
        </p:txBody>
      </p:sp>
    </p:spTree>
    <p:extLst>
      <p:ext uri="{BB962C8B-B14F-4D97-AF65-F5344CB8AC3E}">
        <p14:creationId xmlns:p14="http://schemas.microsoft.com/office/powerpoint/2010/main" val="1881326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18</a:t>
            </a:fld>
            <a:endParaRPr lang="en-US"/>
          </a:p>
        </p:txBody>
      </p:sp>
    </p:spTree>
    <p:extLst>
      <p:ext uri="{BB962C8B-B14F-4D97-AF65-F5344CB8AC3E}">
        <p14:creationId xmlns:p14="http://schemas.microsoft.com/office/powerpoint/2010/main" val="1679458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19</a:t>
            </a:fld>
            <a:endParaRPr lang="en-US"/>
          </a:p>
        </p:txBody>
      </p:sp>
    </p:spTree>
    <p:extLst>
      <p:ext uri="{BB962C8B-B14F-4D97-AF65-F5344CB8AC3E}">
        <p14:creationId xmlns:p14="http://schemas.microsoft.com/office/powerpoint/2010/main" val="3045147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many people have heard of or know what the MVC is?</a:t>
            </a:r>
          </a:p>
          <a:p>
            <a:endParaRPr lang="en-US" baseline="0" dirty="0" smtClean="0"/>
          </a:p>
          <a:p>
            <a:r>
              <a:rPr lang="en-US" baseline="0" dirty="0" smtClean="0"/>
              <a:t>For the rest of us…</a:t>
            </a:r>
          </a:p>
          <a:p>
            <a:endParaRPr lang="en-US" baseline="0" dirty="0" smtClean="0"/>
          </a:p>
          <a:p>
            <a:r>
              <a:rPr lang="en-US" baseline="0" dirty="0" smtClean="0"/>
              <a:t>**</a:t>
            </a:r>
          </a:p>
          <a:p>
            <a:r>
              <a:rPr lang="en-US" baseline="0" dirty="0" smtClean="0"/>
              <a:t>[ Read definitions ]</a:t>
            </a:r>
          </a:p>
          <a:p>
            <a:endParaRPr lang="en-US" baseline="0" dirty="0" smtClean="0"/>
          </a:p>
          <a:p>
            <a:r>
              <a:rPr lang="en-US" baseline="0" dirty="0" smtClean="0"/>
              <a:t>**</a:t>
            </a:r>
          </a:p>
          <a:p>
            <a:r>
              <a:rPr lang="en-US" baseline="0" dirty="0" smtClean="0"/>
              <a:t>It is important to note that a MVC system can exist for the browser, the server, and even the database.</a:t>
            </a:r>
          </a:p>
          <a:p>
            <a:endParaRPr lang="en-US" baseline="0" dirty="0" smtClean="0"/>
          </a:p>
          <a:p>
            <a:r>
              <a:rPr lang="en-US" baseline="0" dirty="0" smtClean="0"/>
              <a:t>We’ll be talking about the MVC on the browser.</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21</a:t>
            </a:fld>
            <a:endParaRPr lang="en-US"/>
          </a:p>
        </p:txBody>
      </p:sp>
    </p:spTree>
    <p:extLst>
      <p:ext uri="{BB962C8B-B14F-4D97-AF65-F5344CB8AC3E}">
        <p14:creationId xmlns:p14="http://schemas.microsoft.com/office/powerpoint/2010/main" val="1005702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templateUrl</a:t>
            </a:r>
            <a:r>
              <a:rPr lang="en-US" baseline="0" dirty="0" smtClean="0"/>
              <a:t> Best Practice:</a:t>
            </a:r>
          </a:p>
          <a:p>
            <a:pPr marL="228600" indent="-228600">
              <a:buAutoNum type="arabicPeriod"/>
            </a:pPr>
            <a:r>
              <a:rPr lang="en-US" baseline="0" dirty="0" smtClean="0"/>
              <a:t>It is prevent mistakes at string </a:t>
            </a:r>
          </a:p>
          <a:p>
            <a:pPr marL="228600" indent="-228600">
              <a:buAutoNum type="arabicPeriod"/>
            </a:pPr>
            <a:r>
              <a:rPr lang="en-US" baseline="0" dirty="0" smtClean="0"/>
              <a:t>It is good to prepare for angular 2</a:t>
            </a:r>
            <a:endParaRPr lang="en-US"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23</a:t>
            </a:fld>
            <a:endParaRPr lang="en-US"/>
          </a:p>
        </p:txBody>
      </p:sp>
    </p:spTree>
    <p:extLst>
      <p:ext uri="{BB962C8B-B14F-4D97-AF65-F5344CB8AC3E}">
        <p14:creationId xmlns:p14="http://schemas.microsoft.com/office/powerpoint/2010/main" val="2615953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sz="1200" kern="1200" dirty="0" smtClean="0">
                <a:solidFill>
                  <a:schemeClr val="tx1"/>
                </a:solidFill>
                <a:latin typeface="+mn-lt"/>
                <a:ea typeface="+mn-ea"/>
                <a:cs typeface="+mn-cs"/>
              </a:rPr>
              <a:t>&lt;!--A- attribute--&gt;</a:t>
            </a:r>
          </a:p>
          <a:p>
            <a:r>
              <a:rPr lang="en-US" dirty="0" smtClean="0"/>
              <a:t>&lt;div photo-</a:t>
            </a:r>
            <a:r>
              <a:rPr lang="en-US" dirty="0" err="1" smtClean="0"/>
              <a:t>img</a:t>
            </a:r>
            <a:r>
              <a:rPr lang="en-US" dirty="0" smtClean="0"/>
              <a:t>="red"&gt;&lt;/div&gt;</a:t>
            </a:r>
          </a:p>
          <a:p>
            <a:r>
              <a:rPr lang="en-US" sz="1200" kern="1200" dirty="0" smtClean="0">
                <a:solidFill>
                  <a:schemeClr val="tx1"/>
                </a:solidFill>
                <a:latin typeface="+mn-lt"/>
                <a:ea typeface="+mn-ea"/>
                <a:cs typeface="+mn-cs"/>
              </a:rPr>
              <a:t>&lt;!--C- class--&gt;</a:t>
            </a:r>
          </a:p>
          <a:p>
            <a:r>
              <a:rPr lang="en-US" sz="1200" kern="1200" dirty="0" smtClean="0">
                <a:solidFill>
                  <a:schemeClr val="tx1"/>
                </a:solidFill>
                <a:latin typeface="+mn-lt"/>
                <a:ea typeface="+mn-ea"/>
                <a:cs typeface="+mn-cs"/>
              </a:rPr>
              <a:t>&lt;div class="</a:t>
            </a:r>
            <a:r>
              <a:rPr lang="en-US" sz="1200" kern="1200" dirty="0" err="1" smtClean="0">
                <a:solidFill>
                  <a:schemeClr val="tx1"/>
                </a:solidFill>
                <a:latin typeface="+mn-lt"/>
                <a:ea typeface="+mn-ea"/>
                <a:cs typeface="+mn-cs"/>
              </a:rPr>
              <a:t>photo-img:blue</a:t>
            </a:r>
            <a:r>
              <a:rPr lang="en-US" sz="1200" kern="1200" dirty="0" smtClean="0">
                <a:solidFill>
                  <a:schemeClr val="tx1"/>
                </a:solidFill>
                <a:latin typeface="+mn-lt"/>
                <a:ea typeface="+mn-ea"/>
                <a:cs typeface="+mn-cs"/>
              </a:rPr>
              <a:t>"&gt;&lt;/div&gt;</a:t>
            </a:r>
          </a:p>
          <a:p>
            <a:r>
              <a:rPr lang="en-US" sz="1200" kern="1200" dirty="0" smtClean="0">
                <a:solidFill>
                  <a:schemeClr val="tx1"/>
                </a:solidFill>
                <a:latin typeface="+mn-lt"/>
                <a:ea typeface="+mn-ea"/>
                <a:cs typeface="+mn-cs"/>
              </a:rPr>
              <a:t>&lt;!--E- element--&gt;</a:t>
            </a:r>
          </a:p>
          <a:p>
            <a:r>
              <a:rPr lang="en-US" sz="1200" kern="1200" dirty="0" smtClean="0">
                <a:solidFill>
                  <a:schemeClr val="tx1"/>
                </a:solidFill>
                <a:latin typeface="+mn-lt"/>
                <a:ea typeface="+mn-ea"/>
                <a:cs typeface="+mn-cs"/>
              </a:rPr>
              <a:t>&lt;photo-</a:t>
            </a:r>
            <a:r>
              <a:rPr lang="en-US" sz="1200" kern="1200" dirty="0" err="1" smtClean="0">
                <a:solidFill>
                  <a:schemeClr val="tx1"/>
                </a:solidFill>
                <a:latin typeface="+mn-lt"/>
                <a:ea typeface="+mn-ea"/>
                <a:cs typeface="+mn-cs"/>
              </a:rPr>
              <a:t>img</a:t>
            </a:r>
            <a:r>
              <a:rPr lang="en-US" sz="1200" kern="1200" dirty="0" smtClean="0">
                <a:solidFill>
                  <a:schemeClr val="tx1"/>
                </a:solidFill>
                <a:latin typeface="+mn-lt"/>
                <a:ea typeface="+mn-ea"/>
                <a:cs typeface="+mn-cs"/>
              </a:rPr>
              <a:t>&gt;&lt;/photo-</a:t>
            </a:r>
            <a:r>
              <a:rPr lang="en-US" sz="1200" kern="1200" dirty="0" err="1" smtClean="0">
                <a:solidFill>
                  <a:schemeClr val="tx1"/>
                </a:solidFill>
                <a:latin typeface="+mn-lt"/>
                <a:ea typeface="+mn-ea"/>
                <a:cs typeface="+mn-cs"/>
              </a:rPr>
              <a:t>img</a:t>
            </a:r>
            <a:r>
              <a:rPr lang="en-US" sz="1200"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&lt;!--M- comment--&gt;</a:t>
            </a:r>
          </a:p>
          <a:p>
            <a:r>
              <a:rPr lang="en-US" sz="1200" kern="1200" dirty="0" smtClean="0">
                <a:solidFill>
                  <a:schemeClr val="tx1"/>
                </a:solidFill>
                <a:latin typeface="+mn-lt"/>
                <a:ea typeface="+mn-ea"/>
                <a:cs typeface="+mn-cs"/>
              </a:rPr>
              <a:t>&lt;!-- directive: photo-</a:t>
            </a:r>
            <a:r>
              <a:rPr lang="en-US" sz="1200" kern="1200" dirty="0" err="1" smtClean="0">
                <a:solidFill>
                  <a:schemeClr val="tx1"/>
                </a:solidFill>
                <a:latin typeface="+mn-lt"/>
                <a:ea typeface="+mn-ea"/>
                <a:cs typeface="+mn-cs"/>
              </a:rPr>
              <a:t>img</a:t>
            </a:r>
            <a:r>
              <a:rPr lang="en-US" sz="1200" kern="1200" dirty="0" smtClean="0">
                <a:solidFill>
                  <a:schemeClr val="tx1"/>
                </a:solidFill>
                <a:latin typeface="+mn-lt"/>
                <a:ea typeface="+mn-ea"/>
                <a:cs typeface="+mn-cs"/>
              </a:rPr>
              <a:t> green--&gt;</a:t>
            </a:r>
          </a:p>
          <a:p>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br</a:t>
            </a:r>
            <a:r>
              <a:rPr lang="en-US" sz="1200" kern="1200" dirty="0" smtClean="0">
                <a:solidFill>
                  <a:schemeClr val="tx1"/>
                </a:solidFill>
                <a:latin typeface="+mn-lt"/>
                <a:ea typeface="+mn-ea"/>
                <a:cs typeface="+mn-cs"/>
              </a:rPr>
              <a:t> /&gt;</a:t>
            </a:r>
          </a:p>
          <a:p>
            <a:endParaRPr lang="en-US" sz="1200" kern="1200" dirty="0" smtClean="0">
              <a:solidFill>
                <a:schemeClr val="tx1"/>
              </a:solidFill>
              <a:latin typeface="+mn-lt"/>
              <a:ea typeface="+mn-ea"/>
              <a:cs typeface="+mn-cs"/>
            </a:endParaRPr>
          </a:p>
          <a:p>
            <a:endParaRPr lang="he-IL"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(function () {</a:t>
            </a:r>
          </a:p>
          <a:p>
            <a:r>
              <a:rPr lang="en-US" sz="1200" kern="1200" dirty="0" smtClean="0">
                <a:solidFill>
                  <a:schemeClr val="tx1"/>
                </a:solidFill>
                <a:latin typeface="+mn-lt"/>
                <a:ea typeface="+mn-ea"/>
                <a:cs typeface="+mn-cs"/>
              </a:rPr>
              <a:t>    'use strict';</a:t>
            </a:r>
          </a:p>
          <a:p>
            <a:endParaRPr lang="he-IL"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angular</a:t>
            </a:r>
          </a:p>
          <a:p>
            <a:r>
              <a:rPr lang="en-US" sz="1200" kern="1200" dirty="0" smtClean="0">
                <a:solidFill>
                  <a:schemeClr val="tx1"/>
                </a:solidFill>
                <a:latin typeface="+mn-lt"/>
                <a:ea typeface="+mn-ea"/>
                <a:cs typeface="+mn-cs"/>
              </a:rPr>
              <a:t>        .module('</a:t>
            </a:r>
            <a:r>
              <a:rPr lang="en-US" sz="1200" kern="1200" dirty="0" err="1" smtClean="0">
                <a:solidFill>
                  <a:schemeClr val="tx1"/>
                </a:solidFill>
                <a:latin typeface="+mn-lt"/>
                <a:ea typeface="+mn-ea"/>
                <a:cs typeface="+mn-cs"/>
              </a:rPr>
              <a:t>photoApp.directives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.directive('</a:t>
            </a:r>
            <a:r>
              <a:rPr lang="en-US" sz="1200" kern="1200" dirty="0" err="1" smtClean="0">
                <a:solidFill>
                  <a:schemeClr val="tx1"/>
                </a:solidFill>
                <a:latin typeface="+mn-lt"/>
                <a:ea typeface="+mn-ea"/>
                <a:cs typeface="+mn-cs"/>
              </a:rPr>
              <a:t>photoImg</a:t>
            </a:r>
            <a:r>
              <a:rPr lang="en-US" sz="1200" kern="1200" dirty="0" smtClean="0">
                <a:solidFill>
                  <a:schemeClr val="tx1"/>
                </a:solidFill>
                <a:latin typeface="+mn-lt"/>
                <a:ea typeface="+mn-ea"/>
                <a:cs typeface="+mn-cs"/>
              </a:rPr>
              <a:t>', function </a:t>
            </a:r>
            <a:r>
              <a:rPr lang="en-US" sz="1200" kern="1200" dirty="0" err="1" smtClean="0">
                <a:solidFill>
                  <a:schemeClr val="tx1"/>
                </a:solidFill>
                <a:latin typeface="+mn-lt"/>
                <a:ea typeface="+mn-ea"/>
                <a:cs typeface="+mn-cs"/>
              </a:rPr>
              <a:t>photosDirective</a:t>
            </a:r>
            <a:r>
              <a:rPr lang="en-US" sz="1200" kern="1200" dirty="0" smtClean="0">
                <a:solidFill>
                  <a:schemeClr val="tx1"/>
                </a:solidFill>
                <a:latin typeface="+mn-lt"/>
                <a:ea typeface="+mn-ea"/>
                <a:cs typeface="+mn-cs"/>
              </a:rPr>
              <a:t>($log)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directive =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templateUrl</a:t>
            </a:r>
            <a:r>
              <a:rPr lang="en-US" sz="1200" kern="1200" dirty="0" smtClean="0">
                <a:solidFill>
                  <a:schemeClr val="tx1"/>
                </a:solidFill>
                <a:latin typeface="+mn-lt"/>
                <a:ea typeface="+mn-ea"/>
                <a:cs typeface="+mn-cs"/>
              </a:rPr>
              <a:t>: function (</a:t>
            </a:r>
            <a:r>
              <a:rPr lang="en-US" sz="1200" kern="1200" dirty="0" err="1" smtClean="0">
                <a:solidFill>
                  <a:schemeClr val="tx1"/>
                </a:solidFill>
                <a:latin typeface="+mn-lt"/>
                <a:ea typeface="+mn-ea"/>
                <a:cs typeface="+mn-cs"/>
              </a:rPr>
              <a:t>tElem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tAttr</a:t>
            </a:r>
            <a:r>
              <a:rPr lang="en-US" sz="1200" kern="1200" dirty="0" smtClean="0">
                <a:solidFill>
                  <a:schemeClr val="tx1"/>
                </a:solidFill>
                <a:latin typeface="+mn-lt"/>
                <a:ea typeface="+mn-ea"/>
                <a:cs typeface="+mn-cs"/>
              </a:rPr>
              <a:t>) {</a:t>
            </a:r>
          </a:p>
          <a:p>
            <a:r>
              <a:rPr lang="nb-NO" sz="1200" kern="1200" dirty="0" smtClean="0">
                <a:solidFill>
                  <a:schemeClr val="tx1"/>
                </a:solidFill>
                <a:latin typeface="+mn-lt"/>
                <a:ea typeface="+mn-ea"/>
                <a:cs typeface="+mn-cs"/>
              </a:rPr>
              <a:t>                    $log.debug("tElem:", tElem, "tAttr:", tAttr);</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color = "black";</a:t>
            </a:r>
          </a:p>
          <a:p>
            <a:r>
              <a:rPr lang="en-US" sz="1200" kern="1200" dirty="0" smtClean="0">
                <a:solidFill>
                  <a:schemeClr val="tx1"/>
                </a:solidFill>
                <a:latin typeface="+mn-lt"/>
                <a:ea typeface="+mn-ea"/>
                <a:cs typeface="+mn-cs"/>
              </a:rPr>
              <a:t>                    if (</a:t>
            </a:r>
            <a:r>
              <a:rPr lang="en-US" sz="1200" kern="1200" dirty="0" err="1" smtClean="0">
                <a:solidFill>
                  <a:schemeClr val="tx1"/>
                </a:solidFill>
                <a:latin typeface="+mn-lt"/>
                <a:ea typeface="+mn-ea"/>
                <a:cs typeface="+mn-cs"/>
              </a:rPr>
              <a:t>tAttr.photoImg</a:t>
            </a:r>
            <a:r>
              <a:rPr lang="en-US" sz="1200" kern="1200" dirty="0" smtClean="0">
                <a:solidFill>
                  <a:schemeClr val="tx1"/>
                </a:solidFill>
                <a:latin typeface="+mn-lt"/>
                <a:ea typeface="+mn-ea"/>
                <a:cs typeface="+mn-cs"/>
              </a:rPr>
              <a:t>) color = </a:t>
            </a:r>
            <a:r>
              <a:rPr lang="en-US" sz="1200" kern="1200" dirty="0" err="1" smtClean="0">
                <a:solidFill>
                  <a:schemeClr val="tx1"/>
                </a:solidFill>
                <a:latin typeface="+mn-lt"/>
                <a:ea typeface="+mn-ea"/>
                <a:cs typeface="+mn-cs"/>
              </a:rPr>
              <a:t>tAttr.photoImg</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if (color == "green") </a:t>
            </a:r>
            <a:r>
              <a:rPr lang="en-US" sz="1200" kern="1200" dirty="0" err="1" smtClean="0">
                <a:solidFill>
                  <a:schemeClr val="tx1"/>
                </a:solidFill>
                <a:latin typeface="+mn-lt"/>
                <a:ea typeface="+mn-ea"/>
                <a:cs typeface="+mn-cs"/>
              </a:rPr>
              <a:t>tElem.after</a:t>
            </a:r>
            <a:r>
              <a:rPr lang="en-US" sz="1200" kern="1200" dirty="0" smtClean="0">
                <a:solidFill>
                  <a:schemeClr val="tx1"/>
                </a:solidFill>
                <a:latin typeface="+mn-lt"/>
                <a:ea typeface="+mn-ea"/>
                <a:cs typeface="+mn-cs"/>
              </a:rPr>
              <a:t>(color);</a:t>
            </a:r>
          </a:p>
          <a:p>
            <a:r>
              <a:rPr lang="en-US" sz="1200" kern="1200" dirty="0" smtClean="0">
                <a:solidFill>
                  <a:schemeClr val="tx1"/>
                </a:solidFill>
                <a:latin typeface="+mn-lt"/>
                <a:ea typeface="+mn-ea"/>
                <a:cs typeface="+mn-cs"/>
              </a:rPr>
              <a:t>                    else tElem.css("border", "1px solid" + color);</a:t>
            </a:r>
          </a:p>
          <a:p>
            <a:r>
              <a:rPr lang="en-US" sz="1200" kern="1200" dirty="0" smtClean="0">
                <a:solidFill>
                  <a:schemeClr val="tx1"/>
                </a:solidFill>
                <a:latin typeface="+mn-lt"/>
                <a:ea typeface="+mn-ea"/>
                <a:cs typeface="+mn-cs"/>
              </a:rPr>
              <a:t>                    return '../common/directives/photo-</a:t>
            </a:r>
            <a:r>
              <a:rPr lang="en-US" sz="1200" kern="1200" dirty="0" err="1" smtClean="0">
                <a:solidFill>
                  <a:schemeClr val="tx1"/>
                </a:solidFill>
                <a:latin typeface="+mn-lt"/>
                <a:ea typeface="+mn-ea"/>
                <a:cs typeface="+mn-cs"/>
              </a:rPr>
              <a:t>img</a:t>
            </a:r>
            <a:r>
              <a:rPr lang="en-US" sz="1200" kern="1200" dirty="0" smtClean="0">
                <a:solidFill>
                  <a:schemeClr val="tx1"/>
                </a:solidFill>
                <a:latin typeface="+mn-lt"/>
                <a:ea typeface="+mn-ea"/>
                <a:cs typeface="+mn-cs"/>
              </a:rPr>
              <a:t>/photoImg.template.html';</a:t>
            </a:r>
          </a:p>
          <a:p>
            <a:r>
              <a:rPr lang="he-IL"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 restrict: 'EACM'</a:t>
            </a:r>
          </a:p>
          <a:p>
            <a:endParaRPr lang="he-IL" sz="1200" kern="1200" dirty="0" smtClean="0">
              <a:solidFill>
                <a:schemeClr val="tx1"/>
              </a:solidFill>
              <a:latin typeface="+mn-lt"/>
              <a:ea typeface="+mn-ea"/>
              <a:cs typeface="+mn-cs"/>
            </a:endParaRPr>
          </a:p>
          <a:p>
            <a:r>
              <a:rPr lang="he-IL"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return directive;</a:t>
            </a:r>
          </a:p>
          <a:p>
            <a:r>
              <a:rPr lang="he-IL" sz="1200" kern="1200" dirty="0" smtClean="0">
                <a:solidFill>
                  <a:schemeClr val="tx1"/>
                </a:solidFill>
                <a:latin typeface="+mn-lt"/>
                <a:ea typeface="+mn-ea"/>
                <a:cs typeface="+mn-cs"/>
              </a:rPr>
              <a:t>        });</a:t>
            </a:r>
          </a:p>
          <a:p>
            <a:endParaRPr lang="he-IL" sz="1200" kern="1200" dirty="0" smtClean="0">
              <a:solidFill>
                <a:schemeClr val="tx1"/>
              </a:solidFill>
              <a:latin typeface="+mn-lt"/>
              <a:ea typeface="+mn-ea"/>
              <a:cs typeface="+mn-cs"/>
            </a:endParaRPr>
          </a:p>
          <a:p>
            <a:r>
              <a:rPr lang="he-IL" sz="1200" kern="1200" dirty="0" smtClean="0">
                <a:solidFill>
                  <a:schemeClr val="tx1"/>
                </a:solidFill>
                <a:latin typeface="+mn-lt"/>
                <a:ea typeface="+mn-ea"/>
                <a:cs typeface="+mn-cs"/>
              </a:rPr>
              <a:t>})();</a:t>
            </a:r>
          </a:p>
          <a:p>
            <a:endParaRPr lang="he-IL" sz="1200" kern="1200" dirty="0" smtClean="0">
              <a:solidFill>
                <a:schemeClr val="tx1"/>
              </a:solidFill>
              <a:latin typeface="+mn-lt"/>
              <a:ea typeface="+mn-ea"/>
              <a:cs typeface="+mn-cs"/>
            </a:endParaRPr>
          </a:p>
          <a:p>
            <a:endParaRPr lang="he-IL"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img</a:t>
            </a:r>
            <a:r>
              <a:rPr lang="en-US" sz="1200" kern="1200" dirty="0" smtClean="0">
                <a:solidFill>
                  <a:schemeClr val="tx1"/>
                </a:solidFill>
                <a:latin typeface="+mn-lt"/>
                <a:ea typeface="+mn-ea"/>
                <a:cs typeface="+mn-cs"/>
              </a:rPr>
              <a:t> class="</a:t>
            </a:r>
            <a:r>
              <a:rPr lang="en-US" sz="1200" kern="1200" dirty="0" err="1" smtClean="0">
                <a:solidFill>
                  <a:schemeClr val="tx1"/>
                </a:solidFill>
                <a:latin typeface="+mn-lt"/>
                <a:ea typeface="+mn-ea"/>
                <a:cs typeface="+mn-cs"/>
              </a:rPr>
              <a:t>img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img</a:t>
            </a:r>
            <a:r>
              <a:rPr lang="en-US" sz="1200" kern="1200" dirty="0" smtClean="0">
                <a:solidFill>
                  <a:schemeClr val="tx1"/>
                </a:solidFill>
                <a:latin typeface="+mn-lt"/>
                <a:ea typeface="+mn-ea"/>
                <a:cs typeface="+mn-cs"/>
              </a:rPr>
              <a:t>-rounded " ng-</a:t>
            </a:r>
            <a:r>
              <a:rPr lang="en-US" sz="1200" kern="1200" dirty="0" err="1" smtClean="0">
                <a:solidFill>
                  <a:schemeClr val="tx1"/>
                </a:solidFill>
                <a:latin typeface="+mn-lt"/>
                <a:ea typeface="+mn-ea"/>
                <a:cs typeface="+mn-cs"/>
              </a:rPr>
              <a:t>src</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photo.pathUrl</a:t>
            </a:r>
            <a:r>
              <a:rPr lang="en-US" sz="1200" kern="1200" dirty="0" smtClean="0">
                <a:solidFill>
                  <a:schemeClr val="tx1"/>
                </a:solidFill>
                <a:latin typeface="+mn-lt"/>
                <a:ea typeface="+mn-ea"/>
                <a:cs typeface="+mn-cs"/>
              </a:rPr>
              <a:t>}}" /&gt;</a:t>
            </a:r>
            <a:endParaRPr lang="en-US"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24</a:t>
            </a:fld>
            <a:endParaRPr lang="en-US"/>
          </a:p>
        </p:txBody>
      </p:sp>
    </p:spTree>
    <p:extLst>
      <p:ext uri="{BB962C8B-B14F-4D97-AF65-F5344CB8AC3E}">
        <p14:creationId xmlns:p14="http://schemas.microsoft.com/office/powerpoint/2010/main" val="621490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25</a:t>
            </a:fld>
            <a:endParaRPr lang="en-US"/>
          </a:p>
        </p:txBody>
      </p:sp>
    </p:spTree>
    <p:extLst>
      <p:ext uri="{BB962C8B-B14F-4D97-AF65-F5344CB8AC3E}">
        <p14:creationId xmlns:p14="http://schemas.microsoft.com/office/powerpoint/2010/main" val="2535165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5</a:t>
            </a:fld>
            <a:endParaRPr lang="en-US"/>
          </a:p>
        </p:txBody>
      </p:sp>
    </p:spTree>
    <p:extLst>
      <p:ext uri="{BB962C8B-B14F-4D97-AF65-F5344CB8AC3E}">
        <p14:creationId xmlns:p14="http://schemas.microsoft.com/office/powerpoint/2010/main" val="3296081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26</a:t>
            </a:fld>
            <a:endParaRPr lang="en-US"/>
          </a:p>
        </p:txBody>
      </p:sp>
    </p:spTree>
    <p:extLst>
      <p:ext uri="{BB962C8B-B14F-4D97-AF65-F5344CB8AC3E}">
        <p14:creationId xmlns:p14="http://schemas.microsoft.com/office/powerpoint/2010/main" val="3903256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element.on</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mouseover</a:t>
            </a:r>
            <a:r>
              <a:rPr lang="en-US" sz="1200" kern="1200" dirty="0" smtClean="0">
                <a:solidFill>
                  <a:schemeClr val="tx1"/>
                </a:solidFill>
                <a:latin typeface="+mn-lt"/>
                <a:ea typeface="+mn-ea"/>
                <a:cs typeface="+mn-cs"/>
              </a:rPr>
              <a:t>', function () {</a:t>
            </a:r>
          </a:p>
          <a:p>
            <a:pPr algn="just" rtl="0"/>
            <a:r>
              <a:rPr lang="en-US" sz="1200" kern="1200" dirty="0" smtClean="0">
                <a:solidFill>
                  <a:schemeClr val="tx1"/>
                </a:solidFill>
                <a:latin typeface="+mn-lt"/>
                <a:ea typeface="+mn-ea"/>
                <a:cs typeface="+mn-cs"/>
              </a:rPr>
              <a:t>                        element.css('background-color', 'red')</a:t>
            </a:r>
          </a:p>
          <a:p>
            <a:pPr algn="just" rtl="0"/>
            <a:r>
              <a:rPr lang="en-US" sz="1200" kern="1200" dirty="0" smtClean="0">
                <a:solidFill>
                  <a:schemeClr val="tx1"/>
                </a:solidFill>
                <a:latin typeface="+mn-lt"/>
                <a:ea typeface="+mn-ea"/>
                <a:cs typeface="+mn-cs"/>
              </a:rPr>
              <a:t>                    });</a:t>
            </a:r>
          </a:p>
          <a:p>
            <a:pPr algn="just" rtl="0"/>
            <a:endParaRPr lang="en-US" sz="1200" kern="1200" dirty="0" smtClean="0">
              <a:solidFill>
                <a:schemeClr val="tx1"/>
              </a:solidFill>
              <a:latin typeface="+mn-lt"/>
              <a:ea typeface="+mn-ea"/>
              <a:cs typeface="+mn-cs"/>
            </a:endParaRPr>
          </a:p>
          <a:p>
            <a:pPr algn="just" rtl="0"/>
            <a:r>
              <a:rPr lang="en-US" dirty="0" err="1" smtClean="0"/>
              <a:t>element.on</a:t>
            </a:r>
            <a:r>
              <a:rPr lang="en-US" dirty="0" smtClean="0"/>
              <a:t>('</a:t>
            </a:r>
            <a:r>
              <a:rPr lang="en-US" dirty="0" err="1" smtClean="0"/>
              <a:t>mouseout</a:t>
            </a:r>
            <a:r>
              <a:rPr lang="en-US" dirty="0" smtClean="0"/>
              <a:t>', function () {</a:t>
            </a:r>
          </a:p>
          <a:p>
            <a:pPr algn="just" rtl="0"/>
            <a:r>
              <a:rPr lang="en-US" dirty="0" smtClean="0"/>
              <a:t>                            element.css('background-color', 'white')</a:t>
            </a:r>
          </a:p>
          <a:p>
            <a:pPr algn="just" rtl="0"/>
            <a:r>
              <a:rPr lang="en-US" dirty="0" smtClean="0"/>
              <a:t>                        });</a:t>
            </a:r>
          </a:p>
          <a:p>
            <a:pPr algn="just" rtl="0"/>
            <a:endParaRPr lang="en-US" dirty="0" smtClean="0"/>
          </a:p>
          <a:p>
            <a:pPr algn="just" rtl="0"/>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element.find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anext</a:t>
            </a:r>
            <a:r>
              <a:rPr lang="en-US" sz="1200" kern="1200" dirty="0" smtClean="0">
                <a:solidFill>
                  <a:schemeClr val="tx1"/>
                </a:solidFill>
                <a:latin typeface="+mn-lt"/>
                <a:ea typeface="+mn-ea"/>
                <a:cs typeface="+mn-cs"/>
              </a:rPr>
              <a:t>').bind('click', function () {</a:t>
            </a:r>
          </a:p>
          <a:p>
            <a:pPr algn="just" rtl="0"/>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scope.$apply</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scope.next</a:t>
            </a:r>
            <a:r>
              <a:rPr lang="en-US" sz="1200" kern="1200" dirty="0" smtClean="0">
                <a:solidFill>
                  <a:schemeClr val="tx1"/>
                </a:solidFill>
                <a:latin typeface="+mn-lt"/>
                <a:ea typeface="+mn-ea"/>
                <a:cs typeface="+mn-cs"/>
              </a:rPr>
              <a:t>)</a:t>
            </a:r>
          </a:p>
          <a:p>
            <a:pPr algn="just" rtl="0"/>
            <a:r>
              <a:rPr lang="en-US" sz="1200" kern="1200" dirty="0" smtClean="0">
                <a:solidFill>
                  <a:schemeClr val="tx1"/>
                </a:solidFill>
                <a:latin typeface="+mn-lt"/>
                <a:ea typeface="+mn-ea"/>
                <a:cs typeface="+mn-cs"/>
              </a:rPr>
              <a:t>                    });</a:t>
            </a:r>
          </a:p>
          <a:p>
            <a:pPr algn="just" rtl="0"/>
            <a:endParaRPr lang="en-US" sz="1200" kern="1200" dirty="0" smtClean="0">
              <a:solidFill>
                <a:schemeClr val="tx1"/>
              </a:solidFill>
              <a:latin typeface="+mn-lt"/>
              <a:ea typeface="+mn-ea"/>
              <a:cs typeface="+mn-cs"/>
            </a:endParaRPr>
          </a:p>
          <a:p>
            <a:pPr algn="just" rtl="0"/>
            <a:r>
              <a:rPr lang="en-US" sz="1200" kern="1200" dirty="0" smtClean="0">
                <a:solidFill>
                  <a:schemeClr val="tx1"/>
                </a:solidFill>
                <a:latin typeface="+mn-lt"/>
                <a:ea typeface="+mn-ea"/>
                <a:cs typeface="+mn-cs"/>
              </a:rPr>
              <a:t> &lt;</a:t>
            </a:r>
            <a:r>
              <a:rPr lang="en-US" sz="1200" kern="1200" dirty="0" err="1" smtClean="0">
                <a:solidFill>
                  <a:schemeClr val="tx1"/>
                </a:solidFill>
                <a:latin typeface="+mn-lt"/>
                <a:ea typeface="+mn-ea"/>
                <a:cs typeface="+mn-cs"/>
              </a:rPr>
              <a:t>anext</a:t>
            </a:r>
            <a:r>
              <a:rPr lang="en-US" sz="1200" kern="1200" dirty="0" smtClean="0">
                <a:solidFill>
                  <a:schemeClr val="tx1"/>
                </a:solidFill>
                <a:latin typeface="+mn-lt"/>
                <a:ea typeface="+mn-ea"/>
                <a:cs typeface="+mn-cs"/>
              </a:rPr>
              <a:t> &gt;next&lt;/</a:t>
            </a:r>
            <a:r>
              <a:rPr lang="en-US" sz="1200" kern="1200" dirty="0" err="1" smtClean="0">
                <a:solidFill>
                  <a:schemeClr val="tx1"/>
                </a:solidFill>
                <a:latin typeface="+mn-lt"/>
                <a:ea typeface="+mn-ea"/>
                <a:cs typeface="+mn-cs"/>
              </a:rPr>
              <a:t>anext</a:t>
            </a:r>
            <a:r>
              <a:rPr lang="en-US" sz="1200" kern="1200" dirty="0" smtClean="0">
                <a:solidFill>
                  <a:schemeClr val="tx1"/>
                </a:solidFill>
                <a:latin typeface="+mn-lt"/>
                <a:ea typeface="+mn-ea"/>
                <a:cs typeface="+mn-cs"/>
              </a:rPr>
              <a:t>&gt;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28</a:t>
            </a:fld>
            <a:endParaRPr lang="en-US"/>
          </a:p>
        </p:txBody>
      </p:sp>
    </p:spTree>
    <p:extLst>
      <p:ext uri="{BB962C8B-B14F-4D97-AF65-F5344CB8AC3E}">
        <p14:creationId xmlns:p14="http://schemas.microsoft.com/office/powerpoint/2010/main" val="4293778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29</a:t>
            </a:fld>
            <a:endParaRPr lang="en-US"/>
          </a:p>
        </p:txBody>
      </p:sp>
    </p:spTree>
    <p:extLst>
      <p:ext uri="{BB962C8B-B14F-4D97-AF65-F5344CB8AC3E}">
        <p14:creationId xmlns:p14="http://schemas.microsoft.com/office/powerpoint/2010/main" val="40677241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30</a:t>
            </a:fld>
            <a:endParaRPr lang="en-US"/>
          </a:p>
        </p:txBody>
      </p:sp>
    </p:spTree>
    <p:extLst>
      <p:ext uri="{BB962C8B-B14F-4D97-AF65-F5344CB8AC3E}">
        <p14:creationId xmlns:p14="http://schemas.microsoft.com/office/powerpoint/2010/main" val="3227796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.directive('</a:t>
            </a:r>
            <a:r>
              <a:rPr lang="en-US" dirty="0" err="1" smtClean="0"/>
              <a:t>sonTitleGalery</a:t>
            </a:r>
            <a:r>
              <a:rPr lang="en-US" dirty="0" smtClean="0"/>
              <a:t>', </a:t>
            </a:r>
            <a:r>
              <a:rPr lang="en-US" dirty="0" err="1" smtClean="0"/>
              <a:t>sonTitleGalery</a:t>
            </a:r>
            <a:r>
              <a:rPr lang="en-US" dirty="0" smtClean="0"/>
              <a:t>)</a:t>
            </a:r>
          </a:p>
          <a:p>
            <a:endParaRPr lang="en-US" dirty="0" smtClean="0"/>
          </a:p>
          <a:p>
            <a:r>
              <a:rPr lang="en-US" dirty="0" smtClean="0"/>
              <a:t>    function </a:t>
            </a:r>
            <a:r>
              <a:rPr lang="en-US" dirty="0" err="1" smtClean="0"/>
              <a:t>sonTitleGalery</a:t>
            </a:r>
            <a:r>
              <a:rPr lang="en-US" dirty="0" smtClean="0"/>
              <a:t>($log) {</a:t>
            </a:r>
          </a:p>
          <a:p>
            <a:r>
              <a:rPr lang="en-US" dirty="0" smtClean="0"/>
              <a:t>        return {</a:t>
            </a:r>
          </a:p>
          <a:p>
            <a:r>
              <a:rPr lang="en-US" dirty="0" smtClean="0"/>
              <a:t>            template: '&lt;h2&gt;{{</a:t>
            </a:r>
            <a:r>
              <a:rPr lang="en-US" dirty="0" err="1" smtClean="0"/>
              <a:t>sonTitle</a:t>
            </a:r>
            <a:r>
              <a:rPr lang="en-US" dirty="0" smtClean="0"/>
              <a:t>}}&lt;h2&gt;',</a:t>
            </a:r>
          </a:p>
          <a:p>
            <a:r>
              <a:rPr lang="en-US" dirty="0" smtClean="0"/>
              <a:t>            require: '^</a:t>
            </a:r>
            <a:r>
              <a:rPr lang="en-US" dirty="0" err="1" smtClean="0"/>
              <a:t>photoGalery</a:t>
            </a:r>
            <a:r>
              <a:rPr lang="en-US" dirty="0" smtClean="0"/>
              <a:t>',</a:t>
            </a:r>
          </a:p>
          <a:p>
            <a:r>
              <a:rPr lang="en-US" dirty="0" smtClean="0"/>
              <a:t>            link: {</a:t>
            </a:r>
          </a:p>
          <a:p>
            <a:r>
              <a:rPr lang="en-US" dirty="0" smtClean="0"/>
              <a:t>                post: function (scope, </a:t>
            </a:r>
            <a:r>
              <a:rPr lang="en-US" dirty="0" err="1" smtClean="0"/>
              <a:t>ele</a:t>
            </a:r>
            <a:r>
              <a:rPr lang="en-US" dirty="0" smtClean="0"/>
              <a:t>, </a:t>
            </a:r>
            <a:r>
              <a:rPr lang="en-US" dirty="0" err="1" smtClean="0"/>
              <a:t>attr</a:t>
            </a:r>
            <a:r>
              <a:rPr lang="en-US" dirty="0" smtClean="0"/>
              <a:t>, ctrl) {</a:t>
            </a:r>
          </a:p>
          <a:p>
            <a:r>
              <a:rPr lang="en-US" dirty="0" smtClean="0"/>
              <a:t>                    </a:t>
            </a:r>
            <a:r>
              <a:rPr lang="en-US" dirty="0" err="1" smtClean="0"/>
              <a:t>scope.sonTitle</a:t>
            </a:r>
            <a:r>
              <a:rPr lang="en-US" dirty="0" smtClean="0"/>
              <a:t> = 'and </a:t>
            </a:r>
            <a:r>
              <a:rPr lang="en-US" dirty="0" err="1" smtClean="0"/>
              <a:t>i</a:t>
            </a:r>
            <a:r>
              <a:rPr lang="en-US" dirty="0" smtClean="0"/>
              <a:t> am </a:t>
            </a:r>
            <a:r>
              <a:rPr lang="en-US" dirty="0" err="1" smtClean="0"/>
              <a:t>sonTitleGalery</a:t>
            </a:r>
            <a:r>
              <a:rPr lang="en-US" dirty="0" smtClean="0"/>
              <a:t> , My dad is ' + </a:t>
            </a:r>
            <a:r>
              <a:rPr lang="en-US" dirty="0" err="1" smtClean="0"/>
              <a:t>ctrl.directiveName</a:t>
            </a:r>
            <a:r>
              <a:rPr lang="en-US" dirty="0" smtClean="0"/>
              <a:t>;</a:t>
            </a:r>
          </a:p>
          <a:p>
            <a:r>
              <a:rPr lang="en-US" dirty="0" smtClean="0"/>
              <a:t>                }</a:t>
            </a:r>
          </a:p>
          <a:p>
            <a:r>
              <a:rPr lang="en-US" dirty="0" smtClean="0"/>
              <a:t>            }</a:t>
            </a:r>
          </a:p>
          <a:p>
            <a:r>
              <a:rPr lang="en-US" dirty="0" smtClean="0"/>
              <a:t>        }</a:t>
            </a:r>
          </a:p>
          <a:p>
            <a:endParaRPr lang="en-US" dirty="0" smtClean="0"/>
          </a:p>
          <a:p>
            <a:r>
              <a:rPr lang="en-US" dirty="0" smtClean="0"/>
              <a:t>    }</a:t>
            </a:r>
          </a:p>
          <a:p>
            <a:endParaRPr lang="en-US" dirty="0" smtClean="0"/>
          </a:p>
          <a:p>
            <a:endParaRPr lang="en-US" dirty="0" smtClean="0"/>
          </a:p>
          <a:p>
            <a:r>
              <a:rPr lang="en-US" dirty="0" smtClean="0"/>
              <a:t>&lt;h1&gt;</a:t>
            </a:r>
          </a:p>
          <a:p>
            <a:r>
              <a:rPr lang="en-US" dirty="0" smtClean="0"/>
              <a:t>        This is {{</a:t>
            </a:r>
            <a:r>
              <a:rPr lang="en-US" dirty="0" err="1" smtClean="0"/>
              <a:t>directiveName</a:t>
            </a:r>
            <a:r>
              <a:rPr lang="en-US" dirty="0" smtClean="0"/>
              <a:t>}}</a:t>
            </a:r>
          </a:p>
          <a:p>
            <a:r>
              <a:rPr lang="en-US" dirty="0" smtClean="0"/>
              <a:t>        &lt;son-title-</a:t>
            </a:r>
            <a:r>
              <a:rPr lang="en-US" dirty="0" err="1" smtClean="0"/>
              <a:t>galery</a:t>
            </a:r>
            <a:r>
              <a:rPr lang="en-US" dirty="0" smtClean="0"/>
              <a:t>&gt;&lt;/son-title-</a:t>
            </a:r>
            <a:r>
              <a:rPr lang="en-US" dirty="0" err="1" smtClean="0"/>
              <a:t>galery</a:t>
            </a:r>
            <a:r>
              <a:rPr lang="en-US" dirty="0" smtClean="0"/>
              <a:t>&gt;</a:t>
            </a:r>
          </a:p>
          <a:p>
            <a:r>
              <a:rPr lang="en-US" dirty="0" smtClean="0"/>
              <a:t>    &lt;/h1&gt;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31</a:t>
            </a:fld>
            <a:endParaRPr lang="en-US"/>
          </a:p>
        </p:txBody>
      </p:sp>
    </p:spTree>
    <p:extLst>
      <p:ext uri="{BB962C8B-B14F-4D97-AF65-F5344CB8AC3E}">
        <p14:creationId xmlns:p14="http://schemas.microsoft.com/office/powerpoint/2010/main" val="2517423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32</a:t>
            </a:fld>
            <a:endParaRPr lang="en-US"/>
          </a:p>
        </p:txBody>
      </p:sp>
    </p:spTree>
    <p:extLst>
      <p:ext uri="{BB962C8B-B14F-4D97-AF65-F5344CB8AC3E}">
        <p14:creationId xmlns:p14="http://schemas.microsoft.com/office/powerpoint/2010/main" val="33190877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34</a:t>
            </a:fld>
            <a:endParaRPr lang="en-US"/>
          </a:p>
        </p:txBody>
      </p:sp>
    </p:spTree>
    <p:extLst>
      <p:ext uri="{BB962C8B-B14F-4D97-AF65-F5344CB8AC3E}">
        <p14:creationId xmlns:p14="http://schemas.microsoft.com/office/powerpoint/2010/main" val="19243618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35</a:t>
            </a:fld>
            <a:endParaRPr lang="en-US"/>
          </a:p>
        </p:txBody>
      </p:sp>
    </p:spTree>
    <p:extLst>
      <p:ext uri="{BB962C8B-B14F-4D97-AF65-F5344CB8AC3E}">
        <p14:creationId xmlns:p14="http://schemas.microsoft.com/office/powerpoint/2010/main" val="1362905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36</a:t>
            </a:fld>
            <a:endParaRPr lang="en-US"/>
          </a:p>
        </p:txBody>
      </p:sp>
    </p:spTree>
    <p:extLst>
      <p:ext uri="{BB962C8B-B14F-4D97-AF65-F5344CB8AC3E}">
        <p14:creationId xmlns:p14="http://schemas.microsoft.com/office/powerpoint/2010/main" val="20378679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37</a:t>
            </a:fld>
            <a:endParaRPr lang="en-US"/>
          </a:p>
        </p:txBody>
      </p:sp>
    </p:spTree>
    <p:extLst>
      <p:ext uri="{BB962C8B-B14F-4D97-AF65-F5344CB8AC3E}">
        <p14:creationId xmlns:p14="http://schemas.microsoft.com/office/powerpoint/2010/main" val="1107492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יש</a:t>
            </a:r>
            <a:r>
              <a:rPr lang="he-IL" baseline="0" dirty="0" smtClean="0"/>
              <a:t> </a:t>
            </a:r>
            <a:r>
              <a:rPr lang="he-IL" baseline="0" dirty="0" err="1" smtClean="0"/>
              <a:t>לאנגולר</a:t>
            </a:r>
            <a:r>
              <a:rPr lang="he-IL" baseline="0" dirty="0" smtClean="0"/>
              <a:t> כמה סוגי </a:t>
            </a:r>
            <a:r>
              <a:rPr lang="he-IL" baseline="0" dirty="0" err="1" smtClean="0"/>
              <a:t>דיירקטיבים</a:t>
            </a:r>
            <a:endParaRPr lang="he-IL" baseline="0" dirty="0" smtClean="0"/>
          </a:p>
          <a:p>
            <a:r>
              <a:rPr lang="he-IL" baseline="0" dirty="0" smtClean="0"/>
              <a:t>---</a:t>
            </a:r>
          </a:p>
          <a:p>
            <a:r>
              <a:rPr lang="he-IL" baseline="0" dirty="0" smtClean="0"/>
              <a:t>לקרא את הרשימה</a:t>
            </a:r>
          </a:p>
          <a:p>
            <a:r>
              <a:rPr lang="en-US" baseline="0" dirty="0" smtClean="0"/>
              <a:t>Binding: </a:t>
            </a:r>
            <a:r>
              <a:rPr lang="he-IL" baseline="0" dirty="0" smtClean="0"/>
              <a:t>יצירה ואתחול משתנים </a:t>
            </a:r>
          </a:p>
          <a:p>
            <a:endParaRPr lang="he-IL" baseline="0"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6</a:t>
            </a:fld>
            <a:endParaRPr lang="en-US"/>
          </a:p>
        </p:txBody>
      </p:sp>
    </p:spTree>
    <p:extLst>
      <p:ext uri="{BB962C8B-B14F-4D97-AF65-F5344CB8AC3E}">
        <p14:creationId xmlns:p14="http://schemas.microsoft.com/office/powerpoint/2010/main" val="18688043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38</a:t>
            </a:fld>
            <a:endParaRPr lang="en-US"/>
          </a:p>
        </p:txBody>
      </p:sp>
    </p:spTree>
    <p:extLst>
      <p:ext uri="{BB962C8B-B14F-4D97-AF65-F5344CB8AC3E}">
        <p14:creationId xmlns:p14="http://schemas.microsoft.com/office/powerpoint/2010/main" val="590227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jQuery example, we manually bound the data by</a:t>
            </a:r>
            <a:r>
              <a:rPr lang="en-US" baseline="0" dirty="0" smtClean="0"/>
              <a:t> setting up event listeners.</a:t>
            </a:r>
          </a:p>
          <a:p>
            <a:endParaRPr lang="en-US" baseline="0" dirty="0" smtClean="0"/>
          </a:p>
          <a:p>
            <a:r>
              <a:rPr lang="en-US" baseline="0" dirty="0" smtClean="0"/>
              <a:t>**</a:t>
            </a:r>
          </a:p>
          <a:p>
            <a:r>
              <a:rPr lang="en-US" baseline="0" dirty="0" smtClean="0"/>
              <a:t>Angular sets up these bindings for us and keeps track of when things change.</a:t>
            </a:r>
          </a:p>
          <a:p>
            <a:endParaRPr lang="en-US" baseline="0" dirty="0" smtClean="0"/>
          </a:p>
          <a:p>
            <a:r>
              <a:rPr lang="en-US" baseline="0" dirty="0" smtClean="0"/>
              <a:t>**</a:t>
            </a:r>
          </a:p>
          <a:p>
            <a:r>
              <a:rPr lang="en-US" baseline="0" dirty="0" smtClean="0"/>
              <a:t>In the previous HTML we can see multiple places where the HTML is receiving some sort of binding from Angular</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39</a:t>
            </a:fld>
            <a:endParaRPr lang="en-US"/>
          </a:p>
        </p:txBody>
      </p:sp>
    </p:spTree>
    <p:extLst>
      <p:ext uri="{BB962C8B-B14F-4D97-AF65-F5344CB8AC3E}">
        <p14:creationId xmlns:p14="http://schemas.microsoft.com/office/powerpoint/2010/main" val="23997323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An expression is a snippet</a:t>
            </a:r>
            <a:r>
              <a:rPr lang="en-US" baseline="0" dirty="0" smtClean="0"/>
              <a:t> </a:t>
            </a:r>
            <a:r>
              <a:rPr lang="en-US" dirty="0" smtClean="0"/>
              <a:t>of JavaScript that can be evaluated</a:t>
            </a:r>
            <a:r>
              <a:rPr lang="en-US" baseline="0" dirty="0" smtClean="0"/>
              <a:t> and returns some value</a:t>
            </a:r>
          </a:p>
          <a:p>
            <a:endParaRPr lang="en-US" baseline="0" dirty="0" smtClean="0"/>
          </a:p>
          <a:p>
            <a:r>
              <a:rPr lang="en-US" baseline="0" dirty="0" smtClean="0"/>
              <a:t>These three lines each contain at least one expression.</a:t>
            </a:r>
          </a:p>
          <a:p>
            <a:endParaRPr lang="en-US" baseline="0" dirty="0" smtClean="0"/>
          </a:p>
          <a:p>
            <a:r>
              <a:rPr lang="en-US" baseline="0" dirty="0" smtClean="0"/>
              <a:t>**</a:t>
            </a:r>
          </a:p>
          <a:p>
            <a:r>
              <a:rPr lang="en-US" baseline="0" dirty="0" smtClean="0"/>
              <a:t>Angular allows you to easily evaluate expressions within your HTML.</a:t>
            </a:r>
          </a:p>
          <a:p>
            <a:endParaRPr lang="en-US" baseline="0" dirty="0" smtClean="0"/>
          </a:p>
          <a:p>
            <a:r>
              <a:rPr lang="en-US" baseline="0" dirty="0" smtClean="0"/>
              <a:t>Often this is done using the squiggly brackets, but expressions can also be evaluated elsewhere.</a:t>
            </a:r>
            <a:endParaRPr lang="en-US" dirty="0" smtClean="0"/>
          </a:p>
          <a:p>
            <a:endParaRPr lang="en-US" dirty="0" smtClean="0"/>
          </a:p>
          <a:p>
            <a:r>
              <a:rPr lang="en-US" dirty="0" smtClean="0"/>
              <a:t>It is important to know that </a:t>
            </a:r>
            <a:r>
              <a:rPr lang="en-US" dirty="0" err="1" smtClean="0"/>
              <a:t>AngularJS</a:t>
            </a:r>
            <a:r>
              <a:rPr lang="en-US" dirty="0" smtClean="0"/>
              <a:t> expressions are not a direct</a:t>
            </a:r>
            <a:r>
              <a:rPr lang="en-US" baseline="0" dirty="0" smtClean="0"/>
              <a:t> equivalent of JavaScript expressions, event within the context of the </a:t>
            </a:r>
            <a:r>
              <a:rPr lang="en-US" baseline="0" dirty="0" err="1" smtClean="0"/>
              <a:t>AngularJS</a:t>
            </a:r>
            <a:r>
              <a:rPr lang="en-US" baseline="0" dirty="0" smtClean="0"/>
              <a:t> scope.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40</a:t>
            </a:fld>
            <a:endParaRPr lang="en-US"/>
          </a:p>
        </p:txBody>
      </p:sp>
    </p:spTree>
    <p:extLst>
      <p:ext uri="{BB962C8B-B14F-4D97-AF65-F5344CB8AC3E}">
        <p14:creationId xmlns:p14="http://schemas.microsoft.com/office/powerpoint/2010/main" val="39719322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41</a:t>
            </a:fld>
            <a:endParaRPr lang="en-US"/>
          </a:p>
        </p:txBody>
      </p:sp>
    </p:spTree>
    <p:extLst>
      <p:ext uri="{BB962C8B-B14F-4D97-AF65-F5344CB8AC3E}">
        <p14:creationId xmlns:p14="http://schemas.microsoft.com/office/powerpoint/2010/main" val="5028675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42</a:t>
            </a:fld>
            <a:endParaRPr lang="en-US"/>
          </a:p>
        </p:txBody>
      </p:sp>
    </p:spTree>
    <p:extLst>
      <p:ext uri="{BB962C8B-B14F-4D97-AF65-F5344CB8AC3E}">
        <p14:creationId xmlns:p14="http://schemas.microsoft.com/office/powerpoint/2010/main" val="15174639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43</a:t>
            </a:fld>
            <a:endParaRPr lang="en-US"/>
          </a:p>
        </p:txBody>
      </p:sp>
    </p:spTree>
    <p:extLst>
      <p:ext uri="{BB962C8B-B14F-4D97-AF65-F5344CB8AC3E}">
        <p14:creationId xmlns:p14="http://schemas.microsoft.com/office/powerpoint/2010/main" val="36171871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44</a:t>
            </a:fld>
            <a:endParaRPr lang="en-US"/>
          </a:p>
        </p:txBody>
      </p:sp>
    </p:spTree>
    <p:extLst>
      <p:ext uri="{BB962C8B-B14F-4D97-AF65-F5344CB8AC3E}">
        <p14:creationId xmlns:p14="http://schemas.microsoft.com/office/powerpoint/2010/main" val="9477792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45</a:t>
            </a:fld>
            <a:endParaRPr lang="en-US"/>
          </a:p>
        </p:txBody>
      </p:sp>
    </p:spTree>
    <p:extLst>
      <p:ext uri="{BB962C8B-B14F-4D97-AF65-F5344CB8AC3E}">
        <p14:creationId xmlns:p14="http://schemas.microsoft.com/office/powerpoint/2010/main" val="8811649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46</a:t>
            </a:fld>
            <a:endParaRPr lang="en-US"/>
          </a:p>
        </p:txBody>
      </p:sp>
    </p:spTree>
    <p:extLst>
      <p:ext uri="{BB962C8B-B14F-4D97-AF65-F5344CB8AC3E}">
        <p14:creationId xmlns:p14="http://schemas.microsoft.com/office/powerpoint/2010/main" val="31009872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47</a:t>
            </a:fld>
            <a:endParaRPr lang="en-US"/>
          </a:p>
        </p:txBody>
      </p:sp>
    </p:spTree>
    <p:extLst>
      <p:ext uri="{BB962C8B-B14F-4D97-AF65-F5344CB8AC3E}">
        <p14:creationId xmlns:p14="http://schemas.microsoft.com/office/powerpoint/2010/main" val="3587208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7</a:t>
            </a:fld>
            <a:endParaRPr lang="en-US"/>
          </a:p>
        </p:txBody>
      </p:sp>
    </p:spTree>
    <p:extLst>
      <p:ext uri="{BB962C8B-B14F-4D97-AF65-F5344CB8AC3E}">
        <p14:creationId xmlns:p14="http://schemas.microsoft.com/office/powerpoint/2010/main" val="13514341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48</a:t>
            </a:fld>
            <a:endParaRPr lang="en-US"/>
          </a:p>
        </p:txBody>
      </p:sp>
    </p:spTree>
    <p:extLst>
      <p:ext uri="{BB962C8B-B14F-4D97-AF65-F5344CB8AC3E}">
        <p14:creationId xmlns:p14="http://schemas.microsoft.com/office/powerpoint/2010/main" val="23637659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49</a:t>
            </a:fld>
            <a:endParaRPr lang="en-US"/>
          </a:p>
        </p:txBody>
      </p:sp>
    </p:spTree>
    <p:extLst>
      <p:ext uri="{BB962C8B-B14F-4D97-AF65-F5344CB8AC3E}">
        <p14:creationId xmlns:p14="http://schemas.microsoft.com/office/powerpoint/2010/main" val="3279251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8</a:t>
            </a:fld>
            <a:endParaRPr lang="en-US"/>
          </a:p>
        </p:txBody>
      </p:sp>
    </p:spTree>
    <p:extLst>
      <p:ext uri="{BB962C8B-B14F-4D97-AF65-F5344CB8AC3E}">
        <p14:creationId xmlns:p14="http://schemas.microsoft.com/office/powerpoint/2010/main" val="1654365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9</a:t>
            </a:fld>
            <a:endParaRPr lang="en-US"/>
          </a:p>
        </p:txBody>
      </p:sp>
    </p:spTree>
    <p:extLst>
      <p:ext uri="{BB962C8B-B14F-4D97-AF65-F5344CB8AC3E}">
        <p14:creationId xmlns:p14="http://schemas.microsoft.com/office/powerpoint/2010/main" val="1817788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10</a:t>
            </a:fld>
            <a:endParaRPr lang="en-US"/>
          </a:p>
        </p:txBody>
      </p:sp>
    </p:spTree>
    <p:extLst>
      <p:ext uri="{BB962C8B-B14F-4D97-AF65-F5344CB8AC3E}">
        <p14:creationId xmlns:p14="http://schemas.microsoft.com/office/powerpoint/2010/main" val="1477580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11</a:t>
            </a:fld>
            <a:endParaRPr lang="en-US"/>
          </a:p>
        </p:txBody>
      </p:sp>
    </p:spTree>
    <p:extLst>
      <p:ext uri="{BB962C8B-B14F-4D97-AF65-F5344CB8AC3E}">
        <p14:creationId xmlns:p14="http://schemas.microsoft.com/office/powerpoint/2010/main" val="1884345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12</a:t>
            </a:fld>
            <a:endParaRPr lang="en-US"/>
          </a:p>
        </p:txBody>
      </p:sp>
    </p:spTree>
    <p:extLst>
      <p:ext uri="{BB962C8B-B14F-4D97-AF65-F5344CB8AC3E}">
        <p14:creationId xmlns:p14="http://schemas.microsoft.com/office/powerpoint/2010/main" val="9642900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6A35CF-FC24-4311-8558-FC87DEC00998}"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0936" y="62193"/>
            <a:ext cx="1528145" cy="983445"/>
          </a:xfrm>
          <a:prstGeom prst="rect">
            <a:avLst/>
          </a:prstGeom>
        </p:spPr>
      </p:pic>
    </p:spTree>
    <p:extLst>
      <p:ext uri="{BB962C8B-B14F-4D97-AF65-F5344CB8AC3E}">
        <p14:creationId xmlns:p14="http://schemas.microsoft.com/office/powerpoint/2010/main" val="28611787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6A35CF-FC24-4311-8558-FC87DEC00998}"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668133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6A35CF-FC24-4311-8558-FC87DEC00998}"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27434790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6A35CF-FC24-4311-8558-FC87DEC00998}"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t>‹#›</a:t>
            </a:fld>
            <a:endParaRPr lang="en-US"/>
          </a:p>
        </p:txBody>
      </p:sp>
      <p:pic>
        <p:nvPicPr>
          <p:cNvPr id="7"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0936" y="62193"/>
            <a:ext cx="1528145" cy="983445"/>
          </a:xfrm>
          <a:prstGeom prst="rect">
            <a:avLst/>
          </a:prstGeom>
        </p:spPr>
      </p:pic>
    </p:spTree>
    <p:extLst>
      <p:ext uri="{BB962C8B-B14F-4D97-AF65-F5344CB8AC3E}">
        <p14:creationId xmlns:p14="http://schemas.microsoft.com/office/powerpoint/2010/main" val="1567914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6A35CF-FC24-4311-8558-FC87DEC00998}"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0936" y="62193"/>
            <a:ext cx="1528145" cy="983445"/>
          </a:xfrm>
          <a:prstGeom prst="rect">
            <a:avLst/>
          </a:prstGeom>
        </p:spPr>
      </p:pic>
    </p:spTree>
    <p:extLst>
      <p:ext uri="{BB962C8B-B14F-4D97-AF65-F5344CB8AC3E}">
        <p14:creationId xmlns:p14="http://schemas.microsoft.com/office/powerpoint/2010/main" val="445887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6A35CF-FC24-4311-8558-FC87DEC00998}"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3180411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A35CF-FC24-4311-8558-FC87DEC00998}" type="datetimeFigureOut">
              <a:rPr lang="en-US" smtClean="0"/>
              <a:t>10/25/2016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1837204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6A35CF-FC24-4311-8558-FC87DEC00998}" type="datetimeFigureOut">
              <a:rPr lang="en-US" smtClean="0"/>
              <a:t>10/25/2016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4065433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26A35CF-FC24-4311-8558-FC87DEC00998}" type="datetimeFigureOut">
              <a:rPr lang="en-US" smtClean="0"/>
              <a:t>10/25/2016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39DE317-4A1D-439B-89B0-802AFAB0E066}" type="slidenum">
              <a:rPr lang="en-US" smtClean="0"/>
              <a:t>‹#›</a:t>
            </a:fld>
            <a:endParaRPr lang="en-US"/>
          </a:p>
        </p:txBody>
      </p:sp>
      <p:pic>
        <p:nvPicPr>
          <p:cNvPr id="10"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0936" y="62193"/>
            <a:ext cx="1528145" cy="983445"/>
          </a:xfrm>
          <a:prstGeom prst="rect">
            <a:avLst/>
          </a:prstGeom>
        </p:spPr>
      </p:pic>
    </p:spTree>
    <p:extLst>
      <p:ext uri="{BB962C8B-B14F-4D97-AF65-F5344CB8AC3E}">
        <p14:creationId xmlns:p14="http://schemas.microsoft.com/office/powerpoint/2010/main" val="4234307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26A35CF-FC24-4311-8558-FC87DEC00998}" type="datetimeFigureOut">
              <a:rPr lang="en-US" smtClean="0"/>
              <a:t>10/25/2016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39DE317-4A1D-439B-89B0-802AFAB0E066}" type="slidenum">
              <a:rPr lang="en-US" smtClean="0"/>
              <a:t>‹#›</a:t>
            </a:fld>
            <a:endParaRPr lang="en-US"/>
          </a:p>
        </p:txBody>
      </p:sp>
    </p:spTree>
    <p:extLst>
      <p:ext uri="{BB962C8B-B14F-4D97-AF65-F5344CB8AC3E}">
        <p14:creationId xmlns:p14="http://schemas.microsoft.com/office/powerpoint/2010/main" val="3449249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6A35CF-FC24-4311-8558-FC87DEC00998}"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1374605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26A35CF-FC24-4311-8558-FC87DEC00998}" type="datetimeFigureOut">
              <a:rPr lang="en-US" smtClean="0"/>
              <a:t>10/25/2016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39DE317-4A1D-439B-89B0-802AFAB0E06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580936" y="62193"/>
            <a:ext cx="1528145" cy="983445"/>
          </a:xfrm>
          <a:prstGeom prst="rect">
            <a:avLst/>
          </a:prstGeom>
        </p:spPr>
      </p:pic>
    </p:spTree>
    <p:extLst>
      <p:ext uri="{BB962C8B-B14F-4D97-AF65-F5344CB8AC3E}">
        <p14:creationId xmlns:p14="http://schemas.microsoft.com/office/powerpoint/2010/main" val="32851798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amelCas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en.wikipedia.org/wiki/Letter_case#Computer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rivki403@gmail.co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3" Type="http://schemas.openxmlformats.org/officeDocument/2006/relationships/hyperlink" Target="http://plnkr.co/edit/CW7cF0?p=preview"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docs.angularjs.org/api/ng/service/$compile" TargetMode="External"/><Relationship Id="rId2" Type="http://schemas.openxmlformats.org/officeDocument/2006/relationships/hyperlink" Target="https://docs.angularjs.org/tutorial" TargetMode="External"/><Relationship Id="rId1" Type="http://schemas.openxmlformats.org/officeDocument/2006/relationships/slideLayout" Target="../slideLayouts/slideLayout2.xml"/><Relationship Id="rId6" Type="http://schemas.openxmlformats.org/officeDocument/2006/relationships/hyperlink" Target="http://jasonmore.net/angular-js-directives-difference-controller-link/" TargetMode="External"/><Relationship Id="rId5" Type="http://schemas.openxmlformats.org/officeDocument/2006/relationships/hyperlink" Target="http://www.undefinednull.com/2014/07/07/practical-guide-to-prelink-postlink-and-controller-methods-of-angular-directives/" TargetMode="External"/><Relationship Id="rId4" Type="http://schemas.openxmlformats.org/officeDocument/2006/relationships/hyperlink" Target="http://stackoverflow.com/questions/15266840/how-to-understand-the-terminal-of-directiv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ctr"/>
            <a:endParaRPr lang="en-US" dirty="0"/>
          </a:p>
        </p:txBody>
      </p:sp>
      <p:sp>
        <p:nvSpPr>
          <p:cNvPr id="5" name="Rectangle 4"/>
          <p:cNvSpPr/>
          <p:nvPr/>
        </p:nvSpPr>
        <p:spPr>
          <a:xfrm>
            <a:off x="8321879" y="3556932"/>
            <a:ext cx="2348917" cy="6543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0051" y="1246378"/>
            <a:ext cx="10058400" cy="3087069"/>
          </a:xfrm>
          <a:prstGeom prst="rect">
            <a:avLst/>
          </a:prstGeom>
        </p:spPr>
      </p:pic>
    </p:spTree>
    <p:extLst>
      <p:ext uri="{BB962C8B-B14F-4D97-AF65-F5344CB8AC3E}">
        <p14:creationId xmlns:p14="http://schemas.microsoft.com/office/powerpoint/2010/main" val="32185308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Slider </a:t>
            </a:r>
            <a:r>
              <a:rPr lang="en-US" dirty="0" smtClean="0"/>
              <a:t>Example:</a:t>
            </a:r>
            <a:endParaRPr lang="en-US" dirty="0"/>
          </a:p>
        </p:txBody>
      </p:sp>
      <p:sp>
        <p:nvSpPr>
          <p:cNvPr id="3" name="Content Placeholder 2"/>
          <p:cNvSpPr>
            <a:spLocks noGrp="1"/>
          </p:cNvSpPr>
          <p:nvPr>
            <p:ph idx="1"/>
          </p:nvPr>
        </p:nvSpPr>
        <p:spPr/>
        <p:txBody>
          <a:bodyPr/>
          <a:lstStyle/>
          <a:p>
            <a:r>
              <a:rPr lang="en-US" b="1" dirty="0" smtClean="0"/>
              <a:t>Step 1</a:t>
            </a:r>
            <a:r>
              <a:rPr lang="en-US" dirty="0" smtClean="0"/>
              <a:t>:</a:t>
            </a:r>
          </a:p>
          <a:p>
            <a:r>
              <a:rPr lang="en-US" dirty="0"/>
              <a:t>let’s create a controller that creates an array of </a:t>
            </a:r>
            <a:r>
              <a:rPr lang="en-US" dirty="0" smtClean="0"/>
              <a:t>ten </a:t>
            </a:r>
            <a:r>
              <a:rPr lang="en-US" dirty="0"/>
              <a:t>image objects in </a:t>
            </a:r>
            <a:r>
              <a:rPr lang="en-US" dirty="0" smtClean="0"/>
              <a:t>its.</a:t>
            </a:r>
          </a:p>
          <a:p>
            <a:endParaRPr lang="en-US" dirty="0"/>
          </a:p>
        </p:txBody>
      </p:sp>
      <p:sp>
        <p:nvSpPr>
          <p:cNvPr id="5" name="Rectangle 1"/>
          <p:cNvSpPr>
            <a:spLocks noChangeArrowheads="1"/>
          </p:cNvSpPr>
          <p:nvPr/>
        </p:nvSpPr>
        <p:spPr bwMode="auto">
          <a:xfrm>
            <a:off x="6012454" y="2903843"/>
            <a:ext cx="4951110" cy="2970044"/>
          </a:xfrm>
          <a:prstGeom prst="rect">
            <a:avLst/>
          </a:prstGeom>
          <a:solidFill>
            <a:schemeClr val="bg1">
              <a:lumMod val="95000"/>
            </a:schemeClr>
          </a:solidFill>
          <a:ln>
            <a:noFill/>
          </a:ln>
          <a:effectLst/>
          <a:extLst/>
        </p:spPr>
        <p:txBody>
          <a:bodyPr vert="horz" wrap="square" lIns="91440" tIns="45720" rIns="91440" bIns="45720" numCol="1" anchor="ctr" anchorCtr="0" compatLnSpc="1">
            <a:prstTxWarp prst="textNoShape">
              <a:avLst/>
            </a:prstTxWarp>
            <a:spAutoFit/>
          </a:bodyPr>
          <a:lstStyle/>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photoCtrl</a:t>
            </a:r>
            <a:r>
              <a:rPr lang="en-US" sz="1100" dirty="0">
                <a:solidFill>
                  <a:srgbClr val="000000"/>
                </a:solidFill>
                <a:highlight>
                  <a:srgbClr val="FFFFFF"/>
                </a:highlight>
                <a:latin typeface="Consolas" panose="020B0609020204030204" pitchFamily="49" charset="0"/>
              </a:rPr>
              <a:t>($scope) {</a:t>
            </a:r>
          </a:p>
          <a:p>
            <a:r>
              <a:rPr lang="en-US" sz="1100" dirty="0">
                <a:solidFill>
                  <a:srgbClr val="000000"/>
                </a:solidFill>
                <a:highlight>
                  <a:srgbClr val="FFFFFF"/>
                </a:highlight>
                <a:latin typeface="Consolas" panose="020B0609020204030204" pitchFamily="49" charset="0"/>
              </a:rPr>
              <a:t>        </a:t>
            </a:r>
            <a:r>
              <a:rPr lang="en-US" sz="1100" dirty="0" err="1">
                <a:solidFill>
                  <a:srgbClr val="0000FF"/>
                </a:solidFill>
                <a:highlight>
                  <a:srgbClr val="FFFFFF"/>
                </a:highlight>
                <a:latin typeface="Consolas" panose="020B0609020204030204" pitchFamily="49" charset="0"/>
              </a:rPr>
              <a:t>var</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vm</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this</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vm.images</a:t>
            </a:r>
            <a:r>
              <a:rPr lang="en-US" sz="1100" dirty="0">
                <a:solidFill>
                  <a:srgbClr val="000000"/>
                </a:solidFill>
                <a:highlight>
                  <a:srgbClr val="FFFFFF"/>
                </a:highlight>
                <a:latin typeface="Consolas" panose="020B0609020204030204" pitchFamily="49" charset="0"/>
              </a:rPr>
              <a:t> = [];</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vm.length</a:t>
            </a:r>
            <a:r>
              <a:rPr lang="en-US" sz="1100" dirty="0">
                <a:solidFill>
                  <a:srgbClr val="000000"/>
                </a:solidFill>
                <a:highlight>
                  <a:srgbClr val="FFFFFF"/>
                </a:highlight>
                <a:latin typeface="Consolas" panose="020B0609020204030204" pitchFamily="49" charset="0"/>
              </a:rPr>
              <a:t> = 10;</a:t>
            </a:r>
          </a:p>
          <a:p>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activate();</a:t>
            </a:r>
          </a:p>
          <a:p>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activate() {</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for</a:t>
            </a:r>
            <a:r>
              <a:rPr lang="en-US" sz="1100" dirty="0">
                <a:solidFill>
                  <a:srgbClr val="000000"/>
                </a:solidFill>
                <a:highlight>
                  <a:srgbClr val="FFFFFF"/>
                </a:highlight>
                <a:latin typeface="Consolas" panose="020B0609020204030204" pitchFamily="49" charset="0"/>
              </a:rPr>
              <a:t> (</a:t>
            </a:r>
            <a:r>
              <a:rPr lang="en-US" sz="1100" dirty="0" err="1">
                <a:solidFill>
                  <a:srgbClr val="0000FF"/>
                </a:solidFill>
                <a:highlight>
                  <a:srgbClr val="FFFFFF"/>
                </a:highlight>
                <a:latin typeface="Consolas" panose="020B0609020204030204" pitchFamily="49" charset="0"/>
              </a:rPr>
              <a:t>var</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i</a:t>
            </a:r>
            <a:r>
              <a:rPr lang="en-US" sz="1100" dirty="0">
                <a:solidFill>
                  <a:srgbClr val="000000"/>
                </a:solidFill>
                <a:highlight>
                  <a:srgbClr val="FFFFFF"/>
                </a:highlight>
                <a:latin typeface="Consolas" panose="020B0609020204030204" pitchFamily="49" charset="0"/>
              </a:rPr>
              <a:t> = 1; </a:t>
            </a:r>
            <a:r>
              <a:rPr lang="en-US" sz="1100" dirty="0" err="1">
                <a:solidFill>
                  <a:srgbClr val="000000"/>
                </a:solidFill>
                <a:highlight>
                  <a:srgbClr val="FFFFFF"/>
                </a:highlight>
                <a:latin typeface="Consolas" panose="020B0609020204030204" pitchFamily="49" charset="0"/>
              </a:rPr>
              <a:t>i</a:t>
            </a:r>
            <a:r>
              <a:rPr lang="en-US" sz="1100" dirty="0">
                <a:solidFill>
                  <a:srgbClr val="000000"/>
                </a:solidFill>
                <a:highlight>
                  <a:srgbClr val="FFFFFF"/>
                </a:highlight>
                <a:latin typeface="Consolas" panose="020B0609020204030204" pitchFamily="49" charset="0"/>
              </a:rPr>
              <a:t> &lt;= </a:t>
            </a:r>
            <a:r>
              <a:rPr lang="en-US" sz="1100" dirty="0" err="1">
                <a:solidFill>
                  <a:srgbClr val="000000"/>
                </a:solidFill>
                <a:highlight>
                  <a:srgbClr val="FFFFFF"/>
                </a:highlight>
                <a:latin typeface="Consolas" panose="020B0609020204030204" pitchFamily="49" charset="0"/>
              </a:rPr>
              <a:t>vm.length</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i</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vm.images.push</a:t>
            </a:r>
            <a:r>
              <a:rPr lang="en-US" sz="1100" dirty="0">
                <a:solidFill>
                  <a:srgbClr val="000000"/>
                </a:solidFill>
                <a:highlight>
                  <a:srgbClr val="FFFFFF"/>
                </a:highlight>
                <a:latin typeface="Consolas" panose="020B0609020204030204" pitchFamily="49" charset="0"/>
              </a:rPr>
              <a:t>({</a:t>
            </a:r>
          </a:p>
          <a:p>
            <a:r>
              <a:rPr lang="en-US" sz="1100" dirty="0" smtClean="0">
                <a:solidFill>
                  <a:srgbClr val="000000"/>
                </a:solidFill>
                <a:highlight>
                  <a:srgbClr val="FFFFFF"/>
                </a:highlight>
                <a:latin typeface="Consolas" panose="020B0609020204030204" pitchFamily="49" charset="0"/>
              </a:rPr>
              <a:t>	       title</a:t>
            </a:r>
            <a:r>
              <a:rPr lang="en-US" sz="1100" dirty="0">
                <a:solidFill>
                  <a:srgbClr val="000000"/>
                </a:solidFill>
                <a:highlight>
                  <a:srgbClr val="FFFFFF"/>
                </a:highlight>
                <a:latin typeface="Consolas" panose="020B0609020204030204" pitchFamily="49" charset="0"/>
              </a:rPr>
              <a:t>: </a:t>
            </a:r>
            <a:r>
              <a:rPr lang="en-US" sz="1100" dirty="0">
                <a:solidFill>
                  <a:srgbClr val="A31515"/>
                </a:solidFill>
                <a:highlight>
                  <a:srgbClr val="FFFFFF"/>
                </a:highlight>
                <a:latin typeface="Consolas" panose="020B0609020204030204" pitchFamily="49" charset="0"/>
              </a:rPr>
              <a:t>'Pic '</a:t>
            </a:r>
            <a:r>
              <a:rPr lang="en-US" sz="1100" dirty="0">
                <a:solidFill>
                  <a:srgbClr val="000000"/>
                </a:solidFill>
                <a:highlight>
                  <a:srgbClr val="FFFFFF"/>
                </a:highlight>
                <a:latin typeface="Consolas" panose="020B0609020204030204" pitchFamily="49" charset="0"/>
              </a:rPr>
              <a:t> + </a:t>
            </a:r>
            <a:r>
              <a:rPr lang="en-US" sz="1100" dirty="0" err="1">
                <a:solidFill>
                  <a:srgbClr val="000000"/>
                </a:solidFill>
                <a:highlight>
                  <a:srgbClr val="FFFFFF"/>
                </a:highlight>
                <a:latin typeface="Consolas" panose="020B0609020204030204" pitchFamily="49" charset="0"/>
              </a:rPr>
              <a:t>i</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src</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i</a:t>
            </a:r>
            <a:r>
              <a:rPr lang="en-US" sz="1100" dirty="0">
                <a:solidFill>
                  <a:srgbClr val="000000"/>
                </a:solidFill>
                <a:highlight>
                  <a:srgbClr val="FFFFFF"/>
                </a:highlight>
                <a:latin typeface="Consolas" panose="020B0609020204030204" pitchFamily="49" charset="0"/>
              </a:rPr>
              <a:t> + </a:t>
            </a:r>
            <a:r>
              <a:rPr lang="en-US" sz="1100" dirty="0">
                <a:solidFill>
                  <a:srgbClr val="A31515"/>
                </a:solidFill>
                <a:highlight>
                  <a:srgbClr val="FFFFFF"/>
                </a:highlight>
                <a:latin typeface="Consolas" panose="020B0609020204030204" pitchFamily="49" charset="0"/>
              </a:rPr>
              <a:t>'.jpg'</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smtClean="0">
                <a:solidFill>
                  <a:srgbClr val="000000"/>
                </a:solidFill>
                <a:highlight>
                  <a:srgbClr val="FFFFFF"/>
                </a:highlight>
                <a:latin typeface="Consolas" panose="020B0609020204030204" pitchFamily="49" charset="0"/>
              </a:rPr>
              <a: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p:txBody>
      </p:sp>
      <p:pic>
        <p:nvPicPr>
          <p:cNvPr id="6" name="תמונה 5"/>
          <p:cNvPicPr>
            <a:picLocks noChangeAspect="1"/>
          </p:cNvPicPr>
          <p:nvPr/>
        </p:nvPicPr>
        <p:blipFill>
          <a:blip r:embed="rId3"/>
          <a:stretch>
            <a:fillRect/>
          </a:stretch>
        </p:blipFill>
        <p:spPr>
          <a:xfrm>
            <a:off x="2178772" y="3707678"/>
            <a:ext cx="2809875" cy="3057525"/>
          </a:xfrm>
          <a:prstGeom prst="rect">
            <a:avLst/>
          </a:prstGeom>
        </p:spPr>
      </p:pic>
      <p:sp>
        <p:nvSpPr>
          <p:cNvPr id="7" name="מלבן 6"/>
          <p:cNvSpPr/>
          <p:nvPr/>
        </p:nvSpPr>
        <p:spPr>
          <a:xfrm>
            <a:off x="1190731" y="3229972"/>
            <a:ext cx="2765501" cy="369332"/>
          </a:xfrm>
          <a:prstGeom prst="rect">
            <a:avLst/>
          </a:prstGeom>
        </p:spPr>
        <p:txBody>
          <a:bodyPr wrap="none">
            <a:spAutoFit/>
          </a:bodyPr>
          <a:lstStyle/>
          <a:p>
            <a:r>
              <a:rPr lang="en-US" b="1" dirty="0"/>
              <a:t>Step 2</a:t>
            </a:r>
            <a:r>
              <a:rPr lang="en-US" dirty="0"/>
              <a:t>: add “images” folder</a:t>
            </a:r>
          </a:p>
        </p:txBody>
      </p:sp>
    </p:spTree>
    <p:extLst>
      <p:ext uri="{BB962C8B-B14F-4D97-AF65-F5344CB8AC3E}">
        <p14:creationId xmlns:p14="http://schemas.microsoft.com/office/powerpoint/2010/main" val="5599616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Slider </a:t>
            </a:r>
            <a:r>
              <a:rPr lang="en-US" dirty="0" smtClean="0"/>
              <a:t>Example:</a:t>
            </a:r>
            <a:endParaRPr lang="en-US" dirty="0"/>
          </a:p>
        </p:txBody>
      </p:sp>
      <p:sp>
        <p:nvSpPr>
          <p:cNvPr id="3" name="Content Placeholder 2"/>
          <p:cNvSpPr>
            <a:spLocks noGrp="1"/>
          </p:cNvSpPr>
          <p:nvPr>
            <p:ph idx="1"/>
          </p:nvPr>
        </p:nvSpPr>
        <p:spPr/>
        <p:txBody>
          <a:bodyPr/>
          <a:lstStyle/>
          <a:p>
            <a:r>
              <a:rPr lang="en-US" b="1" dirty="0" smtClean="0"/>
              <a:t>Step 3</a:t>
            </a:r>
            <a:r>
              <a:rPr lang="en-US" dirty="0" smtClean="0"/>
              <a:t>:</a:t>
            </a:r>
          </a:p>
          <a:p>
            <a:r>
              <a:rPr lang="en-US" dirty="0"/>
              <a:t>Write the </a:t>
            </a:r>
            <a:r>
              <a:rPr lang="en-US" dirty="0" smtClean="0"/>
              <a:t>controller template Markup</a:t>
            </a:r>
            <a:endParaRPr lang="en-US" dirty="0"/>
          </a:p>
          <a:p>
            <a:endParaRPr lang="en-US" dirty="0"/>
          </a:p>
        </p:txBody>
      </p:sp>
      <p:sp>
        <p:nvSpPr>
          <p:cNvPr id="5" name="Rectangle 1"/>
          <p:cNvSpPr>
            <a:spLocks noChangeArrowheads="1"/>
          </p:cNvSpPr>
          <p:nvPr/>
        </p:nvSpPr>
        <p:spPr bwMode="auto">
          <a:xfrm>
            <a:off x="1854660" y="2729773"/>
            <a:ext cx="7021485" cy="3308598"/>
          </a:xfrm>
          <a:prstGeom prst="rect">
            <a:avLst/>
          </a:prstGeom>
          <a:solidFill>
            <a:schemeClr val="bg1">
              <a:lumMod val="95000"/>
            </a:schemeClr>
          </a:solidFill>
          <a:ln>
            <a:noFill/>
          </a:ln>
          <a:effectLst/>
          <a:extLst/>
        </p:spPr>
        <p:txBody>
          <a:bodyPr vert="horz" wrap="square" lIns="91440" tIns="45720" rIns="91440" bIns="45720" numCol="1" anchor="ctr" anchorCtr="0" compatLnSpc="1">
            <a:prstTxWarp prst="textNoShape">
              <a:avLst/>
            </a:prstTxWarp>
            <a:spAutoFit/>
          </a:bodyPr>
          <a:lstStyle/>
          <a:p>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id</a:t>
            </a:r>
            <a:r>
              <a:rPr lang="en-US" sz="1100" dirty="0">
                <a:solidFill>
                  <a:srgbClr val="0000FF"/>
                </a:solidFill>
                <a:highlight>
                  <a:srgbClr val="FFFFFF"/>
                </a:highlight>
                <a:latin typeface="Consolas" panose="020B0609020204030204" pitchFamily="49" charset="0"/>
              </a:rPr>
              <a:t>="photo1"&gt;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h1</a:t>
            </a:r>
            <a:r>
              <a:rPr lang="en-US" sz="1100" dirty="0">
                <a:solidFill>
                  <a:srgbClr val="0000FF"/>
                </a:solidFill>
                <a:highlight>
                  <a:srgbClr val="FFFFFF"/>
                </a:highlight>
                <a:latin typeface="Consolas" panose="020B0609020204030204" pitchFamily="49" charset="0"/>
              </a:rPr>
              <a:t>&gt;</a:t>
            </a:r>
            <a:r>
              <a:rPr lang="en-US" sz="1100" dirty="0">
                <a:solidFill>
                  <a:srgbClr val="000000"/>
                </a:solidFill>
                <a:highlight>
                  <a:srgbClr val="FFFFFF"/>
                </a:highlight>
                <a:latin typeface="Consolas" panose="020B0609020204030204" pitchFamily="49" charset="0"/>
              </a:rPr>
              <a:t>Slider Using AngularJS</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h1</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class</a:t>
            </a:r>
            <a:r>
              <a:rPr lang="en-US" sz="1100" dirty="0">
                <a:solidFill>
                  <a:srgbClr val="0000FF"/>
                </a:solidFill>
                <a:highlight>
                  <a:srgbClr val="FFFFFF"/>
                </a:highlight>
                <a:latin typeface="Consolas" panose="020B0609020204030204" pitchFamily="49" charset="0"/>
              </a:rPr>
              <a:t>="slider"&gt;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class</a:t>
            </a:r>
            <a:r>
              <a:rPr lang="en-US" sz="1100" dirty="0">
                <a:solidFill>
                  <a:srgbClr val="0000FF"/>
                </a:solidFill>
                <a:highlight>
                  <a:srgbClr val="FFFFFF"/>
                </a:highlight>
                <a:latin typeface="Consolas" panose="020B0609020204030204" pitchFamily="49" charset="0"/>
              </a:rPr>
              <a:t>="slide"</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ng-repeat</a:t>
            </a:r>
            <a:r>
              <a:rPr lang="en-US" sz="1100" dirty="0">
                <a:solidFill>
                  <a:srgbClr val="0000FF"/>
                </a:solidFill>
                <a:highlight>
                  <a:srgbClr val="FFFFFF"/>
                </a:highlight>
                <a:latin typeface="Consolas" panose="020B0609020204030204" pitchFamily="49" charset="0"/>
              </a:rPr>
              <a:t>="</a:t>
            </a:r>
            <a:r>
              <a:rPr lang="en-US" sz="1100" dirty="0">
                <a:solidFill>
                  <a:srgbClr val="800080"/>
                </a:solidFill>
                <a:highlight>
                  <a:srgbClr val="FFFFFF"/>
                </a:highlight>
                <a:latin typeface="Consolas" panose="020B0609020204030204" pitchFamily="49" charset="0"/>
              </a:rPr>
              <a:t>image</a:t>
            </a:r>
            <a:r>
              <a:rPr lang="en-US" sz="1100" dirty="0">
                <a:solidFill>
                  <a:srgbClr val="0000FF"/>
                </a:solidFill>
                <a:highlight>
                  <a:srgbClr val="FFFFFF"/>
                </a:highlight>
                <a:latin typeface="Consolas" panose="020B0609020204030204" pitchFamily="49" charset="0"/>
              </a:rPr>
              <a:t> </a:t>
            </a:r>
            <a:r>
              <a:rPr lang="en-US" sz="1100" b="1" dirty="0">
                <a:solidFill>
                  <a:srgbClr val="006400"/>
                </a:solidFill>
                <a:highlight>
                  <a:srgbClr val="FFFFFF"/>
                </a:highlight>
                <a:latin typeface="Consolas" panose="020B0609020204030204" pitchFamily="49" charset="0"/>
              </a:rPr>
              <a:t>in</a:t>
            </a:r>
            <a:r>
              <a:rPr lang="en-US" sz="1100" dirty="0">
                <a:solidFill>
                  <a:srgbClr val="0000FF"/>
                </a:solidFill>
                <a:highlight>
                  <a:srgbClr val="FFFFFF"/>
                </a:highlight>
                <a:latin typeface="Consolas" panose="020B0609020204030204" pitchFamily="49" charset="0"/>
              </a:rPr>
              <a:t> </a:t>
            </a:r>
            <a:r>
              <a:rPr lang="en-US" sz="1100" dirty="0">
                <a:solidFill>
                  <a:srgbClr val="800080"/>
                </a:solidFill>
                <a:highlight>
                  <a:srgbClr val="FFFFFF"/>
                </a:highlight>
                <a:latin typeface="Consolas" panose="020B0609020204030204" pitchFamily="49" charset="0"/>
              </a:rPr>
              <a:t>photo1Vm.images</a:t>
            </a:r>
            <a:r>
              <a:rPr lang="en-US" sz="1100" dirty="0">
                <a:solidFill>
                  <a:srgbClr val="0000FF"/>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ng-if</a:t>
            </a:r>
            <a:r>
              <a:rPr lang="en-US" sz="1100" dirty="0">
                <a:solidFill>
                  <a:srgbClr val="0000FF"/>
                </a:solidFill>
                <a:highlight>
                  <a:srgbClr val="FFFFFF"/>
                </a:highlight>
                <a:latin typeface="Consolas" panose="020B0609020204030204" pitchFamily="49" charset="0"/>
              </a:rPr>
              <a:t>="</a:t>
            </a:r>
            <a:r>
              <a:rPr lang="en-US" sz="1100" dirty="0" err="1">
                <a:solidFill>
                  <a:srgbClr val="800080"/>
                </a:solidFill>
                <a:highlight>
                  <a:srgbClr val="FFFFFF"/>
                </a:highlight>
                <a:latin typeface="Consolas" panose="020B0609020204030204" pitchFamily="49" charset="0"/>
              </a:rPr>
              <a:t>image.visible</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err="1">
                <a:solidFill>
                  <a:srgbClr val="800000"/>
                </a:solidFill>
                <a:highlight>
                  <a:srgbClr val="FFFFFF"/>
                </a:highlight>
                <a:latin typeface="Consolas" panose="020B0609020204030204" pitchFamily="49" charset="0"/>
              </a:rPr>
              <a:t>img</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ng-</a:t>
            </a:r>
            <a:r>
              <a:rPr lang="en-US" sz="1100" dirty="0" err="1">
                <a:solidFill>
                  <a:srgbClr val="FF0000"/>
                </a:solidFill>
                <a:highlight>
                  <a:srgbClr val="FFFFFF"/>
                </a:highlight>
                <a:latin typeface="Consolas" panose="020B0609020204030204" pitchFamily="49" charset="0"/>
              </a:rPr>
              <a:t>src</a:t>
            </a:r>
            <a:r>
              <a:rPr lang="en-US" sz="1100" dirty="0">
                <a:solidFill>
                  <a:srgbClr val="0000FF"/>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a:t>
            </a:r>
            <a:r>
              <a:rPr lang="en-US" sz="1100" dirty="0" err="1">
                <a:solidFill>
                  <a:srgbClr val="800080"/>
                </a:solidFill>
                <a:highlight>
                  <a:srgbClr val="FFFFFF"/>
                </a:highlight>
                <a:latin typeface="Consolas" panose="020B0609020204030204" pitchFamily="49" charset="0"/>
              </a:rPr>
              <a:t>src</a:t>
            </a:r>
            <a:r>
              <a:rPr lang="en-US" sz="1100" dirty="0">
                <a:solidFill>
                  <a:srgbClr val="000000"/>
                </a:solidFill>
                <a:highlight>
                  <a:srgbClr val="FFFFFF"/>
                </a:highlight>
                <a:latin typeface="Consolas" panose="020B0609020204030204" pitchFamily="49" charset="0"/>
              </a:rPr>
              <a:t>/</a:t>
            </a:r>
            <a:r>
              <a:rPr lang="en-US" sz="1100" dirty="0">
                <a:solidFill>
                  <a:srgbClr val="800080"/>
                </a:solidFill>
                <a:highlight>
                  <a:srgbClr val="FFFFFF"/>
                </a:highlight>
                <a:latin typeface="Consolas" panose="020B0609020204030204" pitchFamily="49" charset="0"/>
              </a:rPr>
              <a:t>images</a:t>
            </a:r>
            <a:r>
              <a:rPr lang="en-US" sz="1100" dirty="0">
                <a:solidFill>
                  <a:srgbClr val="000000"/>
                </a:solidFill>
                <a:highlight>
                  <a:srgbClr val="FFFFFF"/>
                </a:highlight>
                <a:latin typeface="Consolas" panose="020B0609020204030204" pitchFamily="49" charset="0"/>
              </a:rPr>
              <a:t>/{{</a:t>
            </a:r>
            <a:r>
              <a:rPr lang="en-US" sz="1100" dirty="0" err="1">
                <a:solidFill>
                  <a:srgbClr val="800080"/>
                </a:solidFill>
                <a:highlight>
                  <a:srgbClr val="FFFFFF"/>
                </a:highlight>
                <a:latin typeface="Consolas" panose="020B0609020204030204" pitchFamily="49" charset="0"/>
              </a:rPr>
              <a:t>image.src</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class</a:t>
            </a:r>
            <a:r>
              <a:rPr lang="en-US" sz="1100" dirty="0">
                <a:solidFill>
                  <a:srgbClr val="0000FF"/>
                </a:solidFill>
                <a:highlight>
                  <a:srgbClr val="FFFFFF"/>
                </a:highlight>
                <a:latin typeface="Consolas" panose="020B0609020204030204" pitchFamily="49" charset="0"/>
              </a:rPr>
              <a:t>="slide-bottom"</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ng-repeat</a:t>
            </a:r>
            <a:r>
              <a:rPr lang="en-US" sz="1100" dirty="0">
                <a:solidFill>
                  <a:srgbClr val="0000FF"/>
                </a:solidFill>
                <a:highlight>
                  <a:srgbClr val="FFFFFF"/>
                </a:highlight>
                <a:latin typeface="Consolas" panose="020B0609020204030204" pitchFamily="49" charset="0"/>
              </a:rPr>
              <a:t>="</a:t>
            </a:r>
            <a:r>
              <a:rPr lang="en-US" sz="1100" dirty="0">
                <a:solidFill>
                  <a:srgbClr val="800080"/>
                </a:solidFill>
                <a:highlight>
                  <a:srgbClr val="FFFFFF"/>
                </a:highlight>
                <a:latin typeface="Consolas" panose="020B0609020204030204" pitchFamily="49" charset="0"/>
              </a:rPr>
              <a:t>image</a:t>
            </a:r>
            <a:r>
              <a:rPr lang="en-US" sz="1100" dirty="0">
                <a:solidFill>
                  <a:srgbClr val="0000FF"/>
                </a:solidFill>
                <a:highlight>
                  <a:srgbClr val="FFFFFF"/>
                </a:highlight>
                <a:latin typeface="Consolas" panose="020B0609020204030204" pitchFamily="49" charset="0"/>
              </a:rPr>
              <a:t> </a:t>
            </a:r>
            <a:r>
              <a:rPr lang="en-US" sz="1100" b="1" dirty="0">
                <a:solidFill>
                  <a:srgbClr val="006400"/>
                </a:solidFill>
                <a:highlight>
                  <a:srgbClr val="FFFFFF"/>
                </a:highlight>
                <a:latin typeface="Consolas" panose="020B0609020204030204" pitchFamily="49" charset="0"/>
              </a:rPr>
              <a:t>in</a:t>
            </a:r>
            <a:r>
              <a:rPr lang="en-US" sz="1100" dirty="0">
                <a:solidFill>
                  <a:srgbClr val="0000FF"/>
                </a:solidFill>
                <a:highlight>
                  <a:srgbClr val="FFFFFF"/>
                </a:highlight>
                <a:latin typeface="Consolas" panose="020B0609020204030204" pitchFamily="49" charset="0"/>
              </a:rPr>
              <a:t> </a:t>
            </a:r>
            <a:r>
              <a:rPr lang="en-US" sz="1100" dirty="0">
                <a:solidFill>
                  <a:srgbClr val="800080"/>
                </a:solidFill>
                <a:highlight>
                  <a:srgbClr val="FFFFFF"/>
                </a:highlight>
                <a:latin typeface="Consolas" panose="020B0609020204030204" pitchFamily="49" charset="0"/>
              </a:rPr>
              <a:t>photo1Vm.imagesSmall</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err="1">
                <a:solidFill>
                  <a:srgbClr val="800000"/>
                </a:solidFill>
                <a:highlight>
                  <a:srgbClr val="FFFFFF"/>
                </a:highlight>
                <a:latin typeface="Consolas" panose="020B0609020204030204" pitchFamily="49" charset="0"/>
              </a:rPr>
              <a:t>img</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ng-</a:t>
            </a:r>
            <a:r>
              <a:rPr lang="en-US" sz="1100" dirty="0" err="1">
                <a:solidFill>
                  <a:srgbClr val="FF0000"/>
                </a:solidFill>
                <a:highlight>
                  <a:srgbClr val="FFFFFF"/>
                </a:highlight>
                <a:latin typeface="Consolas" panose="020B0609020204030204" pitchFamily="49" charset="0"/>
              </a:rPr>
              <a:t>src</a:t>
            </a:r>
            <a:r>
              <a:rPr lang="en-US" sz="1100" dirty="0">
                <a:solidFill>
                  <a:srgbClr val="0000FF"/>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a:t>
            </a:r>
            <a:r>
              <a:rPr lang="en-US" sz="1100" dirty="0" err="1">
                <a:solidFill>
                  <a:srgbClr val="800080"/>
                </a:solidFill>
                <a:highlight>
                  <a:srgbClr val="FFFFFF"/>
                </a:highlight>
                <a:latin typeface="Consolas" panose="020B0609020204030204" pitchFamily="49" charset="0"/>
              </a:rPr>
              <a:t>src</a:t>
            </a:r>
            <a:r>
              <a:rPr lang="en-US" sz="1100" dirty="0">
                <a:solidFill>
                  <a:srgbClr val="000000"/>
                </a:solidFill>
                <a:highlight>
                  <a:srgbClr val="FFFFFF"/>
                </a:highlight>
                <a:latin typeface="Consolas" panose="020B0609020204030204" pitchFamily="49" charset="0"/>
              </a:rPr>
              <a:t>/</a:t>
            </a:r>
            <a:r>
              <a:rPr lang="en-US" sz="1100" dirty="0">
                <a:solidFill>
                  <a:srgbClr val="800080"/>
                </a:solidFill>
                <a:highlight>
                  <a:srgbClr val="FFFFFF"/>
                </a:highlight>
                <a:latin typeface="Consolas" panose="020B0609020204030204" pitchFamily="49" charset="0"/>
              </a:rPr>
              <a:t>images</a:t>
            </a:r>
            <a:r>
              <a:rPr lang="en-US" sz="1100" dirty="0">
                <a:solidFill>
                  <a:srgbClr val="000000"/>
                </a:solidFill>
                <a:highlight>
                  <a:srgbClr val="FFFFFF"/>
                </a:highlight>
                <a:latin typeface="Consolas" panose="020B0609020204030204" pitchFamily="49" charset="0"/>
              </a:rPr>
              <a:t>/{{</a:t>
            </a:r>
            <a:r>
              <a:rPr lang="en-US" sz="1100" dirty="0" err="1">
                <a:solidFill>
                  <a:srgbClr val="800080"/>
                </a:solidFill>
                <a:highlight>
                  <a:srgbClr val="FFFFFF"/>
                </a:highlight>
                <a:latin typeface="Consolas" panose="020B0609020204030204" pitchFamily="49" charset="0"/>
              </a:rPr>
              <a:t>image.src</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class</a:t>
            </a:r>
            <a:r>
              <a:rPr lang="en-US" sz="1100" dirty="0">
                <a:solidFill>
                  <a:srgbClr val="0000FF"/>
                </a:solidFill>
                <a:highlight>
                  <a:srgbClr val="FFFFFF"/>
                </a:highlight>
                <a:latin typeface="Consolas" panose="020B0609020204030204" pitchFamily="49" charset="0"/>
              </a:rPr>
              <a:t>="arrows"&gt;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a</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ng-click</a:t>
            </a:r>
            <a:r>
              <a:rPr lang="en-US" sz="1100" dirty="0">
                <a:solidFill>
                  <a:srgbClr val="0000FF"/>
                </a:solidFill>
                <a:highlight>
                  <a:srgbClr val="FFFFFF"/>
                </a:highlight>
                <a:latin typeface="Consolas" panose="020B0609020204030204" pitchFamily="49" charset="0"/>
              </a:rPr>
              <a:t>="</a:t>
            </a:r>
            <a:r>
              <a:rPr lang="en-US" sz="1100" dirty="0">
                <a:solidFill>
                  <a:srgbClr val="800080"/>
                </a:solidFill>
                <a:highlight>
                  <a:srgbClr val="FFFFFF"/>
                </a:highlight>
                <a:latin typeface="Consolas" panose="020B0609020204030204" pitchFamily="49" charset="0"/>
              </a:rPr>
              <a:t>photo1Vm</a:t>
            </a:r>
            <a:r>
              <a:rPr lang="en-US" sz="1100" dirty="0">
                <a:solidFill>
                  <a:srgbClr val="000000"/>
                </a:solidFill>
                <a:highlight>
                  <a:srgbClr val="FFFFFF"/>
                </a:highlight>
                <a:latin typeface="Consolas" panose="020B0609020204030204" pitchFamily="49" charset="0"/>
              </a:rPr>
              <a:t>.</a:t>
            </a:r>
            <a:r>
              <a:rPr lang="en-US" sz="1100" dirty="0">
                <a:solidFill>
                  <a:srgbClr val="800080"/>
                </a:solidFill>
                <a:highlight>
                  <a:srgbClr val="FFFFFF"/>
                </a:highlight>
                <a:latin typeface="Consolas" panose="020B0609020204030204" pitchFamily="49" charset="0"/>
              </a:rPr>
              <a:t>next</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err="1">
                <a:solidFill>
                  <a:srgbClr val="800000"/>
                </a:solidFill>
                <a:highlight>
                  <a:srgbClr val="FFFFFF"/>
                </a:highlight>
                <a:latin typeface="Consolas" panose="020B0609020204030204" pitchFamily="49" charset="0"/>
              </a:rPr>
              <a:t>img</a:t>
            </a:r>
            <a:r>
              <a:rPr lang="en-US" sz="1100" dirty="0">
                <a:solidFill>
                  <a:srgbClr val="000000"/>
                </a:solidFill>
                <a:highlight>
                  <a:srgbClr val="FFFFFF"/>
                </a:highlight>
                <a:latin typeface="Consolas" panose="020B0609020204030204" pitchFamily="49" charset="0"/>
              </a:rPr>
              <a:t> </a:t>
            </a:r>
            <a:r>
              <a:rPr lang="en-US" sz="1100" dirty="0" err="1">
                <a:solidFill>
                  <a:srgbClr val="FF0000"/>
                </a:solidFill>
                <a:highlight>
                  <a:srgbClr val="FFFFFF"/>
                </a:highlight>
                <a:latin typeface="Consolas" panose="020B0609020204030204" pitchFamily="49" charset="0"/>
              </a:rPr>
              <a:t>src</a:t>
            </a:r>
            <a:r>
              <a:rPr lang="en-US" sz="1100" dirty="0">
                <a:solidFill>
                  <a:srgbClr val="0000FF"/>
                </a:solidFill>
                <a:highlight>
                  <a:srgbClr val="FFFFFF"/>
                </a:highlight>
                <a:latin typeface="Consolas" panose="020B0609020204030204" pitchFamily="49" charset="0"/>
              </a:rPr>
              <a:t>="/</a:t>
            </a:r>
            <a:r>
              <a:rPr lang="en-US" sz="1100" dirty="0" err="1">
                <a:solidFill>
                  <a:srgbClr val="0000FF"/>
                </a:solidFill>
                <a:highlight>
                  <a:srgbClr val="FFFFFF"/>
                </a:highlight>
                <a:latin typeface="Consolas" panose="020B0609020204030204" pitchFamily="49" charset="0"/>
              </a:rPr>
              <a:t>src</a:t>
            </a:r>
            <a:r>
              <a:rPr lang="en-US" sz="1100" dirty="0">
                <a:solidFill>
                  <a:srgbClr val="0000FF"/>
                </a:solidFill>
                <a:highlight>
                  <a:srgbClr val="FFFFFF"/>
                </a:highlight>
                <a:latin typeface="Consolas" panose="020B0609020204030204" pitchFamily="49" charset="0"/>
              </a:rPr>
              <a:t>/images/right-arrow.png"</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a</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a</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ng-click</a:t>
            </a:r>
            <a:r>
              <a:rPr lang="en-US" sz="1100" dirty="0">
                <a:solidFill>
                  <a:srgbClr val="0000FF"/>
                </a:solidFill>
                <a:highlight>
                  <a:srgbClr val="FFFFFF"/>
                </a:highlight>
                <a:latin typeface="Consolas" panose="020B0609020204030204" pitchFamily="49" charset="0"/>
              </a:rPr>
              <a:t>="</a:t>
            </a:r>
            <a:r>
              <a:rPr lang="en-US" sz="1100" dirty="0">
                <a:solidFill>
                  <a:srgbClr val="800080"/>
                </a:solidFill>
                <a:highlight>
                  <a:srgbClr val="FFFFFF"/>
                </a:highlight>
                <a:latin typeface="Consolas" panose="020B0609020204030204" pitchFamily="49" charset="0"/>
              </a:rPr>
              <a:t>photo1Vm</a:t>
            </a:r>
            <a:r>
              <a:rPr lang="en-US" sz="1100" dirty="0">
                <a:solidFill>
                  <a:srgbClr val="000000"/>
                </a:solidFill>
                <a:highlight>
                  <a:srgbClr val="FFFFFF"/>
                </a:highlight>
                <a:latin typeface="Consolas" panose="020B0609020204030204" pitchFamily="49" charset="0"/>
              </a:rPr>
              <a:t>.</a:t>
            </a:r>
            <a:r>
              <a:rPr lang="en-US" sz="1100" dirty="0">
                <a:solidFill>
                  <a:srgbClr val="800080"/>
                </a:solidFill>
                <a:highlight>
                  <a:srgbClr val="FFFFFF"/>
                </a:highlight>
                <a:latin typeface="Consolas" panose="020B0609020204030204" pitchFamily="49" charset="0"/>
              </a:rPr>
              <a:t>prev</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err="1">
                <a:solidFill>
                  <a:srgbClr val="800000"/>
                </a:solidFill>
                <a:highlight>
                  <a:srgbClr val="FFFFFF"/>
                </a:highlight>
                <a:latin typeface="Consolas" panose="020B0609020204030204" pitchFamily="49" charset="0"/>
              </a:rPr>
              <a:t>img</a:t>
            </a:r>
            <a:r>
              <a:rPr lang="en-US" sz="1100" dirty="0">
                <a:solidFill>
                  <a:srgbClr val="000000"/>
                </a:solidFill>
                <a:highlight>
                  <a:srgbClr val="FFFFFF"/>
                </a:highlight>
                <a:latin typeface="Consolas" panose="020B0609020204030204" pitchFamily="49" charset="0"/>
              </a:rPr>
              <a:t> </a:t>
            </a:r>
            <a:r>
              <a:rPr lang="en-US" sz="1100" dirty="0" err="1">
                <a:solidFill>
                  <a:srgbClr val="FF0000"/>
                </a:solidFill>
                <a:highlight>
                  <a:srgbClr val="FFFFFF"/>
                </a:highlight>
                <a:latin typeface="Consolas" panose="020B0609020204030204" pitchFamily="49" charset="0"/>
              </a:rPr>
              <a:t>src</a:t>
            </a:r>
            <a:r>
              <a:rPr lang="en-US" sz="1100" dirty="0">
                <a:solidFill>
                  <a:srgbClr val="0000FF"/>
                </a:solidFill>
                <a:highlight>
                  <a:srgbClr val="FFFFFF"/>
                </a:highlight>
                <a:latin typeface="Consolas" panose="020B0609020204030204" pitchFamily="49" charset="0"/>
              </a:rPr>
              <a:t>="/</a:t>
            </a:r>
            <a:r>
              <a:rPr lang="en-US" sz="1100" dirty="0" err="1">
                <a:solidFill>
                  <a:srgbClr val="0000FF"/>
                </a:solidFill>
                <a:highlight>
                  <a:srgbClr val="FFFFFF"/>
                </a:highlight>
                <a:latin typeface="Consolas" panose="020B0609020204030204" pitchFamily="49" charset="0"/>
              </a:rPr>
              <a:t>src</a:t>
            </a:r>
            <a:r>
              <a:rPr lang="en-US" sz="1100" dirty="0">
                <a:solidFill>
                  <a:srgbClr val="0000FF"/>
                </a:solidFill>
                <a:highlight>
                  <a:srgbClr val="FFFFFF"/>
                </a:highlight>
                <a:latin typeface="Consolas" panose="020B0609020204030204" pitchFamily="49" charset="0"/>
              </a:rPr>
              <a:t>/images/left-arrow.png"</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a</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FF"/>
                </a:solidFill>
                <a:highlight>
                  <a:srgbClr val="FFFFFF"/>
                </a:highlight>
                <a:latin typeface="Consolas" panose="020B0609020204030204" pitchFamily="49" charset="0"/>
              </a:rPr>
              <a:t>&gt;</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6209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Slider Example:</a:t>
            </a:r>
            <a:endParaRPr lang="en-US" dirty="0"/>
          </a:p>
        </p:txBody>
      </p:sp>
      <p:sp>
        <p:nvSpPr>
          <p:cNvPr id="3" name="Content Placeholder 2"/>
          <p:cNvSpPr>
            <a:spLocks noGrp="1"/>
          </p:cNvSpPr>
          <p:nvPr>
            <p:ph idx="1"/>
          </p:nvPr>
        </p:nvSpPr>
        <p:spPr/>
        <p:txBody>
          <a:bodyPr/>
          <a:lstStyle/>
          <a:p>
            <a:r>
              <a:rPr lang="en-US" b="1" dirty="0" smtClean="0"/>
              <a:t>Step 4</a:t>
            </a:r>
            <a:r>
              <a:rPr lang="en-US" dirty="0" smtClean="0"/>
              <a:t>:</a:t>
            </a:r>
          </a:p>
          <a:p>
            <a:r>
              <a:rPr lang="en-US" dirty="0"/>
              <a:t>Update </a:t>
            </a:r>
            <a:r>
              <a:rPr lang="en-US" dirty="0" smtClean="0"/>
              <a:t>the Controller:</a:t>
            </a:r>
            <a:endParaRPr lang="en-US" dirty="0"/>
          </a:p>
          <a:p>
            <a:endParaRPr lang="en-US" dirty="0"/>
          </a:p>
        </p:txBody>
      </p:sp>
      <p:sp>
        <p:nvSpPr>
          <p:cNvPr id="5" name="Rectangle 1"/>
          <p:cNvSpPr>
            <a:spLocks noChangeArrowheads="1"/>
          </p:cNvSpPr>
          <p:nvPr/>
        </p:nvSpPr>
        <p:spPr bwMode="auto">
          <a:xfrm>
            <a:off x="4775199" y="608771"/>
            <a:ext cx="7416801" cy="6017032"/>
          </a:xfrm>
          <a:prstGeom prst="rect">
            <a:avLst/>
          </a:prstGeom>
          <a:solidFill>
            <a:schemeClr val="bg1">
              <a:lumMod val="95000"/>
            </a:schemeClr>
          </a:solidFill>
          <a:ln>
            <a:noFill/>
          </a:ln>
          <a:effectLst/>
          <a:extLst/>
        </p:spPr>
        <p:txBody>
          <a:bodyPr vert="horz" wrap="square" lIns="91440" tIns="45720" rIns="91440" bIns="45720" numCol="1" anchor="ctr" anchorCtr="0" compatLnSpc="1">
            <a:prstTxWarp prst="textNoShape">
              <a:avLst/>
            </a:prstTxWarp>
            <a:spAutoFit/>
          </a:bodyPr>
          <a:lstStyle/>
          <a:p>
            <a:pPr lvl="1"/>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vm.currentIndex</a:t>
            </a:r>
            <a:r>
              <a:rPr lang="en-US" sz="1100" dirty="0" smtClean="0">
                <a:solidFill>
                  <a:srgbClr val="000000"/>
                </a:solidFill>
                <a:highlight>
                  <a:srgbClr val="FFFFFF"/>
                </a:highlight>
                <a:latin typeface="Consolas" panose="020B0609020204030204" pitchFamily="49" charset="0"/>
              </a:rPr>
              <a:t> </a:t>
            </a:r>
            <a:r>
              <a:rPr lang="en-US" sz="1100" dirty="0">
                <a:solidFill>
                  <a:srgbClr val="000000"/>
                </a:solidFill>
                <a:highlight>
                  <a:srgbClr val="FFFFFF"/>
                </a:highlight>
                <a:latin typeface="Consolas" panose="020B0609020204030204" pitchFamily="49" charset="0"/>
              </a:rPr>
              <a:t>= 0; </a:t>
            </a:r>
            <a:r>
              <a:rPr lang="en-US" sz="1100" dirty="0">
                <a:solidFill>
                  <a:srgbClr val="008000"/>
                </a:solidFill>
                <a:highlight>
                  <a:srgbClr val="FFFFFF"/>
                </a:highlight>
                <a:latin typeface="Consolas" panose="020B0609020204030204" pitchFamily="49" charset="0"/>
              </a:rPr>
              <a:t>// Initially the index is at the first image</a:t>
            </a:r>
            <a:endParaRPr lang="en-US" sz="1100" dirty="0">
              <a:solidFill>
                <a:srgbClr val="000000"/>
              </a:solidFill>
              <a:highlight>
                <a:srgbClr val="FFFFFF"/>
              </a:highlight>
              <a:latin typeface="Consolas" panose="020B0609020204030204" pitchFamily="49" charset="0"/>
            </a:endParaRPr>
          </a:p>
          <a:p>
            <a:endParaRPr lang="en" sz="1100" dirty="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smtClean="0">
                <a:solidFill>
                  <a:srgbClr val="008000"/>
                </a:solidFill>
                <a:highlight>
                  <a:srgbClr val="FFFFFF"/>
                </a:highlight>
                <a:latin typeface="Consolas" panose="020B0609020204030204" pitchFamily="49" charset="0"/>
              </a:rPr>
              <a:t>//get next or </a:t>
            </a:r>
            <a:r>
              <a:rPr lang="en-US" sz="1100" dirty="0" err="1" smtClean="0">
                <a:solidFill>
                  <a:srgbClr val="008000"/>
                </a:solidFill>
                <a:highlight>
                  <a:srgbClr val="FFFFFF"/>
                </a:highlight>
                <a:latin typeface="Consolas" panose="020B0609020204030204" pitchFamily="49" charset="0"/>
              </a:rPr>
              <a:t>prev</a:t>
            </a:r>
            <a:r>
              <a:rPr lang="en-US" sz="1100" dirty="0" smtClean="0">
                <a:solidFill>
                  <a:srgbClr val="008000"/>
                </a:solidFill>
                <a:highlight>
                  <a:srgbClr val="FFFFFF"/>
                </a:highlight>
                <a:latin typeface="Consolas" panose="020B0609020204030204" pitchFamily="49" charset="0"/>
              </a:rPr>
              <a:t> index</a:t>
            </a:r>
            <a:endParaRPr lang="en-US"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FF"/>
                </a:solidFill>
                <a:highlight>
                  <a:srgbClr val="FFFFFF"/>
                </a:highlight>
                <a:latin typeface="Consolas" panose="020B0609020204030204" pitchFamily="49" charset="0"/>
              </a:rPr>
              <a:t>var</a:t>
            </a:r>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getNextIndex</a:t>
            </a:r>
            <a:r>
              <a:rPr lang="en-US" sz="1100" dirty="0" smtClean="0">
                <a:solidFill>
                  <a:srgbClr val="000000"/>
                </a:solidFill>
                <a:highlight>
                  <a:srgbClr val="FFFFFF"/>
                </a:highlight>
                <a:latin typeface="Consolas" panose="020B0609020204030204" pitchFamily="49" charset="0"/>
              </a:rPr>
              <a:t> = </a:t>
            </a:r>
            <a:r>
              <a:rPr lang="en-US" sz="1100" dirty="0" smtClean="0">
                <a:solidFill>
                  <a:srgbClr val="0000FF"/>
                </a:solidFill>
                <a:highlight>
                  <a:srgbClr val="FFFFFF"/>
                </a:highlight>
                <a:latin typeface="Consolas" panose="020B0609020204030204" pitchFamily="49" charset="0"/>
              </a:rPr>
              <a:t>function</a:t>
            </a:r>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IsGetPrev</a:t>
            </a:r>
            <a:r>
              <a:rPr lang="en-US" sz="1100" dirty="0" smtClean="0">
                <a:solidFill>
                  <a:srgbClr val="000000"/>
                </a:solidFill>
                <a:highlight>
                  <a:srgbClr val="FFFFFF"/>
                </a:highlight>
                <a:latin typeface="Consolas" panose="020B0609020204030204" pitchFamily="49" charset="0"/>
              </a:rPr>
              <a:t>) {</a:t>
            </a:r>
          </a:p>
          <a:p>
            <a:r>
              <a:rPr lang="en-US" sz="1100" dirty="0" smtClean="0">
                <a:solidFill>
                  <a:srgbClr val="000000"/>
                </a:solidFill>
                <a:highlight>
                  <a:srgbClr val="FFFFFF"/>
                </a:highlight>
                <a:latin typeface="Consolas" panose="020B0609020204030204" pitchFamily="49" charset="0"/>
              </a:rPr>
              <a:t>            </a:t>
            </a:r>
            <a:r>
              <a:rPr lang="en-US" sz="1100" dirty="0" smtClean="0">
                <a:solidFill>
                  <a:srgbClr val="0000FF"/>
                </a:solidFill>
                <a:highlight>
                  <a:srgbClr val="FFFFFF"/>
                </a:highlight>
                <a:latin typeface="Consolas" panose="020B0609020204030204" pitchFamily="49" charset="0"/>
              </a:rPr>
              <a:t>if</a:t>
            </a:r>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IsGetPrev</a:t>
            </a:r>
            <a:r>
              <a:rPr lang="en-US" sz="1100" dirty="0" smtClean="0">
                <a:solidFill>
                  <a:srgbClr val="000000"/>
                </a:solidFill>
                <a:highlight>
                  <a:srgbClr val="FFFFFF"/>
                </a:highlight>
                <a:latin typeface="Consolas" panose="020B0609020204030204" pitchFamily="49" charset="0"/>
              </a:rPr>
              <a:t>)</a:t>
            </a:r>
          </a:p>
          <a:p>
            <a:r>
              <a:rPr lang="en-US" sz="1100" dirty="0" smtClean="0">
                <a:solidFill>
                  <a:srgbClr val="000000"/>
                </a:solidFill>
                <a:highlight>
                  <a:srgbClr val="FFFFFF"/>
                </a:highlight>
                <a:latin typeface="Consolas" panose="020B0609020204030204" pitchFamily="49" charset="0"/>
              </a:rPr>
              <a:t>                </a:t>
            </a:r>
            <a:r>
              <a:rPr lang="en-US" sz="1100" dirty="0" smtClean="0">
                <a:solidFill>
                  <a:srgbClr val="0000FF"/>
                </a:solidFill>
                <a:highlight>
                  <a:srgbClr val="FFFFFF"/>
                </a:highlight>
                <a:latin typeface="Consolas" panose="020B0609020204030204" pitchFamily="49" charset="0"/>
              </a:rPr>
              <a:t>return</a:t>
            </a:r>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vm.currentIndex</a:t>
            </a:r>
            <a:r>
              <a:rPr lang="en-US" sz="1100" dirty="0" smtClean="0">
                <a:solidFill>
                  <a:srgbClr val="000000"/>
                </a:solidFill>
                <a:highlight>
                  <a:srgbClr val="FFFFFF"/>
                </a:highlight>
                <a:latin typeface="Consolas" panose="020B0609020204030204" pitchFamily="49" charset="0"/>
              </a:rPr>
              <a:t> &lt; </a:t>
            </a:r>
            <a:r>
              <a:rPr lang="en-US" sz="1100" dirty="0" err="1" smtClean="0">
                <a:solidFill>
                  <a:srgbClr val="000000"/>
                </a:solidFill>
                <a:highlight>
                  <a:srgbClr val="FFFFFF"/>
                </a:highlight>
                <a:latin typeface="Consolas" panose="020B0609020204030204" pitchFamily="49" charset="0"/>
              </a:rPr>
              <a:t>vm.images.length</a:t>
            </a:r>
            <a:r>
              <a:rPr lang="en-US" sz="1100" dirty="0" smtClean="0">
                <a:solidFill>
                  <a:srgbClr val="000000"/>
                </a:solidFill>
                <a:highlight>
                  <a:srgbClr val="FFFFFF"/>
                </a:highlight>
                <a:latin typeface="Consolas" panose="020B0609020204030204" pitchFamily="49" charset="0"/>
              </a:rPr>
              <a:t> - 1 ? </a:t>
            </a:r>
            <a:r>
              <a:rPr lang="en-US" sz="1100" dirty="0" err="1" smtClean="0">
                <a:solidFill>
                  <a:srgbClr val="000000"/>
                </a:solidFill>
                <a:highlight>
                  <a:srgbClr val="FFFFFF"/>
                </a:highlight>
                <a:latin typeface="Consolas" panose="020B0609020204030204" pitchFamily="49" charset="0"/>
              </a:rPr>
              <a:t>vm.currentIndex</a:t>
            </a:r>
            <a:r>
              <a:rPr lang="en-US" sz="1100" dirty="0" smtClean="0">
                <a:solidFill>
                  <a:srgbClr val="000000"/>
                </a:solidFill>
                <a:highlight>
                  <a:srgbClr val="FFFFFF"/>
                </a:highlight>
                <a:latin typeface="Consolas" panose="020B0609020204030204" pitchFamily="49" charset="0"/>
              </a:rPr>
              <a:t> + 1 : 0;</a:t>
            </a:r>
          </a:p>
          <a:p>
            <a:r>
              <a:rPr lang="en-US" sz="1100" dirty="0" smtClean="0">
                <a:solidFill>
                  <a:srgbClr val="000000"/>
                </a:solidFill>
                <a:highlight>
                  <a:srgbClr val="FFFFFF"/>
                </a:highlight>
                <a:latin typeface="Consolas" panose="020B0609020204030204" pitchFamily="49" charset="0"/>
              </a:rPr>
              <a:t>            </a:t>
            </a:r>
            <a:r>
              <a:rPr lang="en-US" sz="1100" dirty="0" smtClean="0">
                <a:solidFill>
                  <a:srgbClr val="0000FF"/>
                </a:solidFill>
                <a:highlight>
                  <a:srgbClr val="FFFFFF"/>
                </a:highlight>
                <a:latin typeface="Consolas" panose="020B0609020204030204" pitchFamily="49" charset="0"/>
              </a:rPr>
              <a:t>else</a:t>
            </a:r>
            <a:endParaRPr lang="en-US"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smtClean="0">
                <a:solidFill>
                  <a:srgbClr val="0000FF"/>
                </a:solidFill>
                <a:highlight>
                  <a:srgbClr val="FFFFFF"/>
                </a:highlight>
                <a:latin typeface="Consolas" panose="020B0609020204030204" pitchFamily="49" charset="0"/>
              </a:rPr>
              <a:t>return</a:t>
            </a:r>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vm.currentIndex</a:t>
            </a:r>
            <a:r>
              <a:rPr lang="en-US" sz="1100" dirty="0" smtClean="0">
                <a:solidFill>
                  <a:srgbClr val="000000"/>
                </a:solidFill>
                <a:highlight>
                  <a:srgbClr val="FFFFFF"/>
                </a:highlight>
                <a:latin typeface="Consolas" panose="020B0609020204030204" pitchFamily="49" charset="0"/>
              </a:rPr>
              <a:t> &gt; 0 ? vm.currentIndex-1:  </a:t>
            </a:r>
            <a:r>
              <a:rPr lang="en-US" sz="1100" dirty="0" err="1" smtClean="0">
                <a:solidFill>
                  <a:srgbClr val="000000"/>
                </a:solidFill>
                <a:highlight>
                  <a:srgbClr val="FFFFFF"/>
                </a:highlight>
                <a:latin typeface="Consolas" panose="020B0609020204030204" pitchFamily="49" charset="0"/>
              </a:rPr>
              <a:t>vm.images.length</a:t>
            </a:r>
            <a:r>
              <a:rPr lang="en-US" sz="1100" dirty="0" smtClean="0">
                <a:solidFill>
                  <a:srgbClr val="000000"/>
                </a:solidFill>
                <a:highlight>
                  <a:srgbClr val="FFFFFF"/>
                </a:highlight>
                <a:latin typeface="Consolas" panose="020B0609020204030204" pitchFamily="49" charset="0"/>
              </a:rPr>
              <a:t> - 1;</a:t>
            </a:r>
          </a:p>
          <a:p>
            <a:r>
              <a:rPr lang="en" sz="1100" dirty="0" smtClean="0">
                <a:solidFill>
                  <a:srgbClr val="000000"/>
                </a:solidFill>
                <a:highlight>
                  <a:srgbClr val="FFFFFF"/>
                </a:highlight>
                <a:latin typeface="Consolas" panose="020B0609020204030204" pitchFamily="49" charset="0"/>
              </a:rPr>
              <a:t>        }</a:t>
            </a:r>
          </a:p>
          <a:p>
            <a:endParaRPr lang="en"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smtClean="0">
                <a:solidFill>
                  <a:srgbClr val="008000"/>
                </a:solidFill>
                <a:highlight>
                  <a:srgbClr val="FFFFFF"/>
                </a:highlight>
                <a:latin typeface="Consolas" panose="020B0609020204030204" pitchFamily="49" charset="0"/>
              </a:rPr>
              <a:t>//on click on next show the next image</a:t>
            </a:r>
            <a:endParaRPr lang="en-US"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vm.next</a:t>
            </a:r>
            <a:r>
              <a:rPr lang="en-US" sz="1100" dirty="0" smtClean="0">
                <a:solidFill>
                  <a:srgbClr val="000000"/>
                </a:solidFill>
                <a:highlight>
                  <a:srgbClr val="FFFFFF"/>
                </a:highlight>
                <a:latin typeface="Consolas" panose="020B0609020204030204" pitchFamily="49" charset="0"/>
              </a:rPr>
              <a:t> = </a:t>
            </a:r>
            <a:r>
              <a:rPr lang="en-US" sz="1100" dirty="0" smtClean="0">
                <a:solidFill>
                  <a:srgbClr val="0000FF"/>
                </a:solidFill>
                <a:highlight>
                  <a:srgbClr val="FFFFFF"/>
                </a:highlight>
                <a:latin typeface="Consolas" panose="020B0609020204030204" pitchFamily="49" charset="0"/>
              </a:rPr>
              <a:t>function</a:t>
            </a:r>
            <a:r>
              <a:rPr lang="en-US" sz="1100" dirty="0" smtClean="0">
                <a:solidFill>
                  <a:srgbClr val="000000"/>
                </a:solidFill>
                <a:highlight>
                  <a:srgbClr val="FFFFFF"/>
                </a:highlight>
                <a:latin typeface="Consolas" panose="020B0609020204030204" pitchFamily="49" charset="0"/>
              </a:rPr>
              <a:t> () {</a:t>
            </a: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vm.currentIndex</a:t>
            </a:r>
            <a:r>
              <a:rPr lang="en-US" sz="1100" dirty="0" smtClean="0">
                <a:solidFill>
                  <a:srgbClr val="000000"/>
                </a:solidFill>
                <a:highlight>
                  <a:srgbClr val="FFFFFF"/>
                </a:highlight>
                <a:latin typeface="Consolas" panose="020B0609020204030204" pitchFamily="49" charset="0"/>
              </a:rPr>
              <a:t> = </a:t>
            </a:r>
            <a:r>
              <a:rPr lang="en-US" sz="1100" dirty="0" err="1" smtClean="0">
                <a:solidFill>
                  <a:srgbClr val="000000"/>
                </a:solidFill>
                <a:highlight>
                  <a:srgbClr val="FFFFFF"/>
                </a:highlight>
                <a:latin typeface="Consolas" panose="020B0609020204030204" pitchFamily="49" charset="0"/>
              </a:rPr>
              <a:t>getNextIndex</a:t>
            </a:r>
            <a:r>
              <a:rPr lang="en-US" sz="1100" dirty="0" smtClean="0">
                <a:solidFill>
                  <a:srgbClr val="000000"/>
                </a:solidFill>
                <a:highlight>
                  <a:srgbClr val="FFFFFF"/>
                </a:highlight>
                <a:latin typeface="Consolas" panose="020B0609020204030204" pitchFamily="49" charset="0"/>
              </a:rPr>
              <a:t>(</a:t>
            </a:r>
            <a:r>
              <a:rPr lang="en-US" sz="1100" dirty="0" smtClean="0">
                <a:solidFill>
                  <a:srgbClr val="0000FF"/>
                </a:solidFill>
                <a:highlight>
                  <a:srgbClr val="FFFFFF"/>
                </a:highlight>
                <a:latin typeface="Consolas" panose="020B0609020204030204" pitchFamily="49" charset="0"/>
              </a:rPr>
              <a:t>true</a:t>
            </a:r>
            <a:r>
              <a:rPr lang="en-US" sz="1100" dirty="0" smtClean="0">
                <a:solidFill>
                  <a:srgbClr val="000000"/>
                </a:solidFill>
                <a:highlight>
                  <a:srgbClr val="FFFFFF"/>
                </a:highlight>
                <a:latin typeface="Consolas" panose="020B0609020204030204" pitchFamily="49" charset="0"/>
              </a:rPr>
              <a:t>);</a:t>
            </a: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changeCurrentIndex</a:t>
            </a:r>
            <a:r>
              <a:rPr lang="en-US" sz="1100" dirty="0" smtClean="0">
                <a:solidFill>
                  <a:srgbClr val="000000"/>
                </a:solidFill>
                <a:highlight>
                  <a:srgbClr val="FFFFFF"/>
                </a:highlight>
                <a:latin typeface="Consolas" panose="020B0609020204030204" pitchFamily="49" charset="0"/>
              </a:rPr>
              <a:t>();</a:t>
            </a:r>
          </a:p>
          <a:p>
            <a:r>
              <a:rPr lang="en" sz="1100" dirty="0" smtClean="0">
                <a:solidFill>
                  <a:srgbClr val="000000"/>
                </a:solidFill>
                <a:highlight>
                  <a:srgbClr val="FFFFFF"/>
                </a:highlight>
                <a:latin typeface="Consolas" panose="020B0609020204030204" pitchFamily="49" charset="0"/>
              </a:rPr>
              <a:t>        };</a:t>
            </a:r>
          </a:p>
          <a:p>
            <a:endParaRPr lang="en"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smtClean="0">
                <a:solidFill>
                  <a:srgbClr val="008000"/>
                </a:solidFill>
                <a:highlight>
                  <a:srgbClr val="FFFFFF"/>
                </a:highlight>
                <a:latin typeface="Consolas" panose="020B0609020204030204" pitchFamily="49" charset="0"/>
              </a:rPr>
              <a:t>//on click on </a:t>
            </a:r>
            <a:r>
              <a:rPr lang="en-US" sz="1100" dirty="0" err="1" smtClean="0">
                <a:solidFill>
                  <a:srgbClr val="008000"/>
                </a:solidFill>
                <a:highlight>
                  <a:srgbClr val="FFFFFF"/>
                </a:highlight>
                <a:latin typeface="Consolas" panose="020B0609020204030204" pitchFamily="49" charset="0"/>
              </a:rPr>
              <a:t>prev</a:t>
            </a:r>
            <a:r>
              <a:rPr lang="en-US" sz="1100" dirty="0" smtClean="0">
                <a:solidFill>
                  <a:srgbClr val="008000"/>
                </a:solidFill>
                <a:highlight>
                  <a:srgbClr val="FFFFFF"/>
                </a:highlight>
                <a:latin typeface="Consolas" panose="020B0609020204030204" pitchFamily="49" charset="0"/>
              </a:rPr>
              <a:t> show the next image</a:t>
            </a:r>
            <a:endParaRPr lang="en-US"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vm.prev</a:t>
            </a:r>
            <a:r>
              <a:rPr lang="en-US" sz="1100" dirty="0" smtClean="0">
                <a:solidFill>
                  <a:srgbClr val="000000"/>
                </a:solidFill>
                <a:highlight>
                  <a:srgbClr val="FFFFFF"/>
                </a:highlight>
                <a:latin typeface="Consolas" panose="020B0609020204030204" pitchFamily="49" charset="0"/>
              </a:rPr>
              <a:t> = </a:t>
            </a:r>
            <a:r>
              <a:rPr lang="en-US" sz="1100" dirty="0" smtClean="0">
                <a:solidFill>
                  <a:srgbClr val="0000FF"/>
                </a:solidFill>
                <a:highlight>
                  <a:srgbClr val="FFFFFF"/>
                </a:highlight>
                <a:latin typeface="Consolas" panose="020B0609020204030204" pitchFamily="49" charset="0"/>
              </a:rPr>
              <a:t>function</a:t>
            </a:r>
            <a:r>
              <a:rPr lang="en-US" sz="1100" dirty="0" smtClean="0">
                <a:solidFill>
                  <a:srgbClr val="000000"/>
                </a:solidFill>
                <a:highlight>
                  <a:srgbClr val="FFFFFF"/>
                </a:highlight>
                <a:latin typeface="Consolas" panose="020B0609020204030204" pitchFamily="49" charset="0"/>
              </a:rPr>
              <a:t> () {</a:t>
            </a: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vm.currentIndex</a:t>
            </a:r>
            <a:r>
              <a:rPr lang="en-US" sz="1100" dirty="0" smtClean="0">
                <a:solidFill>
                  <a:srgbClr val="000000"/>
                </a:solidFill>
                <a:highlight>
                  <a:srgbClr val="FFFFFF"/>
                </a:highlight>
                <a:latin typeface="Consolas" panose="020B0609020204030204" pitchFamily="49" charset="0"/>
              </a:rPr>
              <a:t> = </a:t>
            </a:r>
            <a:r>
              <a:rPr lang="en-US" sz="1100" dirty="0" err="1" smtClean="0">
                <a:solidFill>
                  <a:srgbClr val="000000"/>
                </a:solidFill>
                <a:highlight>
                  <a:srgbClr val="FFFFFF"/>
                </a:highlight>
                <a:latin typeface="Consolas" panose="020B0609020204030204" pitchFamily="49" charset="0"/>
              </a:rPr>
              <a:t>getNextIndex</a:t>
            </a:r>
            <a:r>
              <a:rPr lang="en-US" sz="1100" dirty="0" smtClean="0">
                <a:solidFill>
                  <a:srgbClr val="000000"/>
                </a:solidFill>
                <a:highlight>
                  <a:srgbClr val="FFFFFF"/>
                </a:highlight>
                <a:latin typeface="Consolas" panose="020B0609020204030204" pitchFamily="49" charset="0"/>
              </a:rPr>
              <a:t>(</a:t>
            </a:r>
            <a:r>
              <a:rPr lang="en-US" sz="1100" dirty="0" smtClean="0">
                <a:solidFill>
                  <a:srgbClr val="0000FF"/>
                </a:solidFill>
                <a:highlight>
                  <a:srgbClr val="FFFFFF"/>
                </a:highlight>
                <a:latin typeface="Consolas" panose="020B0609020204030204" pitchFamily="49" charset="0"/>
              </a:rPr>
              <a:t>false</a:t>
            </a:r>
            <a:r>
              <a:rPr lang="en-US" sz="1100" dirty="0" smtClean="0">
                <a:solidFill>
                  <a:srgbClr val="000000"/>
                </a:solidFill>
                <a:highlight>
                  <a:srgbClr val="FFFFFF"/>
                </a:highlight>
                <a:latin typeface="Consolas" panose="020B0609020204030204" pitchFamily="49" charset="0"/>
              </a:rPr>
              <a:t>);</a:t>
            </a: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changeCurrentIndex</a:t>
            </a:r>
            <a:r>
              <a:rPr lang="en-US" sz="1100" dirty="0" smtClean="0">
                <a:solidFill>
                  <a:srgbClr val="000000"/>
                </a:solidFill>
                <a:highlight>
                  <a:srgbClr val="FFFFFF"/>
                </a:highlight>
                <a:latin typeface="Consolas" panose="020B0609020204030204" pitchFamily="49" charset="0"/>
              </a:rPr>
              <a:t>();</a:t>
            </a:r>
          </a:p>
          <a:p>
            <a:r>
              <a:rPr lang="en" sz="1100" dirty="0" smtClean="0">
                <a:solidFill>
                  <a:srgbClr val="000000"/>
                </a:solidFill>
                <a:highlight>
                  <a:srgbClr val="FFFFFF"/>
                </a:highlight>
                <a:latin typeface="Consolas" panose="020B0609020204030204" pitchFamily="49" charset="0"/>
              </a:rPr>
              <a:t>        };</a:t>
            </a:r>
          </a:p>
          <a:p>
            <a:endParaRPr lang="en"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smtClean="0">
                <a:solidFill>
                  <a:srgbClr val="008000"/>
                </a:solidFill>
                <a:highlight>
                  <a:srgbClr val="FFFFFF"/>
                </a:highlight>
                <a:latin typeface="Consolas" panose="020B0609020204030204" pitchFamily="49" charset="0"/>
              </a:rPr>
              <a:t>//on change </a:t>
            </a:r>
            <a:r>
              <a:rPr lang="en-US" sz="1100" dirty="0" err="1" smtClean="0">
                <a:solidFill>
                  <a:srgbClr val="008000"/>
                </a:solidFill>
                <a:highlight>
                  <a:srgbClr val="FFFFFF"/>
                </a:highlight>
                <a:latin typeface="Consolas" panose="020B0609020204030204" pitchFamily="49" charset="0"/>
              </a:rPr>
              <a:t>CurrentIndex</a:t>
            </a:r>
            <a:r>
              <a:rPr lang="en-US" sz="1100" dirty="0" smtClean="0">
                <a:solidFill>
                  <a:srgbClr val="008000"/>
                </a:solidFill>
                <a:highlight>
                  <a:srgbClr val="FFFFFF"/>
                </a:highlight>
                <a:latin typeface="Consolas" panose="020B0609020204030204" pitchFamily="49" charset="0"/>
              </a:rPr>
              <a:t> change the </a:t>
            </a:r>
            <a:r>
              <a:rPr lang="en-US" sz="1100" dirty="0" err="1" smtClean="0">
                <a:solidFill>
                  <a:srgbClr val="008000"/>
                </a:solidFill>
                <a:highlight>
                  <a:srgbClr val="FFFFFF"/>
                </a:highlight>
                <a:latin typeface="Consolas" panose="020B0609020204030204" pitchFamily="49" charset="0"/>
              </a:rPr>
              <a:t>imagesSmall</a:t>
            </a:r>
            <a:r>
              <a:rPr lang="en-US" sz="1100" dirty="0" smtClean="0">
                <a:solidFill>
                  <a:srgbClr val="008000"/>
                </a:solidFill>
                <a:highlight>
                  <a:srgbClr val="FFFFFF"/>
                </a:highlight>
                <a:latin typeface="Consolas" panose="020B0609020204030204" pitchFamily="49" charset="0"/>
              </a:rPr>
              <a:t> list</a:t>
            </a:r>
            <a:endParaRPr lang="en-US"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smtClean="0">
                <a:solidFill>
                  <a:srgbClr val="0000FF"/>
                </a:solidFill>
                <a:highlight>
                  <a:srgbClr val="FFFFFF"/>
                </a:highlight>
                <a:latin typeface="Consolas" panose="020B0609020204030204" pitchFamily="49" charset="0"/>
              </a:rPr>
              <a:t>function</a:t>
            </a:r>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changeCurrentIndex</a:t>
            </a:r>
            <a:r>
              <a:rPr lang="en-US" sz="1100" dirty="0" smtClean="0">
                <a:solidFill>
                  <a:srgbClr val="000000"/>
                </a:solidFill>
                <a:highlight>
                  <a:srgbClr val="FFFFFF"/>
                </a:highlight>
                <a:latin typeface="Consolas" panose="020B0609020204030204" pitchFamily="49" charset="0"/>
              </a:rPr>
              <a:t>() {</a:t>
            </a: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vm.images.forEach</a:t>
            </a:r>
            <a:r>
              <a:rPr lang="en-US" sz="1100" dirty="0" smtClean="0">
                <a:solidFill>
                  <a:srgbClr val="000000"/>
                </a:solidFill>
                <a:highlight>
                  <a:srgbClr val="FFFFFF"/>
                </a:highlight>
                <a:latin typeface="Consolas" panose="020B0609020204030204" pitchFamily="49" charset="0"/>
              </a:rPr>
              <a:t>(</a:t>
            </a:r>
            <a:r>
              <a:rPr lang="en-US" sz="1100" dirty="0" smtClean="0">
                <a:solidFill>
                  <a:srgbClr val="0000FF"/>
                </a:solidFill>
                <a:highlight>
                  <a:srgbClr val="FFFFFF"/>
                </a:highlight>
                <a:latin typeface="Consolas" panose="020B0609020204030204" pitchFamily="49" charset="0"/>
              </a:rPr>
              <a:t>function</a:t>
            </a:r>
            <a:r>
              <a:rPr lang="en-US" sz="1100" dirty="0" smtClean="0">
                <a:solidFill>
                  <a:srgbClr val="000000"/>
                </a:solidFill>
                <a:highlight>
                  <a:srgbClr val="FFFFFF"/>
                </a:highlight>
                <a:latin typeface="Consolas" panose="020B0609020204030204" pitchFamily="49" charset="0"/>
              </a:rPr>
              <a:t> (image) {</a:t>
            </a: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image.visible</a:t>
            </a:r>
            <a:r>
              <a:rPr lang="en-US" sz="1100" dirty="0" smtClean="0">
                <a:solidFill>
                  <a:srgbClr val="000000"/>
                </a:solidFill>
                <a:highlight>
                  <a:srgbClr val="FFFFFF"/>
                </a:highlight>
                <a:latin typeface="Consolas" panose="020B0609020204030204" pitchFamily="49" charset="0"/>
              </a:rPr>
              <a:t> = </a:t>
            </a:r>
            <a:r>
              <a:rPr lang="en-US" sz="1100" dirty="0" smtClean="0">
                <a:solidFill>
                  <a:srgbClr val="0000FF"/>
                </a:solidFill>
                <a:highlight>
                  <a:srgbClr val="FFFFFF"/>
                </a:highlight>
                <a:latin typeface="Consolas" panose="020B0609020204030204" pitchFamily="49" charset="0"/>
              </a:rPr>
              <a:t>false</a:t>
            </a:r>
            <a:r>
              <a:rPr lang="en-US" sz="1100" dirty="0" smtClean="0">
                <a:solidFill>
                  <a:srgbClr val="000000"/>
                </a:solidFill>
                <a:highlight>
                  <a:srgbClr val="FFFFFF"/>
                </a:highlight>
                <a:latin typeface="Consolas" panose="020B0609020204030204" pitchFamily="49" charset="0"/>
              </a:rPr>
              <a:t>; </a:t>
            </a:r>
            <a:r>
              <a:rPr lang="en-US" sz="1100" dirty="0" smtClean="0">
                <a:solidFill>
                  <a:srgbClr val="008000"/>
                </a:solidFill>
                <a:highlight>
                  <a:srgbClr val="FFFFFF"/>
                </a:highlight>
                <a:latin typeface="Consolas" panose="020B0609020204030204" pitchFamily="49" charset="0"/>
              </a:rPr>
              <a:t>// make every image invisible</a:t>
            </a:r>
            <a:endParaRPr lang="en-US" sz="1100" dirty="0" smtClean="0">
              <a:solidFill>
                <a:srgbClr val="000000"/>
              </a:solidFill>
              <a:highlight>
                <a:srgbClr val="FFFFFF"/>
              </a:highlight>
              <a:latin typeface="Consolas" panose="020B0609020204030204" pitchFamily="49" charset="0"/>
            </a:endParaRPr>
          </a:p>
          <a:p>
            <a:r>
              <a:rPr lang="en" sz="1100" dirty="0" smtClean="0">
                <a:solidFill>
                  <a:srgbClr val="000000"/>
                </a:solidFill>
                <a:highlight>
                  <a:srgbClr val="FFFFFF"/>
                </a:highlight>
                <a:latin typeface="Consolas" panose="020B0609020204030204" pitchFamily="49" charset="0"/>
              </a:rPr>
              <a:t>            });</a:t>
            </a:r>
          </a:p>
          <a:p>
            <a:endParaRPr lang="en"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vm.images</a:t>
            </a:r>
            <a:r>
              <a:rPr lang="en-US" sz="1100" dirty="0" smtClean="0">
                <a:solidFill>
                  <a:srgbClr val="000000"/>
                </a:solidFill>
                <a:highlight>
                  <a:srgbClr val="FFFFFF"/>
                </a:highlight>
                <a:latin typeface="Consolas" panose="020B0609020204030204" pitchFamily="49" charset="0"/>
              </a:rPr>
              <a:t>[</a:t>
            </a:r>
            <a:r>
              <a:rPr lang="en-US" sz="1100" dirty="0" err="1" smtClean="0">
                <a:solidFill>
                  <a:srgbClr val="000000"/>
                </a:solidFill>
                <a:highlight>
                  <a:srgbClr val="FFFFFF"/>
                </a:highlight>
                <a:latin typeface="Consolas" panose="020B0609020204030204" pitchFamily="49" charset="0"/>
              </a:rPr>
              <a:t>vm.currentIndex</a:t>
            </a:r>
            <a:r>
              <a:rPr lang="en-US" sz="1100" dirty="0" smtClean="0">
                <a:solidFill>
                  <a:srgbClr val="000000"/>
                </a:solidFill>
                <a:highlight>
                  <a:srgbClr val="FFFFFF"/>
                </a:highlight>
                <a:latin typeface="Consolas" panose="020B0609020204030204" pitchFamily="49" charset="0"/>
              </a:rPr>
              <a:t>].visible = </a:t>
            </a:r>
            <a:r>
              <a:rPr lang="en-US" sz="1100" dirty="0" smtClean="0">
                <a:solidFill>
                  <a:srgbClr val="0000FF"/>
                </a:solidFill>
                <a:highlight>
                  <a:srgbClr val="FFFFFF"/>
                </a:highlight>
                <a:latin typeface="Consolas" panose="020B0609020204030204" pitchFamily="49" charset="0"/>
              </a:rPr>
              <a:t>true</a:t>
            </a:r>
            <a:r>
              <a:rPr lang="en-US" sz="1100" dirty="0" smtClean="0">
                <a:solidFill>
                  <a:srgbClr val="000000"/>
                </a:solidFill>
                <a:highlight>
                  <a:srgbClr val="FFFFFF"/>
                </a:highlight>
                <a:latin typeface="Consolas" panose="020B0609020204030204" pitchFamily="49" charset="0"/>
              </a:rPr>
              <a:t>; </a:t>
            </a:r>
            <a:r>
              <a:rPr lang="en-US" sz="1100" dirty="0" smtClean="0">
                <a:solidFill>
                  <a:srgbClr val="008000"/>
                </a:solidFill>
                <a:highlight>
                  <a:srgbClr val="FFFFFF"/>
                </a:highlight>
                <a:latin typeface="Consolas" panose="020B0609020204030204" pitchFamily="49" charset="0"/>
              </a:rPr>
              <a:t>// make the current image visible</a:t>
            </a:r>
            <a:endParaRPr lang="en-US"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vm.imagesSmall</a:t>
            </a:r>
            <a:r>
              <a:rPr lang="en-US" sz="1100" dirty="0" smtClean="0">
                <a:solidFill>
                  <a:srgbClr val="000000"/>
                </a:solidFill>
                <a:highlight>
                  <a:srgbClr val="FFFFFF"/>
                </a:highlight>
                <a:latin typeface="Consolas" panose="020B0609020204030204" pitchFamily="49" charset="0"/>
              </a:rPr>
              <a:t> = [];</a:t>
            </a:r>
          </a:p>
          <a:p>
            <a:endParaRPr lang="en"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vm.imagesSmall.push</a:t>
            </a:r>
            <a:r>
              <a:rPr lang="en-US" sz="1100" dirty="0" smtClean="0">
                <a:solidFill>
                  <a:srgbClr val="000000"/>
                </a:solidFill>
                <a:highlight>
                  <a:srgbClr val="FFFFFF"/>
                </a:highlight>
                <a:latin typeface="Consolas" panose="020B0609020204030204" pitchFamily="49" charset="0"/>
              </a:rPr>
              <a:t>(</a:t>
            </a:r>
            <a:r>
              <a:rPr lang="en-US" sz="1100" dirty="0" err="1" smtClean="0">
                <a:solidFill>
                  <a:srgbClr val="000000"/>
                </a:solidFill>
                <a:highlight>
                  <a:srgbClr val="FFFFFF"/>
                </a:highlight>
                <a:latin typeface="Consolas" panose="020B0609020204030204" pitchFamily="49" charset="0"/>
              </a:rPr>
              <a:t>vm.images</a:t>
            </a:r>
            <a:r>
              <a:rPr lang="en-US" sz="1100" dirty="0" smtClean="0">
                <a:solidFill>
                  <a:srgbClr val="000000"/>
                </a:solidFill>
                <a:highlight>
                  <a:srgbClr val="FFFFFF"/>
                </a:highlight>
                <a:latin typeface="Consolas" panose="020B0609020204030204" pitchFamily="49" charset="0"/>
              </a:rPr>
              <a:t>[</a:t>
            </a:r>
            <a:r>
              <a:rPr lang="en-US" sz="1100" dirty="0" err="1" smtClean="0">
                <a:solidFill>
                  <a:srgbClr val="000000"/>
                </a:solidFill>
                <a:highlight>
                  <a:srgbClr val="FFFFFF"/>
                </a:highlight>
                <a:latin typeface="Consolas" panose="020B0609020204030204" pitchFamily="49" charset="0"/>
              </a:rPr>
              <a:t>getNextIndex</a:t>
            </a:r>
            <a:r>
              <a:rPr lang="en-US" sz="1100" dirty="0" smtClean="0">
                <a:solidFill>
                  <a:srgbClr val="000000"/>
                </a:solidFill>
                <a:highlight>
                  <a:srgbClr val="FFFFFF"/>
                </a:highlight>
                <a:latin typeface="Consolas" panose="020B0609020204030204" pitchFamily="49" charset="0"/>
              </a:rPr>
              <a:t>(</a:t>
            </a:r>
            <a:r>
              <a:rPr lang="en-US" sz="1100" dirty="0" smtClean="0">
                <a:solidFill>
                  <a:srgbClr val="0000FF"/>
                </a:solidFill>
                <a:highlight>
                  <a:srgbClr val="FFFFFF"/>
                </a:highlight>
                <a:latin typeface="Consolas" panose="020B0609020204030204" pitchFamily="49" charset="0"/>
              </a:rPr>
              <a:t>true</a:t>
            </a:r>
            <a:r>
              <a:rPr lang="en-US" sz="1100" dirty="0" smtClean="0">
                <a:solidFill>
                  <a:srgbClr val="000000"/>
                </a:solidFill>
                <a:highlight>
                  <a:srgbClr val="FFFFFF"/>
                </a:highlight>
                <a:latin typeface="Consolas" panose="020B0609020204030204" pitchFamily="49" charset="0"/>
              </a:rPr>
              <a:t>)]);</a:t>
            </a: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vm.imagesSmall.push</a:t>
            </a:r>
            <a:r>
              <a:rPr lang="en-US" sz="1100" dirty="0" smtClean="0">
                <a:solidFill>
                  <a:srgbClr val="000000"/>
                </a:solidFill>
                <a:highlight>
                  <a:srgbClr val="FFFFFF"/>
                </a:highlight>
                <a:latin typeface="Consolas" panose="020B0609020204030204" pitchFamily="49" charset="0"/>
              </a:rPr>
              <a:t>(</a:t>
            </a:r>
            <a:r>
              <a:rPr lang="en-US" sz="1100" dirty="0" err="1" smtClean="0">
                <a:solidFill>
                  <a:srgbClr val="000000"/>
                </a:solidFill>
                <a:highlight>
                  <a:srgbClr val="FFFFFF"/>
                </a:highlight>
                <a:latin typeface="Consolas" panose="020B0609020204030204" pitchFamily="49" charset="0"/>
              </a:rPr>
              <a:t>vm.images</a:t>
            </a:r>
            <a:r>
              <a:rPr lang="en-US" sz="1100" dirty="0" smtClean="0">
                <a:solidFill>
                  <a:srgbClr val="000000"/>
                </a:solidFill>
                <a:highlight>
                  <a:srgbClr val="FFFFFF"/>
                </a:highlight>
                <a:latin typeface="Consolas" panose="020B0609020204030204" pitchFamily="49" charset="0"/>
              </a:rPr>
              <a:t>[</a:t>
            </a:r>
            <a:r>
              <a:rPr lang="en-US" sz="1100" dirty="0" err="1" smtClean="0">
                <a:solidFill>
                  <a:srgbClr val="000000"/>
                </a:solidFill>
                <a:highlight>
                  <a:srgbClr val="FFFFFF"/>
                </a:highlight>
                <a:latin typeface="Consolas" panose="020B0609020204030204" pitchFamily="49" charset="0"/>
              </a:rPr>
              <a:t>vm.currentIndex</a:t>
            </a:r>
            <a:r>
              <a:rPr lang="en-US" sz="1100" dirty="0" smtClean="0">
                <a:solidFill>
                  <a:srgbClr val="000000"/>
                </a:solidFill>
                <a:highlight>
                  <a:srgbClr val="FFFFFF"/>
                </a:highlight>
                <a:latin typeface="Consolas" panose="020B0609020204030204" pitchFamily="49" charset="0"/>
              </a:rPr>
              <a:t>]);</a:t>
            </a: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vm.imagesSmall.push</a:t>
            </a:r>
            <a:r>
              <a:rPr lang="en-US" sz="1100" dirty="0" smtClean="0">
                <a:solidFill>
                  <a:srgbClr val="000000"/>
                </a:solidFill>
                <a:highlight>
                  <a:srgbClr val="FFFFFF"/>
                </a:highlight>
                <a:latin typeface="Consolas" panose="020B0609020204030204" pitchFamily="49" charset="0"/>
              </a:rPr>
              <a:t>(</a:t>
            </a:r>
            <a:r>
              <a:rPr lang="en-US" sz="1100" dirty="0" err="1" smtClean="0">
                <a:solidFill>
                  <a:srgbClr val="000000"/>
                </a:solidFill>
                <a:highlight>
                  <a:srgbClr val="FFFFFF"/>
                </a:highlight>
                <a:latin typeface="Consolas" panose="020B0609020204030204" pitchFamily="49" charset="0"/>
              </a:rPr>
              <a:t>vm.images</a:t>
            </a:r>
            <a:r>
              <a:rPr lang="en-US" sz="1100" dirty="0" smtClean="0">
                <a:solidFill>
                  <a:srgbClr val="000000"/>
                </a:solidFill>
                <a:highlight>
                  <a:srgbClr val="FFFFFF"/>
                </a:highlight>
                <a:latin typeface="Consolas" panose="020B0609020204030204" pitchFamily="49" charset="0"/>
              </a:rPr>
              <a:t>[</a:t>
            </a:r>
            <a:r>
              <a:rPr lang="en-US" sz="1100" dirty="0" err="1" smtClean="0">
                <a:solidFill>
                  <a:srgbClr val="000000"/>
                </a:solidFill>
                <a:highlight>
                  <a:srgbClr val="FFFFFF"/>
                </a:highlight>
                <a:latin typeface="Consolas" panose="020B0609020204030204" pitchFamily="49" charset="0"/>
              </a:rPr>
              <a:t>getNextIndex</a:t>
            </a:r>
            <a:r>
              <a:rPr lang="en-US" sz="1100" dirty="0" smtClean="0">
                <a:solidFill>
                  <a:srgbClr val="000000"/>
                </a:solidFill>
                <a:highlight>
                  <a:srgbClr val="FFFFFF"/>
                </a:highlight>
                <a:latin typeface="Consolas" panose="020B0609020204030204" pitchFamily="49" charset="0"/>
              </a:rPr>
              <a:t>(</a:t>
            </a:r>
            <a:r>
              <a:rPr lang="en-US" sz="1100" dirty="0" smtClean="0">
                <a:solidFill>
                  <a:srgbClr val="0000FF"/>
                </a:solidFill>
                <a:highlight>
                  <a:srgbClr val="FFFFFF"/>
                </a:highlight>
                <a:latin typeface="Consolas" panose="020B0609020204030204" pitchFamily="49" charset="0"/>
              </a:rPr>
              <a:t>false</a:t>
            </a:r>
            <a:r>
              <a:rPr lang="en-US" sz="1100" dirty="0" smtClean="0">
                <a:solidFill>
                  <a:srgbClr val="000000"/>
                </a:solidFill>
                <a:highlight>
                  <a:srgbClr val="FFFFFF"/>
                </a:highlight>
                <a:latin typeface="Consolas" panose="020B0609020204030204" pitchFamily="49" charset="0"/>
              </a:rPr>
              <a:t>)]);</a:t>
            </a:r>
          </a:p>
          <a:p>
            <a:r>
              <a:rPr lang="en" sz="1100" dirty="0" smtClean="0">
                <a:solidFill>
                  <a:srgbClr val="000000"/>
                </a:solidFill>
                <a:highlight>
                  <a:srgbClr val="FFFFFF"/>
                </a:highlight>
                <a:latin typeface="Consolas" panose="020B0609020204030204" pitchFamily="49" charset="0"/>
              </a:rPr>
              <a:t>        }</a:t>
            </a:r>
            <a:endParaRPr lang="en" sz="11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2353544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Slider Example:</a:t>
            </a:r>
            <a:endParaRPr lang="en-US" dirty="0"/>
          </a:p>
        </p:txBody>
      </p:sp>
      <p:sp>
        <p:nvSpPr>
          <p:cNvPr id="3" name="Content Placeholder 2"/>
          <p:cNvSpPr>
            <a:spLocks noGrp="1"/>
          </p:cNvSpPr>
          <p:nvPr>
            <p:ph idx="1"/>
          </p:nvPr>
        </p:nvSpPr>
        <p:spPr/>
        <p:txBody>
          <a:bodyPr/>
          <a:lstStyle/>
          <a:p>
            <a:r>
              <a:rPr lang="en-US" b="1" dirty="0" smtClean="0"/>
              <a:t>Step 5</a:t>
            </a:r>
            <a:r>
              <a:rPr lang="en-US" dirty="0" smtClean="0"/>
              <a:t>:</a:t>
            </a:r>
          </a:p>
          <a:p>
            <a:r>
              <a:rPr lang="en-US" dirty="0"/>
              <a:t>Update </a:t>
            </a:r>
            <a:r>
              <a:rPr lang="en-US" dirty="0" smtClean="0"/>
              <a:t>the </a:t>
            </a:r>
            <a:r>
              <a:rPr lang="en-US" dirty="0" err="1" smtClean="0"/>
              <a:t>Css</a:t>
            </a:r>
            <a:r>
              <a:rPr lang="en-US" dirty="0" smtClean="0"/>
              <a:t> page:</a:t>
            </a:r>
            <a:endParaRPr lang="en-US" dirty="0"/>
          </a:p>
          <a:p>
            <a:endParaRPr lang="en-US" dirty="0"/>
          </a:p>
        </p:txBody>
      </p:sp>
      <p:sp>
        <p:nvSpPr>
          <p:cNvPr id="5" name="Rectangle 1"/>
          <p:cNvSpPr>
            <a:spLocks noChangeArrowheads="1"/>
          </p:cNvSpPr>
          <p:nvPr/>
        </p:nvSpPr>
        <p:spPr bwMode="auto">
          <a:xfrm>
            <a:off x="5467927" y="453939"/>
            <a:ext cx="4525818" cy="9910405"/>
          </a:xfrm>
          <a:prstGeom prst="rect">
            <a:avLst/>
          </a:prstGeom>
          <a:solidFill>
            <a:schemeClr val="bg1">
              <a:lumMod val="95000"/>
            </a:schemeClr>
          </a:solidFill>
          <a:ln>
            <a:noFill/>
          </a:ln>
          <a:effectLst/>
          <a:extLst/>
        </p:spPr>
        <p:txBody>
          <a:bodyPr vert="horz" wrap="square" lIns="91440" tIns="45720" rIns="91440" bIns="45720" numCol="1" anchor="ctr" anchorCtr="0" compatLnSpc="1">
            <a:prstTxWarp prst="textNoShape">
              <a:avLst/>
            </a:prstTxWarp>
            <a:spAutoFit/>
          </a:bodyPr>
          <a:lstStyle/>
          <a:p>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p>
          <a:p>
            <a:r>
              <a:rPr lang="en" sz="1100" dirty="0">
                <a:solidFill>
                  <a:srgbClr val="000000"/>
                </a:solidFill>
                <a:highlight>
                  <a:srgbClr val="FFFFFF"/>
                </a:highlight>
                <a:latin typeface="Consolas" panose="020B0609020204030204" pitchFamily="49" charset="0"/>
              </a:rPr>
              <a:t>}</a:t>
            </a: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font-family</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'Open Sans'</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sans-serif</a:t>
            </a:r>
            <a:r>
              <a:rPr lang="en-US" sz="1100" dirty="0">
                <a:solidFill>
                  <a:srgbClr val="000000"/>
                </a:solidFill>
                <a:highlight>
                  <a:srgbClr val="FFFFFF"/>
                </a:highlight>
                <a:latin typeface="Consolas" panose="020B0609020204030204" pitchFamily="49" charset="0"/>
              </a:rPr>
              <a:t>;</a:t>
            </a:r>
          </a:p>
          <a:p>
            <a:r>
              <a:rPr lang="en" sz="1100" dirty="0">
                <a:solidFill>
                  <a:srgbClr val="000000"/>
                </a:solidFill>
                <a:highlight>
                  <a:srgbClr val="FFFFFF"/>
                </a:highlight>
                <a:latin typeface="Consolas" panose="020B0609020204030204" pitchFamily="49" charset="0"/>
              </a:rPr>
              <a:t>    }</a:t>
            </a: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.center-grey</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background</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#f2f2f2</a:t>
            </a:r>
            <a:r>
              <a:rPr lang="en-US" sz="1100" dirty="0">
                <a:solidFill>
                  <a:srgbClr val="000000"/>
                </a:solidFill>
                <a:highlight>
                  <a:srgbClr val="FFFFFF"/>
                </a:highlight>
                <a:latin typeface="Consolas" panose="020B0609020204030204" pitchFamily="49" charset="0"/>
              </a:rPr>
              <a:t>;</a:t>
            </a:r>
          </a:p>
          <a:p>
            <a:r>
              <a:rPr lang="en" sz="1100" dirty="0">
                <a:solidFill>
                  <a:srgbClr val="000000"/>
                </a:solidFill>
                <a:highlight>
                  <a:srgbClr val="FFFFFF"/>
                </a:highlight>
                <a:latin typeface="Consolas" panose="020B0609020204030204" pitchFamily="49" charset="0"/>
              </a:rPr>
              <a:t>    }</a:t>
            </a: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.slider</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position</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relative</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padding</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5px</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width</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610px</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height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100%</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margin</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auto</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margin-top</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40px</a:t>
            </a:r>
            <a:r>
              <a:rPr lang="en-US" sz="1100" dirty="0">
                <a:solidFill>
                  <a:srgbClr val="000000"/>
                </a:solidFill>
                <a:highlight>
                  <a:srgbClr val="FFFFFF"/>
                </a:highlight>
                <a:latin typeface="Consolas" panose="020B0609020204030204" pitchFamily="49" charset="0"/>
              </a:rPr>
              <a:t>;</a:t>
            </a:r>
          </a:p>
          <a:p>
            <a:r>
              <a:rPr lang="en" sz="1100" dirty="0">
                <a:solidFill>
                  <a:srgbClr val="000000"/>
                </a:solidFill>
                <a:highlight>
                  <a:srgbClr val="FFFFFF"/>
                </a:highlight>
                <a:latin typeface="Consolas" panose="020B0609020204030204" pitchFamily="49" charset="0"/>
              </a:rPr>
              <a:t>    }</a:t>
            </a: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.slide</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position</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relative</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box-shadow</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0px</a:t>
            </a:r>
            <a:r>
              <a:rPr lang="en-US" sz="1100" dirty="0">
                <a:solidFill>
                  <a:srgbClr val="000000"/>
                </a:solidFill>
                <a:highlight>
                  <a:srgbClr val="FFFFFF"/>
                </a:highlight>
                <a:latin typeface="Consolas" panose="020B0609020204030204" pitchFamily="49" charset="0"/>
              </a:rPr>
              <a:t> </a:t>
            </a:r>
            <a:r>
              <a:rPr lang="en-US" sz="1100" dirty="0" err="1">
                <a:solidFill>
                  <a:srgbClr val="0000FF"/>
                </a:solidFill>
                <a:highlight>
                  <a:srgbClr val="FFFFFF"/>
                </a:highlight>
                <a:latin typeface="Consolas" panose="020B0609020204030204" pitchFamily="49" charset="0"/>
              </a:rPr>
              <a:t>0px</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15px</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#999</a:t>
            </a:r>
            <a:r>
              <a:rPr lang="en-US" sz="1100" dirty="0">
                <a:solidFill>
                  <a:srgbClr val="000000"/>
                </a:solidFill>
                <a:highlight>
                  <a:srgbClr val="FFFFFF"/>
                </a:highlight>
                <a:latin typeface="Consolas" panose="020B0609020204030204" pitchFamily="49" charset="0"/>
              </a:rPr>
              <a:t>;</a:t>
            </a:r>
          </a:p>
          <a:p>
            <a:r>
              <a:rPr lang="en" sz="1100" dirty="0">
                <a:solidFill>
                  <a:srgbClr val="000000"/>
                </a:solidFill>
                <a:highlight>
                  <a:srgbClr val="FFFFFF"/>
                </a:highlight>
                <a:latin typeface="Consolas" panose="020B0609020204030204" pitchFamily="49" charset="0"/>
              </a:rPr>
              <a:t>    }</a:t>
            </a: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.slide</a:t>
            </a:r>
            <a:r>
              <a:rPr lang="en-US" sz="1100" dirty="0">
                <a:solidFill>
                  <a:srgbClr val="000000"/>
                </a:solidFill>
                <a:highlight>
                  <a:srgbClr val="FFFFFF"/>
                </a:highlight>
                <a:latin typeface="Consolas" panose="020B0609020204030204" pitchFamily="49" charset="0"/>
              </a:rPr>
              <a:t> </a:t>
            </a:r>
            <a:r>
              <a:rPr lang="en-US" sz="1100" dirty="0" err="1">
                <a:solidFill>
                  <a:srgbClr val="800000"/>
                </a:solidFill>
                <a:highlight>
                  <a:srgbClr val="FFFFFF"/>
                </a:highlight>
                <a:latin typeface="Consolas" panose="020B0609020204030204" pitchFamily="49" charset="0"/>
              </a:rPr>
              <a:t>img</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height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100%</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width</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100%</a:t>
            </a:r>
            <a:r>
              <a:rPr lang="en-US" sz="1100" dirty="0">
                <a:solidFill>
                  <a:srgbClr val="000000"/>
                </a:solidFill>
                <a:highlight>
                  <a:srgbClr val="FFFFFF"/>
                </a:highlight>
                <a:latin typeface="Consolas" panose="020B0609020204030204" pitchFamily="49" charset="0"/>
              </a:rPr>
              <a:t>;</a:t>
            </a:r>
          </a:p>
          <a:p>
            <a:r>
              <a:rPr lang="en" sz="1100" dirty="0">
                <a:solidFill>
                  <a:srgbClr val="000000"/>
                </a:solidFill>
                <a:highlight>
                  <a:srgbClr val="FFFFFF"/>
                </a:highlight>
                <a:latin typeface="Consolas" panose="020B0609020204030204" pitchFamily="49" charset="0"/>
              </a:rPr>
              <a:t>        }</a:t>
            </a: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.slide-bottom</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position</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relative</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display</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inline</a:t>
            </a:r>
            <a:r>
              <a:rPr lang="en-US" sz="1100" dirty="0">
                <a:solidFill>
                  <a:srgbClr val="000000"/>
                </a:solidFill>
                <a:highlight>
                  <a:srgbClr val="FFFFFF"/>
                </a:highlight>
                <a:latin typeface="Consolas" panose="020B0609020204030204" pitchFamily="49" charset="0"/>
              </a:rPr>
              <a:t>;</a:t>
            </a:r>
          </a:p>
          <a:p>
            <a:r>
              <a:rPr lang="en" sz="1100" dirty="0">
                <a:solidFill>
                  <a:srgbClr val="000000"/>
                </a:solidFill>
                <a:highlight>
                  <a:srgbClr val="FFFFFF"/>
                </a:highlight>
                <a:latin typeface="Consolas" panose="020B0609020204030204" pitchFamily="49" charset="0"/>
              </a:rPr>
              <a:t>    }</a:t>
            </a: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.slide-bottom</a:t>
            </a:r>
            <a:r>
              <a:rPr lang="en-US" sz="1100" dirty="0">
                <a:solidFill>
                  <a:srgbClr val="000000"/>
                </a:solidFill>
                <a:highlight>
                  <a:srgbClr val="FFFFFF"/>
                </a:highlight>
                <a:latin typeface="Consolas" panose="020B0609020204030204" pitchFamily="49" charset="0"/>
              </a:rPr>
              <a:t> </a:t>
            </a:r>
            <a:r>
              <a:rPr lang="en-US" sz="1100" dirty="0" err="1">
                <a:solidFill>
                  <a:srgbClr val="800000"/>
                </a:solidFill>
                <a:highlight>
                  <a:srgbClr val="FFFFFF"/>
                </a:highlight>
                <a:latin typeface="Consolas" panose="020B0609020204030204" pitchFamily="49" charset="0"/>
              </a:rPr>
              <a:t>img</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height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33%</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width</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32.5%</a:t>
            </a:r>
            <a:r>
              <a:rPr lang="en-US" sz="1100" dirty="0">
                <a:solidFill>
                  <a:srgbClr val="000000"/>
                </a:solidFill>
                <a:highlight>
                  <a:srgbClr val="FFFFFF"/>
                </a:highlight>
                <a:latin typeface="Consolas" panose="020B0609020204030204" pitchFamily="49" charset="0"/>
              </a:rPr>
              <a:t>;</a:t>
            </a:r>
          </a:p>
          <a:p>
            <a:r>
              <a:rPr lang="en" sz="1100" dirty="0">
                <a:solidFill>
                  <a:srgbClr val="000000"/>
                </a:solidFill>
                <a:highlight>
                  <a:srgbClr val="FFFFFF"/>
                </a:highlight>
                <a:latin typeface="Consolas" panose="020B0609020204030204" pitchFamily="49" charset="0"/>
              </a:rPr>
              <a:t>        }</a:t>
            </a: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.arrows</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position</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absolute</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top</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10px</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right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20px</a:t>
            </a:r>
            <a:r>
              <a:rPr lang="en-US" sz="1100" dirty="0">
                <a:solidFill>
                  <a:srgbClr val="000000"/>
                </a:solidFill>
                <a:highlight>
                  <a:srgbClr val="FFFFFF"/>
                </a:highlight>
                <a:latin typeface="Consolas" panose="020B0609020204030204" pitchFamily="49" charset="0"/>
              </a:rPr>
              <a:t>;</a:t>
            </a:r>
          </a:p>
          <a:p>
            <a:r>
              <a:rPr lang="en" sz="1100" dirty="0">
                <a:solidFill>
                  <a:srgbClr val="000000"/>
                </a:solidFill>
                <a:highlight>
                  <a:srgbClr val="FFFFFF"/>
                </a:highlight>
                <a:latin typeface="Consolas" panose="020B0609020204030204" pitchFamily="49" charset="0"/>
              </a:rPr>
              <a:t>    }</a:t>
            </a: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.arrows</a:t>
            </a:r>
            <a:r>
              <a:rPr lang="en-US" sz="1100" dirty="0">
                <a:solidFill>
                  <a:srgbClr val="000000"/>
                </a:solidFill>
                <a:highlight>
                  <a:srgbClr val="FFFFFF"/>
                </a:highlight>
                <a:latin typeface="Consolas" panose="020B0609020204030204" pitchFamily="49" charset="0"/>
              </a:rPr>
              <a:t> </a:t>
            </a:r>
            <a:r>
              <a:rPr lang="en-US" sz="1100" dirty="0" err="1">
                <a:solidFill>
                  <a:srgbClr val="800000"/>
                </a:solidFill>
                <a:highlight>
                  <a:srgbClr val="FFFFFF"/>
                </a:highlight>
                <a:latin typeface="Consolas" panose="020B0609020204030204" pitchFamily="49" charset="0"/>
              </a:rPr>
              <a:t>img</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height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32px</a:t>
            </a:r>
            <a:r>
              <a:rPr lang="en-US" sz="1100" dirty="0">
                <a:solidFill>
                  <a:srgbClr val="000000"/>
                </a:solidFill>
                <a:highlight>
                  <a:srgbClr val="FFFFFF"/>
                </a:highlight>
                <a:latin typeface="Consolas" panose="020B0609020204030204" pitchFamily="49" charset="0"/>
              </a:rPr>
              <a:t>;</a:t>
            </a:r>
          </a:p>
          <a:p>
            <a:r>
              <a:rPr lang="en" sz="1100" dirty="0">
                <a:solidFill>
                  <a:srgbClr val="000000"/>
                </a:solidFill>
                <a:highlight>
                  <a:srgbClr val="FFFFFF"/>
                </a:highlight>
                <a:latin typeface="Consolas" panose="020B0609020204030204" pitchFamily="49" charset="0"/>
              </a:rPr>
              <a:t>        }</a:t>
            </a: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h1</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text-align</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center</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padding</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10px</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font-size</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40px</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color</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#222</a:t>
            </a:r>
            <a:r>
              <a:rPr lang="en-US" sz="1100" dirty="0">
                <a:solidFill>
                  <a:srgbClr val="000000"/>
                </a:solidFill>
                <a:highlight>
                  <a:srgbClr val="FFFFFF"/>
                </a:highlight>
                <a:latin typeface="Consolas" panose="020B0609020204030204" pitchFamily="49" charset="0"/>
              </a:rPr>
              <a:t>;</a:t>
            </a:r>
          </a:p>
          <a:p>
            <a:r>
              <a:rPr lang="en" sz="1100" dirty="0">
                <a:solidFill>
                  <a:srgbClr val="000000"/>
                </a:solidFill>
                <a:highlight>
                  <a:srgbClr val="FFFFFF"/>
                </a:highlight>
                <a:latin typeface="Consolas" panose="020B0609020204030204" pitchFamily="49" charset="0"/>
              </a:rPr>
              <a:t>    }</a:t>
            </a:r>
          </a:p>
          <a:p>
            <a:endParaRPr lang="en" sz="11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23164995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3.95833E-6 -1.85185E-6 L -0.00104 -0.48102 " pathEditMode="relative" rAng="0" ptsTypes="AA">
                                      <p:cBhvr>
                                        <p:cTn id="11" dur="2000" fill="hold"/>
                                        <p:tgtEl>
                                          <p:spTgt spid="5"/>
                                        </p:tgtEl>
                                        <p:attrNameLst>
                                          <p:attrName>ppt_x</p:attrName>
                                          <p:attrName>ppt_y</p:attrName>
                                        </p:attrNameLst>
                                      </p:cBhvr>
                                      <p:rCtr x="-52" y="-240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Slider Example:</a:t>
            </a:r>
            <a:endParaRPr lang="en-US" dirty="0"/>
          </a:p>
        </p:txBody>
      </p:sp>
      <p:sp>
        <p:nvSpPr>
          <p:cNvPr id="3" name="Content Placeholder 2"/>
          <p:cNvSpPr>
            <a:spLocks noGrp="1"/>
          </p:cNvSpPr>
          <p:nvPr>
            <p:ph idx="1"/>
          </p:nvPr>
        </p:nvSpPr>
        <p:spPr/>
        <p:txBody>
          <a:bodyPr/>
          <a:lstStyle/>
          <a:p>
            <a:r>
              <a:rPr lang="en-US" b="1" dirty="0" smtClean="0"/>
              <a:t>Step 6</a:t>
            </a:r>
            <a:r>
              <a:rPr lang="en-US" dirty="0" smtClean="0"/>
              <a:t>:</a:t>
            </a:r>
          </a:p>
          <a:p>
            <a:r>
              <a:rPr lang="en-US" dirty="0"/>
              <a:t>Change </a:t>
            </a:r>
            <a:r>
              <a:rPr lang="en-US" b="1" dirty="0" err="1"/>
              <a:t>changeCurrentIndex</a:t>
            </a:r>
            <a:r>
              <a:rPr lang="en-US" dirty="0"/>
              <a:t> </a:t>
            </a:r>
            <a:r>
              <a:rPr lang="en-US" dirty="0" smtClean="0"/>
              <a:t>function to </a:t>
            </a:r>
            <a:r>
              <a:rPr lang="en-US" b="1" dirty="0"/>
              <a:t>$</a:t>
            </a:r>
            <a:r>
              <a:rPr lang="en-US" b="1" dirty="0" err="1"/>
              <a:t>scope.$watch</a:t>
            </a:r>
            <a:r>
              <a:rPr lang="en-US" b="1" dirty="0"/>
              <a:t>():</a:t>
            </a:r>
          </a:p>
          <a:p>
            <a:r>
              <a:rPr lang="en-US" dirty="0"/>
              <a:t>And remove calling function </a:t>
            </a:r>
            <a:r>
              <a:rPr lang="en-US" dirty="0" smtClean="0"/>
              <a:t> </a:t>
            </a:r>
            <a:r>
              <a:rPr lang="en-US" b="1" dirty="0" err="1" smtClean="0"/>
              <a:t>changeCurrentIndex</a:t>
            </a:r>
            <a:endParaRPr lang="en-US" b="1" dirty="0"/>
          </a:p>
          <a:p>
            <a:endParaRPr lang="en-US" dirty="0"/>
          </a:p>
          <a:p>
            <a:endParaRPr lang="en-US" dirty="0"/>
          </a:p>
        </p:txBody>
      </p:sp>
      <p:sp>
        <p:nvSpPr>
          <p:cNvPr id="5" name="Rectangle 1"/>
          <p:cNvSpPr>
            <a:spLocks noChangeArrowheads="1"/>
          </p:cNvSpPr>
          <p:nvPr/>
        </p:nvSpPr>
        <p:spPr bwMode="auto">
          <a:xfrm>
            <a:off x="2570922" y="3525768"/>
            <a:ext cx="7459768" cy="261610"/>
          </a:xfrm>
          <a:prstGeom prst="rect">
            <a:avLst/>
          </a:prstGeom>
          <a:solidFill>
            <a:schemeClr val="bg1">
              <a:lumMod val="95000"/>
            </a:schemeClr>
          </a:solidFill>
          <a:ln>
            <a:noFill/>
          </a:ln>
          <a:effectLst/>
          <a:extLst/>
        </p:spPr>
        <p:txBody>
          <a:bodyPr vert="horz" wrap="square" lIns="91440" tIns="45720" rIns="91440" bIns="45720" numCol="1" anchor="ctr" anchorCtr="0" compatLnSpc="1">
            <a:prstTxWarp prst="textNoShape">
              <a:avLst/>
            </a:prstTxWarp>
            <a:spAutoFit/>
          </a:bodyPr>
          <a:lstStyle/>
          <a:p>
            <a:r>
              <a:rPr lang="en-US" sz="1100" dirty="0">
                <a:solidFill>
                  <a:srgbClr val="000000"/>
                </a:solidFill>
                <a:highlight>
                  <a:srgbClr val="FFFFFF"/>
                </a:highlight>
                <a:latin typeface="Consolas" panose="020B0609020204030204" pitchFamily="49" charset="0"/>
              </a:rPr>
              <a:t>$</a:t>
            </a:r>
            <a:r>
              <a:rPr lang="en-US" sz="1100" dirty="0" err="1">
                <a:solidFill>
                  <a:srgbClr val="000000"/>
                </a:solidFill>
                <a:highlight>
                  <a:srgbClr val="FFFFFF"/>
                </a:highlight>
                <a:latin typeface="Consolas" panose="020B0609020204030204" pitchFamily="49" charset="0"/>
              </a:rPr>
              <a:t>scope.$watch</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 { </a:t>
            </a:r>
            <a:r>
              <a:rPr lang="en-US" sz="1100" dirty="0">
                <a:solidFill>
                  <a:srgbClr val="0000FF"/>
                </a:solidFill>
                <a:highlight>
                  <a:srgbClr val="FFFFFF"/>
                </a:highlight>
                <a:latin typeface="Consolas" panose="020B0609020204030204" pitchFamily="49" charset="0"/>
              </a:rPr>
              <a:t>return</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vm.currentIndex</a:t>
            </a:r>
            <a:r>
              <a:rPr lang="en-US" sz="1100" dirty="0">
                <a:solidFill>
                  <a:srgbClr val="000000"/>
                </a:solidFill>
                <a:highlight>
                  <a:srgbClr val="FFFFFF"/>
                </a:highlight>
                <a:latin typeface="Consolas" panose="020B0609020204030204" pitchFamily="49" charset="0"/>
              </a:rPr>
              <a:t>; }, </a:t>
            </a:r>
            <a:r>
              <a:rPr lang="en-US" sz="1100" dirty="0" err="1">
                <a:solidFill>
                  <a:srgbClr val="000000"/>
                </a:solidFill>
                <a:highlight>
                  <a:srgbClr val="FFFFFF"/>
                </a:highlight>
                <a:latin typeface="Consolas" panose="020B0609020204030204" pitchFamily="49" charset="0"/>
              </a:rPr>
              <a:t>changeCurrentIndex</a:t>
            </a:r>
            <a:r>
              <a:rPr lang="en-US" sz="1100" dirty="0">
                <a:solidFill>
                  <a:srgbClr val="000000"/>
                </a:solidFill>
                <a:highlight>
                  <a:srgbClr val="FFFFFF"/>
                </a:highlight>
                <a:latin typeface="Consolas" panose="020B0609020204030204" pitchFamily="49" charset="0"/>
              </a:rPr>
              <a:t>);</a:t>
            </a:r>
            <a:endParaRPr lang="en" sz="11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39634204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Slider Example:</a:t>
            </a:r>
            <a:endParaRPr lang="en-US" dirty="0"/>
          </a:p>
        </p:txBody>
      </p:sp>
      <p:sp>
        <p:nvSpPr>
          <p:cNvPr id="3" name="Content Placeholder 2"/>
          <p:cNvSpPr>
            <a:spLocks noGrp="1"/>
          </p:cNvSpPr>
          <p:nvPr>
            <p:ph idx="1"/>
          </p:nvPr>
        </p:nvSpPr>
        <p:spPr/>
        <p:txBody>
          <a:bodyPr/>
          <a:lstStyle/>
          <a:p>
            <a:r>
              <a:rPr lang="en-US" b="1" dirty="0" smtClean="0"/>
              <a:t>Step 7 (Bonus):</a:t>
            </a:r>
          </a:p>
          <a:p>
            <a:r>
              <a:rPr lang="en-US" dirty="0"/>
              <a:t>we might also want our slider </a:t>
            </a:r>
            <a:r>
              <a:rPr lang="en-US" dirty="0" smtClean="0"/>
              <a:t> to </a:t>
            </a:r>
            <a:r>
              <a:rPr lang="en-US" dirty="0"/>
              <a:t>automatically slide to the next image after an interval.</a:t>
            </a:r>
          </a:p>
          <a:p>
            <a:pPr marL="0" indent="0">
              <a:buNone/>
            </a:pPr>
            <a:endParaRPr lang="en-US" dirty="0"/>
          </a:p>
        </p:txBody>
      </p:sp>
      <p:sp>
        <p:nvSpPr>
          <p:cNvPr id="5" name="Rectangle 1"/>
          <p:cNvSpPr>
            <a:spLocks noChangeArrowheads="1"/>
          </p:cNvSpPr>
          <p:nvPr/>
        </p:nvSpPr>
        <p:spPr bwMode="auto">
          <a:xfrm>
            <a:off x="1736436" y="3202005"/>
            <a:ext cx="7324436" cy="2123658"/>
          </a:xfrm>
          <a:prstGeom prst="rect">
            <a:avLst/>
          </a:prstGeom>
          <a:solidFill>
            <a:schemeClr val="bg1">
              <a:lumMod val="95000"/>
            </a:schemeClr>
          </a:solidFill>
          <a:ln>
            <a:noFill/>
          </a:ln>
          <a:effectLst/>
          <a:extLst/>
        </p:spPr>
        <p:txBody>
          <a:bodyPr vert="horz" wrap="square" lIns="91440" tIns="45720" rIns="91440" bIns="45720" numCol="1" anchor="ctr" anchorCtr="0" compatLnSpc="1">
            <a:prstTxWarp prst="textNoShape">
              <a:avLst/>
            </a:prstTxWarp>
            <a:spAutoFit/>
          </a:bodyPr>
          <a:lstStyle/>
          <a:p>
            <a:pPr lvl="1"/>
            <a:r>
              <a:rPr lang="en-US" sz="1100" dirty="0" err="1">
                <a:solidFill>
                  <a:srgbClr val="0000FF"/>
                </a:solidFill>
                <a:highlight>
                  <a:srgbClr val="FFFFFF"/>
                </a:highlight>
                <a:latin typeface="Consolas" panose="020B0609020204030204" pitchFamily="49" charset="0"/>
              </a:rPr>
              <a:t>var</a:t>
            </a:r>
            <a:r>
              <a:rPr lang="en-US" sz="1100" dirty="0">
                <a:solidFill>
                  <a:srgbClr val="000000"/>
                </a:solidFill>
                <a:highlight>
                  <a:srgbClr val="FFFFFF"/>
                </a:highlight>
                <a:latin typeface="Consolas" panose="020B0609020204030204" pitchFamily="49" charset="0"/>
              </a:rPr>
              <a:t> timer;</a:t>
            </a:r>
          </a:p>
          <a:p>
            <a:r>
              <a:rPr lang="en-US" sz="1100" dirty="0">
                <a:solidFill>
                  <a:srgbClr val="000000"/>
                </a:solidFill>
                <a:highlight>
                  <a:srgbClr val="FFFFFF"/>
                </a:highlight>
                <a:latin typeface="Consolas" panose="020B0609020204030204" pitchFamily="49" charset="0"/>
              </a:rPr>
              <a:t>        </a:t>
            </a:r>
            <a:r>
              <a:rPr lang="en-US" sz="1100" dirty="0" err="1">
                <a:solidFill>
                  <a:srgbClr val="0000FF"/>
                </a:solidFill>
                <a:highlight>
                  <a:srgbClr val="FFFFFF"/>
                </a:highlight>
                <a:latin typeface="Consolas" panose="020B0609020204030204" pitchFamily="49" charset="0"/>
              </a:rPr>
              <a:t>var</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sliderFunc</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 {</a:t>
            </a:r>
          </a:p>
          <a:p>
            <a:r>
              <a:rPr lang="en-US" sz="1100" dirty="0">
                <a:solidFill>
                  <a:srgbClr val="000000"/>
                </a:solidFill>
                <a:highlight>
                  <a:srgbClr val="FFFFFF"/>
                </a:highlight>
                <a:latin typeface="Consolas" panose="020B0609020204030204" pitchFamily="49" charset="0"/>
              </a:rPr>
              <a:t>            timer = $timeout(</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 {</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vm.next</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timer = $timeout(</a:t>
            </a:r>
            <a:r>
              <a:rPr lang="en-US" sz="1100" dirty="0" err="1">
                <a:solidFill>
                  <a:srgbClr val="000000"/>
                </a:solidFill>
                <a:highlight>
                  <a:srgbClr val="FFFFFF"/>
                </a:highlight>
                <a:latin typeface="Consolas" panose="020B0609020204030204" pitchFamily="49" charset="0"/>
              </a:rPr>
              <a:t>sliderFunc</a:t>
            </a:r>
            <a:r>
              <a:rPr lang="en-US" sz="1100" dirty="0">
                <a:solidFill>
                  <a:srgbClr val="000000"/>
                </a:solidFill>
                <a:highlight>
                  <a:srgbClr val="FFFFFF"/>
                </a:highlight>
                <a:latin typeface="Consolas" panose="020B0609020204030204" pitchFamily="49" charset="0"/>
              </a:rPr>
              <a:t>, 5000);</a:t>
            </a:r>
          </a:p>
          <a:p>
            <a:r>
              <a:rPr lang="en" sz="1100" dirty="0">
                <a:solidFill>
                  <a:srgbClr val="000000"/>
                </a:solidFill>
                <a:highlight>
                  <a:srgbClr val="FFFFFF"/>
                </a:highlight>
                <a:latin typeface="Consolas" panose="020B0609020204030204" pitchFamily="49" charset="0"/>
              </a:rPr>
              <a:t>            }, 5000);</a:t>
            </a:r>
          </a:p>
          <a:p>
            <a:r>
              <a:rPr lang="en" sz="1100" dirty="0">
                <a:solidFill>
                  <a:srgbClr val="000000"/>
                </a:solidFill>
                <a:highlight>
                  <a:srgbClr val="FFFFFF"/>
                </a:highlight>
                <a:latin typeface="Consolas" panose="020B0609020204030204" pitchFamily="49" charset="0"/>
              </a:rPr>
              <a:t>        };</a:t>
            </a:r>
          </a:p>
          <a:p>
            <a:endParaRPr lang="en" sz="1100" dirty="0">
              <a:solidFill>
                <a:srgbClr val="000000"/>
              </a:solidFill>
              <a:highlight>
                <a:srgbClr val="FFFFFF"/>
              </a:highlight>
              <a:latin typeface="Consolas" panose="020B0609020204030204" pitchFamily="49" charset="0"/>
            </a:endParaRP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scope.$on</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'$destroy'</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 {</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timeout.cancel</a:t>
            </a:r>
            <a:r>
              <a:rPr lang="en-US" sz="1100" dirty="0">
                <a:solidFill>
                  <a:srgbClr val="000000"/>
                </a:solidFill>
                <a:highlight>
                  <a:srgbClr val="FFFFFF"/>
                </a:highlight>
                <a:latin typeface="Consolas" panose="020B0609020204030204" pitchFamily="49" charset="0"/>
              </a:rPr>
              <a:t>(timer); </a:t>
            </a:r>
            <a:r>
              <a:rPr lang="en-US" sz="1100" dirty="0">
                <a:solidFill>
                  <a:srgbClr val="008000"/>
                </a:solidFill>
                <a:highlight>
                  <a:srgbClr val="FFFFFF"/>
                </a:highlight>
                <a:latin typeface="Consolas" panose="020B0609020204030204" pitchFamily="49" charset="0"/>
              </a:rPr>
              <a:t>// when the scope is getting destroyed, cancel the timer</a:t>
            </a:r>
            <a:endParaRPr lang="en-US" sz="1100" dirty="0">
              <a:solidFill>
                <a:srgbClr val="000000"/>
              </a:solidFill>
              <a:highlight>
                <a:srgbClr val="FFFFFF"/>
              </a:highlight>
              <a:latin typeface="Consolas" panose="020B0609020204030204" pitchFamily="49" charset="0"/>
            </a:endParaRPr>
          </a:p>
          <a:p>
            <a:r>
              <a:rPr lang="en" sz="1100" dirty="0">
                <a:solidFill>
                  <a:srgbClr val="000000"/>
                </a:solidFill>
                <a:highlight>
                  <a:srgbClr val="FFFFFF"/>
                </a:highlight>
                <a:latin typeface="Consolas" panose="020B0609020204030204" pitchFamily="49" charset="0"/>
              </a:rPr>
              <a:t>        });</a:t>
            </a:r>
            <a:endParaRPr lang="en" sz="11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6908790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sz="5400" dirty="0"/>
          </a:p>
        </p:txBody>
      </p:sp>
      <p:sp>
        <p:nvSpPr>
          <p:cNvPr id="3" name="Text Placeholder 2"/>
          <p:cNvSpPr>
            <a:spLocks noGrp="1"/>
          </p:cNvSpPr>
          <p:nvPr>
            <p:ph type="body" idx="1"/>
          </p:nvPr>
        </p:nvSpPr>
        <p:spPr/>
        <p:txBody>
          <a:bodyPr/>
          <a:lstStyle/>
          <a:p>
            <a:r>
              <a:rPr lang="en-US" b="1" dirty="0" smtClean="0"/>
              <a:t>How Angular normalizes directive</a:t>
            </a:r>
            <a:endParaRPr lang="en-US" dirty="0"/>
          </a:p>
        </p:txBody>
      </p:sp>
    </p:spTree>
    <p:extLst>
      <p:ext uri="{BB962C8B-B14F-4D97-AF65-F5344CB8AC3E}">
        <p14:creationId xmlns:p14="http://schemas.microsoft.com/office/powerpoint/2010/main" val="13726062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sp>
        <p:nvSpPr>
          <p:cNvPr id="3" name="מציין מיקום תוכן 2"/>
          <p:cNvSpPr>
            <a:spLocks noGrp="1"/>
          </p:cNvSpPr>
          <p:nvPr>
            <p:ph idx="1"/>
          </p:nvPr>
        </p:nvSpPr>
        <p:spPr/>
        <p:txBody>
          <a:bodyPr/>
          <a:lstStyle/>
          <a:p>
            <a:pPr marL="201168" lvl="1" indent="0">
              <a:buNone/>
            </a:pPr>
            <a:r>
              <a:rPr lang="en-US" sz="2000" dirty="0" smtClean="0"/>
              <a:t>Angular </a:t>
            </a:r>
            <a:r>
              <a:rPr lang="en-US" sz="2000" b="1" dirty="0" smtClean="0"/>
              <a:t>normalizes</a:t>
            </a:r>
            <a:r>
              <a:rPr lang="en-US" sz="2000" dirty="0" smtClean="0"/>
              <a:t> an element's tag and attribute name to determine which elements match which directives.</a:t>
            </a:r>
          </a:p>
          <a:p>
            <a:pPr lvl="1"/>
            <a:r>
              <a:rPr lang="en-US" sz="2000" dirty="0" smtClean="0"/>
              <a:t>Define directive name: write </a:t>
            </a:r>
            <a:r>
              <a:rPr lang="en-US" sz="2000" u="sng" dirty="0" err="1">
                <a:hlinkClick r:id="rId3"/>
              </a:rPr>
              <a:t>camelCase</a:t>
            </a:r>
            <a:r>
              <a:rPr lang="en-US" sz="2000" dirty="0"/>
              <a:t>  normalized name (e.g. </a:t>
            </a:r>
            <a:r>
              <a:rPr lang="en-US" sz="2000" dirty="0" err="1"/>
              <a:t>ngModel</a:t>
            </a:r>
            <a:r>
              <a:rPr lang="en-US" sz="2000" dirty="0" smtClean="0"/>
              <a:t>).</a:t>
            </a:r>
          </a:p>
          <a:p>
            <a:pPr lvl="1"/>
            <a:r>
              <a:rPr lang="en-US" sz="2000" dirty="0" smtClean="0"/>
              <a:t>Refer directive on  Dom: </a:t>
            </a:r>
            <a:r>
              <a:rPr lang="en-US" sz="2000" dirty="0"/>
              <a:t>since HTML is </a:t>
            </a:r>
            <a:r>
              <a:rPr lang="en-US" sz="2000" dirty="0" smtClean="0"/>
              <a:t>case-insensitive we write lower-case </a:t>
            </a:r>
            <a:r>
              <a:rPr lang="en-US" sz="2000" dirty="0"/>
              <a:t>forms, typically using </a:t>
            </a:r>
            <a:r>
              <a:rPr lang="en-US" sz="2000" dirty="0">
                <a:hlinkClick r:id="rId4"/>
              </a:rPr>
              <a:t>dash-delimited</a:t>
            </a:r>
            <a:r>
              <a:rPr lang="en-US" sz="2000" dirty="0"/>
              <a:t> </a:t>
            </a:r>
            <a:r>
              <a:rPr lang="en-US" sz="2000" dirty="0" smtClean="0"/>
              <a:t>  (</a:t>
            </a:r>
            <a:r>
              <a:rPr lang="en-US" sz="2000" dirty="0"/>
              <a:t>e.g. </a:t>
            </a:r>
            <a:r>
              <a:rPr lang="en-US" sz="2000" dirty="0" smtClean="0"/>
              <a:t>ng-model).</a:t>
            </a:r>
          </a:p>
          <a:p>
            <a:pPr lvl="1"/>
            <a:endParaRPr lang="en-US" sz="2000" dirty="0"/>
          </a:p>
        </p:txBody>
      </p:sp>
    </p:spTree>
    <p:extLst>
      <p:ext uri="{BB962C8B-B14F-4D97-AF65-F5344CB8AC3E}">
        <p14:creationId xmlns:p14="http://schemas.microsoft.com/office/powerpoint/2010/main" val="21495252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sp>
        <p:nvSpPr>
          <p:cNvPr id="3" name="מציין מיקום תוכן 2"/>
          <p:cNvSpPr>
            <a:spLocks noGrp="1"/>
          </p:cNvSpPr>
          <p:nvPr>
            <p:ph idx="1"/>
          </p:nvPr>
        </p:nvSpPr>
        <p:spPr/>
        <p:txBody>
          <a:bodyPr/>
          <a:lstStyle/>
          <a:p>
            <a:r>
              <a:rPr lang="en-US" sz="2200" dirty="0"/>
              <a:t>The normalization process is as follows:</a:t>
            </a:r>
            <a:endParaRPr lang="en-US" dirty="0"/>
          </a:p>
          <a:p>
            <a:pPr lvl="1"/>
            <a:r>
              <a:rPr lang="en-US" sz="2000" dirty="0"/>
              <a:t>Strip </a:t>
            </a:r>
            <a:r>
              <a:rPr lang="en-US" sz="2400" b="1" dirty="0"/>
              <a:t>x-</a:t>
            </a:r>
            <a:r>
              <a:rPr lang="en-US" sz="2000" dirty="0"/>
              <a:t> and </a:t>
            </a:r>
            <a:r>
              <a:rPr lang="en-US" sz="2400" b="1" dirty="0"/>
              <a:t>data-</a:t>
            </a:r>
            <a:r>
              <a:rPr lang="en-US" sz="2000" dirty="0"/>
              <a:t> from the front of the element/attributes.</a:t>
            </a:r>
          </a:p>
          <a:p>
            <a:pPr lvl="1"/>
            <a:r>
              <a:rPr lang="en-US" sz="2000" dirty="0"/>
              <a:t>Convert the </a:t>
            </a:r>
            <a:r>
              <a:rPr lang="en-US" sz="2400" b="1" dirty="0"/>
              <a:t>:, -, </a:t>
            </a:r>
            <a:r>
              <a:rPr lang="en-US" sz="2000" dirty="0"/>
              <a:t>or </a:t>
            </a:r>
            <a:r>
              <a:rPr lang="en-US" sz="2400" b="1" dirty="0"/>
              <a:t>_</a:t>
            </a:r>
            <a:r>
              <a:rPr lang="en-US" sz="2000" dirty="0"/>
              <a:t>-delimited name to </a:t>
            </a:r>
            <a:r>
              <a:rPr lang="en-US" sz="2000" b="1" dirty="0" err="1" smtClean="0"/>
              <a:t>camelCase</a:t>
            </a:r>
            <a:endParaRPr lang="en-US" sz="2000" b="1" dirty="0"/>
          </a:p>
          <a:p>
            <a:pPr marL="201168" lvl="1" indent="0">
              <a:buNone/>
            </a:pPr>
            <a:r>
              <a:rPr lang="en-US" sz="2000" dirty="0" smtClean="0"/>
              <a:t>For Example:</a:t>
            </a:r>
          </a:p>
          <a:p>
            <a:pPr marL="201168" lvl="1" indent="0">
              <a:buNone/>
            </a:pPr>
            <a:endParaRPr lang="en-GB" sz="2000" dirty="0"/>
          </a:p>
          <a:p>
            <a:pPr lvl="1"/>
            <a:endParaRPr lang="en-GB" sz="2000" dirty="0"/>
          </a:p>
        </p:txBody>
      </p:sp>
      <p:pic>
        <p:nvPicPr>
          <p:cNvPr id="9" name="תמונה 8"/>
          <p:cNvPicPr>
            <a:picLocks noChangeAspect="1"/>
          </p:cNvPicPr>
          <p:nvPr/>
        </p:nvPicPr>
        <p:blipFill>
          <a:blip r:embed="rId3"/>
          <a:stretch>
            <a:fillRect/>
          </a:stretch>
        </p:blipFill>
        <p:spPr>
          <a:xfrm>
            <a:off x="2199633" y="3516988"/>
            <a:ext cx="4825920" cy="2460480"/>
          </a:xfrm>
          <a:prstGeom prst="rect">
            <a:avLst/>
          </a:prstGeom>
        </p:spPr>
      </p:pic>
    </p:spTree>
    <p:extLst>
      <p:ext uri="{BB962C8B-B14F-4D97-AF65-F5344CB8AC3E}">
        <p14:creationId xmlns:p14="http://schemas.microsoft.com/office/powerpoint/2010/main" val="36525019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sp>
        <p:nvSpPr>
          <p:cNvPr id="3" name="מציין מיקום תוכן 2"/>
          <p:cNvSpPr>
            <a:spLocks noGrp="1"/>
          </p:cNvSpPr>
          <p:nvPr>
            <p:ph idx="1"/>
          </p:nvPr>
        </p:nvSpPr>
        <p:spPr/>
        <p:txBody>
          <a:bodyPr>
            <a:normAutofit/>
          </a:bodyPr>
          <a:lstStyle/>
          <a:p>
            <a:pPr marL="342900" lvl="1" indent="-342900">
              <a:spcBef>
                <a:spcPts val="1200"/>
              </a:spcBef>
              <a:spcAft>
                <a:spcPts val="200"/>
              </a:spcAft>
              <a:buSzPct val="100000"/>
              <a:buFont typeface="Wingdings" panose="05000000000000000000" pitchFamily="2" charset="2"/>
              <a:buChar char="Ø"/>
            </a:pPr>
            <a:r>
              <a:rPr lang="en-US" sz="2000" dirty="0" smtClean="0"/>
              <a:t>Use </a:t>
            </a:r>
            <a:r>
              <a:rPr lang="en-US" sz="2000" dirty="0"/>
              <a:t>a unique prefix </a:t>
            </a:r>
            <a:endParaRPr lang="en-US" sz="2000" dirty="0" smtClean="0"/>
          </a:p>
          <a:p>
            <a:pPr lvl="1">
              <a:buFont typeface="Courier New" panose="02070309020205020404" pitchFamily="49" charset="0"/>
              <a:buChar char="o"/>
            </a:pPr>
            <a:r>
              <a:rPr lang="en-US" sz="2000" dirty="0" smtClean="0"/>
              <a:t> Avoids </a:t>
            </a:r>
            <a:r>
              <a:rPr lang="en-US" sz="2000" dirty="0"/>
              <a:t>clashing with others </a:t>
            </a:r>
            <a:endParaRPr lang="en-US" sz="2000" dirty="0" smtClean="0"/>
          </a:p>
          <a:p>
            <a:pPr lvl="1">
              <a:buFont typeface="Courier New" panose="02070309020205020404" pitchFamily="49" charset="0"/>
              <a:buChar char="o"/>
            </a:pPr>
            <a:r>
              <a:rPr lang="en-US" sz="2000" dirty="0" smtClean="0"/>
              <a:t> Easier </a:t>
            </a:r>
            <a:r>
              <a:rPr lang="en-US" sz="2000" dirty="0"/>
              <a:t>for readers to identify </a:t>
            </a:r>
            <a:endParaRPr lang="en-US" sz="2000" dirty="0" smtClean="0"/>
          </a:p>
          <a:p>
            <a:pPr>
              <a:buFont typeface="Wingdings" panose="05000000000000000000" pitchFamily="2" charset="2"/>
              <a:buChar char="Ø"/>
            </a:pPr>
            <a:r>
              <a:rPr lang="en-US" dirty="0" smtClean="0"/>
              <a:t> Don’t </a:t>
            </a:r>
            <a:r>
              <a:rPr lang="en-US" dirty="0"/>
              <a:t>use “ng-“ for your custom prefix </a:t>
            </a:r>
            <a:endParaRPr lang="en-US" dirty="0" smtClean="0"/>
          </a:p>
          <a:p>
            <a:pPr>
              <a:buFont typeface="Wingdings" panose="05000000000000000000" pitchFamily="2" charset="2"/>
              <a:buChar char="Ø"/>
            </a:pPr>
            <a:r>
              <a:rPr lang="en-US" dirty="0" smtClean="0"/>
              <a:t> Common </a:t>
            </a:r>
            <a:r>
              <a:rPr lang="en-US" dirty="0"/>
              <a:t>convention: two letters </a:t>
            </a:r>
          </a:p>
          <a:p>
            <a:pPr lvl="1">
              <a:buFont typeface="Courier New" panose="02070309020205020404" pitchFamily="49" charset="0"/>
              <a:buChar char="o"/>
            </a:pPr>
            <a:r>
              <a:rPr lang="en-US" sz="2000" dirty="0" smtClean="0"/>
              <a:t> The </a:t>
            </a:r>
            <a:r>
              <a:rPr lang="en-US" sz="2000" dirty="0" err="1"/>
              <a:t>AngularUi</a:t>
            </a:r>
            <a:r>
              <a:rPr lang="en-US" sz="2000" dirty="0"/>
              <a:t> project uses “</a:t>
            </a:r>
            <a:r>
              <a:rPr lang="en-US" sz="2000" dirty="0" err="1"/>
              <a:t>ui</a:t>
            </a:r>
            <a:r>
              <a:rPr lang="en-US" sz="2000" dirty="0"/>
              <a:t>-“</a:t>
            </a:r>
            <a:endParaRPr lang="en-GB" sz="2000" dirty="0"/>
          </a:p>
          <a:p>
            <a:pPr marL="201168" lvl="1" indent="0">
              <a:buNone/>
            </a:pPr>
            <a:endParaRPr lang="en-GB" sz="2000" dirty="0" smtClean="0"/>
          </a:p>
          <a:p>
            <a:pPr marL="201168" lvl="1" indent="0">
              <a:buNone/>
            </a:pPr>
            <a:endParaRPr lang="en-GB" sz="2000" dirty="0"/>
          </a:p>
          <a:p>
            <a:pPr marL="201168" lvl="1" indent="0">
              <a:buNone/>
            </a:pPr>
            <a:endParaRPr lang="en-GB" sz="2000" dirty="0"/>
          </a:p>
        </p:txBody>
      </p:sp>
    </p:spTree>
    <p:extLst>
      <p:ext uri="{BB962C8B-B14F-4D97-AF65-F5344CB8AC3E}">
        <p14:creationId xmlns:p14="http://schemas.microsoft.com/office/powerpoint/2010/main" val="3826295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0051" y="4455620"/>
            <a:ext cx="10058400" cy="1445117"/>
          </a:xfrm>
        </p:spPr>
        <p:txBody>
          <a:bodyPr>
            <a:normAutofit fontScale="70000" lnSpcReduction="20000"/>
          </a:bodyPr>
          <a:lstStyle/>
          <a:p>
            <a:pPr algn="ctr"/>
            <a:r>
              <a:rPr lang="en-US" dirty="0" smtClean="0"/>
              <a:t>Presented by </a:t>
            </a:r>
            <a:r>
              <a:rPr lang="en-US" dirty="0" err="1" smtClean="0"/>
              <a:t>Rivka</a:t>
            </a:r>
            <a:r>
              <a:rPr lang="en-US" dirty="0" smtClean="0"/>
              <a:t> </a:t>
            </a:r>
            <a:r>
              <a:rPr lang="en-US" dirty="0" err="1" smtClean="0"/>
              <a:t>Aizen</a:t>
            </a:r>
            <a:endParaRPr lang="en-US" dirty="0" smtClean="0"/>
          </a:p>
          <a:p>
            <a:pPr algn="ctr"/>
            <a:r>
              <a:rPr lang="en-US" dirty="0" smtClean="0"/>
              <a:t>052-7144030</a:t>
            </a:r>
          </a:p>
          <a:p>
            <a:pPr algn="ctr"/>
            <a:r>
              <a:rPr lang="en-US" dirty="0" smtClean="0">
                <a:hlinkClick r:id="rId2"/>
              </a:rPr>
              <a:t>rivki403@gmail.com</a:t>
            </a:r>
            <a:endParaRPr lang="en-US" dirty="0" smtClean="0"/>
          </a:p>
          <a:p>
            <a:pPr algn="ctr"/>
            <a:r>
              <a:rPr lang="en-US" dirty="0" smtClean="0"/>
              <a:t>@ All </a:t>
            </a:r>
            <a:r>
              <a:rPr lang="en-US" dirty="0"/>
              <a:t>rights reserved</a:t>
            </a:r>
          </a:p>
          <a:p>
            <a:pPr algn="ctr"/>
            <a:endParaRPr lang="en-US" dirty="0"/>
          </a:p>
        </p:txBody>
      </p:sp>
      <p:sp>
        <p:nvSpPr>
          <p:cNvPr id="5" name="Rectangle 4"/>
          <p:cNvSpPr/>
          <p:nvPr/>
        </p:nvSpPr>
        <p:spPr>
          <a:xfrm>
            <a:off x="8321879" y="3556932"/>
            <a:ext cx="2348917" cy="6543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6"/>
          <p:cNvPicPr>
            <a:picLocks noChangeAspect="1"/>
          </p:cNvPicPr>
          <p:nvPr/>
        </p:nvPicPr>
        <p:blipFill>
          <a:blip r:embed="rId3"/>
          <a:stretch>
            <a:fillRect/>
          </a:stretch>
        </p:blipFill>
        <p:spPr>
          <a:xfrm>
            <a:off x="1187532" y="1540766"/>
            <a:ext cx="9970919" cy="2792681"/>
          </a:xfrm>
          <a:prstGeom prst="rect">
            <a:avLst/>
          </a:prstGeom>
        </p:spPr>
      </p:pic>
    </p:spTree>
    <p:extLst>
      <p:ext uri="{BB962C8B-B14F-4D97-AF65-F5344CB8AC3E}">
        <p14:creationId xmlns:p14="http://schemas.microsoft.com/office/powerpoint/2010/main" val="25998942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8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80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80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80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5400" b="1" dirty="0" smtClean="0"/>
              <a:t>DDO- Directive </a:t>
            </a:r>
            <a:r>
              <a:rPr lang="en-US" sz="5400" b="1" dirty="0"/>
              <a:t>Definition Object </a:t>
            </a:r>
            <a:endParaRPr lang="en-US" sz="5400" dirty="0"/>
          </a:p>
        </p:txBody>
      </p:sp>
      <p:sp>
        <p:nvSpPr>
          <p:cNvPr id="3" name="Text Placeholder 2"/>
          <p:cNvSpPr>
            <a:spLocks noGrp="1"/>
          </p:cNvSpPr>
          <p:nvPr>
            <p:ph type="body" idx="1"/>
          </p:nvPr>
        </p:nvSpPr>
        <p:spPr/>
        <p:txBody>
          <a:bodyPr/>
          <a:lstStyle/>
          <a:p>
            <a:r>
              <a:rPr lang="en-US" dirty="0" smtClean="0"/>
              <a:t>The </a:t>
            </a:r>
            <a:r>
              <a:rPr lang="en-US" dirty="0"/>
              <a:t>properties definition of directive</a:t>
            </a:r>
          </a:p>
        </p:txBody>
      </p:sp>
    </p:spTree>
    <p:extLst>
      <p:ext uri="{BB962C8B-B14F-4D97-AF65-F5344CB8AC3E}">
        <p14:creationId xmlns:p14="http://schemas.microsoft.com/office/powerpoint/2010/main" val="9593265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Directive Definition Object</a:t>
            </a:r>
          </a:p>
        </p:txBody>
      </p:sp>
      <p:sp>
        <p:nvSpPr>
          <p:cNvPr id="5" name="Content Placeholder 4"/>
          <p:cNvSpPr>
            <a:spLocks noGrp="1"/>
          </p:cNvSpPr>
          <p:nvPr>
            <p:ph idx="1"/>
          </p:nvPr>
        </p:nvSpPr>
        <p:spPr/>
        <p:txBody>
          <a:bodyPr>
            <a:normAutofit/>
          </a:bodyPr>
          <a:lstStyle/>
          <a:p>
            <a:r>
              <a:rPr lang="en-US" b="1" dirty="0"/>
              <a:t>Object</a:t>
            </a:r>
            <a:r>
              <a:rPr lang="en-US" dirty="0"/>
              <a:t> returned by directive declaration that provides instructions to the compiler</a:t>
            </a:r>
            <a:endParaRPr lang="en-US" dirty="0" smtClean="0"/>
          </a:p>
        </p:txBody>
      </p:sp>
      <p:sp>
        <p:nvSpPr>
          <p:cNvPr id="6" name="Rectangle 1"/>
          <p:cNvSpPr>
            <a:spLocks noChangeArrowheads="1"/>
          </p:cNvSpPr>
          <p:nvPr/>
        </p:nvSpPr>
        <p:spPr bwMode="auto">
          <a:xfrm>
            <a:off x="770543" y="2271762"/>
            <a:ext cx="11647055" cy="581697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directive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directiveName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priority</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template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'&lt;div&gt;&lt;/div&gt;'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or // function(</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tElement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tAttrs</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or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templateUrl</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'directive.html', // or // function(</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tElement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tAttrs</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transclude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false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restrict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lang="en-US" altLang="en-US" sz="1200" dirty="0" smtClean="0">
                <a:solidFill>
                  <a:srgbClr val="808080"/>
                </a:solidFill>
                <a:latin typeface="Courier New" panose="02070309020205020404" pitchFamily="49" charset="0"/>
                <a:cs typeface="Courier New" panose="02070309020205020404" pitchFamily="49" charset="0"/>
              </a:rPr>
              <a:t>// "AEMC"</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templateNamespace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'html'</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lang="en-US" altLang="en-US" sz="1200" dirty="0" smtClean="0">
                <a:solidFill>
                  <a:srgbClr val="808080"/>
                </a:solidFill>
                <a:latin typeface="Courier New" panose="02070309020205020404" pitchFamily="49" charset="0"/>
                <a:cs typeface="Courier New" panose="02070309020205020404" pitchFamily="49" charset="0"/>
              </a:rPr>
              <a:t>// 'html', '</a:t>
            </a:r>
            <a:r>
              <a:rPr lang="en-US" altLang="en-US" sz="1200" dirty="0" err="1" smtClean="0">
                <a:solidFill>
                  <a:srgbClr val="808080"/>
                </a:solidFill>
                <a:latin typeface="Courier New" panose="02070309020205020404" pitchFamily="49" charset="0"/>
                <a:cs typeface="Courier New" panose="02070309020205020404" pitchFamily="49" charset="0"/>
              </a:rPr>
              <a:t>svg</a:t>
            </a:r>
            <a:r>
              <a:rPr lang="en-US" altLang="en-US" sz="1200" dirty="0" smtClean="0">
                <a:solidFill>
                  <a:srgbClr val="808080"/>
                </a:solidFill>
                <a:latin typeface="Courier New" panose="02070309020205020404" pitchFamily="49" charset="0"/>
                <a:cs typeface="Courier New" panose="02070309020205020404" pitchFamily="49" charset="0"/>
              </a:rPr>
              <a:t>', 'math'</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false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lang="en-US" altLang="en-US" sz="1200" dirty="0" smtClean="0">
                <a:solidFill>
                  <a:srgbClr val="808080"/>
                </a:solidFill>
                <a:latin typeface="Courier New" panose="02070309020205020404" pitchFamily="49" charset="0"/>
                <a:cs typeface="Courier New" panose="02070309020205020404" pitchFamily="49" charset="0"/>
              </a:rPr>
              <a:t>// true,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controller: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$element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attrs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transclude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otherInjectables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controllerAs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stringAlias</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require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siblingDirectiveName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or //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parentDirectiveName</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optionalDirectiveName</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optionalParent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compile: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compile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tElement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tAttrs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transclude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pre: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preLink</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iElement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iAttrs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controller) { ...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post: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postLink</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iElement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iAttrs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controller) { ...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return function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postLink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link: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pre: function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preLink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(scope,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iElement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iAttrs</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controllers)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post: function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postLink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(scope,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iElement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iAttrs</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controllers)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or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link: function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postLink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35577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79167E-6 -4.07407E-6 L 0.00208 -0.22199 " pathEditMode="relative" rAng="0" ptsTypes="AA">
                                      <p:cBhvr>
                                        <p:cTn id="6" dur="2000" fill="hold"/>
                                        <p:tgtEl>
                                          <p:spTgt spid="6"/>
                                        </p:tgtEl>
                                        <p:attrNameLst>
                                          <p:attrName>ppt_x</p:attrName>
                                          <p:attrName>ppt_y</p:attrName>
                                        </p:attrNameLst>
                                      </p:cBhvr>
                                      <p:rCtr x="104" y="-11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template</a:t>
            </a:r>
            <a:endParaRPr lang="he-IL" dirty="0"/>
          </a:p>
        </p:txBody>
      </p:sp>
      <p:sp>
        <p:nvSpPr>
          <p:cNvPr id="3" name="מציין מיקום טקסט 2"/>
          <p:cNvSpPr>
            <a:spLocks noGrp="1"/>
          </p:cNvSpPr>
          <p:nvPr>
            <p:ph type="body" idx="1"/>
          </p:nvPr>
        </p:nvSpPr>
        <p:spPr>
          <a:xfrm>
            <a:off x="1097280" y="2670629"/>
            <a:ext cx="4937760" cy="517488"/>
          </a:xfrm>
        </p:spPr>
        <p:txBody>
          <a:bodyPr>
            <a:normAutofit/>
          </a:bodyPr>
          <a:lstStyle/>
          <a:p>
            <a:pPr rtl="1"/>
            <a:r>
              <a:rPr lang="en-US" dirty="0" smtClean="0"/>
              <a:t>A String:</a:t>
            </a:r>
            <a:endParaRPr lang="he-IL" dirty="0"/>
          </a:p>
        </p:txBody>
      </p:sp>
      <p:pic>
        <p:nvPicPr>
          <p:cNvPr id="8" name="מציין מיקום תוכן 7"/>
          <p:cNvPicPr>
            <a:picLocks noGrp="1" noChangeAspect="1"/>
          </p:cNvPicPr>
          <p:nvPr>
            <p:ph sz="half" idx="2"/>
          </p:nvPr>
        </p:nvPicPr>
        <p:blipFill>
          <a:blip r:embed="rId2"/>
          <a:stretch>
            <a:fillRect/>
          </a:stretch>
        </p:blipFill>
        <p:spPr>
          <a:xfrm>
            <a:off x="1096963" y="3533577"/>
            <a:ext cx="4938712" cy="1476771"/>
          </a:xfrm>
          <a:prstGeom prst="rect">
            <a:avLst/>
          </a:prstGeom>
        </p:spPr>
      </p:pic>
      <p:sp>
        <p:nvSpPr>
          <p:cNvPr id="5" name="מציין מיקום טקסט 4"/>
          <p:cNvSpPr>
            <a:spLocks noGrp="1"/>
          </p:cNvSpPr>
          <p:nvPr>
            <p:ph type="body" sz="quarter" idx="3"/>
          </p:nvPr>
        </p:nvSpPr>
        <p:spPr>
          <a:xfrm>
            <a:off x="6217920" y="2670629"/>
            <a:ext cx="4937760" cy="517488"/>
          </a:xfrm>
        </p:spPr>
        <p:txBody>
          <a:bodyPr>
            <a:normAutofit/>
          </a:bodyPr>
          <a:lstStyle/>
          <a:p>
            <a:r>
              <a:rPr lang="en-US" dirty="0" smtClean="0"/>
              <a:t>A function:</a:t>
            </a:r>
            <a:endParaRPr lang="he-IL" dirty="0"/>
          </a:p>
        </p:txBody>
      </p:sp>
      <p:pic>
        <p:nvPicPr>
          <p:cNvPr id="9" name="מציין מיקום תוכן 8"/>
          <p:cNvPicPr>
            <a:picLocks noGrp="1" noChangeAspect="1"/>
          </p:cNvPicPr>
          <p:nvPr>
            <p:ph sz="quarter" idx="4"/>
          </p:nvPr>
        </p:nvPicPr>
        <p:blipFill>
          <a:blip r:embed="rId3"/>
          <a:stretch>
            <a:fillRect/>
          </a:stretch>
        </p:blipFill>
        <p:spPr>
          <a:xfrm>
            <a:off x="6218238" y="3470763"/>
            <a:ext cx="4937125" cy="1602400"/>
          </a:xfrm>
          <a:prstGeom prst="rect">
            <a:avLst/>
          </a:prstGeom>
        </p:spPr>
      </p:pic>
      <p:sp>
        <p:nvSpPr>
          <p:cNvPr id="7" name="מלבן 6"/>
          <p:cNvSpPr/>
          <p:nvPr/>
        </p:nvSpPr>
        <p:spPr>
          <a:xfrm>
            <a:off x="1097280" y="1710786"/>
            <a:ext cx="10296434" cy="923330"/>
          </a:xfrm>
          <a:prstGeom prst="rect">
            <a:avLst/>
          </a:prstGeom>
        </p:spPr>
        <p:txBody>
          <a:bodyPr wrap="square">
            <a:spAutoFit/>
          </a:bodyPr>
          <a:lstStyle/>
          <a:p>
            <a:r>
              <a:rPr lang="en-US" dirty="0"/>
              <a:t>Replace the current element with the contents of the HTML string. </a:t>
            </a:r>
          </a:p>
          <a:p>
            <a:r>
              <a:rPr lang="en-US" dirty="0" smtClean="0"/>
              <a:t>You </a:t>
            </a:r>
            <a:r>
              <a:rPr lang="en-US" dirty="0"/>
              <a:t>can specify </a:t>
            </a:r>
            <a:r>
              <a:rPr lang="en-US" b="1" dirty="0"/>
              <a:t>template </a:t>
            </a:r>
            <a:r>
              <a:rPr lang="en-US" dirty="0"/>
              <a:t>as:</a:t>
            </a:r>
          </a:p>
          <a:p>
            <a:endParaRPr lang="en-US" dirty="0"/>
          </a:p>
        </p:txBody>
      </p:sp>
      <p:sp>
        <p:nvSpPr>
          <p:cNvPr id="4" name="מלבן 3"/>
          <p:cNvSpPr/>
          <p:nvPr/>
        </p:nvSpPr>
        <p:spPr>
          <a:xfrm>
            <a:off x="1097280" y="6015679"/>
            <a:ext cx="10296433" cy="369332"/>
          </a:xfrm>
          <a:prstGeom prst="rect">
            <a:avLst/>
          </a:prstGeom>
        </p:spPr>
        <p:txBody>
          <a:bodyPr wrap="square">
            <a:spAutoFit/>
          </a:bodyPr>
          <a:lstStyle/>
          <a:p>
            <a:r>
              <a:rPr lang="en-US" dirty="0"/>
              <a:t>Remark: you can’t specify two directive with template property at the same element </a:t>
            </a:r>
          </a:p>
        </p:txBody>
      </p:sp>
    </p:spTree>
    <p:extLst>
      <p:ext uri="{BB962C8B-B14F-4D97-AF65-F5344CB8AC3E}">
        <p14:creationId xmlns:p14="http://schemas.microsoft.com/office/powerpoint/2010/main" val="34005093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a:t>templateUrl</a:t>
            </a:r>
            <a:r>
              <a:rPr lang="en-US" dirty="0"/>
              <a:t> </a:t>
            </a:r>
          </a:p>
        </p:txBody>
      </p:sp>
      <p:sp>
        <p:nvSpPr>
          <p:cNvPr id="10" name="Content Placeholder 9"/>
          <p:cNvSpPr>
            <a:spLocks noGrp="1"/>
          </p:cNvSpPr>
          <p:nvPr>
            <p:ph idx="1"/>
          </p:nvPr>
        </p:nvSpPr>
        <p:spPr/>
        <p:txBody>
          <a:bodyPr>
            <a:normAutofit fontScale="85000" lnSpcReduction="20000"/>
          </a:bodyPr>
          <a:lstStyle/>
          <a:p>
            <a:r>
              <a:rPr lang="en-US" dirty="0"/>
              <a:t>Same as template but the template is loaded from the specified URL. Because the template loading is asynchronous the compilation/linking is suspended until the template is loaded</a:t>
            </a:r>
            <a:r>
              <a:rPr lang="en-US" dirty="0" smtClean="0"/>
              <a:t>.</a:t>
            </a:r>
          </a:p>
          <a:p>
            <a:r>
              <a:rPr lang="en-US" b="1" dirty="0" smtClean="0"/>
              <a:t>Best</a:t>
            </a:r>
            <a:r>
              <a:rPr lang="en-US" dirty="0" smtClean="0"/>
              <a:t> </a:t>
            </a:r>
            <a:r>
              <a:rPr lang="en-US" b="1" dirty="0"/>
              <a:t>Practice </a:t>
            </a:r>
            <a:r>
              <a:rPr lang="en-US" dirty="0"/>
              <a:t>: Unless your template is very small, it's typically better to break it apart into its own HTML file and load it with the </a:t>
            </a:r>
            <a:r>
              <a:rPr lang="en-US" b="1" dirty="0" err="1"/>
              <a:t>templateUrl</a:t>
            </a:r>
            <a:r>
              <a:rPr lang="en-US" dirty="0"/>
              <a:t> option..	</a:t>
            </a:r>
            <a:endParaRPr lang="en-US" dirty="0" smtClean="0"/>
          </a:p>
          <a:p>
            <a:r>
              <a:rPr lang="en-US" dirty="0" smtClean="0"/>
              <a:t>For example:</a:t>
            </a:r>
          </a:p>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a:t> </a:t>
            </a:r>
            <a:r>
              <a:rPr lang="en-US" dirty="0" smtClean="0"/>
              <a:t>   and template:</a:t>
            </a:r>
            <a:endParaRPr lang="en-US" dirty="0"/>
          </a:p>
          <a:p>
            <a:pPr marL="0" indent="0">
              <a:buNone/>
            </a:pPr>
            <a:endParaRPr lang="en-US" dirty="0"/>
          </a:p>
        </p:txBody>
      </p:sp>
      <p:pic>
        <p:nvPicPr>
          <p:cNvPr id="2" name="תמונה 1"/>
          <p:cNvPicPr>
            <a:picLocks noChangeAspect="1"/>
          </p:cNvPicPr>
          <p:nvPr/>
        </p:nvPicPr>
        <p:blipFill>
          <a:blip r:embed="rId3"/>
          <a:stretch>
            <a:fillRect/>
          </a:stretch>
        </p:blipFill>
        <p:spPr>
          <a:xfrm>
            <a:off x="2681286" y="2891368"/>
            <a:ext cx="6048375" cy="2086186"/>
          </a:xfrm>
          <a:prstGeom prst="rect">
            <a:avLst/>
          </a:prstGeom>
        </p:spPr>
      </p:pic>
      <p:pic>
        <p:nvPicPr>
          <p:cNvPr id="3" name="תמונה 2"/>
          <p:cNvPicPr>
            <a:picLocks noChangeAspect="1"/>
          </p:cNvPicPr>
          <p:nvPr/>
        </p:nvPicPr>
        <p:blipFill>
          <a:blip r:embed="rId4"/>
          <a:stretch>
            <a:fillRect/>
          </a:stretch>
        </p:blipFill>
        <p:spPr>
          <a:xfrm>
            <a:off x="2900362" y="5191124"/>
            <a:ext cx="5610225" cy="981075"/>
          </a:xfrm>
          <a:prstGeom prst="rect">
            <a:avLst/>
          </a:prstGeom>
        </p:spPr>
      </p:pic>
    </p:spTree>
    <p:extLst>
      <p:ext uri="{BB962C8B-B14F-4D97-AF65-F5344CB8AC3E}">
        <p14:creationId xmlns:p14="http://schemas.microsoft.com/office/powerpoint/2010/main" val="40476044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restrict </a:t>
            </a:r>
          </a:p>
        </p:txBody>
      </p:sp>
      <p:sp>
        <p:nvSpPr>
          <p:cNvPr id="10" name="Content Placeholder 9"/>
          <p:cNvSpPr>
            <a:spLocks noGrp="1"/>
          </p:cNvSpPr>
          <p:nvPr>
            <p:ph idx="1"/>
          </p:nvPr>
        </p:nvSpPr>
        <p:spPr/>
        <p:txBody>
          <a:bodyPr>
            <a:normAutofit/>
          </a:bodyPr>
          <a:lstStyle/>
          <a:p>
            <a:r>
              <a:rPr lang="en-US" dirty="0"/>
              <a:t>Restricts the directive to a specific directive DOM declaration style. If omitted, the default </a:t>
            </a:r>
            <a:r>
              <a:rPr lang="en-US" dirty="0" smtClean="0"/>
              <a:t>(“EA” </a:t>
            </a:r>
            <a:r>
              <a:rPr lang="en-US" dirty="0"/>
              <a:t>only) is used</a:t>
            </a:r>
            <a:r>
              <a:rPr lang="en-US" dirty="0" smtClean="0"/>
              <a:t>.</a:t>
            </a:r>
          </a:p>
          <a:p>
            <a:endParaRPr lang="en-US" dirty="0"/>
          </a:p>
          <a:p>
            <a:pPr>
              <a:buFont typeface="Wingdings" panose="05000000000000000000" pitchFamily="2" charset="2"/>
              <a:buChar char="Ø"/>
            </a:pPr>
            <a:r>
              <a:rPr lang="en-US" dirty="0"/>
              <a:t> E - Element </a:t>
            </a:r>
            <a:r>
              <a:rPr lang="en-US" dirty="0" smtClean="0"/>
              <a:t>name</a:t>
            </a:r>
          </a:p>
          <a:p>
            <a:pPr>
              <a:buFont typeface="Wingdings" panose="05000000000000000000" pitchFamily="2" charset="2"/>
              <a:buChar char="Ø"/>
            </a:pPr>
            <a:r>
              <a:rPr lang="en-US" dirty="0"/>
              <a:t> </a:t>
            </a:r>
            <a:r>
              <a:rPr lang="en-US" dirty="0" smtClean="0"/>
              <a:t>A </a:t>
            </a:r>
            <a:r>
              <a:rPr lang="en-US" dirty="0"/>
              <a:t>- Attribute (default</a:t>
            </a:r>
            <a:r>
              <a:rPr lang="en-US" dirty="0" smtClean="0"/>
              <a:t>)</a:t>
            </a:r>
          </a:p>
          <a:p>
            <a:pPr>
              <a:buFont typeface="Wingdings" panose="05000000000000000000" pitchFamily="2" charset="2"/>
              <a:buChar char="Ø"/>
            </a:pPr>
            <a:r>
              <a:rPr lang="en-US" dirty="0" smtClean="0"/>
              <a:t> C </a:t>
            </a:r>
            <a:r>
              <a:rPr lang="en-US" dirty="0"/>
              <a:t>- </a:t>
            </a:r>
            <a:r>
              <a:rPr lang="en-US" dirty="0" smtClean="0"/>
              <a:t>Class</a:t>
            </a:r>
          </a:p>
          <a:p>
            <a:pPr>
              <a:buFont typeface="Wingdings" panose="05000000000000000000" pitchFamily="2" charset="2"/>
              <a:buChar char="Ø"/>
            </a:pPr>
            <a:r>
              <a:rPr lang="en-US" dirty="0" smtClean="0"/>
              <a:t> M – Comment</a:t>
            </a:r>
          </a:p>
          <a:p>
            <a:pPr marL="0" indent="0">
              <a:buNone/>
            </a:pPr>
            <a:endParaRPr lang="en-US" dirty="0"/>
          </a:p>
          <a:p>
            <a:pPr marL="0" indent="0">
              <a:buNone/>
            </a:pPr>
            <a:endParaRPr lang="en-US" dirty="0"/>
          </a:p>
        </p:txBody>
      </p:sp>
      <p:pic>
        <p:nvPicPr>
          <p:cNvPr id="2" name="תמונה 1"/>
          <p:cNvPicPr>
            <a:picLocks noChangeAspect="1"/>
          </p:cNvPicPr>
          <p:nvPr/>
        </p:nvPicPr>
        <p:blipFill>
          <a:blip r:embed="rId3"/>
          <a:stretch>
            <a:fillRect/>
          </a:stretch>
        </p:blipFill>
        <p:spPr>
          <a:xfrm>
            <a:off x="4014537" y="2931455"/>
            <a:ext cx="5245577" cy="2700088"/>
          </a:xfrm>
          <a:prstGeom prst="rect">
            <a:avLst/>
          </a:prstGeom>
        </p:spPr>
      </p:pic>
    </p:spTree>
    <p:extLst>
      <p:ext uri="{BB962C8B-B14F-4D97-AF65-F5344CB8AC3E}">
        <p14:creationId xmlns:p14="http://schemas.microsoft.com/office/powerpoint/2010/main" val="31413112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restrict </a:t>
            </a:r>
          </a:p>
        </p:txBody>
      </p:sp>
      <p:sp>
        <p:nvSpPr>
          <p:cNvPr id="10" name="Content Placeholder 9"/>
          <p:cNvSpPr>
            <a:spLocks noGrp="1"/>
          </p:cNvSpPr>
          <p:nvPr>
            <p:ph idx="1"/>
          </p:nvPr>
        </p:nvSpPr>
        <p:spPr/>
        <p:txBody>
          <a:bodyPr>
            <a:normAutofit/>
          </a:bodyPr>
          <a:lstStyle/>
          <a:p>
            <a:pPr marL="0" indent="0">
              <a:buNone/>
            </a:pPr>
            <a:r>
              <a:rPr lang="en-US" dirty="0"/>
              <a:t>Remarks: </a:t>
            </a:r>
            <a:endParaRPr lang="en-US" dirty="0" smtClean="0"/>
          </a:p>
          <a:p>
            <a:pPr>
              <a:buFont typeface="Courier New" panose="02070309020205020404" pitchFamily="49" charset="0"/>
              <a:buChar char="o"/>
            </a:pPr>
            <a:r>
              <a:rPr lang="en-US" dirty="0"/>
              <a:t> T</a:t>
            </a:r>
            <a:r>
              <a:rPr lang="en-US" dirty="0" smtClean="0"/>
              <a:t>hese </a:t>
            </a:r>
            <a:r>
              <a:rPr lang="en-US" dirty="0"/>
              <a:t>restrictions can all be combined as </a:t>
            </a:r>
            <a:r>
              <a:rPr lang="en-US" dirty="0" smtClean="0"/>
              <a:t>needed: </a:t>
            </a:r>
            <a:r>
              <a:rPr lang="en-US" dirty="0">
                <a:solidFill>
                  <a:schemeClr val="accent1">
                    <a:lumMod val="75000"/>
                  </a:schemeClr>
                </a:solidFill>
              </a:rPr>
              <a:t>'AEC'</a:t>
            </a:r>
            <a:r>
              <a:rPr lang="en-US" dirty="0"/>
              <a:t> </a:t>
            </a:r>
            <a:r>
              <a:rPr lang="en-US" dirty="0" smtClean="0"/>
              <a:t>-</a:t>
            </a:r>
            <a:r>
              <a:rPr lang="en-US" dirty="0"/>
              <a:t> matches either attribute or element or class name</a:t>
            </a:r>
            <a:endParaRPr lang="en-US" dirty="0" smtClean="0"/>
          </a:p>
          <a:p>
            <a:pPr>
              <a:buFont typeface="Courier New" panose="02070309020205020404" pitchFamily="49" charset="0"/>
              <a:buChar char="o"/>
            </a:pPr>
            <a:r>
              <a:rPr lang="en-US" dirty="0" smtClean="0"/>
              <a:t> </a:t>
            </a:r>
            <a:r>
              <a:rPr lang="en-US" dirty="0"/>
              <a:t>you can specify value (</a:t>
            </a:r>
            <a:r>
              <a:rPr lang="en-US" dirty="0" err="1"/>
              <a:t>e.g</a:t>
            </a:r>
            <a:r>
              <a:rPr lang="en-US" dirty="0"/>
              <a:t>  </a:t>
            </a:r>
            <a:r>
              <a:rPr lang="en-US" dirty="0">
                <a:solidFill>
                  <a:schemeClr val="accent1">
                    <a:lumMod val="75000"/>
                  </a:schemeClr>
                </a:solidFill>
              </a:rPr>
              <a:t>photo-</a:t>
            </a:r>
            <a:r>
              <a:rPr lang="en-US" dirty="0" err="1">
                <a:solidFill>
                  <a:schemeClr val="accent1">
                    <a:lumMod val="75000"/>
                  </a:schemeClr>
                </a:solidFill>
              </a:rPr>
              <a:t>img</a:t>
            </a:r>
            <a:r>
              <a:rPr lang="en-US" dirty="0">
                <a:solidFill>
                  <a:schemeClr val="accent1">
                    <a:lumMod val="75000"/>
                  </a:schemeClr>
                </a:solidFill>
              </a:rPr>
              <a:t>=“red”</a:t>
            </a:r>
            <a:r>
              <a:rPr lang="en-US" dirty="0">
                <a:solidFill>
                  <a:schemeClr val="tx1"/>
                </a:solidFill>
              </a:rPr>
              <a:t>)</a:t>
            </a:r>
            <a:r>
              <a:rPr lang="en-US" dirty="0">
                <a:solidFill>
                  <a:schemeClr val="accent1">
                    <a:lumMod val="75000"/>
                  </a:schemeClr>
                </a:solidFill>
              </a:rPr>
              <a:t> </a:t>
            </a:r>
            <a:r>
              <a:rPr lang="en-US" dirty="0"/>
              <a:t>and get it in directive like that: </a:t>
            </a:r>
            <a:r>
              <a:rPr lang="en-US" dirty="0" err="1" smtClean="0"/>
              <a:t>t</a:t>
            </a:r>
            <a:r>
              <a:rPr lang="en-US" dirty="0" err="1">
                <a:solidFill>
                  <a:schemeClr val="accent1">
                    <a:lumMod val="75000"/>
                  </a:schemeClr>
                </a:solidFill>
              </a:rPr>
              <a:t>A</a:t>
            </a:r>
            <a:r>
              <a:rPr lang="en-US" dirty="0" err="1" smtClean="0">
                <a:solidFill>
                  <a:schemeClr val="accent1">
                    <a:lumMod val="75000"/>
                  </a:schemeClr>
                </a:solidFill>
              </a:rPr>
              <a:t>ttr</a:t>
            </a:r>
            <a:r>
              <a:rPr lang="en-US" dirty="0">
                <a:solidFill>
                  <a:schemeClr val="accent1">
                    <a:lumMod val="75000"/>
                  </a:schemeClr>
                </a:solidFill>
              </a:rPr>
              <a:t>. </a:t>
            </a:r>
            <a:r>
              <a:rPr lang="en-US" dirty="0" err="1">
                <a:solidFill>
                  <a:schemeClr val="accent1">
                    <a:lumMod val="75000"/>
                  </a:schemeClr>
                </a:solidFill>
              </a:rPr>
              <a:t>photoImg</a:t>
            </a:r>
            <a:r>
              <a:rPr lang="en-US" dirty="0"/>
              <a:t>, </a:t>
            </a:r>
            <a:r>
              <a:rPr lang="en-US" dirty="0" smtClean="0"/>
              <a:t>you don’t </a:t>
            </a:r>
            <a:r>
              <a:rPr lang="en-US" dirty="0"/>
              <a:t>have that </a:t>
            </a:r>
            <a:r>
              <a:rPr lang="en-US" dirty="0" smtClean="0"/>
              <a:t>option at element. (see below example)</a:t>
            </a:r>
            <a:endParaRPr lang="en-US" dirty="0"/>
          </a:p>
          <a:p>
            <a:pPr>
              <a:buFont typeface="Courier New" panose="02070309020205020404" pitchFamily="49" charset="0"/>
              <a:buChar char="o"/>
            </a:pPr>
            <a:r>
              <a:rPr lang="en-US" dirty="0"/>
              <a:t> comment not rendering at </a:t>
            </a:r>
            <a:r>
              <a:rPr lang="en-US" dirty="0" smtClean="0"/>
              <a:t>page but you can use it like that:</a:t>
            </a:r>
          </a:p>
          <a:p>
            <a:pPr>
              <a:buFont typeface="Courier New" panose="02070309020205020404" pitchFamily="49" charset="0"/>
              <a:buChar char="o"/>
            </a:pPr>
            <a:endParaRPr lang="en-US" dirty="0"/>
          </a:p>
          <a:p>
            <a:pPr marL="0" indent="0">
              <a:buNone/>
            </a:pPr>
            <a:endParaRPr lang="en-US" dirty="0"/>
          </a:p>
          <a:p>
            <a:pPr marL="0" indent="0">
              <a:buNone/>
            </a:pPr>
            <a:endParaRPr lang="en-US" dirty="0"/>
          </a:p>
        </p:txBody>
      </p:sp>
      <p:pic>
        <p:nvPicPr>
          <p:cNvPr id="4" name="תמונה 3"/>
          <p:cNvPicPr>
            <a:picLocks noChangeAspect="1"/>
          </p:cNvPicPr>
          <p:nvPr/>
        </p:nvPicPr>
        <p:blipFill>
          <a:blip r:embed="rId3"/>
          <a:stretch>
            <a:fillRect/>
          </a:stretch>
        </p:blipFill>
        <p:spPr>
          <a:xfrm>
            <a:off x="2356076" y="4136571"/>
            <a:ext cx="6086475" cy="2481941"/>
          </a:xfrm>
          <a:prstGeom prst="rect">
            <a:avLst/>
          </a:prstGeom>
        </p:spPr>
      </p:pic>
    </p:spTree>
    <p:extLst>
      <p:ext uri="{BB962C8B-B14F-4D97-AF65-F5344CB8AC3E}">
        <p14:creationId xmlns:p14="http://schemas.microsoft.com/office/powerpoint/2010/main" val="23811837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link </a:t>
            </a:r>
          </a:p>
        </p:txBody>
      </p:sp>
      <p:sp>
        <p:nvSpPr>
          <p:cNvPr id="10" name="Content Placeholder 9"/>
          <p:cNvSpPr>
            <a:spLocks noGrp="1"/>
          </p:cNvSpPr>
          <p:nvPr>
            <p:ph idx="1"/>
          </p:nvPr>
        </p:nvSpPr>
        <p:spPr/>
        <p:txBody>
          <a:bodyPr>
            <a:normAutofit/>
          </a:bodyPr>
          <a:lstStyle/>
          <a:p>
            <a:pPr marL="0" indent="0">
              <a:buNone/>
            </a:pPr>
            <a:r>
              <a:rPr lang="en-US" dirty="0"/>
              <a:t> </a:t>
            </a:r>
            <a:r>
              <a:rPr lang="en-US" dirty="0" smtClean="0"/>
              <a:t>The </a:t>
            </a:r>
            <a:r>
              <a:rPr lang="en-US" dirty="0"/>
              <a:t>link function is responsible for registering DOM listeners as well as updating the DOM. It is executed after the template has been cloned</a:t>
            </a:r>
            <a:r>
              <a:rPr lang="en-US" dirty="0" smtClean="0"/>
              <a:t>.</a:t>
            </a:r>
          </a:p>
          <a:p>
            <a:pPr marL="0" indent="0">
              <a:buNone/>
            </a:pPr>
            <a:r>
              <a:rPr lang="en-US" dirty="0" smtClean="0">
                <a:solidFill>
                  <a:srgbClr val="0000FF"/>
                </a:solidFill>
                <a:highlight>
                  <a:srgbClr val="FFFFFF"/>
                </a:highlight>
                <a:latin typeface="Consolas" panose="020B0609020204030204" pitchFamily="49" charset="0"/>
              </a:rPr>
              <a:t>	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link(scope, element, </a:t>
            </a:r>
            <a:r>
              <a:rPr lang="en-US" dirty="0" err="1" smtClean="0">
                <a:solidFill>
                  <a:srgbClr val="000000"/>
                </a:solidFill>
                <a:highlight>
                  <a:srgbClr val="FFFFFF"/>
                </a:highlight>
                <a:latin typeface="Consolas" panose="020B0609020204030204" pitchFamily="49" charset="0"/>
              </a:rPr>
              <a:t>attrs</a:t>
            </a:r>
            <a:r>
              <a:rPr lang="en-US" dirty="0"/>
              <a:t> , </a:t>
            </a:r>
            <a:r>
              <a:rPr lang="en-US" dirty="0" smtClean="0"/>
              <a:t>controller</a:t>
            </a:r>
            <a:r>
              <a:rPr lang="en-US" dirty="0" smtClean="0">
                <a:solidFill>
                  <a:srgbClr val="000000"/>
                </a:solidFill>
                <a:highlight>
                  <a:srgbClr val="FFFFFF"/>
                </a:highlight>
                <a:latin typeface="Consolas" panose="020B0609020204030204" pitchFamily="49" charset="0"/>
              </a:rPr>
              <a:t>) {}</a:t>
            </a:r>
            <a:endParaRPr lang="en-US" dirty="0" smtClean="0"/>
          </a:p>
          <a:p>
            <a:pPr>
              <a:buFont typeface="Wingdings" panose="05000000000000000000" pitchFamily="2" charset="2"/>
              <a:buChar char="Ø"/>
            </a:pPr>
            <a:r>
              <a:rPr lang="en-US" b="1" dirty="0" smtClean="0"/>
              <a:t>  </a:t>
            </a:r>
            <a:r>
              <a:rPr lang="en-US" b="1" dirty="0" smtClean="0">
                <a:solidFill>
                  <a:srgbClr val="000000"/>
                </a:solidFill>
                <a:highlight>
                  <a:srgbClr val="FFFFFF"/>
                </a:highlight>
                <a:latin typeface="Consolas" panose="020B0609020204030204" pitchFamily="49" charset="0"/>
              </a:rPr>
              <a:t>scope</a:t>
            </a:r>
            <a:r>
              <a:rPr lang="en-US" dirty="0" smtClean="0"/>
              <a:t> - The </a:t>
            </a:r>
            <a:r>
              <a:rPr lang="en-US" dirty="0"/>
              <a:t>scope of the directive.</a:t>
            </a:r>
            <a:endParaRPr lang="en-US" dirty="0" smtClean="0"/>
          </a:p>
          <a:p>
            <a:pPr>
              <a:buFont typeface="Wingdings" panose="05000000000000000000" pitchFamily="2" charset="2"/>
              <a:buChar char="Ø"/>
            </a:pPr>
            <a:r>
              <a:rPr lang="en-US" b="1" dirty="0" smtClean="0"/>
              <a:t>  </a:t>
            </a:r>
            <a:r>
              <a:rPr lang="en-US" b="1" dirty="0" smtClean="0">
                <a:solidFill>
                  <a:srgbClr val="000000"/>
                </a:solidFill>
                <a:highlight>
                  <a:srgbClr val="FFFFFF"/>
                </a:highlight>
                <a:latin typeface="Consolas" panose="020B0609020204030204" pitchFamily="49" charset="0"/>
              </a:rPr>
              <a:t>element</a:t>
            </a:r>
            <a:r>
              <a:rPr lang="en-US" dirty="0" smtClean="0"/>
              <a:t> </a:t>
            </a:r>
            <a:r>
              <a:rPr lang="en-US" dirty="0"/>
              <a:t>- Dom element where the directive is applied. </a:t>
            </a:r>
            <a:endParaRPr lang="en-US" dirty="0" smtClean="0"/>
          </a:p>
          <a:p>
            <a:pPr>
              <a:buFont typeface="Wingdings" panose="05000000000000000000" pitchFamily="2" charset="2"/>
              <a:buChar char="Ø"/>
            </a:pPr>
            <a:r>
              <a:rPr lang="en-US" b="1" dirty="0" smtClean="0">
                <a:solidFill>
                  <a:srgbClr val="000000"/>
                </a:solidFill>
                <a:highlight>
                  <a:srgbClr val="FFFFFF"/>
                </a:highlight>
                <a:latin typeface="Consolas" panose="020B0609020204030204" pitchFamily="49" charset="0"/>
              </a:rPr>
              <a:t> </a:t>
            </a:r>
            <a:r>
              <a:rPr lang="en-US" b="1" dirty="0" err="1" smtClean="0">
                <a:solidFill>
                  <a:srgbClr val="000000"/>
                </a:solidFill>
                <a:highlight>
                  <a:srgbClr val="FFFFFF"/>
                </a:highlight>
                <a:latin typeface="Consolas" panose="020B0609020204030204" pitchFamily="49" charset="0"/>
              </a:rPr>
              <a:t>attrs</a:t>
            </a:r>
            <a:r>
              <a:rPr lang="en-US" dirty="0" smtClean="0"/>
              <a:t> </a:t>
            </a:r>
            <a:r>
              <a:rPr lang="en-US" dirty="0"/>
              <a:t>– Collection of attributes of the Dom Element</a:t>
            </a:r>
            <a:endParaRPr lang="en-US" dirty="0" smtClean="0"/>
          </a:p>
          <a:p>
            <a:pPr>
              <a:buFont typeface="Wingdings" panose="05000000000000000000" pitchFamily="2" charset="2"/>
              <a:buChar char="Ø"/>
            </a:pPr>
            <a:r>
              <a:rPr lang="en-US" b="1" dirty="0" smtClean="0">
                <a:solidFill>
                  <a:srgbClr val="000000"/>
                </a:solidFill>
                <a:highlight>
                  <a:srgbClr val="FFFFFF"/>
                </a:highlight>
                <a:latin typeface="Consolas" panose="020B0609020204030204" pitchFamily="49" charset="0"/>
              </a:rPr>
              <a:t> controller</a:t>
            </a:r>
            <a:r>
              <a:rPr lang="en-US" dirty="0" smtClean="0"/>
              <a:t> </a:t>
            </a:r>
            <a:r>
              <a:rPr lang="en-US" dirty="0"/>
              <a:t>- Array of controllers required by the directive</a:t>
            </a:r>
            <a:r>
              <a:rPr lang="en-US" dirty="0" smtClean="0"/>
              <a:t>.</a:t>
            </a:r>
          </a:p>
          <a:p>
            <a:pPr marL="0" indent="0">
              <a:buNone/>
            </a:pPr>
            <a:endParaRPr lang="en-US" dirty="0"/>
          </a:p>
          <a:p>
            <a:pPr marL="0" indent="0">
              <a:buNone/>
            </a:pPr>
            <a:r>
              <a:rPr lang="en-US" dirty="0" smtClean="0"/>
              <a:t>This </a:t>
            </a:r>
            <a:r>
              <a:rPr lang="en-US" dirty="0"/>
              <a:t>property is used only if the compile property is not defined.</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824229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link: scope</a:t>
            </a:r>
            <a:endParaRPr lang="he-IL" dirty="0"/>
          </a:p>
        </p:txBody>
      </p:sp>
      <p:pic>
        <p:nvPicPr>
          <p:cNvPr id="4" name="מציין מיקום תוכן 3"/>
          <p:cNvPicPr>
            <a:picLocks noGrp="1" noChangeAspect="1"/>
          </p:cNvPicPr>
          <p:nvPr>
            <p:ph idx="1"/>
          </p:nvPr>
        </p:nvPicPr>
        <p:blipFill>
          <a:blip r:embed="rId2"/>
          <a:stretch>
            <a:fillRect/>
          </a:stretch>
        </p:blipFill>
        <p:spPr>
          <a:xfrm>
            <a:off x="1097280" y="1938627"/>
            <a:ext cx="7760375" cy="4022725"/>
          </a:xfrm>
          <a:prstGeom prst="rect">
            <a:avLst/>
          </a:prstGeom>
        </p:spPr>
      </p:pic>
    </p:spTree>
    <p:extLst>
      <p:ext uri="{BB962C8B-B14F-4D97-AF65-F5344CB8AC3E}">
        <p14:creationId xmlns:p14="http://schemas.microsoft.com/office/powerpoint/2010/main" val="7340909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link </a:t>
            </a:r>
            <a:r>
              <a:rPr lang="en-US" dirty="0" smtClean="0"/>
              <a:t>: element</a:t>
            </a:r>
            <a:endParaRPr lang="en-US" dirty="0"/>
          </a:p>
        </p:txBody>
      </p:sp>
      <p:sp>
        <p:nvSpPr>
          <p:cNvPr id="10" name="Content Placeholder 9"/>
          <p:cNvSpPr>
            <a:spLocks noGrp="1"/>
          </p:cNvSpPr>
          <p:nvPr>
            <p:ph idx="1"/>
          </p:nvPr>
        </p:nvSpPr>
        <p:spPr>
          <a:xfrm>
            <a:off x="1198418" y="1749829"/>
            <a:ext cx="10058400" cy="4023360"/>
          </a:xfrm>
        </p:spPr>
        <p:txBody>
          <a:bodyPr>
            <a:normAutofit/>
          </a:bodyPr>
          <a:lstStyle/>
          <a:p>
            <a:pPr marL="0" indent="0">
              <a:buNone/>
            </a:pPr>
            <a:r>
              <a:rPr lang="en-US" dirty="0" smtClean="0"/>
              <a:t>element is pre-</a:t>
            </a:r>
            <a:r>
              <a:rPr lang="en-US" dirty="0" err="1" smtClean="0"/>
              <a:t>warpped</a:t>
            </a:r>
            <a:r>
              <a:rPr lang="en-US" dirty="0" smtClean="0"/>
              <a:t> in </a:t>
            </a:r>
            <a:r>
              <a:rPr lang="en-US" dirty="0" err="1" smtClean="0"/>
              <a:t>jqlite</a:t>
            </a:r>
            <a:r>
              <a:rPr lang="en-US" dirty="0" smtClean="0"/>
              <a:t> object.</a:t>
            </a:r>
          </a:p>
          <a:p>
            <a:pPr marL="0" indent="0">
              <a:buNone/>
            </a:pPr>
            <a:r>
              <a:rPr lang="en-US" dirty="0" smtClean="0"/>
              <a:t>you can use directive for </a:t>
            </a:r>
            <a:r>
              <a:rPr lang="en-US" dirty="0" err="1" smtClean="0"/>
              <a:t>jQery</a:t>
            </a:r>
            <a:r>
              <a:rPr lang="en-US" dirty="0" smtClean="0"/>
              <a:t> manipulate for example:</a:t>
            </a:r>
          </a:p>
          <a:p>
            <a:pPr marL="0" indent="0">
              <a:buNone/>
            </a:pPr>
            <a:endParaRPr lang="en-US" dirty="0"/>
          </a:p>
        </p:txBody>
      </p:sp>
      <p:pic>
        <p:nvPicPr>
          <p:cNvPr id="23" name="תמונה 22"/>
          <p:cNvPicPr>
            <a:picLocks noChangeAspect="1"/>
          </p:cNvPicPr>
          <p:nvPr/>
        </p:nvPicPr>
        <p:blipFill>
          <a:blip r:embed="rId3"/>
          <a:stretch>
            <a:fillRect/>
          </a:stretch>
        </p:blipFill>
        <p:spPr>
          <a:xfrm>
            <a:off x="1097280" y="2788227"/>
            <a:ext cx="7086600" cy="2667000"/>
          </a:xfrm>
          <a:prstGeom prst="rect">
            <a:avLst/>
          </a:prstGeom>
        </p:spPr>
      </p:pic>
    </p:spTree>
    <p:extLst>
      <p:ext uri="{BB962C8B-B14F-4D97-AF65-F5344CB8AC3E}">
        <p14:creationId xmlns:p14="http://schemas.microsoft.com/office/powerpoint/2010/main" val="19023070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smtClean="0"/>
              <a:t>jqLite</a:t>
            </a:r>
            <a:r>
              <a:rPr lang="en-US" dirty="0" smtClean="0"/>
              <a:t> options</a:t>
            </a:r>
            <a:endParaRPr lang="en-US" dirty="0"/>
          </a:p>
        </p:txBody>
      </p:sp>
      <p:sp>
        <p:nvSpPr>
          <p:cNvPr id="10" name="Content Placeholder 9"/>
          <p:cNvSpPr>
            <a:spLocks noGrp="1"/>
          </p:cNvSpPr>
          <p:nvPr>
            <p:ph idx="1"/>
          </p:nvPr>
        </p:nvSpPr>
        <p:spPr>
          <a:xfrm>
            <a:off x="1198418" y="1749829"/>
            <a:ext cx="10058400" cy="4023360"/>
          </a:xfrm>
        </p:spPr>
        <p:txBody>
          <a:bodyPr>
            <a:normAutofit/>
          </a:bodyPr>
          <a:lstStyle/>
          <a:p>
            <a:pPr marL="0" indent="0">
              <a:buNone/>
            </a:pPr>
            <a:endParaRPr lang="en-US" dirty="0" smtClean="0"/>
          </a:p>
          <a:p>
            <a:pPr marL="0" indent="0">
              <a:buNone/>
            </a:pPr>
            <a:endParaRPr lang="en-US" dirty="0"/>
          </a:p>
        </p:txBody>
      </p:sp>
      <p:sp>
        <p:nvSpPr>
          <p:cNvPr id="17" name="מלבן 16"/>
          <p:cNvSpPr/>
          <p:nvPr/>
        </p:nvSpPr>
        <p:spPr>
          <a:xfrm>
            <a:off x="1219203" y="2029287"/>
            <a:ext cx="3041074" cy="3970318"/>
          </a:xfrm>
          <a:prstGeom prst="rect">
            <a:avLst/>
          </a:prstGeom>
        </p:spPr>
        <p:txBody>
          <a:bodyPr wrap="square">
            <a:spAutoFit/>
          </a:bodyPr>
          <a:lstStyle/>
          <a:p>
            <a:pPr marL="285750" indent="-285750" algn="l">
              <a:buFont typeface="Arial" panose="020B0604020202020204" pitchFamily="34" charset="0"/>
              <a:buChar char="•"/>
            </a:pPr>
            <a:r>
              <a:rPr lang="en-US" dirty="0" err="1">
                <a:solidFill>
                  <a:schemeClr val="accent2">
                    <a:lumMod val="75000"/>
                  </a:schemeClr>
                </a:solidFill>
              </a:rPr>
              <a:t>addClass</a:t>
            </a:r>
            <a:r>
              <a:rPr lang="en-US" dirty="0">
                <a:solidFill>
                  <a:schemeClr val="accent2">
                    <a:lumMod val="75000"/>
                  </a:schemeClr>
                </a:solidFill>
              </a:rPr>
              <a:t>()</a:t>
            </a:r>
          </a:p>
          <a:p>
            <a:pPr marL="285750" indent="-285750" algn="l">
              <a:buFont typeface="Arial" panose="020B0604020202020204" pitchFamily="34" charset="0"/>
              <a:buChar char="•"/>
            </a:pPr>
            <a:r>
              <a:rPr lang="en-US" dirty="0">
                <a:solidFill>
                  <a:schemeClr val="accent2">
                    <a:lumMod val="75000"/>
                  </a:schemeClr>
                </a:solidFill>
              </a:rPr>
              <a:t>after()</a:t>
            </a:r>
          </a:p>
          <a:p>
            <a:pPr marL="285750" indent="-285750" algn="l">
              <a:buFont typeface="Arial" panose="020B0604020202020204" pitchFamily="34" charset="0"/>
              <a:buChar char="•"/>
            </a:pPr>
            <a:r>
              <a:rPr lang="en-US" dirty="0">
                <a:solidFill>
                  <a:schemeClr val="accent2">
                    <a:lumMod val="75000"/>
                  </a:schemeClr>
                </a:solidFill>
              </a:rPr>
              <a:t>append()</a:t>
            </a:r>
          </a:p>
          <a:p>
            <a:pPr marL="285750" indent="-285750" algn="l">
              <a:buFont typeface="Arial" panose="020B0604020202020204" pitchFamily="34" charset="0"/>
              <a:buChar char="•"/>
            </a:pPr>
            <a:r>
              <a:rPr lang="en-US" dirty="0" err="1">
                <a:solidFill>
                  <a:schemeClr val="accent2">
                    <a:lumMod val="75000"/>
                  </a:schemeClr>
                </a:solidFill>
              </a:rPr>
              <a:t>attr</a:t>
            </a:r>
            <a:r>
              <a:rPr lang="en-US" dirty="0" smtClean="0">
                <a:solidFill>
                  <a:schemeClr val="accent2">
                    <a:lumMod val="75000"/>
                  </a:schemeClr>
                </a:solidFill>
              </a:rPr>
              <a:t>()</a:t>
            </a:r>
            <a:endParaRPr lang="en-US" dirty="0">
              <a:solidFill>
                <a:schemeClr val="accent2">
                  <a:lumMod val="75000"/>
                </a:schemeClr>
              </a:solidFill>
            </a:endParaRPr>
          </a:p>
          <a:p>
            <a:pPr marL="285750" indent="-285750" algn="l">
              <a:buFont typeface="Arial" panose="020B0604020202020204" pitchFamily="34" charset="0"/>
              <a:buChar char="•"/>
            </a:pPr>
            <a:r>
              <a:rPr lang="en-US" dirty="0">
                <a:solidFill>
                  <a:schemeClr val="accent2">
                    <a:lumMod val="75000"/>
                  </a:schemeClr>
                </a:solidFill>
              </a:rPr>
              <a:t>bind() </a:t>
            </a:r>
            <a:endParaRPr lang="en-US" dirty="0" smtClean="0">
              <a:solidFill>
                <a:schemeClr val="accent2">
                  <a:lumMod val="75000"/>
                </a:schemeClr>
              </a:solidFill>
            </a:endParaRPr>
          </a:p>
          <a:p>
            <a:pPr marL="285750" indent="-285750" algn="l">
              <a:buFont typeface="Arial" panose="020B0604020202020204" pitchFamily="34" charset="0"/>
              <a:buChar char="•"/>
            </a:pPr>
            <a:r>
              <a:rPr lang="en-US" dirty="0" smtClean="0">
                <a:solidFill>
                  <a:schemeClr val="accent2">
                    <a:lumMod val="75000"/>
                  </a:schemeClr>
                </a:solidFill>
              </a:rPr>
              <a:t>children</a:t>
            </a:r>
            <a:r>
              <a:rPr lang="en-US" dirty="0">
                <a:solidFill>
                  <a:schemeClr val="accent2">
                    <a:lumMod val="75000"/>
                  </a:schemeClr>
                </a:solidFill>
              </a:rPr>
              <a:t>() </a:t>
            </a:r>
            <a:endParaRPr lang="en-US" dirty="0" smtClean="0">
              <a:solidFill>
                <a:schemeClr val="accent2">
                  <a:lumMod val="75000"/>
                </a:schemeClr>
              </a:solidFill>
            </a:endParaRPr>
          </a:p>
          <a:p>
            <a:pPr marL="285750" indent="-285750" algn="l">
              <a:buFont typeface="Arial" panose="020B0604020202020204" pitchFamily="34" charset="0"/>
              <a:buChar char="•"/>
            </a:pPr>
            <a:r>
              <a:rPr lang="en-US" dirty="0" smtClean="0">
                <a:solidFill>
                  <a:schemeClr val="accent2">
                    <a:lumMod val="75000"/>
                  </a:schemeClr>
                </a:solidFill>
              </a:rPr>
              <a:t>clone</a:t>
            </a:r>
            <a:r>
              <a:rPr lang="en-US" dirty="0">
                <a:solidFill>
                  <a:schemeClr val="accent2">
                    <a:lumMod val="75000"/>
                  </a:schemeClr>
                </a:solidFill>
              </a:rPr>
              <a:t>()</a:t>
            </a:r>
          </a:p>
          <a:p>
            <a:pPr marL="285750" indent="-285750" algn="l">
              <a:buFont typeface="Arial" panose="020B0604020202020204" pitchFamily="34" charset="0"/>
              <a:buChar char="•"/>
            </a:pPr>
            <a:r>
              <a:rPr lang="en-US" dirty="0">
                <a:solidFill>
                  <a:schemeClr val="accent2">
                    <a:lumMod val="75000"/>
                  </a:schemeClr>
                </a:solidFill>
              </a:rPr>
              <a:t>contents()</a:t>
            </a:r>
          </a:p>
          <a:p>
            <a:pPr marL="285750" indent="-285750" algn="l">
              <a:buFont typeface="Arial" panose="020B0604020202020204" pitchFamily="34" charset="0"/>
              <a:buChar char="•"/>
            </a:pPr>
            <a:r>
              <a:rPr lang="en-US" dirty="0" err="1">
                <a:solidFill>
                  <a:schemeClr val="accent2">
                    <a:lumMod val="75000"/>
                  </a:schemeClr>
                </a:solidFill>
              </a:rPr>
              <a:t>css</a:t>
            </a:r>
            <a:r>
              <a:rPr lang="en-US" dirty="0">
                <a:solidFill>
                  <a:schemeClr val="accent2">
                    <a:lumMod val="75000"/>
                  </a:schemeClr>
                </a:solidFill>
              </a:rPr>
              <a:t>() </a:t>
            </a:r>
            <a:endParaRPr lang="en-US" dirty="0" smtClean="0">
              <a:solidFill>
                <a:schemeClr val="accent2">
                  <a:lumMod val="75000"/>
                </a:schemeClr>
              </a:solidFill>
            </a:endParaRPr>
          </a:p>
          <a:p>
            <a:pPr marL="285750" indent="-285750" algn="l">
              <a:buFont typeface="Arial" panose="020B0604020202020204" pitchFamily="34" charset="0"/>
              <a:buChar char="•"/>
            </a:pPr>
            <a:r>
              <a:rPr lang="en-US" dirty="0" err="1" smtClean="0">
                <a:solidFill>
                  <a:schemeClr val="accent2">
                    <a:lumMod val="75000"/>
                  </a:schemeClr>
                </a:solidFill>
              </a:rPr>
              <a:t>getComputedStyle</a:t>
            </a:r>
            <a:r>
              <a:rPr lang="en-US" dirty="0" smtClean="0">
                <a:solidFill>
                  <a:schemeClr val="accent2">
                    <a:lumMod val="75000"/>
                  </a:schemeClr>
                </a:solidFill>
              </a:rPr>
              <a:t>() </a:t>
            </a:r>
          </a:p>
          <a:p>
            <a:pPr marL="285750" indent="-285750" algn="l">
              <a:buFont typeface="Arial" panose="020B0604020202020204" pitchFamily="34" charset="0"/>
              <a:buChar char="•"/>
            </a:pPr>
            <a:r>
              <a:rPr lang="en-US" dirty="0" smtClean="0">
                <a:solidFill>
                  <a:schemeClr val="accent2">
                    <a:lumMod val="75000"/>
                  </a:schemeClr>
                </a:solidFill>
              </a:rPr>
              <a:t>data</a:t>
            </a:r>
            <a:r>
              <a:rPr lang="en-US" dirty="0">
                <a:solidFill>
                  <a:schemeClr val="accent2">
                    <a:lumMod val="75000"/>
                  </a:schemeClr>
                </a:solidFill>
              </a:rPr>
              <a:t>()</a:t>
            </a:r>
          </a:p>
          <a:p>
            <a:pPr marL="285750" indent="-285750" algn="l">
              <a:buFont typeface="Arial" panose="020B0604020202020204" pitchFamily="34" charset="0"/>
              <a:buChar char="•"/>
            </a:pPr>
            <a:r>
              <a:rPr lang="en-US" dirty="0">
                <a:solidFill>
                  <a:schemeClr val="accent2">
                    <a:lumMod val="75000"/>
                  </a:schemeClr>
                </a:solidFill>
              </a:rPr>
              <a:t>detach()</a:t>
            </a:r>
          </a:p>
          <a:p>
            <a:pPr marL="285750" indent="-285750" algn="l">
              <a:buFont typeface="Arial" panose="020B0604020202020204" pitchFamily="34" charset="0"/>
              <a:buChar char="•"/>
            </a:pPr>
            <a:r>
              <a:rPr lang="en-US" dirty="0">
                <a:solidFill>
                  <a:schemeClr val="accent2">
                    <a:lumMod val="75000"/>
                  </a:schemeClr>
                </a:solidFill>
              </a:rPr>
              <a:t>empty()</a:t>
            </a:r>
          </a:p>
          <a:p>
            <a:pPr marL="285750" indent="-285750" algn="l">
              <a:buFont typeface="Arial" panose="020B0604020202020204" pitchFamily="34" charset="0"/>
              <a:buChar char="•"/>
            </a:pPr>
            <a:r>
              <a:rPr lang="en-US" dirty="0" err="1">
                <a:solidFill>
                  <a:schemeClr val="accent2">
                    <a:lumMod val="75000"/>
                  </a:schemeClr>
                </a:solidFill>
              </a:rPr>
              <a:t>eq</a:t>
            </a:r>
            <a:r>
              <a:rPr lang="en-US" dirty="0">
                <a:solidFill>
                  <a:schemeClr val="accent2">
                    <a:lumMod val="75000"/>
                  </a:schemeClr>
                </a:solidFill>
              </a:rPr>
              <a:t>()</a:t>
            </a:r>
            <a:endParaRPr lang="he-IL" dirty="0">
              <a:solidFill>
                <a:schemeClr val="accent2">
                  <a:lumMod val="75000"/>
                </a:schemeClr>
              </a:solidFill>
            </a:endParaRPr>
          </a:p>
        </p:txBody>
      </p:sp>
      <p:sp>
        <p:nvSpPr>
          <p:cNvPr id="20" name="מלבן 19"/>
          <p:cNvSpPr/>
          <p:nvPr/>
        </p:nvSpPr>
        <p:spPr>
          <a:xfrm>
            <a:off x="4097483" y="2029287"/>
            <a:ext cx="2583873" cy="4247317"/>
          </a:xfrm>
          <a:prstGeom prst="rect">
            <a:avLst/>
          </a:prstGeom>
        </p:spPr>
        <p:txBody>
          <a:bodyPr wrap="square">
            <a:spAutoFit/>
          </a:bodyPr>
          <a:lstStyle/>
          <a:p>
            <a:pPr marL="285750" indent="-285750" algn="l">
              <a:buFont typeface="Arial" panose="020B0604020202020204" pitchFamily="34" charset="0"/>
              <a:buChar char="•"/>
            </a:pPr>
            <a:r>
              <a:rPr lang="en-US" dirty="0">
                <a:solidFill>
                  <a:schemeClr val="accent2">
                    <a:lumMod val="75000"/>
                  </a:schemeClr>
                </a:solidFill>
              </a:rPr>
              <a:t>find</a:t>
            </a:r>
            <a:r>
              <a:rPr lang="en-US" dirty="0" smtClean="0">
                <a:solidFill>
                  <a:schemeClr val="accent2">
                    <a:lumMod val="75000"/>
                  </a:schemeClr>
                </a:solidFill>
              </a:rPr>
              <a:t>()</a:t>
            </a:r>
            <a:endParaRPr lang="en-US" dirty="0">
              <a:solidFill>
                <a:schemeClr val="accent2">
                  <a:lumMod val="75000"/>
                </a:schemeClr>
              </a:solidFill>
            </a:endParaRPr>
          </a:p>
          <a:p>
            <a:pPr marL="285750" indent="-285750" algn="l">
              <a:buFont typeface="Arial" panose="020B0604020202020204" pitchFamily="34" charset="0"/>
              <a:buChar char="•"/>
            </a:pPr>
            <a:r>
              <a:rPr lang="en-US" dirty="0" err="1">
                <a:solidFill>
                  <a:schemeClr val="accent2">
                    <a:lumMod val="75000"/>
                  </a:schemeClr>
                </a:solidFill>
              </a:rPr>
              <a:t>hasClass</a:t>
            </a:r>
            <a:r>
              <a:rPr lang="en-US" dirty="0">
                <a:solidFill>
                  <a:schemeClr val="accent2">
                    <a:lumMod val="75000"/>
                  </a:schemeClr>
                </a:solidFill>
              </a:rPr>
              <a:t>()</a:t>
            </a:r>
          </a:p>
          <a:p>
            <a:pPr marL="285750" indent="-285750" algn="l">
              <a:buFont typeface="Arial" panose="020B0604020202020204" pitchFamily="34" charset="0"/>
              <a:buChar char="•"/>
            </a:pPr>
            <a:r>
              <a:rPr lang="en-US" dirty="0">
                <a:solidFill>
                  <a:schemeClr val="accent2">
                    <a:lumMod val="75000"/>
                  </a:schemeClr>
                </a:solidFill>
              </a:rPr>
              <a:t>html()</a:t>
            </a:r>
          </a:p>
          <a:p>
            <a:pPr marL="285750" indent="-285750" algn="l">
              <a:buFont typeface="Arial" panose="020B0604020202020204" pitchFamily="34" charset="0"/>
              <a:buChar char="•"/>
            </a:pPr>
            <a:r>
              <a:rPr lang="en-US" dirty="0">
                <a:solidFill>
                  <a:schemeClr val="accent2">
                    <a:lumMod val="75000"/>
                  </a:schemeClr>
                </a:solidFill>
              </a:rPr>
              <a:t>next</a:t>
            </a:r>
            <a:r>
              <a:rPr lang="en-US" dirty="0" smtClean="0">
                <a:solidFill>
                  <a:schemeClr val="accent2">
                    <a:lumMod val="75000"/>
                  </a:schemeClr>
                </a:solidFill>
              </a:rPr>
              <a:t>()</a:t>
            </a:r>
            <a:endParaRPr lang="en-US" dirty="0">
              <a:solidFill>
                <a:schemeClr val="accent2">
                  <a:lumMod val="75000"/>
                </a:schemeClr>
              </a:solidFill>
            </a:endParaRPr>
          </a:p>
          <a:p>
            <a:pPr marL="285750" indent="-285750" algn="l">
              <a:buFont typeface="Arial" panose="020B0604020202020204" pitchFamily="34" charset="0"/>
              <a:buChar char="•"/>
            </a:pPr>
            <a:r>
              <a:rPr lang="en-US" dirty="0">
                <a:solidFill>
                  <a:schemeClr val="accent2">
                    <a:lumMod val="75000"/>
                  </a:schemeClr>
                </a:solidFill>
              </a:rPr>
              <a:t>on</a:t>
            </a:r>
            <a:r>
              <a:rPr lang="en-US" dirty="0" smtClean="0">
                <a:solidFill>
                  <a:schemeClr val="accent2">
                    <a:lumMod val="75000"/>
                  </a:schemeClr>
                </a:solidFill>
              </a:rPr>
              <a:t>()</a:t>
            </a:r>
            <a:endParaRPr lang="en-US" dirty="0">
              <a:solidFill>
                <a:schemeClr val="accent2">
                  <a:lumMod val="75000"/>
                </a:schemeClr>
              </a:solidFill>
            </a:endParaRPr>
          </a:p>
          <a:p>
            <a:pPr marL="285750" indent="-285750" algn="l">
              <a:buFont typeface="Arial" panose="020B0604020202020204" pitchFamily="34" charset="0"/>
              <a:buChar char="•"/>
            </a:pPr>
            <a:r>
              <a:rPr lang="en-US" dirty="0">
                <a:solidFill>
                  <a:schemeClr val="accent2">
                    <a:lumMod val="75000"/>
                  </a:schemeClr>
                </a:solidFill>
              </a:rPr>
              <a:t>off() </a:t>
            </a:r>
            <a:endParaRPr lang="en-US" dirty="0" smtClean="0">
              <a:solidFill>
                <a:schemeClr val="accent2">
                  <a:lumMod val="75000"/>
                </a:schemeClr>
              </a:solidFill>
            </a:endParaRPr>
          </a:p>
          <a:p>
            <a:pPr marL="285750" indent="-285750" algn="l">
              <a:buFont typeface="Arial" panose="020B0604020202020204" pitchFamily="34" charset="0"/>
              <a:buChar char="•"/>
            </a:pPr>
            <a:r>
              <a:rPr lang="en-US" dirty="0" smtClean="0">
                <a:solidFill>
                  <a:schemeClr val="accent2">
                    <a:lumMod val="75000"/>
                  </a:schemeClr>
                </a:solidFill>
              </a:rPr>
              <a:t>one</a:t>
            </a:r>
            <a:r>
              <a:rPr lang="en-US" dirty="0">
                <a:solidFill>
                  <a:schemeClr val="accent2">
                    <a:lumMod val="75000"/>
                  </a:schemeClr>
                </a:solidFill>
              </a:rPr>
              <a:t>() </a:t>
            </a:r>
            <a:endParaRPr lang="en-US" dirty="0" smtClean="0">
              <a:solidFill>
                <a:schemeClr val="accent2">
                  <a:lumMod val="75000"/>
                </a:schemeClr>
              </a:solidFill>
            </a:endParaRPr>
          </a:p>
          <a:p>
            <a:pPr marL="285750" indent="-285750" algn="l">
              <a:buFont typeface="Arial" panose="020B0604020202020204" pitchFamily="34" charset="0"/>
              <a:buChar char="•"/>
            </a:pPr>
            <a:r>
              <a:rPr lang="en-US" dirty="0" smtClean="0">
                <a:solidFill>
                  <a:schemeClr val="accent2">
                    <a:lumMod val="75000"/>
                  </a:schemeClr>
                </a:solidFill>
              </a:rPr>
              <a:t>parent()</a:t>
            </a:r>
            <a:endParaRPr lang="en-US" dirty="0">
              <a:solidFill>
                <a:schemeClr val="accent2">
                  <a:lumMod val="75000"/>
                </a:schemeClr>
              </a:solidFill>
            </a:endParaRPr>
          </a:p>
          <a:p>
            <a:pPr marL="285750" indent="-285750" algn="l">
              <a:buFont typeface="Arial" panose="020B0604020202020204" pitchFamily="34" charset="0"/>
              <a:buChar char="•"/>
            </a:pPr>
            <a:r>
              <a:rPr lang="en-US" dirty="0">
                <a:solidFill>
                  <a:schemeClr val="accent2">
                    <a:lumMod val="75000"/>
                  </a:schemeClr>
                </a:solidFill>
              </a:rPr>
              <a:t>prepend()</a:t>
            </a:r>
          </a:p>
          <a:p>
            <a:pPr marL="285750" indent="-285750" algn="l">
              <a:buFont typeface="Arial" panose="020B0604020202020204" pitchFamily="34" charset="0"/>
              <a:buChar char="•"/>
            </a:pPr>
            <a:r>
              <a:rPr lang="en-US" dirty="0">
                <a:solidFill>
                  <a:schemeClr val="accent2">
                    <a:lumMod val="75000"/>
                  </a:schemeClr>
                </a:solidFill>
              </a:rPr>
              <a:t>prop()</a:t>
            </a:r>
          </a:p>
          <a:p>
            <a:pPr marL="285750" indent="-285750" algn="l">
              <a:buFont typeface="Arial" panose="020B0604020202020204" pitchFamily="34" charset="0"/>
              <a:buChar char="•"/>
            </a:pPr>
            <a:r>
              <a:rPr lang="en-US" dirty="0">
                <a:solidFill>
                  <a:schemeClr val="accent2">
                    <a:lumMod val="75000"/>
                  </a:schemeClr>
                </a:solidFill>
              </a:rPr>
              <a:t>ready()</a:t>
            </a:r>
          </a:p>
          <a:p>
            <a:pPr marL="285750" indent="-285750" algn="l">
              <a:buFont typeface="Arial" panose="020B0604020202020204" pitchFamily="34" charset="0"/>
              <a:buChar char="•"/>
            </a:pPr>
            <a:r>
              <a:rPr lang="en-US" dirty="0">
                <a:solidFill>
                  <a:schemeClr val="accent2">
                    <a:lumMod val="75000"/>
                  </a:schemeClr>
                </a:solidFill>
              </a:rPr>
              <a:t>remove()</a:t>
            </a:r>
          </a:p>
          <a:p>
            <a:pPr marL="285750" indent="-285750" algn="l">
              <a:buFont typeface="Arial" panose="020B0604020202020204" pitchFamily="34" charset="0"/>
              <a:buChar char="•"/>
            </a:pPr>
            <a:r>
              <a:rPr lang="en-US" dirty="0" err="1">
                <a:solidFill>
                  <a:schemeClr val="accent2">
                    <a:lumMod val="75000"/>
                  </a:schemeClr>
                </a:solidFill>
              </a:rPr>
              <a:t>removeAttr</a:t>
            </a:r>
            <a:r>
              <a:rPr lang="en-US" dirty="0">
                <a:solidFill>
                  <a:schemeClr val="accent2">
                    <a:lumMod val="75000"/>
                  </a:schemeClr>
                </a:solidFill>
              </a:rPr>
              <a:t>()</a:t>
            </a:r>
          </a:p>
          <a:p>
            <a:pPr marL="285750" indent="-285750" algn="l">
              <a:buFont typeface="Arial" panose="020B0604020202020204" pitchFamily="34" charset="0"/>
              <a:buChar char="•"/>
            </a:pPr>
            <a:r>
              <a:rPr lang="en-US" dirty="0" err="1" smtClean="0">
                <a:solidFill>
                  <a:schemeClr val="accent2">
                    <a:lumMod val="75000"/>
                  </a:schemeClr>
                </a:solidFill>
              </a:rPr>
              <a:t>removeClass</a:t>
            </a:r>
            <a:r>
              <a:rPr lang="en-US" dirty="0" smtClean="0">
                <a:solidFill>
                  <a:schemeClr val="accent2">
                    <a:lumMod val="75000"/>
                  </a:schemeClr>
                </a:solidFill>
              </a:rPr>
              <a:t>()</a:t>
            </a:r>
          </a:p>
          <a:p>
            <a:pPr marL="285750" indent="-285750" algn="l">
              <a:buFont typeface="Arial" panose="020B0604020202020204" pitchFamily="34" charset="0"/>
              <a:buChar char="•"/>
            </a:pPr>
            <a:endParaRPr lang="en-US" dirty="0">
              <a:solidFill>
                <a:schemeClr val="accent2">
                  <a:lumMod val="75000"/>
                </a:schemeClr>
              </a:solidFill>
            </a:endParaRPr>
          </a:p>
        </p:txBody>
      </p:sp>
      <p:sp>
        <p:nvSpPr>
          <p:cNvPr id="21" name="מלבן 20"/>
          <p:cNvSpPr/>
          <p:nvPr/>
        </p:nvSpPr>
        <p:spPr>
          <a:xfrm>
            <a:off x="6736771" y="2029287"/>
            <a:ext cx="3529445" cy="2308324"/>
          </a:xfrm>
          <a:prstGeom prst="rect">
            <a:avLst/>
          </a:prstGeom>
        </p:spPr>
        <p:txBody>
          <a:bodyPr wrap="square">
            <a:spAutoFit/>
          </a:bodyPr>
          <a:lstStyle/>
          <a:p>
            <a:pPr marL="285750" indent="-285750" algn="l">
              <a:buFont typeface="Arial" panose="020B0604020202020204" pitchFamily="34" charset="0"/>
              <a:buChar char="•"/>
            </a:pPr>
            <a:r>
              <a:rPr lang="en-US" dirty="0" err="1">
                <a:solidFill>
                  <a:schemeClr val="accent2">
                    <a:lumMod val="75000"/>
                  </a:schemeClr>
                </a:solidFill>
              </a:rPr>
              <a:t>removeData</a:t>
            </a:r>
            <a:r>
              <a:rPr lang="en-US" dirty="0">
                <a:solidFill>
                  <a:schemeClr val="accent2">
                    <a:lumMod val="75000"/>
                  </a:schemeClr>
                </a:solidFill>
              </a:rPr>
              <a:t>()</a:t>
            </a:r>
          </a:p>
          <a:p>
            <a:pPr marL="285750" indent="-285750" algn="l">
              <a:buFont typeface="Arial" panose="020B0604020202020204" pitchFamily="34" charset="0"/>
              <a:buChar char="•"/>
            </a:pPr>
            <a:r>
              <a:rPr lang="en-US" dirty="0" err="1">
                <a:solidFill>
                  <a:schemeClr val="accent2">
                    <a:lumMod val="75000"/>
                  </a:schemeClr>
                </a:solidFill>
              </a:rPr>
              <a:t>replaceWith</a:t>
            </a:r>
            <a:r>
              <a:rPr lang="en-US" dirty="0">
                <a:solidFill>
                  <a:schemeClr val="accent2">
                    <a:lumMod val="75000"/>
                  </a:schemeClr>
                </a:solidFill>
              </a:rPr>
              <a:t>()</a:t>
            </a:r>
          </a:p>
          <a:p>
            <a:pPr marL="285750" indent="-285750" algn="l">
              <a:buFont typeface="Arial" panose="020B0604020202020204" pitchFamily="34" charset="0"/>
              <a:buChar char="•"/>
            </a:pPr>
            <a:r>
              <a:rPr lang="en-US" dirty="0">
                <a:solidFill>
                  <a:schemeClr val="accent2">
                    <a:lumMod val="75000"/>
                  </a:schemeClr>
                </a:solidFill>
              </a:rPr>
              <a:t>text()</a:t>
            </a:r>
          </a:p>
          <a:p>
            <a:pPr marL="285750" indent="-285750" algn="l">
              <a:buFont typeface="Arial" panose="020B0604020202020204" pitchFamily="34" charset="0"/>
              <a:buChar char="•"/>
            </a:pPr>
            <a:r>
              <a:rPr lang="en-US" dirty="0" err="1">
                <a:solidFill>
                  <a:schemeClr val="accent2">
                    <a:lumMod val="75000"/>
                  </a:schemeClr>
                </a:solidFill>
              </a:rPr>
              <a:t>toggleClass</a:t>
            </a:r>
            <a:r>
              <a:rPr lang="en-US" dirty="0">
                <a:solidFill>
                  <a:schemeClr val="accent2">
                    <a:lumMod val="75000"/>
                  </a:schemeClr>
                </a:solidFill>
              </a:rPr>
              <a:t>()</a:t>
            </a:r>
          </a:p>
          <a:p>
            <a:pPr marL="285750" indent="-285750" algn="l">
              <a:buFont typeface="Arial" panose="020B0604020202020204" pitchFamily="34" charset="0"/>
              <a:buChar char="•"/>
            </a:pPr>
            <a:r>
              <a:rPr lang="en-US" dirty="0" err="1">
                <a:solidFill>
                  <a:schemeClr val="accent2">
                    <a:lumMod val="75000"/>
                  </a:schemeClr>
                </a:solidFill>
              </a:rPr>
              <a:t>triggerHandler</a:t>
            </a:r>
            <a:r>
              <a:rPr lang="en-US" dirty="0">
                <a:solidFill>
                  <a:schemeClr val="accent2">
                    <a:lumMod val="75000"/>
                  </a:schemeClr>
                </a:solidFill>
              </a:rPr>
              <a:t>() </a:t>
            </a:r>
            <a:endParaRPr lang="en-US" dirty="0" smtClean="0">
              <a:solidFill>
                <a:schemeClr val="accent2">
                  <a:lumMod val="75000"/>
                </a:schemeClr>
              </a:solidFill>
            </a:endParaRPr>
          </a:p>
          <a:p>
            <a:pPr marL="285750" indent="-285750" algn="l">
              <a:buFont typeface="Arial" panose="020B0604020202020204" pitchFamily="34" charset="0"/>
              <a:buChar char="•"/>
            </a:pPr>
            <a:r>
              <a:rPr lang="en-US" dirty="0" smtClean="0">
                <a:solidFill>
                  <a:schemeClr val="accent2">
                    <a:lumMod val="75000"/>
                  </a:schemeClr>
                </a:solidFill>
              </a:rPr>
              <a:t>unbind</a:t>
            </a:r>
            <a:r>
              <a:rPr lang="en-US" dirty="0">
                <a:solidFill>
                  <a:schemeClr val="accent2">
                    <a:lumMod val="75000"/>
                  </a:schemeClr>
                </a:solidFill>
              </a:rPr>
              <a:t>() </a:t>
            </a:r>
            <a:endParaRPr lang="en-US" dirty="0" smtClean="0">
              <a:solidFill>
                <a:schemeClr val="accent2">
                  <a:lumMod val="75000"/>
                </a:schemeClr>
              </a:solidFill>
            </a:endParaRPr>
          </a:p>
          <a:p>
            <a:pPr marL="285750" indent="-285750" algn="l">
              <a:buFont typeface="Arial" panose="020B0604020202020204" pitchFamily="34" charset="0"/>
              <a:buChar char="•"/>
            </a:pPr>
            <a:r>
              <a:rPr lang="en-US" dirty="0" err="1" smtClean="0">
                <a:solidFill>
                  <a:schemeClr val="accent2">
                    <a:lumMod val="75000"/>
                  </a:schemeClr>
                </a:solidFill>
              </a:rPr>
              <a:t>val</a:t>
            </a:r>
            <a:r>
              <a:rPr lang="en-US" dirty="0">
                <a:solidFill>
                  <a:schemeClr val="accent2">
                    <a:lumMod val="75000"/>
                  </a:schemeClr>
                </a:solidFill>
              </a:rPr>
              <a:t>()</a:t>
            </a:r>
          </a:p>
          <a:p>
            <a:pPr marL="285750" indent="-285750" algn="l">
              <a:buFont typeface="Arial" panose="020B0604020202020204" pitchFamily="34" charset="0"/>
              <a:buChar char="•"/>
            </a:pPr>
            <a:r>
              <a:rPr lang="en-US" dirty="0">
                <a:solidFill>
                  <a:schemeClr val="accent2">
                    <a:lumMod val="75000"/>
                  </a:schemeClr>
                </a:solidFill>
              </a:rPr>
              <a:t>wrap()</a:t>
            </a:r>
            <a:endParaRPr lang="he-IL" dirty="0">
              <a:solidFill>
                <a:schemeClr val="accent2">
                  <a:lumMod val="75000"/>
                </a:schemeClr>
              </a:solidFill>
            </a:endParaRPr>
          </a:p>
        </p:txBody>
      </p:sp>
    </p:spTree>
    <p:extLst>
      <p:ext uri="{BB962C8B-B14F-4D97-AF65-F5344CB8AC3E}">
        <p14:creationId xmlns:p14="http://schemas.microsoft.com/office/powerpoint/2010/main" val="24144817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b="1" dirty="0" smtClean="0"/>
              <a:t>Introduction </a:t>
            </a:r>
            <a:r>
              <a:rPr lang="en-US" dirty="0" smtClean="0"/>
              <a:t> - What </a:t>
            </a:r>
            <a:r>
              <a:rPr lang="en-US" dirty="0"/>
              <a:t>is Directive</a:t>
            </a:r>
            <a:r>
              <a:rPr lang="en-US" dirty="0" smtClean="0"/>
              <a:t>?</a:t>
            </a:r>
            <a:r>
              <a:rPr lang="en-US" b="1" dirty="0"/>
              <a:t> </a:t>
            </a:r>
            <a:endParaRPr lang="en-US" b="1" dirty="0" smtClean="0"/>
          </a:p>
          <a:p>
            <a:pPr marL="457200" indent="-457200">
              <a:buFont typeface="+mj-lt"/>
              <a:buAutoNum type="arabicPeriod"/>
            </a:pPr>
            <a:r>
              <a:rPr lang="en-US" b="1" dirty="0" smtClean="0"/>
              <a:t>Demo</a:t>
            </a:r>
            <a:r>
              <a:rPr lang="en-US" dirty="0" smtClean="0"/>
              <a:t> – Slider Example</a:t>
            </a:r>
          </a:p>
          <a:p>
            <a:pPr marL="457200" indent="-457200">
              <a:buFont typeface="+mj-lt"/>
              <a:buAutoNum type="arabicPeriod"/>
            </a:pPr>
            <a:r>
              <a:rPr lang="en-US" b="1" dirty="0" smtClean="0"/>
              <a:t>Normalizations</a:t>
            </a:r>
            <a:r>
              <a:rPr lang="en-US" dirty="0" smtClean="0"/>
              <a:t> – How Angular Normalizes directive</a:t>
            </a:r>
          </a:p>
          <a:p>
            <a:pPr marL="457200" indent="-457200">
              <a:buFont typeface="+mj-lt"/>
              <a:buAutoNum type="arabicPeriod"/>
            </a:pPr>
            <a:r>
              <a:rPr lang="en-US" dirty="0" smtClean="0"/>
              <a:t> </a:t>
            </a:r>
            <a:r>
              <a:rPr lang="en-US" b="1" dirty="0" smtClean="0"/>
              <a:t>Directive Definition Object </a:t>
            </a:r>
            <a:r>
              <a:rPr lang="en-US" dirty="0" smtClean="0"/>
              <a:t>– The properties definition of directive</a:t>
            </a:r>
            <a:endParaRPr lang="en-US" dirty="0"/>
          </a:p>
          <a:p>
            <a:pPr marL="457200" indent="-457200">
              <a:buFont typeface="+mj-lt"/>
              <a:buAutoNum type="arabicPeriod"/>
            </a:pPr>
            <a:r>
              <a:rPr lang="en-US" b="1" dirty="0" smtClean="0"/>
              <a:t>directive order executing </a:t>
            </a:r>
            <a:r>
              <a:rPr lang="en-US" dirty="0" smtClean="0"/>
              <a:t>– $compile order executing</a:t>
            </a:r>
          </a:p>
        </p:txBody>
      </p:sp>
    </p:spTree>
    <p:extLst>
      <p:ext uri="{BB962C8B-B14F-4D97-AF65-F5344CB8AC3E}">
        <p14:creationId xmlns:p14="http://schemas.microsoft.com/office/powerpoint/2010/main" val="41942619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link </a:t>
            </a:r>
          </a:p>
        </p:txBody>
      </p:sp>
      <p:sp>
        <p:nvSpPr>
          <p:cNvPr id="10" name="Content Placeholder 9"/>
          <p:cNvSpPr>
            <a:spLocks noGrp="1"/>
          </p:cNvSpPr>
          <p:nvPr>
            <p:ph idx="1"/>
          </p:nvPr>
        </p:nvSpPr>
        <p:spPr/>
        <p:txBody>
          <a:bodyPr>
            <a:normAutofit/>
          </a:bodyPr>
          <a:lstStyle/>
          <a:p>
            <a:pPr marL="0" indent="0">
              <a:buNone/>
            </a:pPr>
            <a:r>
              <a:rPr lang="en-US" dirty="0" err="1"/>
              <a:t>AngularJs</a:t>
            </a:r>
            <a:r>
              <a:rPr lang="en-US" dirty="0"/>
              <a:t> allows to set the link property to an object also. Advantage of having an object is, we can split the link function into two separate methods called, </a:t>
            </a:r>
            <a:r>
              <a:rPr lang="en-US" dirty="0">
                <a:solidFill>
                  <a:schemeClr val="accent2">
                    <a:lumMod val="75000"/>
                  </a:schemeClr>
                </a:solidFill>
              </a:rPr>
              <a:t>pre-link</a:t>
            </a:r>
            <a:r>
              <a:rPr lang="en-US" dirty="0"/>
              <a:t> and </a:t>
            </a:r>
            <a:r>
              <a:rPr lang="en-US" dirty="0" smtClean="0">
                <a:solidFill>
                  <a:schemeClr val="accent2">
                    <a:lumMod val="75000"/>
                  </a:schemeClr>
                </a:solidFill>
              </a:rPr>
              <a:t>post-link</a:t>
            </a:r>
          </a:p>
          <a:p>
            <a:pPr marL="0" indent="0">
              <a:buNone/>
            </a:pPr>
            <a:endParaRPr lang="en-US" dirty="0" smtClean="0">
              <a:solidFill>
                <a:schemeClr val="accent2">
                  <a:lumMod val="75000"/>
                </a:schemeClr>
              </a:solidFill>
            </a:endParaRPr>
          </a:p>
          <a:p>
            <a:pPr marL="0" indent="0">
              <a:buNone/>
            </a:pPr>
            <a:endParaRPr lang="en-US" dirty="0">
              <a:solidFill>
                <a:schemeClr val="accent2">
                  <a:lumMod val="75000"/>
                </a:schemeClr>
              </a:solidFill>
            </a:endParaRPr>
          </a:p>
          <a:p>
            <a:pPr marL="0" indent="0">
              <a:buNone/>
            </a:pPr>
            <a:endParaRPr lang="en-US" dirty="0">
              <a:solidFill>
                <a:schemeClr val="accent2">
                  <a:lumMod val="75000"/>
                </a:schemeClr>
              </a:solidFill>
            </a:endParaRPr>
          </a:p>
        </p:txBody>
      </p:sp>
      <p:pic>
        <p:nvPicPr>
          <p:cNvPr id="3" name="תמונה 2"/>
          <p:cNvPicPr>
            <a:picLocks noChangeAspect="1"/>
          </p:cNvPicPr>
          <p:nvPr/>
        </p:nvPicPr>
        <p:blipFill>
          <a:blip r:embed="rId3"/>
          <a:stretch>
            <a:fillRect/>
          </a:stretch>
        </p:blipFill>
        <p:spPr>
          <a:xfrm>
            <a:off x="6343275" y="2509331"/>
            <a:ext cx="5230091" cy="3706164"/>
          </a:xfrm>
          <a:prstGeom prst="rect">
            <a:avLst/>
          </a:prstGeom>
          <a:ln>
            <a:solidFill>
              <a:schemeClr val="accent1"/>
            </a:solidFill>
          </a:ln>
        </p:spPr>
      </p:pic>
      <p:pic>
        <p:nvPicPr>
          <p:cNvPr id="4" name="תמונה 3"/>
          <p:cNvPicPr>
            <a:picLocks noChangeAspect="1"/>
          </p:cNvPicPr>
          <p:nvPr/>
        </p:nvPicPr>
        <p:blipFill>
          <a:blip r:embed="rId4"/>
          <a:stretch>
            <a:fillRect/>
          </a:stretch>
        </p:blipFill>
        <p:spPr>
          <a:xfrm>
            <a:off x="1097280" y="2550115"/>
            <a:ext cx="4718953" cy="3706164"/>
          </a:xfrm>
          <a:prstGeom prst="rect">
            <a:avLst/>
          </a:prstGeom>
          <a:ln>
            <a:solidFill>
              <a:schemeClr val="accent1"/>
            </a:solidFill>
          </a:ln>
        </p:spPr>
      </p:pic>
      <p:sp>
        <p:nvSpPr>
          <p:cNvPr id="5" name="שווה 4"/>
          <p:cNvSpPr/>
          <p:nvPr/>
        </p:nvSpPr>
        <p:spPr>
          <a:xfrm>
            <a:off x="5140487" y="3585359"/>
            <a:ext cx="1937657" cy="1025236"/>
          </a:xfrm>
          <a:prstGeom prst="mathEqual">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1" anchor="ctr"/>
          <a:lstStyle/>
          <a:p>
            <a:pPr algn="ctr"/>
            <a:endParaRPr lang="he-IL">
              <a:solidFill>
                <a:schemeClr val="tx1"/>
              </a:solidFill>
            </a:endParaRPr>
          </a:p>
        </p:txBody>
      </p:sp>
      <p:sp>
        <p:nvSpPr>
          <p:cNvPr id="6" name="מלבן 5"/>
          <p:cNvSpPr/>
          <p:nvPr/>
        </p:nvSpPr>
        <p:spPr>
          <a:xfrm>
            <a:off x="6585527" y="2974108"/>
            <a:ext cx="1439678" cy="758795"/>
          </a:xfrm>
          <a:prstGeom prst="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1" anchor="ctr"/>
          <a:lstStyle/>
          <a:p>
            <a:pPr algn="ctr"/>
            <a:endParaRPr lang="he-IL"/>
          </a:p>
        </p:txBody>
      </p:sp>
      <p:sp>
        <p:nvSpPr>
          <p:cNvPr id="11" name="מלבן 10"/>
          <p:cNvSpPr/>
          <p:nvPr/>
        </p:nvSpPr>
        <p:spPr>
          <a:xfrm>
            <a:off x="1428959" y="2974108"/>
            <a:ext cx="1439678" cy="758795"/>
          </a:xfrm>
          <a:prstGeom prst="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1" anchor="ctr"/>
          <a:lstStyle/>
          <a:p>
            <a:pPr algn="ctr"/>
            <a:endParaRPr lang="he-IL"/>
          </a:p>
        </p:txBody>
      </p:sp>
    </p:spTree>
    <p:extLst>
      <p:ext uri="{BB962C8B-B14F-4D97-AF65-F5344CB8AC3E}">
        <p14:creationId xmlns:p14="http://schemas.microsoft.com/office/powerpoint/2010/main" val="35888698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link </a:t>
            </a:r>
          </a:p>
        </p:txBody>
      </p:sp>
      <p:sp>
        <p:nvSpPr>
          <p:cNvPr id="10" name="Content Placeholder 9"/>
          <p:cNvSpPr>
            <a:spLocks noGrp="1"/>
          </p:cNvSpPr>
          <p:nvPr>
            <p:ph idx="1"/>
          </p:nvPr>
        </p:nvSpPr>
        <p:spPr>
          <a:xfrm>
            <a:off x="1097280" y="1845734"/>
            <a:ext cx="10474234" cy="680085"/>
          </a:xfrm>
        </p:spPr>
        <p:txBody>
          <a:bodyPr>
            <a:normAutofit/>
          </a:bodyPr>
          <a:lstStyle/>
          <a:p>
            <a:pPr marL="0" indent="0">
              <a:buNone/>
            </a:pPr>
            <a:r>
              <a:rPr lang="en-US" dirty="0" smtClean="0"/>
              <a:t>let’s try add title to directive and put son directive in the directive. The son directive get in post link the parent directive name and </a:t>
            </a:r>
            <a:r>
              <a:rPr lang="en-US" dirty="0" err="1" smtClean="0"/>
              <a:t>concat</a:t>
            </a:r>
            <a:r>
              <a:rPr lang="en-US" dirty="0" smtClean="0"/>
              <a:t> it in its string</a:t>
            </a:r>
            <a:r>
              <a:rPr lang="en-US" dirty="0"/>
              <a:t>, Notice that the dad’s name is undefined ?</a:t>
            </a:r>
          </a:p>
          <a:p>
            <a:pPr marL="0" indent="0">
              <a:buNone/>
            </a:pPr>
            <a:endParaRPr lang="en-US" dirty="0"/>
          </a:p>
          <a:p>
            <a:pPr marL="0" indent="0">
              <a:buNone/>
            </a:pPr>
            <a:endParaRPr lang="en-US" dirty="0" smtClean="0">
              <a:solidFill>
                <a:schemeClr val="accent2">
                  <a:lumMod val="75000"/>
                </a:schemeClr>
              </a:solidFill>
            </a:endParaRPr>
          </a:p>
          <a:p>
            <a:pPr marL="0" indent="0">
              <a:buNone/>
            </a:pPr>
            <a:endParaRPr lang="en-US" dirty="0">
              <a:solidFill>
                <a:schemeClr val="accent2">
                  <a:lumMod val="75000"/>
                </a:schemeClr>
              </a:solidFill>
            </a:endParaRPr>
          </a:p>
        </p:txBody>
      </p:sp>
      <p:pic>
        <p:nvPicPr>
          <p:cNvPr id="2" name="תמונה 1"/>
          <p:cNvPicPr>
            <a:picLocks noChangeAspect="1"/>
          </p:cNvPicPr>
          <p:nvPr/>
        </p:nvPicPr>
        <p:blipFill>
          <a:blip r:embed="rId3"/>
          <a:stretch>
            <a:fillRect/>
          </a:stretch>
        </p:blipFill>
        <p:spPr>
          <a:xfrm>
            <a:off x="1097280" y="2725844"/>
            <a:ext cx="5029200" cy="981075"/>
          </a:xfrm>
          <a:prstGeom prst="rect">
            <a:avLst/>
          </a:prstGeom>
          <a:ln>
            <a:solidFill>
              <a:schemeClr val="accent1"/>
            </a:solidFill>
          </a:ln>
        </p:spPr>
      </p:pic>
      <p:pic>
        <p:nvPicPr>
          <p:cNvPr id="6" name="תמונה 5"/>
          <p:cNvPicPr>
            <a:picLocks noChangeAspect="1"/>
          </p:cNvPicPr>
          <p:nvPr/>
        </p:nvPicPr>
        <p:blipFill>
          <a:blip r:embed="rId4"/>
          <a:stretch>
            <a:fillRect/>
          </a:stretch>
        </p:blipFill>
        <p:spPr>
          <a:xfrm>
            <a:off x="1097280" y="3706919"/>
            <a:ext cx="5020491" cy="781050"/>
          </a:xfrm>
          <a:prstGeom prst="rect">
            <a:avLst/>
          </a:prstGeom>
          <a:ln>
            <a:solidFill>
              <a:schemeClr val="accent1"/>
            </a:solidFill>
          </a:ln>
        </p:spPr>
      </p:pic>
      <p:pic>
        <p:nvPicPr>
          <p:cNvPr id="7" name="תמונה 6"/>
          <p:cNvPicPr>
            <a:picLocks noChangeAspect="1"/>
          </p:cNvPicPr>
          <p:nvPr/>
        </p:nvPicPr>
        <p:blipFill>
          <a:blip r:embed="rId5"/>
          <a:stretch>
            <a:fillRect/>
          </a:stretch>
        </p:blipFill>
        <p:spPr>
          <a:xfrm>
            <a:off x="6358544" y="2725844"/>
            <a:ext cx="5070764" cy="1762125"/>
          </a:xfrm>
          <a:prstGeom prst="rect">
            <a:avLst/>
          </a:prstGeom>
          <a:ln>
            <a:solidFill>
              <a:schemeClr val="accent1"/>
            </a:solidFill>
          </a:ln>
        </p:spPr>
      </p:pic>
      <p:sp>
        <p:nvSpPr>
          <p:cNvPr id="8" name="TextBox 7"/>
          <p:cNvSpPr txBox="1"/>
          <p:nvPr/>
        </p:nvSpPr>
        <p:spPr>
          <a:xfrm>
            <a:off x="1097280" y="2397735"/>
            <a:ext cx="2315391" cy="369332"/>
          </a:xfrm>
          <a:prstGeom prst="rect">
            <a:avLst/>
          </a:prstGeom>
          <a:noFill/>
        </p:spPr>
        <p:txBody>
          <a:bodyPr wrap="square" rtlCol="1">
            <a:spAutoFit/>
          </a:bodyPr>
          <a:lstStyle/>
          <a:p>
            <a:r>
              <a:rPr lang="en-US" dirty="0" smtClean="0">
                <a:ln w="0"/>
                <a:solidFill>
                  <a:schemeClr val="accent1"/>
                </a:solidFill>
                <a:effectLst>
                  <a:outerShdw blurRad="38100" dist="25400" dir="5400000" algn="ctr" rotWithShape="0">
                    <a:srgbClr val="6E747A">
                      <a:alpha val="43000"/>
                    </a:srgbClr>
                  </a:outerShdw>
                </a:effectLst>
              </a:rPr>
              <a:t>dad directive: </a:t>
            </a:r>
            <a:endParaRPr lang="he-IL" dirty="0">
              <a:ln w="0"/>
              <a:solidFill>
                <a:schemeClr val="accent1"/>
              </a:solidFill>
              <a:effectLst>
                <a:outerShdw blurRad="38100" dist="25400" dir="5400000" algn="ctr" rotWithShape="0">
                  <a:srgbClr val="6E747A">
                    <a:alpha val="43000"/>
                  </a:srgbClr>
                </a:outerShdw>
              </a:effectLst>
            </a:endParaRPr>
          </a:p>
        </p:txBody>
      </p:sp>
      <p:sp>
        <p:nvSpPr>
          <p:cNvPr id="12" name="TextBox 11"/>
          <p:cNvSpPr txBox="1"/>
          <p:nvPr/>
        </p:nvSpPr>
        <p:spPr>
          <a:xfrm>
            <a:off x="6334397" y="2422962"/>
            <a:ext cx="2315391" cy="369332"/>
          </a:xfrm>
          <a:prstGeom prst="rect">
            <a:avLst/>
          </a:prstGeom>
          <a:noFill/>
        </p:spPr>
        <p:txBody>
          <a:bodyPr wrap="square" rtlCol="1">
            <a:spAutoFit/>
          </a:bodyPr>
          <a:lstStyle/>
          <a:p>
            <a:r>
              <a:rPr lang="en-US" dirty="0" smtClean="0">
                <a:ln w="0"/>
                <a:solidFill>
                  <a:schemeClr val="accent1"/>
                </a:solidFill>
                <a:effectLst>
                  <a:outerShdw blurRad="38100" dist="25400" dir="5400000" algn="ctr" rotWithShape="0">
                    <a:srgbClr val="6E747A">
                      <a:alpha val="43000"/>
                    </a:srgbClr>
                  </a:outerShdw>
                </a:effectLst>
              </a:rPr>
              <a:t>son directive: </a:t>
            </a:r>
            <a:endParaRPr lang="he-IL" dirty="0">
              <a:ln w="0"/>
              <a:solidFill>
                <a:schemeClr val="accent1"/>
              </a:solidFill>
              <a:effectLst>
                <a:outerShdw blurRad="38100" dist="25400" dir="5400000" algn="ctr" rotWithShape="0">
                  <a:srgbClr val="6E747A">
                    <a:alpha val="43000"/>
                  </a:srgbClr>
                </a:outerShdw>
              </a:effectLst>
            </a:endParaRPr>
          </a:p>
        </p:txBody>
      </p:sp>
      <p:pic>
        <p:nvPicPr>
          <p:cNvPr id="13" name="תמונה 12"/>
          <p:cNvPicPr>
            <a:picLocks noChangeAspect="1"/>
          </p:cNvPicPr>
          <p:nvPr/>
        </p:nvPicPr>
        <p:blipFill>
          <a:blip r:embed="rId6"/>
          <a:stretch>
            <a:fillRect/>
          </a:stretch>
        </p:blipFill>
        <p:spPr>
          <a:xfrm>
            <a:off x="1097281" y="4757738"/>
            <a:ext cx="10332028" cy="1457325"/>
          </a:xfrm>
          <a:prstGeom prst="rect">
            <a:avLst/>
          </a:prstGeom>
          <a:ln>
            <a:solidFill>
              <a:schemeClr val="accent1"/>
            </a:solidFill>
          </a:ln>
        </p:spPr>
      </p:pic>
      <p:sp>
        <p:nvSpPr>
          <p:cNvPr id="15" name="TextBox 14"/>
          <p:cNvSpPr txBox="1"/>
          <p:nvPr/>
        </p:nvSpPr>
        <p:spPr>
          <a:xfrm>
            <a:off x="1097280" y="4416043"/>
            <a:ext cx="2315391" cy="369332"/>
          </a:xfrm>
          <a:prstGeom prst="rect">
            <a:avLst/>
          </a:prstGeom>
          <a:noFill/>
        </p:spPr>
        <p:txBody>
          <a:bodyPr wrap="square" rtlCol="1">
            <a:spAutoFit/>
          </a:bodyPr>
          <a:lstStyle/>
          <a:p>
            <a:r>
              <a:rPr lang="en-US" dirty="0" err="1" smtClean="0">
                <a:ln w="0"/>
                <a:solidFill>
                  <a:schemeClr val="accent1"/>
                </a:solidFill>
                <a:effectLst>
                  <a:outerShdw blurRad="38100" dist="25400" dir="5400000" algn="ctr" rotWithShape="0">
                    <a:srgbClr val="6E747A">
                      <a:alpha val="43000"/>
                    </a:srgbClr>
                  </a:outerShdw>
                </a:effectLst>
              </a:rPr>
              <a:t>Resault</a:t>
            </a:r>
            <a:r>
              <a:rPr lang="en-US" dirty="0" smtClean="0">
                <a:ln w="0"/>
                <a:solidFill>
                  <a:schemeClr val="accent1"/>
                </a:solidFill>
                <a:effectLst>
                  <a:outerShdw blurRad="38100" dist="25400" dir="5400000" algn="ctr" rotWithShape="0">
                    <a:srgbClr val="6E747A">
                      <a:alpha val="43000"/>
                    </a:srgbClr>
                  </a:outerShdw>
                </a:effectLst>
              </a:rPr>
              <a:t>:</a:t>
            </a:r>
            <a:endParaRPr lang="he-IL"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083910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link </a:t>
            </a:r>
          </a:p>
        </p:txBody>
      </p:sp>
      <p:sp>
        <p:nvSpPr>
          <p:cNvPr id="10" name="Content Placeholder 9"/>
          <p:cNvSpPr>
            <a:spLocks noGrp="1"/>
          </p:cNvSpPr>
          <p:nvPr>
            <p:ph idx="1"/>
          </p:nvPr>
        </p:nvSpPr>
        <p:spPr>
          <a:xfrm>
            <a:off x="1097280" y="1845733"/>
            <a:ext cx="10058400" cy="4424437"/>
          </a:xfrm>
        </p:spPr>
        <p:txBody>
          <a:bodyPr>
            <a:normAutofit fontScale="92500" lnSpcReduction="10000"/>
          </a:bodyPr>
          <a:lstStyle/>
          <a:p>
            <a:pPr marL="0" indent="0">
              <a:buNone/>
            </a:pPr>
            <a:r>
              <a:rPr lang="en-US" dirty="0"/>
              <a:t>Now let’s </a:t>
            </a:r>
            <a:r>
              <a:rPr lang="en-US" dirty="0" smtClean="0"/>
              <a:t>analyze </a:t>
            </a:r>
            <a:r>
              <a:rPr lang="en-US" dirty="0"/>
              <a:t>what happened. Here, both the dad and son directives have link functions, and both these link functions are post-links. When a directive contains multiple child directives, all of the child directive’s link functions executed first then the parent directive link function. So, in this case, when son directive’s link function executes, the dad directive is still not linked the data to the template. That’s why the son directive outputs the dad’s name as undefined</a:t>
            </a:r>
            <a:r>
              <a:rPr lang="en-US" dirty="0" smtClean="0"/>
              <a:t>.</a:t>
            </a:r>
          </a:p>
          <a:p>
            <a:pPr marL="0" indent="0">
              <a:buNone/>
            </a:pPr>
            <a:r>
              <a:rPr lang="en-US" u="sng" dirty="0"/>
              <a:t>How to solve this </a:t>
            </a:r>
            <a:r>
              <a:rPr lang="en-US" u="sng" dirty="0" smtClean="0"/>
              <a:t>issue?</a:t>
            </a:r>
          </a:p>
          <a:p>
            <a:pPr marL="0" indent="0">
              <a:buNone/>
            </a:pPr>
            <a:r>
              <a:rPr lang="en-US" dirty="0"/>
              <a:t>This is where the pre-link comes handy. A pre-link function of a directive will get executed before all of its child directives’ link functions. Let’s modify </a:t>
            </a:r>
            <a:r>
              <a:rPr lang="en-US" dirty="0" smtClean="0"/>
              <a:t>our dad directive :</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a:t>Dad’s name is now available to the </a:t>
            </a:r>
            <a:r>
              <a:rPr lang="en-US" dirty="0" smtClean="0"/>
              <a:t>son.</a:t>
            </a:r>
            <a:endParaRPr lang="en-US" dirty="0"/>
          </a:p>
          <a:p>
            <a:pPr marL="0" indent="0">
              <a:buNone/>
            </a:pPr>
            <a:endParaRPr lang="en-US" dirty="0"/>
          </a:p>
        </p:txBody>
      </p:sp>
      <p:pic>
        <p:nvPicPr>
          <p:cNvPr id="16" name="תמונה 15"/>
          <p:cNvPicPr>
            <a:picLocks noChangeAspect="1"/>
          </p:cNvPicPr>
          <p:nvPr/>
        </p:nvPicPr>
        <p:blipFill>
          <a:blip r:embed="rId3"/>
          <a:stretch>
            <a:fillRect/>
          </a:stretch>
        </p:blipFill>
        <p:spPr>
          <a:xfrm>
            <a:off x="1456507" y="4269241"/>
            <a:ext cx="5057775" cy="1228045"/>
          </a:xfrm>
          <a:prstGeom prst="rect">
            <a:avLst/>
          </a:prstGeom>
          <a:ln>
            <a:solidFill>
              <a:schemeClr val="accent1"/>
            </a:solidFill>
          </a:ln>
        </p:spPr>
      </p:pic>
    </p:spTree>
    <p:extLst>
      <p:ext uri="{BB962C8B-B14F-4D97-AF65-F5344CB8AC3E}">
        <p14:creationId xmlns:p14="http://schemas.microsoft.com/office/powerpoint/2010/main" val="42935877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link: </a:t>
            </a:r>
            <a:r>
              <a:rPr lang="en-US" b="1" dirty="0" smtClean="0"/>
              <a:t>Summary</a:t>
            </a:r>
            <a:endParaRPr lang="he-IL" dirty="0"/>
          </a:p>
        </p:txBody>
      </p:sp>
      <p:sp>
        <p:nvSpPr>
          <p:cNvPr id="3" name="מציין מיקום טקסט 2"/>
          <p:cNvSpPr>
            <a:spLocks noGrp="1"/>
          </p:cNvSpPr>
          <p:nvPr>
            <p:ph type="body" idx="1"/>
          </p:nvPr>
        </p:nvSpPr>
        <p:spPr/>
        <p:txBody>
          <a:bodyPr/>
          <a:lstStyle/>
          <a:p>
            <a:r>
              <a:rPr lang="en-US" dirty="0" smtClean="0"/>
              <a:t>post: </a:t>
            </a:r>
            <a:r>
              <a:rPr lang="en-US" dirty="0"/>
              <a:t> </a:t>
            </a:r>
            <a:endParaRPr lang="he-IL" dirty="0"/>
          </a:p>
        </p:txBody>
      </p:sp>
      <p:sp>
        <p:nvSpPr>
          <p:cNvPr id="4" name="מציין מיקום תוכן 3"/>
          <p:cNvSpPr>
            <a:spLocks noGrp="1"/>
          </p:cNvSpPr>
          <p:nvPr>
            <p:ph sz="half" idx="2"/>
          </p:nvPr>
        </p:nvSpPr>
        <p:spPr/>
        <p:txBody>
          <a:bodyPr/>
          <a:lstStyle/>
          <a:p>
            <a:pPr marL="201168" lvl="1" indent="0" fontAlgn="base">
              <a:buNone/>
            </a:pPr>
            <a:r>
              <a:rPr lang="en-US" dirty="0"/>
              <a:t>This is the most commonly used for data </a:t>
            </a:r>
            <a:r>
              <a:rPr lang="en-US" dirty="0" smtClean="0"/>
              <a:t>binding</a:t>
            </a:r>
          </a:p>
          <a:p>
            <a:pPr lvl="1" fontAlgn="base">
              <a:buFont typeface="Arial" panose="020B0604020202020204" pitchFamily="34" charset="0"/>
              <a:buChar char="•"/>
            </a:pPr>
            <a:r>
              <a:rPr lang="en-US" dirty="0" smtClean="0"/>
              <a:t>Safe </a:t>
            </a:r>
            <a:r>
              <a:rPr lang="en-US" dirty="0"/>
              <a:t>to attach event handlers to the DOM element</a:t>
            </a:r>
          </a:p>
          <a:p>
            <a:pPr lvl="1" fontAlgn="base">
              <a:buFont typeface="Arial" panose="020B0604020202020204" pitchFamily="34" charset="0"/>
              <a:buChar char="•"/>
            </a:pPr>
            <a:r>
              <a:rPr lang="en-US" dirty="0"/>
              <a:t>All children directives are linked, so it’s safe to access them</a:t>
            </a:r>
          </a:p>
          <a:p>
            <a:pPr lvl="1" fontAlgn="base">
              <a:buFont typeface="Arial" panose="020B0604020202020204" pitchFamily="34" charset="0"/>
              <a:buChar char="•"/>
            </a:pPr>
            <a:r>
              <a:rPr lang="en-US" dirty="0"/>
              <a:t>Never set any data required by the child directive here. Because child directive’s will be linked </a:t>
            </a:r>
            <a:r>
              <a:rPr lang="en-US" dirty="0" smtClean="0"/>
              <a:t>already</a:t>
            </a:r>
            <a:endParaRPr lang="en-US" dirty="0"/>
          </a:p>
        </p:txBody>
      </p:sp>
      <p:sp>
        <p:nvSpPr>
          <p:cNvPr id="5" name="מציין מיקום טקסט 4"/>
          <p:cNvSpPr>
            <a:spLocks noGrp="1"/>
          </p:cNvSpPr>
          <p:nvPr>
            <p:ph type="body" sz="quarter" idx="3"/>
          </p:nvPr>
        </p:nvSpPr>
        <p:spPr/>
        <p:txBody>
          <a:bodyPr>
            <a:normAutofit/>
          </a:bodyPr>
          <a:lstStyle/>
          <a:p>
            <a:r>
              <a:rPr lang="en-US" dirty="0" smtClean="0"/>
              <a:t>Pre</a:t>
            </a:r>
            <a:endParaRPr lang="he-IL" dirty="0"/>
          </a:p>
        </p:txBody>
      </p:sp>
      <p:sp>
        <p:nvSpPr>
          <p:cNvPr id="6" name="מציין מיקום תוכן 5"/>
          <p:cNvSpPr>
            <a:spLocks noGrp="1"/>
          </p:cNvSpPr>
          <p:nvPr>
            <p:ph sz="quarter" idx="4"/>
          </p:nvPr>
        </p:nvSpPr>
        <p:spPr/>
        <p:txBody>
          <a:bodyPr/>
          <a:lstStyle/>
          <a:p>
            <a:r>
              <a:rPr lang="en-US" dirty="0"/>
              <a:t>Used rarely. One of the use case is when a child directive requires data from its parent, the parent directive should set it through its pre-link </a:t>
            </a:r>
            <a:r>
              <a:rPr lang="en-US" dirty="0" smtClean="0"/>
              <a:t>function</a:t>
            </a:r>
          </a:p>
          <a:p>
            <a:pPr lvl="1">
              <a:buFont typeface="Arial" panose="020B0604020202020204" pitchFamily="34" charset="0"/>
              <a:buChar char="•"/>
            </a:pPr>
            <a:r>
              <a:rPr lang="en-US" dirty="0"/>
              <a:t>Set data required for its child directives</a:t>
            </a:r>
          </a:p>
          <a:p>
            <a:pPr lvl="1">
              <a:buFont typeface="Arial" panose="020B0604020202020204" pitchFamily="34" charset="0"/>
              <a:buChar char="•"/>
            </a:pPr>
            <a:r>
              <a:rPr lang="en-US" dirty="0"/>
              <a:t>Safe to attach event handlers to the DOM element</a:t>
            </a:r>
          </a:p>
          <a:p>
            <a:pPr lvl="1">
              <a:buFont typeface="Arial" panose="020B0604020202020204" pitchFamily="34" charset="0"/>
              <a:buChar char="•"/>
            </a:pPr>
            <a:r>
              <a:rPr lang="en-US" dirty="0"/>
              <a:t>Not safe to access DOM elements belong to child directives. They’re not linked yet.</a:t>
            </a:r>
            <a:endParaRPr lang="he-IL" dirty="0"/>
          </a:p>
        </p:txBody>
      </p:sp>
    </p:spTree>
    <p:extLst>
      <p:ext uri="{BB962C8B-B14F-4D97-AF65-F5344CB8AC3E}">
        <p14:creationId xmlns:p14="http://schemas.microsoft.com/office/powerpoint/2010/main" val="9841810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cope </a:t>
            </a:r>
            <a:endParaRPr lang="en-US" dirty="0"/>
          </a:p>
        </p:txBody>
      </p:sp>
      <p:sp>
        <p:nvSpPr>
          <p:cNvPr id="3" name="Content Placeholder 2"/>
          <p:cNvSpPr>
            <a:spLocks noGrp="1"/>
          </p:cNvSpPr>
          <p:nvPr>
            <p:ph idx="1"/>
          </p:nvPr>
        </p:nvSpPr>
        <p:spPr/>
        <p:txBody>
          <a:bodyPr>
            <a:normAutofit/>
          </a:bodyPr>
          <a:lstStyle/>
          <a:p>
            <a:pPr marL="201168" lvl="1" indent="0">
              <a:buNone/>
            </a:pPr>
            <a:r>
              <a:rPr lang="en-US" dirty="0" smtClean="0"/>
              <a:t>Options:</a:t>
            </a:r>
          </a:p>
          <a:p>
            <a:pPr lvl="1">
              <a:buFont typeface="Wingdings" panose="05000000000000000000" pitchFamily="2" charset="2"/>
              <a:buChar char="Ø"/>
            </a:pPr>
            <a:r>
              <a:rPr lang="en-US" b="1" dirty="0" smtClean="0"/>
              <a:t> false</a:t>
            </a:r>
            <a:r>
              <a:rPr lang="en-US" dirty="0" smtClean="0"/>
              <a:t>: (default) inherits from a parent scope</a:t>
            </a:r>
            <a:endParaRPr lang="en-US" dirty="0"/>
          </a:p>
          <a:p>
            <a:pPr lvl="1">
              <a:buFont typeface="Wingdings" panose="05000000000000000000" pitchFamily="2" charset="2"/>
              <a:buChar char="Ø"/>
            </a:pPr>
            <a:r>
              <a:rPr lang="en-US" b="1" dirty="0" smtClean="0"/>
              <a:t> true</a:t>
            </a:r>
            <a:r>
              <a:rPr lang="en-US" dirty="0" smtClean="0"/>
              <a:t>:  a new scope will be created for this directive</a:t>
            </a:r>
          </a:p>
          <a:p>
            <a:pPr lvl="1">
              <a:buFont typeface="Wingdings" panose="05000000000000000000" pitchFamily="2" charset="2"/>
              <a:buChar char="Ø"/>
            </a:pPr>
            <a:r>
              <a:rPr lang="en-US" b="1" dirty="0" smtClean="0"/>
              <a:t> {} </a:t>
            </a:r>
            <a:r>
              <a:rPr lang="en-US" dirty="0" smtClean="0"/>
              <a:t>: </a:t>
            </a:r>
            <a:r>
              <a:rPr lang="en-US" dirty="0"/>
              <a:t>a new isolated scope is </a:t>
            </a:r>
            <a:r>
              <a:rPr lang="en-US" dirty="0" smtClean="0"/>
              <a:t>created</a:t>
            </a:r>
          </a:p>
        </p:txBody>
      </p:sp>
    </p:spTree>
    <p:extLst>
      <p:ext uri="{BB962C8B-B14F-4D97-AF65-F5344CB8AC3E}">
        <p14:creationId xmlns:p14="http://schemas.microsoft.com/office/powerpoint/2010/main" val="12869980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Isolated scope </a:t>
            </a:r>
          </a:p>
        </p:txBody>
      </p:sp>
      <p:sp>
        <p:nvSpPr>
          <p:cNvPr id="3" name="Content Placeholder 2"/>
          <p:cNvSpPr>
            <a:spLocks noGrp="1"/>
          </p:cNvSpPr>
          <p:nvPr>
            <p:ph idx="1"/>
          </p:nvPr>
        </p:nvSpPr>
        <p:spPr/>
        <p:txBody>
          <a:bodyPr>
            <a:normAutofit/>
          </a:bodyPr>
          <a:lstStyle/>
          <a:p>
            <a:pPr marL="0" indent="0">
              <a:buNone/>
            </a:pPr>
            <a:r>
              <a:rPr lang="en-US" dirty="0" smtClean="0"/>
              <a:t>This </a:t>
            </a:r>
            <a:r>
              <a:rPr lang="en-US" dirty="0"/>
              <a:t>isolated scope does not inherit from a parent scope. Useful when creating reusable components, which should not accidentally read or modify data in the parent scope. The isolate scope object defines the properties of the local scope. Used to pass data to the directive. The keys </a:t>
            </a:r>
            <a:r>
              <a:rPr lang="en-US" dirty="0" smtClean="0"/>
              <a:t>of </a:t>
            </a:r>
            <a:r>
              <a:rPr lang="en-US" dirty="0"/>
              <a:t>the isolate scope object are the property names. The values define the relationship. </a:t>
            </a:r>
          </a:p>
          <a:p>
            <a:r>
              <a:rPr lang="en-US" dirty="0"/>
              <a:t>The possible values are: </a:t>
            </a:r>
          </a:p>
          <a:p>
            <a:pPr>
              <a:buFont typeface="Wingdings" panose="05000000000000000000" pitchFamily="2" charset="2"/>
              <a:buChar char="Ø"/>
            </a:pPr>
            <a:r>
              <a:rPr lang="en-US" dirty="0" smtClean="0"/>
              <a:t>@ </a:t>
            </a:r>
            <a:r>
              <a:rPr lang="en-US" dirty="0"/>
              <a:t>- binds to a string value. </a:t>
            </a:r>
          </a:p>
          <a:p>
            <a:pPr>
              <a:buFont typeface="Wingdings" panose="05000000000000000000" pitchFamily="2" charset="2"/>
              <a:buChar char="Ø"/>
            </a:pPr>
            <a:r>
              <a:rPr lang="en-US" dirty="0" smtClean="0"/>
              <a:t> </a:t>
            </a:r>
            <a:r>
              <a:rPr lang="en-US" dirty="0"/>
              <a:t>= - </a:t>
            </a:r>
            <a:r>
              <a:rPr lang="en-US" dirty="0" smtClean="0"/>
              <a:t>two way </a:t>
            </a:r>
            <a:r>
              <a:rPr lang="en-US" dirty="0"/>
              <a:t>binding to an object </a:t>
            </a:r>
          </a:p>
          <a:p>
            <a:pPr>
              <a:buFont typeface="Wingdings" panose="05000000000000000000" pitchFamily="2" charset="2"/>
              <a:buChar char="Ø"/>
            </a:pPr>
            <a:r>
              <a:rPr lang="en-US" dirty="0" smtClean="0"/>
              <a:t>&amp; </a:t>
            </a:r>
            <a:r>
              <a:rPr lang="en-US" dirty="0"/>
              <a:t>- Binding to an expression Optionally </a:t>
            </a:r>
            <a:endParaRPr lang="en-US" dirty="0" smtClean="0"/>
          </a:p>
          <a:p>
            <a:pPr marL="0" indent="0">
              <a:buNone/>
            </a:pPr>
            <a:r>
              <a:rPr lang="en-US" dirty="0" smtClean="0"/>
              <a:t>these </a:t>
            </a:r>
            <a:r>
              <a:rPr lang="en-US" dirty="0"/>
              <a:t>can all be followed by an attribute name, </a:t>
            </a:r>
            <a:r>
              <a:rPr lang="en-US" dirty="0" smtClean="0"/>
              <a:t>If </a:t>
            </a:r>
            <a:r>
              <a:rPr lang="en-US" dirty="0"/>
              <a:t>no attribute name is given, the name is assumed to be the same as the key</a:t>
            </a:r>
          </a:p>
          <a:p>
            <a:pPr marL="0" indent="0">
              <a:buNone/>
            </a:pPr>
            <a:endParaRPr lang="en-US" dirty="0"/>
          </a:p>
        </p:txBody>
      </p:sp>
    </p:spTree>
    <p:extLst>
      <p:ext uri="{BB962C8B-B14F-4D97-AF65-F5344CB8AC3E}">
        <p14:creationId xmlns:p14="http://schemas.microsoft.com/office/powerpoint/2010/main" val="35879686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Isolated scope </a:t>
            </a:r>
          </a:p>
        </p:txBody>
      </p:sp>
      <p:sp>
        <p:nvSpPr>
          <p:cNvPr id="4" name="מציין מיקום תוכן 3"/>
          <p:cNvSpPr>
            <a:spLocks noGrp="1"/>
          </p:cNvSpPr>
          <p:nvPr>
            <p:ph idx="1"/>
          </p:nvPr>
        </p:nvSpPr>
        <p:spPr/>
        <p:txBody>
          <a:bodyPr/>
          <a:lstStyle/>
          <a:p>
            <a:r>
              <a:rPr lang="en-US" dirty="0" smtClean="0"/>
              <a:t>For example:</a:t>
            </a:r>
          </a:p>
          <a:p>
            <a:endParaRPr lang="en-US" dirty="0"/>
          </a:p>
          <a:p>
            <a:endParaRPr lang="en-US" dirty="0" smtClean="0"/>
          </a:p>
          <a:p>
            <a:endParaRPr lang="en-US" dirty="0"/>
          </a:p>
        </p:txBody>
      </p:sp>
      <p:pic>
        <p:nvPicPr>
          <p:cNvPr id="9" name="תמונה 8"/>
          <p:cNvPicPr>
            <a:picLocks noChangeAspect="1"/>
          </p:cNvPicPr>
          <p:nvPr/>
        </p:nvPicPr>
        <p:blipFill>
          <a:blip r:embed="rId3"/>
          <a:stretch>
            <a:fillRect/>
          </a:stretch>
        </p:blipFill>
        <p:spPr>
          <a:xfrm>
            <a:off x="1540389" y="2462001"/>
            <a:ext cx="7800975" cy="2790825"/>
          </a:xfrm>
          <a:prstGeom prst="rect">
            <a:avLst/>
          </a:prstGeom>
          <a:ln>
            <a:solidFill>
              <a:schemeClr val="accent1"/>
            </a:solidFill>
          </a:ln>
        </p:spPr>
      </p:pic>
    </p:spTree>
    <p:extLst>
      <p:ext uri="{BB962C8B-B14F-4D97-AF65-F5344CB8AC3E}">
        <p14:creationId xmlns:p14="http://schemas.microsoft.com/office/powerpoint/2010/main" val="3633602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Isolated scope </a:t>
            </a:r>
          </a:p>
        </p:txBody>
      </p:sp>
      <p:sp>
        <p:nvSpPr>
          <p:cNvPr id="4" name="מציין מיקום תוכן 3"/>
          <p:cNvSpPr>
            <a:spLocks noGrp="1"/>
          </p:cNvSpPr>
          <p:nvPr>
            <p:ph idx="1"/>
          </p:nvPr>
        </p:nvSpPr>
        <p:spPr/>
        <p:txBody>
          <a:bodyPr/>
          <a:lstStyle/>
          <a:p>
            <a:r>
              <a:rPr lang="en-US" dirty="0" smtClean="0"/>
              <a:t>Implement in </a:t>
            </a:r>
            <a:r>
              <a:rPr lang="en-US" dirty="0"/>
              <a:t>controller:</a:t>
            </a:r>
          </a:p>
          <a:p>
            <a:endParaRPr lang="en-US" dirty="0"/>
          </a:p>
          <a:p>
            <a:endParaRPr lang="he-IL" dirty="0"/>
          </a:p>
          <a:p>
            <a:endParaRPr lang="en-US" dirty="0"/>
          </a:p>
          <a:p>
            <a:endParaRPr lang="en-US" dirty="0" smtClean="0"/>
          </a:p>
          <a:p>
            <a:endParaRPr lang="en-US" dirty="0"/>
          </a:p>
        </p:txBody>
      </p:sp>
      <p:pic>
        <p:nvPicPr>
          <p:cNvPr id="8" name="תמונה 7"/>
          <p:cNvPicPr>
            <a:picLocks noChangeAspect="1"/>
          </p:cNvPicPr>
          <p:nvPr/>
        </p:nvPicPr>
        <p:blipFill>
          <a:blip r:embed="rId3"/>
          <a:stretch>
            <a:fillRect/>
          </a:stretch>
        </p:blipFill>
        <p:spPr>
          <a:xfrm>
            <a:off x="1097280" y="2344299"/>
            <a:ext cx="10620375" cy="2590800"/>
          </a:xfrm>
          <a:prstGeom prst="rect">
            <a:avLst/>
          </a:prstGeom>
          <a:ln>
            <a:solidFill>
              <a:schemeClr val="accent1"/>
            </a:solidFill>
          </a:ln>
        </p:spPr>
      </p:pic>
    </p:spTree>
    <p:extLst>
      <p:ext uri="{BB962C8B-B14F-4D97-AF65-F5344CB8AC3E}">
        <p14:creationId xmlns:p14="http://schemas.microsoft.com/office/powerpoint/2010/main" val="39515516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t>
            </a:r>
            <a:r>
              <a:rPr lang="en-US" dirty="0" smtClean="0"/>
              <a:t>multiple directives </a:t>
            </a:r>
            <a:endParaRPr lang="en-US" dirty="0"/>
          </a:p>
        </p:txBody>
      </p:sp>
      <p:sp>
        <p:nvSpPr>
          <p:cNvPr id="4" name="מציין מיקום תוכן 3"/>
          <p:cNvSpPr>
            <a:spLocks noGrp="1"/>
          </p:cNvSpPr>
          <p:nvPr>
            <p:ph idx="1"/>
          </p:nvPr>
        </p:nvSpPr>
        <p:spPr>
          <a:xfrm>
            <a:off x="1097280" y="1845734"/>
            <a:ext cx="10058400" cy="4462702"/>
          </a:xfrm>
        </p:spPr>
        <p:txBody>
          <a:bodyPr/>
          <a:lstStyle/>
          <a:p>
            <a:pPr lvl="1">
              <a:buFont typeface="Wingdings" panose="05000000000000000000" pitchFamily="2" charset="2"/>
              <a:buChar char="Ø"/>
            </a:pPr>
            <a:r>
              <a:rPr lang="en-US" dirty="0" smtClean="0"/>
              <a:t>If </a:t>
            </a:r>
            <a:r>
              <a:rPr lang="en-US" dirty="0"/>
              <a:t>multiple directives</a:t>
            </a:r>
            <a:r>
              <a:rPr lang="en-US" dirty="0" smtClean="0"/>
              <a:t> </a:t>
            </a:r>
            <a:r>
              <a:rPr lang="en-US" dirty="0"/>
              <a:t>on the same element request a new scope(true), only </a:t>
            </a:r>
            <a:r>
              <a:rPr lang="en-US" b="1" dirty="0"/>
              <a:t>one new </a:t>
            </a:r>
            <a:r>
              <a:rPr lang="en-US" dirty="0"/>
              <a:t>scope is created. </a:t>
            </a:r>
          </a:p>
          <a:p>
            <a:pPr lvl="1">
              <a:buFont typeface="Wingdings" panose="05000000000000000000" pitchFamily="2" charset="2"/>
              <a:buChar char="Ø"/>
            </a:pPr>
            <a:r>
              <a:rPr lang="en-US" dirty="0"/>
              <a:t>isolate scope </a:t>
            </a:r>
            <a:r>
              <a:rPr lang="en-US" dirty="0" smtClean="0"/>
              <a:t>directive can’t be two directives with : isolate scope ({}) or a new scope (true) it </a:t>
            </a:r>
            <a:r>
              <a:rPr lang="en-US" dirty="0"/>
              <a:t>can be only with inherits scope  directive(false</a:t>
            </a:r>
            <a:r>
              <a:rPr lang="en-US" dirty="0" smtClean="0"/>
              <a:t>)</a:t>
            </a:r>
            <a:endParaRPr lang="en-US" dirty="0"/>
          </a:p>
          <a:p>
            <a:pPr lvl="1">
              <a:buFont typeface="Wingdings" panose="05000000000000000000" pitchFamily="2" charset="2"/>
              <a:buChar char="Ø"/>
            </a:pPr>
            <a:endParaRPr lang="en-US" dirty="0" smtClean="0"/>
          </a:p>
          <a:p>
            <a:pPr marL="201168" lvl="1" indent="0">
              <a:buNone/>
            </a:pPr>
            <a:endParaRPr lang="en-US" dirty="0" smtClean="0"/>
          </a:p>
          <a:p>
            <a:pPr marL="201168" lvl="1" indent="0">
              <a:buNone/>
            </a:pPr>
            <a:endParaRPr lang="en-US" dirty="0" smtClean="0"/>
          </a:p>
          <a:p>
            <a:pPr marL="201168" lvl="1" indent="0">
              <a:buNone/>
            </a:pPr>
            <a:endParaRPr lang="en-US" dirty="0" smtClean="0"/>
          </a:p>
          <a:p>
            <a:pPr marL="201168" lvl="1" indent="0">
              <a:buNone/>
            </a:pPr>
            <a:endParaRPr lang="en-US" dirty="0" smtClean="0"/>
          </a:p>
          <a:p>
            <a:pPr marL="201168" lvl="1" indent="0">
              <a:buNone/>
            </a:pPr>
            <a:endParaRPr lang="en-US" dirty="0"/>
          </a:p>
          <a:p>
            <a:pPr marL="201168" lvl="1" indent="0">
              <a:buNone/>
            </a:pPr>
            <a:endParaRPr lang="en-US" dirty="0" smtClean="0"/>
          </a:p>
          <a:p>
            <a:pPr marL="201168" lvl="1" indent="0">
              <a:buNone/>
            </a:pPr>
            <a:endParaRPr lang="en-US" dirty="0" smtClean="0"/>
          </a:p>
          <a:p>
            <a:pPr>
              <a:buFont typeface="Wingdings" panose="05000000000000000000" pitchFamily="2" charset="2"/>
              <a:buChar char="Ø"/>
            </a:pPr>
            <a:endParaRPr lang="en-US" dirty="0" smtClean="0"/>
          </a:p>
          <a:p>
            <a:endParaRPr lang="en-US" dirty="0" smtClean="0"/>
          </a:p>
          <a:p>
            <a:endParaRPr lang="he-IL" dirty="0" smtClean="0"/>
          </a:p>
          <a:p>
            <a:endParaRPr lang="en-US" dirty="0" smtClean="0"/>
          </a:p>
          <a:p>
            <a:endParaRPr lang="en-US" dirty="0" smtClean="0"/>
          </a:p>
          <a:p>
            <a:endParaRPr lang="en-US" dirty="0"/>
          </a:p>
        </p:txBody>
      </p:sp>
      <p:pic>
        <p:nvPicPr>
          <p:cNvPr id="5" name="תמונה 4"/>
          <p:cNvPicPr>
            <a:picLocks noChangeAspect="1"/>
          </p:cNvPicPr>
          <p:nvPr/>
        </p:nvPicPr>
        <p:blipFill>
          <a:blip r:embed="rId3"/>
          <a:stretch>
            <a:fillRect/>
          </a:stretch>
        </p:blipFill>
        <p:spPr>
          <a:xfrm>
            <a:off x="1278687" y="2778803"/>
            <a:ext cx="9876993" cy="352425"/>
          </a:xfrm>
          <a:prstGeom prst="rect">
            <a:avLst/>
          </a:prstGeom>
        </p:spPr>
      </p:pic>
      <p:pic>
        <p:nvPicPr>
          <p:cNvPr id="9" name="תמונה 8"/>
          <p:cNvPicPr>
            <a:picLocks noChangeAspect="1"/>
          </p:cNvPicPr>
          <p:nvPr/>
        </p:nvPicPr>
        <p:blipFill>
          <a:blip r:embed="rId4"/>
          <a:stretch>
            <a:fillRect/>
          </a:stretch>
        </p:blipFill>
        <p:spPr>
          <a:xfrm>
            <a:off x="1146971" y="3131228"/>
            <a:ext cx="4557311" cy="3095401"/>
          </a:xfrm>
          <a:prstGeom prst="rect">
            <a:avLst/>
          </a:prstGeom>
          <a:ln>
            <a:solidFill>
              <a:schemeClr val="accent1"/>
            </a:solidFill>
          </a:ln>
        </p:spPr>
      </p:pic>
      <p:pic>
        <p:nvPicPr>
          <p:cNvPr id="10" name="תמונה 9"/>
          <p:cNvPicPr>
            <a:picLocks noChangeAspect="1"/>
          </p:cNvPicPr>
          <p:nvPr/>
        </p:nvPicPr>
        <p:blipFill>
          <a:blip r:embed="rId5"/>
          <a:stretch>
            <a:fillRect/>
          </a:stretch>
        </p:blipFill>
        <p:spPr>
          <a:xfrm>
            <a:off x="6283439" y="3131228"/>
            <a:ext cx="4933950" cy="971550"/>
          </a:xfrm>
          <a:prstGeom prst="rect">
            <a:avLst/>
          </a:prstGeom>
          <a:ln>
            <a:solidFill>
              <a:schemeClr val="accent1"/>
            </a:solidFill>
          </a:ln>
        </p:spPr>
      </p:pic>
      <p:pic>
        <p:nvPicPr>
          <p:cNvPr id="11" name="תמונה 10"/>
          <p:cNvPicPr>
            <a:picLocks noChangeAspect="1"/>
          </p:cNvPicPr>
          <p:nvPr/>
        </p:nvPicPr>
        <p:blipFill>
          <a:blip r:embed="rId6"/>
          <a:stretch>
            <a:fillRect/>
          </a:stretch>
        </p:blipFill>
        <p:spPr>
          <a:xfrm>
            <a:off x="6283439" y="4105996"/>
            <a:ext cx="4933950" cy="838200"/>
          </a:xfrm>
          <a:prstGeom prst="rect">
            <a:avLst/>
          </a:prstGeom>
          <a:ln>
            <a:solidFill>
              <a:schemeClr val="accent1"/>
            </a:solidFill>
          </a:ln>
        </p:spPr>
      </p:pic>
      <p:sp>
        <p:nvSpPr>
          <p:cNvPr id="12" name="כפל 11"/>
          <p:cNvSpPr/>
          <p:nvPr/>
        </p:nvSpPr>
        <p:spPr>
          <a:xfrm>
            <a:off x="7441752" y="3087457"/>
            <a:ext cx="3713928" cy="208750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3" name="תמונה 12"/>
          <p:cNvPicPr>
            <a:picLocks noChangeAspect="1"/>
          </p:cNvPicPr>
          <p:nvPr/>
        </p:nvPicPr>
        <p:blipFill>
          <a:blip r:embed="rId7"/>
          <a:stretch>
            <a:fillRect/>
          </a:stretch>
        </p:blipFill>
        <p:spPr>
          <a:xfrm>
            <a:off x="6283439" y="5174961"/>
            <a:ext cx="4933950" cy="1133475"/>
          </a:xfrm>
          <a:prstGeom prst="rect">
            <a:avLst/>
          </a:prstGeom>
          <a:ln>
            <a:solidFill>
              <a:schemeClr val="accent1"/>
            </a:solidFill>
          </a:ln>
        </p:spPr>
      </p:pic>
      <p:sp>
        <p:nvSpPr>
          <p:cNvPr id="17" name="צורת L 16"/>
          <p:cNvSpPr/>
          <p:nvPr/>
        </p:nvSpPr>
        <p:spPr>
          <a:xfrm rot="18733553">
            <a:off x="9882076" y="5355586"/>
            <a:ext cx="1238338" cy="643669"/>
          </a:xfrm>
          <a:prstGeom prst="corner">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1" anchor="ctr"/>
          <a:lstStyle/>
          <a:p>
            <a:pPr algn="ctr"/>
            <a:endParaRPr lang="he-IL"/>
          </a:p>
        </p:txBody>
      </p:sp>
    </p:spTree>
    <p:extLst>
      <p:ext uri="{BB962C8B-B14F-4D97-AF65-F5344CB8AC3E}">
        <p14:creationId xmlns:p14="http://schemas.microsoft.com/office/powerpoint/2010/main" val="20420599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a:t>
            </a:r>
          </a:p>
        </p:txBody>
      </p:sp>
      <p:sp>
        <p:nvSpPr>
          <p:cNvPr id="3" name="Content Placeholder 2"/>
          <p:cNvSpPr>
            <a:spLocks noGrp="1"/>
          </p:cNvSpPr>
          <p:nvPr>
            <p:ph idx="1"/>
          </p:nvPr>
        </p:nvSpPr>
        <p:spPr/>
        <p:txBody>
          <a:bodyPr/>
          <a:lstStyle/>
          <a:p>
            <a:r>
              <a:rPr lang="en-US" dirty="0"/>
              <a:t>The priority is only relevant when you have multiple directives on one element. The priority determines in what order those directives will be </a:t>
            </a:r>
            <a:r>
              <a:rPr lang="en-US" dirty="0" smtClean="0"/>
              <a:t>applied/started </a:t>
            </a:r>
            <a:r>
              <a:rPr lang="en-US" dirty="0"/>
              <a:t>, from highest to lowest. The default is 0</a:t>
            </a:r>
            <a:r>
              <a:rPr lang="en-US" dirty="0" smtClean="0"/>
              <a:t>. </a:t>
            </a:r>
          </a:p>
          <a:p>
            <a:r>
              <a:rPr lang="en-US" dirty="0" smtClean="0"/>
              <a:t>In </a:t>
            </a:r>
            <a:r>
              <a:rPr lang="en-US" dirty="0"/>
              <a:t>most cases you wouldn't need a priority, but sometimes when you use the compile function, you want to make sure that your compile function runs </a:t>
            </a:r>
            <a:r>
              <a:rPr lang="en-US" dirty="0" smtClean="0"/>
              <a:t>first.</a:t>
            </a:r>
          </a:p>
        </p:txBody>
      </p:sp>
    </p:spTree>
    <p:extLst>
      <p:ext uri="{BB962C8B-B14F-4D97-AF65-F5344CB8AC3E}">
        <p14:creationId xmlns:p14="http://schemas.microsoft.com/office/powerpoint/2010/main" val="35554365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p:txBody>
          <a:bodyPr/>
          <a:lstStyle/>
          <a:p>
            <a:r>
              <a:rPr lang="en-US" dirty="0" smtClean="0"/>
              <a:t>What </a:t>
            </a:r>
            <a:r>
              <a:rPr lang="en-US" dirty="0"/>
              <a:t>is </a:t>
            </a:r>
            <a:r>
              <a:rPr lang="en-US" dirty="0" smtClean="0"/>
              <a:t>Directive and how to use it?</a:t>
            </a:r>
            <a:endParaRPr lang="en-US" dirty="0"/>
          </a:p>
        </p:txBody>
      </p:sp>
    </p:spTree>
    <p:extLst>
      <p:ext uri="{BB962C8B-B14F-4D97-AF65-F5344CB8AC3E}">
        <p14:creationId xmlns:p14="http://schemas.microsoft.com/office/powerpoint/2010/main" val="18289995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terminal </a:t>
            </a:r>
          </a:p>
        </p:txBody>
      </p:sp>
      <p:sp>
        <p:nvSpPr>
          <p:cNvPr id="3" name="Content Placeholder 2"/>
          <p:cNvSpPr>
            <a:spLocks noGrp="1"/>
          </p:cNvSpPr>
          <p:nvPr>
            <p:ph idx="1"/>
          </p:nvPr>
        </p:nvSpPr>
        <p:spPr/>
        <p:txBody>
          <a:bodyPr/>
          <a:lstStyle/>
          <a:p>
            <a:r>
              <a:rPr lang="en-US" dirty="0"/>
              <a:t>The terminal property is also only relevant for directives that are on the same HTML element. The terminal property tells Angular to skip all directives on that element that comes after it (lower priority). So this code might clear it up:</a:t>
            </a:r>
          </a:p>
          <a:p>
            <a:r>
              <a:rPr lang="en-US" dirty="0" smtClean="0"/>
              <a:t> </a:t>
            </a:r>
          </a:p>
        </p:txBody>
      </p:sp>
      <p:pic>
        <p:nvPicPr>
          <p:cNvPr id="5" name="תמונה 4"/>
          <p:cNvPicPr>
            <a:picLocks noChangeAspect="1"/>
          </p:cNvPicPr>
          <p:nvPr/>
        </p:nvPicPr>
        <p:blipFill>
          <a:blip r:embed="rId3"/>
          <a:stretch>
            <a:fillRect/>
          </a:stretch>
        </p:blipFill>
        <p:spPr>
          <a:xfrm>
            <a:off x="885144" y="2743880"/>
            <a:ext cx="6219825" cy="4114120"/>
          </a:xfrm>
          <a:prstGeom prst="rect">
            <a:avLst/>
          </a:prstGeom>
          <a:ln>
            <a:solidFill>
              <a:schemeClr val="accent1">
                <a:shade val="50000"/>
              </a:schemeClr>
            </a:solidFill>
          </a:ln>
        </p:spPr>
      </p:pic>
      <p:pic>
        <p:nvPicPr>
          <p:cNvPr id="7" name="תמונה 6"/>
          <p:cNvPicPr>
            <a:picLocks noChangeAspect="1"/>
          </p:cNvPicPr>
          <p:nvPr/>
        </p:nvPicPr>
        <p:blipFill>
          <a:blip r:embed="rId4"/>
          <a:stretch>
            <a:fillRect/>
          </a:stretch>
        </p:blipFill>
        <p:spPr>
          <a:xfrm>
            <a:off x="6038850" y="2943905"/>
            <a:ext cx="5448300" cy="752475"/>
          </a:xfrm>
          <a:prstGeom prst="rect">
            <a:avLst/>
          </a:prstGeom>
          <a:ln>
            <a:solidFill>
              <a:schemeClr val="accent1">
                <a:shade val="50000"/>
              </a:schemeClr>
            </a:solidFill>
          </a:ln>
        </p:spPr>
      </p:pic>
      <p:pic>
        <p:nvPicPr>
          <p:cNvPr id="8" name="תמונה 7"/>
          <p:cNvPicPr>
            <a:picLocks noChangeAspect="1"/>
          </p:cNvPicPr>
          <p:nvPr/>
        </p:nvPicPr>
        <p:blipFill>
          <a:blip r:embed="rId5"/>
          <a:stretch>
            <a:fillRect/>
          </a:stretch>
        </p:blipFill>
        <p:spPr>
          <a:xfrm>
            <a:off x="6038850" y="4360000"/>
            <a:ext cx="5648325" cy="1085850"/>
          </a:xfrm>
          <a:prstGeom prst="rect">
            <a:avLst/>
          </a:prstGeom>
          <a:ln>
            <a:solidFill>
              <a:schemeClr val="accent1">
                <a:shade val="50000"/>
              </a:schemeClr>
            </a:solidFill>
          </a:ln>
        </p:spPr>
      </p:pic>
    </p:spTree>
    <p:extLst>
      <p:ext uri="{BB962C8B-B14F-4D97-AF65-F5344CB8AC3E}">
        <p14:creationId xmlns:p14="http://schemas.microsoft.com/office/powerpoint/2010/main" val="4076709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a:t>
            </a:r>
            <a:endParaRPr lang="en-US" dirty="0"/>
          </a:p>
        </p:txBody>
      </p:sp>
      <p:sp>
        <p:nvSpPr>
          <p:cNvPr id="3" name="Content Placeholder 2"/>
          <p:cNvSpPr>
            <a:spLocks noGrp="1"/>
          </p:cNvSpPr>
          <p:nvPr>
            <p:ph idx="1"/>
          </p:nvPr>
        </p:nvSpPr>
        <p:spPr/>
        <p:txBody>
          <a:bodyPr>
            <a:normAutofit fontScale="92500" lnSpcReduction="10000"/>
          </a:bodyPr>
          <a:lstStyle/>
          <a:p>
            <a:r>
              <a:rPr lang="en-US" dirty="0"/>
              <a:t>Controller function, or string name of the controller for the directive. The can be shared with other directives by using require attribute. The controller is provided the following injectable items</a:t>
            </a:r>
            <a:r>
              <a:rPr lang="en-US" dirty="0" smtClean="0"/>
              <a:t>:</a:t>
            </a:r>
          </a:p>
          <a:p>
            <a:pPr>
              <a:buFont typeface="Wingdings" panose="05000000000000000000" pitchFamily="2" charset="2"/>
              <a:buChar char="Ø"/>
            </a:pPr>
            <a:r>
              <a:rPr lang="en-US" dirty="0" smtClean="0"/>
              <a:t> </a:t>
            </a:r>
            <a:r>
              <a:rPr lang="en-US" b="1" dirty="0" smtClean="0"/>
              <a:t>$</a:t>
            </a:r>
            <a:r>
              <a:rPr lang="en-US" b="1" dirty="0"/>
              <a:t>scope </a:t>
            </a:r>
            <a:r>
              <a:rPr lang="en-US" dirty="0"/>
              <a:t>- Current scope associated with the element </a:t>
            </a:r>
            <a:endParaRPr lang="en-US" dirty="0" smtClean="0"/>
          </a:p>
          <a:p>
            <a:pPr>
              <a:buFont typeface="Wingdings" panose="05000000000000000000" pitchFamily="2" charset="2"/>
              <a:buChar char="Ø"/>
            </a:pPr>
            <a:r>
              <a:rPr lang="en-US" dirty="0" smtClean="0"/>
              <a:t> </a:t>
            </a:r>
            <a:r>
              <a:rPr lang="en-US" b="1" dirty="0" smtClean="0"/>
              <a:t>$</a:t>
            </a:r>
            <a:r>
              <a:rPr lang="en-US" b="1" dirty="0"/>
              <a:t>element </a:t>
            </a:r>
            <a:r>
              <a:rPr lang="en-US" dirty="0"/>
              <a:t>- Current element </a:t>
            </a:r>
            <a:endParaRPr lang="en-US" dirty="0" smtClean="0"/>
          </a:p>
          <a:p>
            <a:pPr>
              <a:buFont typeface="Wingdings" panose="05000000000000000000" pitchFamily="2" charset="2"/>
              <a:buChar char="Ø"/>
            </a:pPr>
            <a:r>
              <a:rPr lang="en-US" dirty="0" smtClean="0"/>
              <a:t> </a:t>
            </a:r>
            <a:r>
              <a:rPr lang="en-US" b="1" dirty="0"/>
              <a:t>$</a:t>
            </a:r>
            <a:r>
              <a:rPr lang="en-US" b="1" dirty="0" err="1"/>
              <a:t>attrs</a:t>
            </a:r>
            <a:r>
              <a:rPr lang="en-US" b="1" dirty="0"/>
              <a:t> </a:t>
            </a:r>
            <a:r>
              <a:rPr lang="en-US" dirty="0"/>
              <a:t>- Current attributes object for the element </a:t>
            </a:r>
            <a:endParaRPr lang="en-US" dirty="0" smtClean="0"/>
          </a:p>
          <a:p>
            <a:pPr>
              <a:buFont typeface="Wingdings" panose="05000000000000000000" pitchFamily="2" charset="2"/>
              <a:buChar char="Ø"/>
            </a:pPr>
            <a:r>
              <a:rPr lang="en-US" dirty="0" smtClean="0"/>
              <a:t> </a:t>
            </a:r>
            <a:r>
              <a:rPr lang="en-US" b="1" dirty="0" smtClean="0"/>
              <a:t>$</a:t>
            </a:r>
            <a:r>
              <a:rPr lang="en-US" b="1" dirty="0" err="1"/>
              <a:t>transclude</a:t>
            </a:r>
            <a:r>
              <a:rPr lang="en-US" b="1" dirty="0"/>
              <a:t> </a:t>
            </a:r>
            <a:r>
              <a:rPr lang="en-US" dirty="0"/>
              <a:t>- A </a:t>
            </a:r>
            <a:r>
              <a:rPr lang="en-US" dirty="0" err="1"/>
              <a:t>transclude</a:t>
            </a:r>
            <a:r>
              <a:rPr lang="en-US" dirty="0"/>
              <a:t> linking function pre-bound to the correct </a:t>
            </a:r>
            <a:r>
              <a:rPr lang="en-US" dirty="0" err="1"/>
              <a:t>transclusion</a:t>
            </a:r>
            <a:r>
              <a:rPr lang="en-US" dirty="0"/>
              <a:t> scope. </a:t>
            </a:r>
            <a:r>
              <a:rPr lang="en-US" dirty="0" smtClean="0"/>
              <a:t>The </a:t>
            </a:r>
            <a:r>
              <a:rPr lang="en-US" dirty="0"/>
              <a:t>scope can be overridden by an optional first argument. function([scope], </a:t>
            </a:r>
            <a:r>
              <a:rPr lang="en-US" dirty="0" err="1"/>
              <a:t>cloneLinkingFn</a:t>
            </a:r>
            <a:r>
              <a:rPr lang="en-US" dirty="0"/>
              <a:t>). </a:t>
            </a:r>
            <a:endParaRPr lang="en-US" dirty="0" smtClean="0"/>
          </a:p>
          <a:p>
            <a:pPr marL="0" indent="0">
              <a:buNone/>
            </a:pPr>
            <a:endParaRPr lang="en-US" dirty="0"/>
          </a:p>
          <a:p>
            <a:pPr marL="0" indent="0">
              <a:buNone/>
            </a:pPr>
            <a:r>
              <a:rPr lang="en-US" dirty="0" smtClean="0"/>
              <a:t>Consider </a:t>
            </a:r>
            <a:r>
              <a:rPr lang="en-US" dirty="0"/>
              <a:t>using a controller instead of large link function. This provides separation and enhanced testability</a:t>
            </a:r>
            <a:r>
              <a:rPr lang="en-US" dirty="0" smtClean="0"/>
              <a:t>.</a:t>
            </a:r>
          </a:p>
          <a:p>
            <a:pPr marL="0" indent="0">
              <a:buNone/>
            </a:pPr>
            <a:r>
              <a:rPr lang="en-US" dirty="0" smtClean="0"/>
              <a:t>For understand </a:t>
            </a:r>
            <a:r>
              <a:rPr lang="en-US" dirty="0"/>
              <a:t>order executing: </a:t>
            </a:r>
            <a:r>
              <a:rPr lang="en-US" dirty="0">
                <a:hlinkClick r:id="rId3"/>
              </a:rPr>
              <a:t>http://</a:t>
            </a:r>
            <a:r>
              <a:rPr lang="en-US" dirty="0" smtClean="0">
                <a:hlinkClick r:id="rId3"/>
              </a:rPr>
              <a:t>plnkr.co/edit/CW7cF0?p=preview</a:t>
            </a:r>
            <a:endParaRPr lang="en-US" dirty="0" smtClean="0"/>
          </a:p>
          <a:p>
            <a:pPr marL="0" indent="0">
              <a:buNone/>
            </a:pPr>
            <a:endParaRPr lang="en-US" dirty="0" smtClean="0"/>
          </a:p>
        </p:txBody>
      </p:sp>
    </p:spTree>
    <p:extLst>
      <p:ext uri="{BB962C8B-B14F-4D97-AF65-F5344CB8AC3E}">
        <p14:creationId xmlns:p14="http://schemas.microsoft.com/office/powerpoint/2010/main" val="10655922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a:t>
            </a:r>
            <a:endParaRPr lang="en-US" dirty="0"/>
          </a:p>
        </p:txBody>
      </p:sp>
      <p:sp>
        <p:nvSpPr>
          <p:cNvPr id="3" name="Content Placeholder 2"/>
          <p:cNvSpPr>
            <a:spLocks noGrp="1"/>
          </p:cNvSpPr>
          <p:nvPr>
            <p:ph idx="1"/>
          </p:nvPr>
        </p:nvSpPr>
        <p:spPr/>
        <p:txBody>
          <a:bodyPr>
            <a:normAutofit/>
          </a:bodyPr>
          <a:lstStyle/>
          <a:p>
            <a:pPr fontAlgn="base"/>
            <a:r>
              <a:rPr lang="en-US" dirty="0"/>
              <a:t>Changing post-link to pre-link will solve the above problem. However, it’s not a best practice to create pre-link functions whenever we introduce a child directive. Assume, if instead of a child directive, what if we want to share some data to another directive applied to the same DOM element ?</a:t>
            </a:r>
          </a:p>
          <a:p>
            <a:pPr fontAlgn="base"/>
            <a:r>
              <a:rPr lang="en-US" dirty="0"/>
              <a:t>Directive’s controller is designed for that. A controller is a place where directive can define it’s public API. Let’s solve the above problem in controller way</a:t>
            </a:r>
            <a:r>
              <a:rPr lang="en-US" dirty="0" smtClean="0"/>
              <a:t>.</a:t>
            </a:r>
          </a:p>
          <a:p>
            <a:pPr fontAlgn="base"/>
            <a:endParaRPr lang="en-US" dirty="0"/>
          </a:p>
          <a:p>
            <a:pPr fontAlgn="base"/>
            <a:endParaRPr lang="en-US" dirty="0" smtClean="0"/>
          </a:p>
          <a:p>
            <a:pPr fontAlgn="base"/>
            <a:r>
              <a:rPr lang="en-US" dirty="0" smtClean="0"/>
              <a:t>Or:</a:t>
            </a:r>
          </a:p>
          <a:p>
            <a:pPr fontAlgn="base"/>
            <a:endParaRPr lang="en-US" dirty="0"/>
          </a:p>
          <a:p>
            <a:pPr marL="0" indent="0">
              <a:buNone/>
            </a:pPr>
            <a:endParaRPr lang="en-US" dirty="0" smtClean="0"/>
          </a:p>
        </p:txBody>
      </p:sp>
      <p:pic>
        <p:nvPicPr>
          <p:cNvPr id="8" name="תמונה 7"/>
          <p:cNvPicPr>
            <a:picLocks noChangeAspect="1"/>
          </p:cNvPicPr>
          <p:nvPr/>
        </p:nvPicPr>
        <p:blipFill>
          <a:blip r:embed="rId3"/>
          <a:stretch>
            <a:fillRect/>
          </a:stretch>
        </p:blipFill>
        <p:spPr>
          <a:xfrm>
            <a:off x="1229257" y="3991632"/>
            <a:ext cx="6438900" cy="657225"/>
          </a:xfrm>
          <a:prstGeom prst="rect">
            <a:avLst/>
          </a:prstGeom>
          <a:ln>
            <a:solidFill>
              <a:schemeClr val="accent1"/>
            </a:solidFill>
          </a:ln>
        </p:spPr>
      </p:pic>
      <p:pic>
        <p:nvPicPr>
          <p:cNvPr id="10" name="תמונה 9"/>
          <p:cNvPicPr>
            <a:picLocks noChangeAspect="1"/>
          </p:cNvPicPr>
          <p:nvPr/>
        </p:nvPicPr>
        <p:blipFill>
          <a:blip r:embed="rId4"/>
          <a:stretch>
            <a:fillRect/>
          </a:stretch>
        </p:blipFill>
        <p:spPr>
          <a:xfrm>
            <a:off x="2090737" y="5358343"/>
            <a:ext cx="8467725" cy="1238250"/>
          </a:xfrm>
          <a:prstGeom prst="rect">
            <a:avLst/>
          </a:prstGeom>
          <a:ln>
            <a:solidFill>
              <a:schemeClr val="accent1"/>
            </a:solidFill>
          </a:ln>
        </p:spPr>
      </p:pic>
      <p:pic>
        <p:nvPicPr>
          <p:cNvPr id="12" name="תמונה 11"/>
          <p:cNvPicPr>
            <a:picLocks noChangeAspect="1"/>
          </p:cNvPicPr>
          <p:nvPr/>
        </p:nvPicPr>
        <p:blipFill>
          <a:blip r:embed="rId5"/>
          <a:stretch>
            <a:fillRect/>
          </a:stretch>
        </p:blipFill>
        <p:spPr>
          <a:xfrm>
            <a:off x="3316856" y="4980171"/>
            <a:ext cx="5770583" cy="413926"/>
          </a:xfrm>
          <a:prstGeom prst="rect">
            <a:avLst/>
          </a:prstGeom>
          <a:ln>
            <a:solidFill>
              <a:schemeClr val="accent1"/>
            </a:solidFill>
          </a:ln>
        </p:spPr>
      </p:pic>
      <p:sp>
        <p:nvSpPr>
          <p:cNvPr id="14" name="TextBox 13"/>
          <p:cNvSpPr txBox="1"/>
          <p:nvPr/>
        </p:nvSpPr>
        <p:spPr>
          <a:xfrm>
            <a:off x="1097280" y="3645940"/>
            <a:ext cx="2315391" cy="369332"/>
          </a:xfrm>
          <a:prstGeom prst="rect">
            <a:avLst/>
          </a:prstGeom>
          <a:noFill/>
        </p:spPr>
        <p:txBody>
          <a:bodyPr wrap="square" rtlCol="1">
            <a:spAutoFit/>
          </a:bodyPr>
          <a:lstStyle/>
          <a:p>
            <a:r>
              <a:rPr lang="en-US" dirty="0" smtClean="0">
                <a:ln w="0"/>
                <a:solidFill>
                  <a:schemeClr val="accent1"/>
                </a:solidFill>
                <a:effectLst>
                  <a:outerShdw blurRad="38100" dist="25400" dir="5400000" algn="ctr" rotWithShape="0">
                    <a:srgbClr val="6E747A">
                      <a:alpha val="43000"/>
                    </a:srgbClr>
                  </a:outerShdw>
                </a:effectLst>
              </a:rPr>
              <a:t>dad directive: </a:t>
            </a:r>
            <a:endParaRPr lang="he-IL" dirty="0">
              <a:ln w="0"/>
              <a:solidFill>
                <a:schemeClr val="accent1"/>
              </a:solidFill>
              <a:effectLst>
                <a:outerShdw blurRad="38100" dist="25400" dir="5400000" algn="ctr" rotWithShape="0">
                  <a:srgbClr val="6E747A">
                    <a:alpha val="43000"/>
                  </a:srgbClr>
                </a:outerShdw>
              </a:effectLst>
            </a:endParaRPr>
          </a:p>
        </p:txBody>
      </p:sp>
      <p:sp>
        <p:nvSpPr>
          <p:cNvPr id="15" name="TextBox 14"/>
          <p:cNvSpPr txBox="1"/>
          <p:nvPr/>
        </p:nvSpPr>
        <p:spPr>
          <a:xfrm>
            <a:off x="3159034" y="4627733"/>
            <a:ext cx="2315391" cy="369332"/>
          </a:xfrm>
          <a:prstGeom prst="rect">
            <a:avLst/>
          </a:prstGeom>
          <a:noFill/>
        </p:spPr>
        <p:txBody>
          <a:bodyPr wrap="square" rtlCol="1">
            <a:spAutoFit/>
          </a:bodyPr>
          <a:lstStyle/>
          <a:p>
            <a:r>
              <a:rPr lang="en-US" dirty="0" smtClean="0">
                <a:ln w="0"/>
                <a:solidFill>
                  <a:schemeClr val="accent1"/>
                </a:solidFill>
                <a:effectLst>
                  <a:outerShdw blurRad="38100" dist="25400" dir="5400000" algn="ctr" rotWithShape="0">
                    <a:srgbClr val="6E747A">
                      <a:alpha val="43000"/>
                    </a:srgbClr>
                  </a:outerShdw>
                </a:effectLst>
              </a:rPr>
              <a:t>dad directive: </a:t>
            </a:r>
            <a:endParaRPr lang="he-IL" dirty="0">
              <a:ln w="0"/>
              <a:solidFill>
                <a:schemeClr val="accent1"/>
              </a:solidFill>
              <a:effectLst>
                <a:outerShdw blurRad="38100" dist="25400" dir="5400000" algn="ctr" rotWithShape="0">
                  <a:srgbClr val="6E747A">
                    <a:alpha val="43000"/>
                  </a:srgbClr>
                </a:outerShdw>
              </a:effectLst>
            </a:endParaRPr>
          </a:p>
        </p:txBody>
      </p:sp>
      <p:sp>
        <p:nvSpPr>
          <p:cNvPr id="17" name="TextBox 16"/>
          <p:cNvSpPr txBox="1"/>
          <p:nvPr/>
        </p:nvSpPr>
        <p:spPr>
          <a:xfrm>
            <a:off x="1978989" y="5002468"/>
            <a:ext cx="2315391" cy="369332"/>
          </a:xfrm>
          <a:prstGeom prst="rect">
            <a:avLst/>
          </a:prstGeom>
          <a:noFill/>
        </p:spPr>
        <p:txBody>
          <a:bodyPr wrap="square" rtlCol="1">
            <a:spAutoFit/>
          </a:bodyPr>
          <a:lstStyle/>
          <a:p>
            <a:r>
              <a:rPr lang="en-US" dirty="0" smtClean="0">
                <a:ln w="0"/>
                <a:solidFill>
                  <a:schemeClr val="accent1"/>
                </a:solidFill>
                <a:effectLst>
                  <a:outerShdw blurRad="38100" dist="25400" dir="5400000" algn="ctr" rotWithShape="0">
                    <a:srgbClr val="6E747A">
                      <a:alpha val="43000"/>
                    </a:srgbClr>
                  </a:outerShdw>
                </a:effectLst>
              </a:rPr>
              <a:t>son directive: </a:t>
            </a:r>
            <a:endParaRPr lang="he-IL"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9578141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b="1" dirty="0"/>
              <a:t>Order of Execution</a:t>
            </a:r>
          </a:p>
          <a:p>
            <a:pPr fontAlgn="base"/>
            <a:r>
              <a:rPr lang="en-US" dirty="0"/>
              <a:t>Controller gets executed first</a:t>
            </a:r>
          </a:p>
          <a:p>
            <a:pPr fontAlgn="base"/>
            <a:r>
              <a:rPr lang="en-US" dirty="0"/>
              <a:t>Pre-link gets executed next</a:t>
            </a:r>
          </a:p>
          <a:p>
            <a:pPr fontAlgn="base"/>
            <a:r>
              <a:rPr lang="en-US" dirty="0"/>
              <a:t>Post-link gets executed last</a:t>
            </a:r>
          </a:p>
          <a:p>
            <a:pPr fontAlgn="base"/>
            <a:r>
              <a:rPr lang="en-US" b="1" dirty="0" smtClean="0"/>
              <a:t>Summary:</a:t>
            </a:r>
          </a:p>
          <a:p>
            <a:pPr fontAlgn="base">
              <a:buFont typeface="Wingdings" panose="05000000000000000000" pitchFamily="2" charset="2"/>
              <a:buChar char="Ø"/>
            </a:pPr>
            <a:r>
              <a:rPr lang="en-US" dirty="0" smtClean="0"/>
              <a:t> Set </a:t>
            </a:r>
            <a:r>
              <a:rPr lang="en-US" dirty="0"/>
              <a:t>t</a:t>
            </a:r>
            <a:r>
              <a:rPr lang="en-US" dirty="0" smtClean="0"/>
              <a:t>he </a:t>
            </a:r>
            <a:r>
              <a:rPr lang="en-US" dirty="0"/>
              <a:t>data required to other directives.</a:t>
            </a:r>
          </a:p>
          <a:p>
            <a:pPr fontAlgn="base">
              <a:buFont typeface="Wingdings" panose="05000000000000000000" pitchFamily="2" charset="2"/>
              <a:buChar char="Ø"/>
            </a:pPr>
            <a:r>
              <a:rPr lang="en-US" dirty="0" smtClean="0"/>
              <a:t> Never </a:t>
            </a:r>
            <a:r>
              <a:rPr lang="en-US" dirty="0"/>
              <a:t>access DOM element inside the controller; it’s against </a:t>
            </a:r>
            <a:r>
              <a:rPr lang="en-US" dirty="0" err="1"/>
              <a:t>Angular’s</a:t>
            </a:r>
            <a:r>
              <a:rPr lang="en-US" dirty="0"/>
              <a:t> philosophy and make testing </a:t>
            </a:r>
            <a:r>
              <a:rPr lang="en-US" dirty="0" smtClean="0"/>
              <a:t>hard.</a:t>
            </a:r>
          </a:p>
          <a:p>
            <a:pPr fontAlgn="base">
              <a:buFont typeface="Wingdings" panose="05000000000000000000" pitchFamily="2" charset="2"/>
              <a:buChar char="Ø"/>
            </a:pPr>
            <a:r>
              <a:rPr lang="en-US" b="1" dirty="0" smtClean="0"/>
              <a:t>Best </a:t>
            </a:r>
            <a:r>
              <a:rPr lang="en-US" b="1" dirty="0"/>
              <a:t>Practice</a:t>
            </a:r>
            <a:r>
              <a:rPr lang="en-US" dirty="0"/>
              <a:t>: use controller when you want to expose an API to other directives. Otherwise use link</a:t>
            </a:r>
            <a:r>
              <a:rPr lang="en-US" dirty="0" smtClean="0"/>
              <a:t>.</a:t>
            </a:r>
            <a:r>
              <a:rPr lang="en-US" dirty="0"/>
              <a:t/>
            </a:r>
            <a:br>
              <a:rPr lang="en-US" dirty="0"/>
            </a:br>
            <a:endParaRPr lang="en-US" dirty="0"/>
          </a:p>
          <a:p>
            <a:r>
              <a:rPr lang="en-US" dirty="0"/>
              <a:t/>
            </a:r>
            <a:br>
              <a:rPr lang="en-US" dirty="0"/>
            </a:br>
            <a:endParaRPr lang="en-US" dirty="0"/>
          </a:p>
          <a:p>
            <a:pPr fontAlgn="base"/>
            <a:endParaRPr lang="en-US" dirty="0" smtClean="0"/>
          </a:p>
          <a:p>
            <a:pPr fontAlgn="base"/>
            <a:endParaRPr lang="en-US" dirty="0"/>
          </a:p>
          <a:p>
            <a:pPr marL="0" indent="0">
              <a:buNone/>
            </a:pPr>
            <a:endParaRPr lang="en-US" dirty="0" smtClean="0"/>
          </a:p>
        </p:txBody>
      </p:sp>
    </p:spTree>
    <p:extLst>
      <p:ext uri="{BB962C8B-B14F-4D97-AF65-F5344CB8AC3E}">
        <p14:creationId xmlns:p14="http://schemas.microsoft.com/office/powerpoint/2010/main" val="6818424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require </a:t>
            </a:r>
          </a:p>
        </p:txBody>
      </p:sp>
      <p:sp>
        <p:nvSpPr>
          <p:cNvPr id="10" name="Content Placeholder 9"/>
          <p:cNvSpPr>
            <a:spLocks noGrp="1"/>
          </p:cNvSpPr>
          <p:nvPr>
            <p:ph idx="1"/>
          </p:nvPr>
        </p:nvSpPr>
        <p:spPr/>
        <p:txBody>
          <a:bodyPr>
            <a:normAutofit fontScale="92500"/>
          </a:bodyPr>
          <a:lstStyle/>
          <a:p>
            <a:r>
              <a:rPr lang="en-US" dirty="0"/>
              <a:t>Require another directive and inject its controller as the fourth argument to the linking function. Takes a string name (or array of strings) of the directive(s) to pass in. If an array is used, the injected argument will be an array in corresponding order</a:t>
            </a:r>
            <a:r>
              <a:rPr lang="en-US" dirty="0" smtClean="0"/>
              <a:t>.</a:t>
            </a:r>
          </a:p>
          <a:p>
            <a:endParaRPr lang="en-US" dirty="0"/>
          </a:p>
          <a:p>
            <a:r>
              <a:rPr lang="en-US" dirty="0"/>
              <a:t>The name can be prefixed with</a:t>
            </a:r>
            <a:r>
              <a:rPr lang="en-US" dirty="0" smtClean="0"/>
              <a:t>:</a:t>
            </a:r>
          </a:p>
          <a:p>
            <a:pPr>
              <a:buFont typeface="Wingdings" panose="05000000000000000000" pitchFamily="2" charset="2"/>
              <a:buChar char="Ø"/>
            </a:pPr>
            <a:r>
              <a:rPr lang="en-US" dirty="0" smtClean="0"/>
              <a:t> (</a:t>
            </a:r>
            <a:r>
              <a:rPr lang="en-US" dirty="0"/>
              <a:t>no prefix) - Locate the required controller on the current element. Throw an error if not </a:t>
            </a:r>
            <a:r>
              <a:rPr lang="en-US" dirty="0" smtClean="0"/>
              <a:t>found</a:t>
            </a:r>
          </a:p>
          <a:p>
            <a:pPr>
              <a:buFont typeface="Wingdings" panose="05000000000000000000" pitchFamily="2" charset="2"/>
              <a:buChar char="Ø"/>
            </a:pPr>
            <a:r>
              <a:rPr lang="en-US" dirty="0"/>
              <a:t>? - Attempt to locate the required controller or pass null to the link </a:t>
            </a:r>
            <a:r>
              <a:rPr lang="en-US" dirty="0" err="1"/>
              <a:t>fn</a:t>
            </a:r>
            <a:r>
              <a:rPr lang="en-US" dirty="0"/>
              <a:t> if not found. Makes it </a:t>
            </a:r>
            <a:r>
              <a:rPr lang="en-US" dirty="0" smtClean="0"/>
              <a:t>optional</a:t>
            </a:r>
          </a:p>
          <a:p>
            <a:pPr>
              <a:buFont typeface="Wingdings" panose="05000000000000000000" pitchFamily="2" charset="2"/>
              <a:buChar char="Ø"/>
            </a:pPr>
            <a:r>
              <a:rPr lang="en-US" dirty="0"/>
              <a:t>^ - Locate the required controller by searching the element’s parents. Throw an error if not found</a:t>
            </a:r>
            <a:r>
              <a:rPr lang="en-US" dirty="0" smtClean="0"/>
              <a:t>.</a:t>
            </a:r>
          </a:p>
          <a:p>
            <a:pPr>
              <a:buFont typeface="Wingdings" panose="05000000000000000000" pitchFamily="2" charset="2"/>
              <a:buChar char="Ø"/>
            </a:pPr>
            <a:r>
              <a:rPr lang="en-US" dirty="0"/>
              <a:t>?^ - Attempt to locate the required controller by searching the element’s parents or pass null to the link </a:t>
            </a:r>
            <a:r>
              <a:rPr lang="en-US" dirty="0" err="1"/>
              <a:t>fn</a:t>
            </a:r>
            <a:r>
              <a:rPr lang="en-US" dirty="0"/>
              <a:t> if not found.</a:t>
            </a:r>
          </a:p>
        </p:txBody>
      </p:sp>
    </p:spTree>
    <p:extLst>
      <p:ext uri="{BB962C8B-B14F-4D97-AF65-F5344CB8AC3E}">
        <p14:creationId xmlns:p14="http://schemas.microsoft.com/office/powerpoint/2010/main" val="37043955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a:t>controllerAs</a:t>
            </a:r>
            <a:endParaRPr lang="en-US" dirty="0"/>
          </a:p>
        </p:txBody>
      </p:sp>
      <p:sp>
        <p:nvSpPr>
          <p:cNvPr id="10" name="Content Placeholder 9"/>
          <p:cNvSpPr>
            <a:spLocks noGrp="1"/>
          </p:cNvSpPr>
          <p:nvPr>
            <p:ph idx="1"/>
          </p:nvPr>
        </p:nvSpPr>
        <p:spPr/>
        <p:txBody>
          <a:bodyPr>
            <a:normAutofit/>
          </a:bodyPr>
          <a:lstStyle/>
          <a:p>
            <a:r>
              <a:rPr lang="en-US" dirty="0"/>
              <a:t>If using a controller function, you can use the ‘controller as’ syntax. Directive must define an isolated scope if this option is used. If using a string for the controller attribute, ‘controller as’ can be used.</a:t>
            </a:r>
          </a:p>
        </p:txBody>
      </p:sp>
    </p:spTree>
    <p:extLst>
      <p:ext uri="{BB962C8B-B14F-4D97-AF65-F5344CB8AC3E}">
        <p14:creationId xmlns:p14="http://schemas.microsoft.com/office/powerpoint/2010/main" val="30192661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a:t>transclude</a:t>
            </a:r>
            <a:r>
              <a:rPr lang="en-US" dirty="0"/>
              <a:t> </a:t>
            </a:r>
          </a:p>
        </p:txBody>
      </p:sp>
      <p:sp>
        <p:nvSpPr>
          <p:cNvPr id="10" name="Content Placeholder 9"/>
          <p:cNvSpPr>
            <a:spLocks noGrp="1"/>
          </p:cNvSpPr>
          <p:nvPr>
            <p:ph idx="1"/>
          </p:nvPr>
        </p:nvSpPr>
        <p:spPr/>
        <p:txBody>
          <a:bodyPr>
            <a:normAutofit/>
          </a:bodyPr>
          <a:lstStyle/>
          <a:p>
            <a:r>
              <a:rPr lang="en-US" dirty="0"/>
              <a:t>compile the content of the element and make it available to the directive. Typically used with </a:t>
            </a:r>
            <a:r>
              <a:rPr lang="en-US" dirty="0" err="1"/>
              <a:t>ngTransclude</a:t>
            </a:r>
            <a:r>
              <a:rPr lang="en-US" dirty="0"/>
              <a:t>. The advantage of </a:t>
            </a:r>
            <a:r>
              <a:rPr lang="en-US" dirty="0" err="1"/>
              <a:t>transclusion</a:t>
            </a:r>
            <a:r>
              <a:rPr lang="en-US" dirty="0"/>
              <a:t> is that the linking function receives a </a:t>
            </a:r>
            <a:r>
              <a:rPr lang="en-US" dirty="0" err="1"/>
              <a:t>transclusion</a:t>
            </a:r>
            <a:r>
              <a:rPr lang="en-US" dirty="0"/>
              <a:t> function which is pre-bound to the correct scope. In a typical setup the widget creates an isolate scope, but the </a:t>
            </a:r>
            <a:r>
              <a:rPr lang="en-US" dirty="0" err="1"/>
              <a:t>transclusion</a:t>
            </a:r>
            <a:r>
              <a:rPr lang="en-US" dirty="0"/>
              <a:t> is not a child, but a sibling of the isolate scope. </a:t>
            </a:r>
            <a:endParaRPr lang="en-US" dirty="0" smtClean="0"/>
          </a:p>
          <a:p>
            <a:r>
              <a:rPr lang="en-US" dirty="0" smtClean="0"/>
              <a:t>The </a:t>
            </a:r>
            <a:r>
              <a:rPr lang="en-US" dirty="0"/>
              <a:t>value can be</a:t>
            </a:r>
            <a:r>
              <a:rPr lang="en-US" dirty="0" smtClean="0"/>
              <a:t>:</a:t>
            </a:r>
          </a:p>
          <a:p>
            <a:r>
              <a:rPr lang="en-US" b="1" dirty="0"/>
              <a:t>true</a:t>
            </a:r>
            <a:r>
              <a:rPr lang="en-US" dirty="0"/>
              <a:t> - </a:t>
            </a:r>
            <a:r>
              <a:rPr lang="en-US" dirty="0" err="1"/>
              <a:t>transclude</a:t>
            </a:r>
            <a:r>
              <a:rPr lang="en-US" dirty="0"/>
              <a:t> the content of the directive. ‘element’ - </a:t>
            </a:r>
            <a:r>
              <a:rPr lang="en-US" dirty="0" err="1"/>
              <a:t>transclude</a:t>
            </a:r>
            <a:r>
              <a:rPr lang="en-US" dirty="0"/>
              <a:t> the whole element including any directives defined at lower priority.</a:t>
            </a:r>
          </a:p>
        </p:txBody>
      </p:sp>
    </p:spTree>
    <p:extLst>
      <p:ext uri="{BB962C8B-B14F-4D97-AF65-F5344CB8AC3E}">
        <p14:creationId xmlns:p14="http://schemas.microsoft.com/office/powerpoint/2010/main" val="1064564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type </a:t>
            </a:r>
          </a:p>
        </p:txBody>
      </p:sp>
      <p:sp>
        <p:nvSpPr>
          <p:cNvPr id="10" name="Content Placeholder 9"/>
          <p:cNvSpPr>
            <a:spLocks noGrp="1"/>
          </p:cNvSpPr>
          <p:nvPr>
            <p:ph idx="1"/>
          </p:nvPr>
        </p:nvSpPr>
        <p:spPr/>
        <p:txBody>
          <a:bodyPr>
            <a:normAutofit lnSpcReduction="10000"/>
          </a:bodyPr>
          <a:lstStyle/>
          <a:p>
            <a:r>
              <a:rPr lang="en-US" dirty="0"/>
              <a:t>String representing the document type used by the markup. This is useful for templates where the root node is non-HTML content (such as SVG or MathML). The default value is “html</a:t>
            </a:r>
            <a:r>
              <a:rPr lang="en-US" dirty="0" smtClean="0"/>
              <a:t>”.</a:t>
            </a:r>
          </a:p>
          <a:p>
            <a:endParaRPr lang="en-US" dirty="0"/>
          </a:p>
          <a:p>
            <a:pPr>
              <a:buFont typeface="Wingdings" panose="05000000000000000000" pitchFamily="2" charset="2"/>
              <a:buChar char="Ø"/>
            </a:pPr>
            <a:r>
              <a:rPr lang="en-US" dirty="0"/>
              <a:t> html - All root template nodes are HTML, and don’t need to be wrapped. Root nodes may also be top-level elements such as </a:t>
            </a:r>
            <a:r>
              <a:rPr lang="en-US" dirty="0" smtClean="0"/>
              <a:t>&lt;</a:t>
            </a:r>
            <a:r>
              <a:rPr lang="en-US" dirty="0" err="1" smtClean="0"/>
              <a:t>svg</a:t>
            </a:r>
            <a:r>
              <a:rPr lang="en-US" dirty="0" smtClean="0"/>
              <a:t>&gt; or  &lt;math&gt;.</a:t>
            </a:r>
          </a:p>
          <a:p>
            <a:pPr>
              <a:buFont typeface="Wingdings" panose="05000000000000000000" pitchFamily="2" charset="2"/>
              <a:buChar char="Ø"/>
            </a:pPr>
            <a:r>
              <a:rPr lang="en-US" dirty="0"/>
              <a:t> </a:t>
            </a:r>
            <a:r>
              <a:rPr lang="en-US" dirty="0" err="1"/>
              <a:t>svg</a:t>
            </a:r>
            <a:r>
              <a:rPr lang="en-US" dirty="0"/>
              <a:t> - The template contains only SVG content, and must be wrapped in </a:t>
            </a:r>
            <a:r>
              <a:rPr lang="en-US" dirty="0" smtClean="0"/>
              <a:t>an &lt;</a:t>
            </a:r>
            <a:r>
              <a:rPr lang="en-US" dirty="0" err="1" smtClean="0"/>
              <a:t>svg</a:t>
            </a:r>
            <a:r>
              <a:rPr lang="en-US" dirty="0" smtClean="0"/>
              <a:t>&gt; </a:t>
            </a:r>
            <a:r>
              <a:rPr lang="en-US" dirty="0"/>
              <a:t>node prior to processing</a:t>
            </a:r>
            <a:r>
              <a:rPr lang="en-US" dirty="0" smtClean="0"/>
              <a:t>.</a:t>
            </a:r>
          </a:p>
          <a:p>
            <a:pPr>
              <a:buFont typeface="Wingdings" panose="05000000000000000000" pitchFamily="2" charset="2"/>
              <a:buChar char="Ø"/>
            </a:pPr>
            <a:r>
              <a:rPr lang="en-US" dirty="0"/>
              <a:t> math - The template contains only MathML content, and must be wrapped in </a:t>
            </a:r>
            <a:r>
              <a:rPr lang="en-US" dirty="0" smtClean="0"/>
              <a:t>an &lt;math&gt; </a:t>
            </a:r>
            <a:r>
              <a:rPr lang="en-US" dirty="0"/>
              <a:t>node prior to processing</a:t>
            </a:r>
            <a:r>
              <a:rPr lang="en-US" dirty="0" smtClean="0"/>
              <a:t>.</a:t>
            </a:r>
          </a:p>
          <a:p>
            <a:pPr marL="0" indent="0">
              <a:buNone/>
            </a:pPr>
            <a:endParaRPr lang="en-US" dirty="0"/>
          </a:p>
          <a:p>
            <a:pPr marL="0" indent="0">
              <a:buNone/>
            </a:pPr>
            <a:r>
              <a:rPr lang="en-US" dirty="0"/>
              <a:t>If no type is specified, then the type is considered to be html</a:t>
            </a:r>
          </a:p>
        </p:txBody>
      </p:sp>
    </p:spTree>
    <p:extLst>
      <p:ext uri="{BB962C8B-B14F-4D97-AF65-F5344CB8AC3E}">
        <p14:creationId xmlns:p14="http://schemas.microsoft.com/office/powerpoint/2010/main" val="40089242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type </a:t>
            </a:r>
          </a:p>
        </p:txBody>
      </p:sp>
      <p:sp>
        <p:nvSpPr>
          <p:cNvPr id="10" name="Content Placeholder 9"/>
          <p:cNvSpPr>
            <a:spLocks noGrp="1"/>
          </p:cNvSpPr>
          <p:nvPr>
            <p:ph idx="1"/>
          </p:nvPr>
        </p:nvSpPr>
        <p:spPr/>
        <p:txBody>
          <a:bodyPr>
            <a:normAutofit/>
          </a:bodyPr>
          <a:lstStyle/>
          <a:p>
            <a:r>
              <a:rPr lang="en-US" dirty="0"/>
              <a:t>. Here is the function that leverages it inside the $compile service where the directive API lives from the source:</a:t>
            </a:r>
          </a:p>
        </p:txBody>
      </p:sp>
      <p:sp>
        <p:nvSpPr>
          <p:cNvPr id="3" name="מלבן 2"/>
          <p:cNvSpPr/>
          <p:nvPr/>
        </p:nvSpPr>
        <p:spPr>
          <a:xfrm>
            <a:off x="1620032" y="2604056"/>
            <a:ext cx="5632537" cy="3088987"/>
          </a:xfrm>
          <a:prstGeom prst="rect">
            <a:avLst/>
          </a:prstGeom>
          <a:ln>
            <a:solidFill>
              <a:schemeClr val="accent1"/>
            </a:solidFill>
          </a:ln>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101094"/>
                </a:solidFill>
                <a:latin typeface="Consolas" panose="020B0609020204030204" pitchFamily="49" charset="0"/>
                <a:ea typeface="Times New Roman" panose="02020603050405020304" pitchFamily="18" charset="0"/>
                <a:cs typeface="Courier New" panose="02070309020205020404" pitchFamily="49" charset="0"/>
              </a:rPr>
              <a:t>function</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err="1">
                <a:solidFill>
                  <a:srgbClr val="303336"/>
                </a:solidFill>
                <a:latin typeface="Consolas" panose="020B0609020204030204" pitchFamily="49" charset="0"/>
                <a:ea typeface="Times New Roman" panose="02020603050405020304" pitchFamily="18" charset="0"/>
                <a:cs typeface="Courier New" panose="02070309020205020404" pitchFamily="49" charset="0"/>
              </a:rPr>
              <a:t>wrapTemplate</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(type, </a:t>
            </a:r>
            <a:r>
              <a:rPr lang="en-US" sz="1400" dirty="0">
                <a:solidFill>
                  <a:srgbClr val="101094"/>
                </a:solidFill>
                <a:latin typeface="Consolas" panose="020B0609020204030204" pitchFamily="49" charset="0"/>
                <a:ea typeface="Times New Roman" panose="02020603050405020304" pitchFamily="18" charset="0"/>
                <a:cs typeface="Courier New" panose="02070309020205020404" pitchFamily="49" charset="0"/>
              </a:rPr>
              <a:t>template</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type = lowercase(type || </a:t>
            </a:r>
            <a:r>
              <a:rPr lang="en-US" sz="1400" dirty="0">
                <a:solidFill>
                  <a:srgbClr val="7D2727"/>
                </a:solidFill>
                <a:latin typeface="Consolas" panose="020B0609020204030204" pitchFamily="49" charset="0"/>
                <a:ea typeface="Times New Roman" panose="02020603050405020304" pitchFamily="18" charset="0"/>
                <a:cs typeface="Courier New" panose="02070309020205020404" pitchFamily="49" charset="0"/>
              </a:rPr>
              <a:t>'html'</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a:solidFill>
                  <a:srgbClr val="101094"/>
                </a:solidFill>
                <a:latin typeface="Consolas" panose="020B0609020204030204" pitchFamily="49" charset="0"/>
                <a:ea typeface="Times New Roman" panose="02020603050405020304" pitchFamily="18" charset="0"/>
                <a:cs typeface="Courier New" panose="02070309020205020404" pitchFamily="49" charset="0"/>
              </a:rPr>
              <a:t>switch</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(type) {</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a:solidFill>
                  <a:srgbClr val="101094"/>
                </a:solidFill>
                <a:latin typeface="Consolas" panose="020B0609020204030204" pitchFamily="49" charset="0"/>
                <a:ea typeface="Times New Roman" panose="02020603050405020304" pitchFamily="18" charset="0"/>
                <a:cs typeface="Courier New" panose="02070309020205020404" pitchFamily="49" charset="0"/>
              </a:rPr>
              <a:t>case</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a:solidFill>
                  <a:srgbClr val="7D2727"/>
                </a:solidFill>
                <a:latin typeface="Consolas" panose="020B0609020204030204" pitchFamily="49" charset="0"/>
                <a:ea typeface="Times New Roman" panose="02020603050405020304" pitchFamily="18" charset="0"/>
                <a:cs typeface="Courier New" panose="02070309020205020404" pitchFamily="49" charset="0"/>
              </a:rPr>
              <a:t>'</a:t>
            </a:r>
            <a:r>
              <a:rPr lang="en-US" sz="1400" dirty="0" err="1">
                <a:solidFill>
                  <a:srgbClr val="7D2727"/>
                </a:solidFill>
                <a:latin typeface="Consolas" panose="020B0609020204030204" pitchFamily="49" charset="0"/>
                <a:ea typeface="Times New Roman" panose="02020603050405020304" pitchFamily="18" charset="0"/>
                <a:cs typeface="Courier New" panose="02070309020205020404" pitchFamily="49" charset="0"/>
              </a:rPr>
              <a:t>svg</a:t>
            </a:r>
            <a:r>
              <a:rPr lang="en-US" sz="1400" dirty="0">
                <a:solidFill>
                  <a:srgbClr val="7D2727"/>
                </a:solidFill>
                <a:latin typeface="Consolas" panose="020B0609020204030204" pitchFamily="49" charset="0"/>
                <a:ea typeface="Times New Roman" panose="02020603050405020304" pitchFamily="18" charset="0"/>
                <a:cs typeface="Courier New" panose="02070309020205020404" pitchFamily="49" charset="0"/>
              </a:rPr>
              <a:t>'</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a:solidFill>
                  <a:srgbClr val="101094"/>
                </a:solidFill>
                <a:latin typeface="Consolas" panose="020B0609020204030204" pitchFamily="49" charset="0"/>
                <a:ea typeface="Times New Roman" panose="02020603050405020304" pitchFamily="18" charset="0"/>
                <a:cs typeface="Courier New" panose="02070309020205020404" pitchFamily="49" charset="0"/>
              </a:rPr>
              <a:t>case</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a:solidFill>
                  <a:srgbClr val="7D2727"/>
                </a:solidFill>
                <a:latin typeface="Consolas" panose="020B0609020204030204" pitchFamily="49" charset="0"/>
                <a:ea typeface="Times New Roman" panose="02020603050405020304" pitchFamily="18" charset="0"/>
                <a:cs typeface="Courier New" panose="02070309020205020404" pitchFamily="49" charset="0"/>
              </a:rPr>
              <a:t>'math'</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err="1">
                <a:solidFill>
                  <a:srgbClr val="101094"/>
                </a:solidFill>
                <a:latin typeface="Consolas" panose="020B0609020204030204" pitchFamily="49" charset="0"/>
                <a:ea typeface="Times New Roman" panose="02020603050405020304" pitchFamily="18" charset="0"/>
                <a:cs typeface="Courier New" panose="02070309020205020404" pitchFamily="49" charset="0"/>
              </a:rPr>
              <a:t>var</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wrapper = </a:t>
            </a:r>
            <a:r>
              <a:rPr lang="en-US" sz="1400" dirty="0" err="1">
                <a:solidFill>
                  <a:srgbClr val="303336"/>
                </a:solidFill>
                <a:latin typeface="Consolas" panose="020B0609020204030204" pitchFamily="49" charset="0"/>
                <a:ea typeface="Times New Roman" panose="02020603050405020304" pitchFamily="18" charset="0"/>
                <a:cs typeface="Courier New" panose="02070309020205020404" pitchFamily="49" charset="0"/>
              </a:rPr>
              <a:t>document.createElement</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r>
              <a:rPr lang="en-US" sz="1400" dirty="0">
                <a:solidFill>
                  <a:srgbClr val="7D2727"/>
                </a:solidFill>
                <a:latin typeface="Consolas" panose="020B0609020204030204" pitchFamily="49" charset="0"/>
                <a:ea typeface="Times New Roman" panose="02020603050405020304" pitchFamily="18" charset="0"/>
                <a:cs typeface="Courier New" panose="02070309020205020404" pitchFamily="49" charset="0"/>
              </a:rPr>
              <a:t>'div'</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err="1">
                <a:solidFill>
                  <a:srgbClr val="303336"/>
                </a:solidFill>
                <a:latin typeface="Consolas" panose="020B0609020204030204" pitchFamily="49" charset="0"/>
                <a:ea typeface="Times New Roman" panose="02020603050405020304" pitchFamily="18" charset="0"/>
                <a:cs typeface="Courier New" panose="02070309020205020404" pitchFamily="49" charset="0"/>
              </a:rPr>
              <a:t>wrapper.innerHTML</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 </a:t>
            </a:r>
            <a:r>
              <a:rPr lang="en-US" sz="1400" dirty="0">
                <a:solidFill>
                  <a:srgbClr val="7D2727"/>
                </a:solidFill>
                <a:latin typeface="Consolas" panose="020B0609020204030204" pitchFamily="49" charset="0"/>
                <a:ea typeface="Times New Roman" panose="02020603050405020304" pitchFamily="18" charset="0"/>
                <a:cs typeface="Courier New" panose="02070309020205020404" pitchFamily="49" charset="0"/>
              </a:rPr>
              <a:t>'&lt;'</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 type + </a:t>
            </a:r>
            <a:r>
              <a:rPr lang="en-US" sz="1400" dirty="0">
                <a:solidFill>
                  <a:srgbClr val="7D2727"/>
                </a:solidFill>
                <a:latin typeface="Consolas" panose="020B0609020204030204" pitchFamily="49" charset="0"/>
                <a:ea typeface="Times New Roman" panose="02020603050405020304" pitchFamily="18" charset="0"/>
                <a:cs typeface="Courier New" panose="02070309020205020404" pitchFamily="49" charset="0"/>
              </a:rPr>
              <a:t>'&gt;'</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 </a:t>
            </a:r>
            <a:r>
              <a:rPr lang="en-US" sz="1400" dirty="0">
                <a:solidFill>
                  <a:srgbClr val="101094"/>
                </a:solidFill>
                <a:latin typeface="Consolas" panose="020B0609020204030204" pitchFamily="49" charset="0"/>
                <a:ea typeface="Times New Roman" panose="02020603050405020304" pitchFamily="18" charset="0"/>
                <a:cs typeface="Courier New" panose="02070309020205020404" pitchFamily="49" charset="0"/>
              </a:rPr>
              <a:t>template</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 </a:t>
            </a:r>
            <a:r>
              <a:rPr lang="en-US" sz="1400" dirty="0">
                <a:solidFill>
                  <a:srgbClr val="7D2727"/>
                </a:solidFill>
                <a:latin typeface="Consolas" panose="020B0609020204030204" pitchFamily="49" charset="0"/>
                <a:ea typeface="Times New Roman" panose="02020603050405020304" pitchFamily="18" charset="0"/>
                <a:cs typeface="Courier New" panose="02070309020205020404" pitchFamily="49" charset="0"/>
              </a:rPr>
              <a:t>'&lt;/'</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 type + </a:t>
            </a:r>
            <a:r>
              <a:rPr lang="en-US" sz="1400" dirty="0">
                <a:solidFill>
                  <a:srgbClr val="7D2727"/>
                </a:solidFill>
                <a:latin typeface="Consolas" panose="020B0609020204030204" pitchFamily="49" charset="0"/>
                <a:ea typeface="Times New Roman" panose="02020603050405020304" pitchFamily="18" charset="0"/>
                <a:cs typeface="Courier New" panose="02070309020205020404" pitchFamily="49" charset="0"/>
              </a:rPr>
              <a:t>'&gt;'</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a:solidFill>
                  <a:srgbClr val="101094"/>
                </a:solidFill>
                <a:latin typeface="Consolas" panose="020B0609020204030204" pitchFamily="49" charset="0"/>
                <a:ea typeface="Times New Roman" panose="02020603050405020304" pitchFamily="18" charset="0"/>
                <a:cs typeface="Courier New" panose="02070309020205020404" pitchFamily="49" charset="0"/>
              </a:rPr>
              <a:t>return</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err="1">
                <a:solidFill>
                  <a:srgbClr val="303336"/>
                </a:solidFill>
                <a:latin typeface="Consolas" panose="020B0609020204030204" pitchFamily="49" charset="0"/>
                <a:ea typeface="Times New Roman" panose="02020603050405020304" pitchFamily="18" charset="0"/>
                <a:cs typeface="Courier New" panose="02070309020205020404" pitchFamily="49" charset="0"/>
              </a:rPr>
              <a:t>wrapper.childNodes</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r>
              <a:rPr lang="en-US" sz="1400" dirty="0">
                <a:solidFill>
                  <a:srgbClr val="7D2727"/>
                </a:solidFill>
                <a:latin typeface="Consolas" panose="020B0609020204030204" pitchFamily="49" charset="0"/>
                <a:ea typeface="Times New Roman" panose="02020603050405020304" pitchFamily="18" charset="0"/>
                <a:cs typeface="Courier New" panose="02070309020205020404" pitchFamily="49" charset="0"/>
              </a:rPr>
              <a:t>0</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r>
              <a:rPr lang="en-US" sz="1400" dirty="0" err="1">
                <a:solidFill>
                  <a:srgbClr val="303336"/>
                </a:solidFill>
                <a:latin typeface="Consolas" panose="020B0609020204030204" pitchFamily="49" charset="0"/>
                <a:ea typeface="Times New Roman" panose="02020603050405020304" pitchFamily="18" charset="0"/>
                <a:cs typeface="Courier New" panose="02070309020205020404" pitchFamily="49" charset="0"/>
              </a:rPr>
              <a:t>childNodes</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a:solidFill>
                  <a:srgbClr val="101094"/>
                </a:solidFill>
                <a:latin typeface="Consolas" panose="020B0609020204030204" pitchFamily="49" charset="0"/>
                <a:ea typeface="Times New Roman" panose="02020603050405020304" pitchFamily="18" charset="0"/>
                <a:cs typeface="Courier New" panose="02070309020205020404" pitchFamily="49" charset="0"/>
              </a:rPr>
              <a:t>default</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a:solidFill>
                  <a:srgbClr val="101094"/>
                </a:solidFill>
                <a:latin typeface="Consolas" panose="020B0609020204030204" pitchFamily="49" charset="0"/>
                <a:ea typeface="Times New Roman" panose="02020603050405020304" pitchFamily="18" charset="0"/>
                <a:cs typeface="Courier New" panose="02070309020205020404" pitchFamily="49" charset="0"/>
              </a:rPr>
              <a:t>return</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a:solidFill>
                  <a:srgbClr val="101094"/>
                </a:solidFill>
                <a:latin typeface="Consolas" panose="020B0609020204030204" pitchFamily="49" charset="0"/>
                <a:ea typeface="Times New Roman" panose="02020603050405020304" pitchFamily="18" charset="0"/>
                <a:cs typeface="Courier New" panose="02070309020205020404" pitchFamily="49" charset="0"/>
              </a:rPr>
              <a:t>template</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541563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compile</a:t>
            </a:r>
            <a:endParaRPr lang="en-US" dirty="0"/>
          </a:p>
        </p:txBody>
      </p:sp>
      <p:sp>
        <p:nvSpPr>
          <p:cNvPr id="10" name="Content Placeholder 9"/>
          <p:cNvSpPr>
            <a:spLocks noGrp="1"/>
          </p:cNvSpPr>
          <p:nvPr>
            <p:ph idx="1"/>
          </p:nvPr>
        </p:nvSpPr>
        <p:spPr/>
        <p:txBody>
          <a:bodyPr>
            <a:normAutofit/>
          </a:bodyPr>
          <a:lstStyle/>
          <a:p>
            <a:r>
              <a:rPr lang="en-US" dirty="0"/>
              <a:t>The compile function deals with transforming the template DOM. Since most directives do not do template transformation, it is not used often.</a:t>
            </a:r>
          </a:p>
        </p:txBody>
      </p:sp>
    </p:spTree>
    <p:extLst>
      <p:ext uri="{BB962C8B-B14F-4D97-AF65-F5344CB8AC3E}">
        <p14:creationId xmlns:p14="http://schemas.microsoft.com/office/powerpoint/2010/main" val="31585701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Directive?</a:t>
            </a:r>
            <a:endParaRPr lang="en-US" dirty="0"/>
          </a:p>
        </p:txBody>
      </p:sp>
      <p:sp>
        <p:nvSpPr>
          <p:cNvPr id="3" name="Content Placeholder 2"/>
          <p:cNvSpPr>
            <a:spLocks noGrp="1"/>
          </p:cNvSpPr>
          <p:nvPr>
            <p:ph idx="1"/>
          </p:nvPr>
        </p:nvSpPr>
        <p:spPr>
          <a:xfrm>
            <a:off x="1097280" y="1845734"/>
            <a:ext cx="10058400" cy="4341310"/>
          </a:xfrm>
        </p:spPr>
        <p:txBody>
          <a:bodyPr>
            <a:normAutofit/>
          </a:bodyPr>
          <a:lstStyle/>
          <a:p>
            <a:r>
              <a:rPr lang="en-GB" dirty="0" smtClean="0">
                <a:solidFill>
                  <a:schemeClr val="tx2">
                    <a:lumMod val="75000"/>
                  </a:schemeClr>
                </a:solidFill>
              </a:rPr>
              <a:t>Directives</a:t>
            </a:r>
            <a:r>
              <a:rPr lang="en-GB" dirty="0" smtClean="0"/>
              <a:t> is a markers </a:t>
            </a:r>
            <a:r>
              <a:rPr lang="en-GB" dirty="0"/>
              <a:t>on a DOM </a:t>
            </a:r>
            <a:r>
              <a:rPr lang="en-GB" dirty="0" smtClean="0"/>
              <a:t>element, </a:t>
            </a:r>
            <a:r>
              <a:rPr lang="en-GB" dirty="0"/>
              <a:t>Extends the standard HTML behaviour </a:t>
            </a:r>
          </a:p>
          <a:p>
            <a:pPr marL="525780" lvl="2" indent="-342900">
              <a:spcBef>
                <a:spcPts val="1200"/>
              </a:spcBef>
              <a:spcAft>
                <a:spcPts val="200"/>
              </a:spcAft>
              <a:buSzPct val="100000"/>
              <a:buFont typeface="Courier New" panose="02070309020205020404" pitchFamily="49" charset="0"/>
              <a:buChar char="o"/>
            </a:pPr>
            <a:r>
              <a:rPr lang="en-GB" sz="2000" dirty="0" smtClean="0"/>
              <a:t>Markers such as: element name/ </a:t>
            </a:r>
            <a:r>
              <a:rPr lang="en-GB" sz="2000" dirty="0"/>
              <a:t>Attribute / </a:t>
            </a:r>
            <a:r>
              <a:rPr lang="en-GB" sz="2000" dirty="0" smtClean="0"/>
              <a:t>comment </a:t>
            </a:r>
            <a:r>
              <a:rPr lang="en-GB" sz="2000" dirty="0"/>
              <a:t>/ CSS class </a:t>
            </a:r>
            <a:endParaRPr lang="en-GB" sz="2000" dirty="0" smtClean="0"/>
          </a:p>
          <a:p>
            <a:pPr marL="182880" lvl="2" indent="0">
              <a:spcBef>
                <a:spcPts val="1200"/>
              </a:spcBef>
              <a:spcAft>
                <a:spcPts val="200"/>
              </a:spcAft>
              <a:buSzPct val="100000"/>
              <a:buNone/>
            </a:pPr>
            <a:r>
              <a:rPr lang="en-US" sz="2000" dirty="0" smtClean="0"/>
              <a:t>For example:</a:t>
            </a:r>
          </a:p>
          <a:p>
            <a:pPr marL="182880" lvl="2" indent="0">
              <a:spcBef>
                <a:spcPts val="1200"/>
              </a:spcBef>
              <a:spcAft>
                <a:spcPts val="200"/>
              </a:spcAft>
              <a:buSzPct val="100000"/>
              <a:buNone/>
            </a:pPr>
            <a:endParaRPr lang="en-US" sz="2000" dirty="0"/>
          </a:p>
          <a:p>
            <a:pPr marL="182880" lvl="2" indent="0">
              <a:spcBef>
                <a:spcPts val="1200"/>
              </a:spcBef>
              <a:spcAft>
                <a:spcPts val="200"/>
              </a:spcAft>
              <a:buSzPct val="100000"/>
              <a:buNone/>
            </a:pPr>
            <a:endParaRPr lang="en-US" sz="2000" dirty="0" smtClean="0"/>
          </a:p>
          <a:p>
            <a:pPr marL="182880" lvl="2" indent="0">
              <a:spcBef>
                <a:spcPts val="1200"/>
              </a:spcBef>
              <a:spcAft>
                <a:spcPts val="200"/>
              </a:spcAft>
              <a:buSzPct val="100000"/>
              <a:buNone/>
            </a:pPr>
            <a:endParaRPr lang="en-US" sz="2000" dirty="0"/>
          </a:p>
          <a:p>
            <a:pPr marL="182880" lvl="2" indent="0">
              <a:spcBef>
                <a:spcPts val="1200"/>
              </a:spcBef>
              <a:spcAft>
                <a:spcPts val="200"/>
              </a:spcAft>
              <a:buSzPct val="100000"/>
              <a:buNone/>
            </a:pPr>
            <a:endParaRPr lang="en-US" sz="2000" dirty="0" smtClean="0"/>
          </a:p>
          <a:p>
            <a:pPr lvl="1">
              <a:buFont typeface="Courier New" panose="02070309020205020404" pitchFamily="49" charset="0"/>
              <a:buChar char="o"/>
            </a:pPr>
            <a:r>
              <a:rPr lang="en-US" dirty="0"/>
              <a:t> </a:t>
            </a:r>
            <a:r>
              <a:rPr lang="en-US" dirty="0" smtClean="0"/>
              <a:t>Directives –Types:</a:t>
            </a:r>
          </a:p>
          <a:p>
            <a:pPr lvl="2">
              <a:buFont typeface="Wingdings" panose="05000000000000000000" pitchFamily="2" charset="2"/>
              <a:buChar char="§"/>
            </a:pPr>
            <a:r>
              <a:rPr lang="en-US" sz="1800" dirty="0" smtClean="0"/>
              <a:t> </a:t>
            </a:r>
            <a:r>
              <a:rPr lang="en-US" sz="1800" b="1" dirty="0" smtClean="0"/>
              <a:t>built-in directive </a:t>
            </a:r>
            <a:r>
              <a:rPr lang="en-US" sz="1800" dirty="0" smtClean="0"/>
              <a:t>: Angular comes </a:t>
            </a:r>
            <a:r>
              <a:rPr lang="en-US" sz="1800" dirty="0"/>
              <a:t>with a set of these directives </a:t>
            </a:r>
            <a:r>
              <a:rPr lang="en-US" sz="1800" dirty="0" smtClean="0"/>
              <a:t>built-in,</a:t>
            </a:r>
          </a:p>
          <a:p>
            <a:pPr lvl="2">
              <a:buFont typeface="Wingdings" panose="05000000000000000000" pitchFamily="2" charset="2"/>
              <a:buChar char="§"/>
            </a:pPr>
            <a:r>
              <a:rPr lang="en-US" sz="1800" dirty="0"/>
              <a:t> </a:t>
            </a:r>
            <a:r>
              <a:rPr lang="en-US" sz="1800" b="1" dirty="0" smtClean="0"/>
              <a:t>custom-directive</a:t>
            </a:r>
            <a:r>
              <a:rPr lang="en-US" sz="1800" dirty="0" smtClean="0"/>
              <a:t>: you </a:t>
            </a:r>
            <a:r>
              <a:rPr lang="en-US" sz="1800" dirty="0"/>
              <a:t>can create your own directives for Angular to use</a:t>
            </a:r>
            <a:endParaRPr lang="en-US" sz="1800" dirty="0" smtClean="0"/>
          </a:p>
        </p:txBody>
      </p:sp>
      <p:pic>
        <p:nvPicPr>
          <p:cNvPr id="4" name="תמונה 3"/>
          <p:cNvPicPr>
            <a:picLocks noChangeAspect="1"/>
          </p:cNvPicPr>
          <p:nvPr/>
        </p:nvPicPr>
        <p:blipFill>
          <a:blip r:embed="rId3"/>
          <a:stretch>
            <a:fillRect/>
          </a:stretch>
        </p:blipFill>
        <p:spPr>
          <a:xfrm>
            <a:off x="1799607" y="3206584"/>
            <a:ext cx="4684320" cy="1638547"/>
          </a:xfrm>
          <a:prstGeom prst="rect">
            <a:avLst/>
          </a:prstGeom>
        </p:spPr>
      </p:pic>
    </p:spTree>
    <p:extLst>
      <p:ext uri="{BB962C8B-B14F-4D97-AF65-F5344CB8AC3E}">
        <p14:creationId xmlns:p14="http://schemas.microsoft.com/office/powerpoint/2010/main" val="19638479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5400" b="1" dirty="0" smtClean="0"/>
              <a:t>directive  order executing</a:t>
            </a:r>
            <a:endParaRPr lang="en-US" sz="5400" dirty="0"/>
          </a:p>
        </p:txBody>
      </p:sp>
      <p:sp>
        <p:nvSpPr>
          <p:cNvPr id="3" name="Text Placeholder 2"/>
          <p:cNvSpPr>
            <a:spLocks noGrp="1"/>
          </p:cNvSpPr>
          <p:nvPr>
            <p:ph type="body" idx="1"/>
          </p:nvPr>
        </p:nvSpPr>
        <p:spPr/>
        <p:txBody>
          <a:bodyPr/>
          <a:lstStyle/>
          <a:p>
            <a:r>
              <a:rPr lang="en-US" dirty="0"/>
              <a:t>The nitty-gritty of compile and link functions inside AngularJS </a:t>
            </a:r>
            <a:r>
              <a:rPr lang="en-US" dirty="0" smtClean="0"/>
              <a:t>directives</a:t>
            </a:r>
            <a:endParaRPr lang="en-US" dirty="0"/>
          </a:p>
        </p:txBody>
      </p:sp>
    </p:spTree>
    <p:extLst>
      <p:ext uri="{BB962C8B-B14F-4D97-AF65-F5344CB8AC3E}">
        <p14:creationId xmlns:p14="http://schemas.microsoft.com/office/powerpoint/2010/main" val="38149088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4"/>
          <p:cNvSpPr>
            <a:spLocks noGrp="1"/>
          </p:cNvSpPr>
          <p:nvPr>
            <p:ph type="title"/>
          </p:nvPr>
        </p:nvSpPr>
        <p:spPr>
          <a:xfrm>
            <a:off x="892629" y="286603"/>
            <a:ext cx="10263051" cy="1450757"/>
          </a:xfrm>
        </p:spPr>
        <p:txBody>
          <a:bodyPr/>
          <a:lstStyle/>
          <a:p>
            <a:r>
              <a:rPr lang="en-US" dirty="0" smtClean="0"/>
              <a:t>Compile order</a:t>
            </a:r>
            <a:endParaRPr lang="he-IL" dirty="0"/>
          </a:p>
        </p:txBody>
      </p:sp>
      <p:sp>
        <p:nvSpPr>
          <p:cNvPr id="3" name="מציין מיקום תוכן 2"/>
          <p:cNvSpPr>
            <a:spLocks noGrp="1"/>
          </p:cNvSpPr>
          <p:nvPr>
            <p:ph sz="half" idx="1"/>
          </p:nvPr>
        </p:nvSpPr>
        <p:spPr/>
        <p:txBody>
          <a:bodyPr>
            <a:normAutofit lnSpcReduction="10000"/>
          </a:bodyPr>
          <a:lstStyle/>
          <a:p>
            <a:r>
              <a:rPr lang="en-US" dirty="0"/>
              <a:t>Consider the following HTML markup</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
            </a:r>
            <a:br>
              <a:rPr lang="en-US" dirty="0"/>
            </a:br>
            <a:endParaRPr lang="he-IL" dirty="0"/>
          </a:p>
        </p:txBody>
      </p:sp>
      <p:sp>
        <p:nvSpPr>
          <p:cNvPr id="6" name="מציין מיקום תוכן 5"/>
          <p:cNvSpPr>
            <a:spLocks noGrp="1"/>
          </p:cNvSpPr>
          <p:nvPr>
            <p:ph sz="half" idx="2"/>
          </p:nvPr>
        </p:nvSpPr>
        <p:spPr/>
        <p:txBody>
          <a:bodyPr/>
          <a:lstStyle/>
          <a:p>
            <a:r>
              <a:rPr lang="en-US" dirty="0"/>
              <a:t>and the following JavaScript:</a:t>
            </a:r>
          </a:p>
          <a:p>
            <a:r>
              <a:rPr lang="en-US" dirty="0"/>
              <a:t/>
            </a:r>
            <a:br>
              <a:rPr lang="en-US" dirty="0"/>
            </a:br>
            <a:endParaRPr lang="he-IL" dirty="0"/>
          </a:p>
        </p:txBody>
      </p:sp>
      <p:sp>
        <p:nvSpPr>
          <p:cNvPr id="4" name="מלבן 3"/>
          <p:cNvSpPr/>
          <p:nvPr/>
        </p:nvSpPr>
        <p:spPr>
          <a:xfrm>
            <a:off x="772886" y="2347275"/>
            <a:ext cx="4463143" cy="224357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1" anchor="ct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80"/>
                </a:solidFill>
                <a:latin typeface="Courier New" panose="02070309020205020404" pitchFamily="49" charset="0"/>
                <a:ea typeface="Times New Roman" panose="02020603050405020304" pitchFamily="18" charset="0"/>
                <a:cs typeface="Arial" panose="020B0604020202020204" pitchFamily="34" charset="0"/>
              </a:rPr>
              <a:t>&lt;level-one&gt;</a:t>
            </a:r>
            <a:r>
              <a:rPr lang="en-US" dirty="0">
                <a:solidFill>
                  <a:srgbClr val="333333"/>
                </a:solidFill>
                <a:latin typeface="Courier New" panose="02070309020205020404" pitchFamily="49" charset="0"/>
                <a:ea typeface="Times New Roman" panose="02020603050405020304" pitchFamily="18" charset="0"/>
                <a:cs typeface="Arial" panose="020B0604020202020204" pitchFamily="34"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Arial" panose="020B0604020202020204" pitchFamily="34" charset="0"/>
              </a:rPr>
              <a:t>    </a:t>
            </a:r>
            <a:r>
              <a:rPr lang="en-US" dirty="0">
                <a:solidFill>
                  <a:srgbClr val="000080"/>
                </a:solidFill>
                <a:latin typeface="Courier New" panose="02070309020205020404" pitchFamily="49" charset="0"/>
                <a:ea typeface="Times New Roman" panose="02020603050405020304" pitchFamily="18" charset="0"/>
                <a:cs typeface="Arial" panose="020B0604020202020204" pitchFamily="34" charset="0"/>
              </a:rPr>
              <a:t>&lt;level-two&gt;</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Arial" panose="020B0604020202020204" pitchFamily="34" charset="0"/>
              </a:rPr>
              <a:t>        </a:t>
            </a:r>
            <a:r>
              <a:rPr lang="en-US" dirty="0">
                <a:solidFill>
                  <a:srgbClr val="000080"/>
                </a:solidFill>
                <a:latin typeface="Courier New" panose="02070309020205020404" pitchFamily="49" charset="0"/>
                <a:ea typeface="Times New Roman" panose="02020603050405020304" pitchFamily="18" charset="0"/>
                <a:cs typeface="Arial" panose="020B0604020202020204" pitchFamily="34" charset="0"/>
              </a:rPr>
              <a:t>&lt;level-three&gt;</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Arial" panose="020B0604020202020204" pitchFamily="34" charset="0"/>
              </a:rPr>
              <a:t>            Hello {{name}}         </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Arial" panose="020B0604020202020204" pitchFamily="34" charset="0"/>
              </a:rPr>
              <a:t>        </a:t>
            </a:r>
            <a:r>
              <a:rPr lang="en-US" dirty="0">
                <a:solidFill>
                  <a:srgbClr val="000080"/>
                </a:solidFill>
                <a:latin typeface="Courier New" panose="02070309020205020404" pitchFamily="49" charset="0"/>
                <a:ea typeface="Times New Roman" panose="02020603050405020304" pitchFamily="18" charset="0"/>
                <a:cs typeface="Arial" panose="020B0604020202020204" pitchFamily="34" charset="0"/>
              </a:rPr>
              <a:t>&lt;/level-three&gt;</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Arial" panose="020B0604020202020204" pitchFamily="34" charset="0"/>
              </a:rPr>
              <a:t>    </a:t>
            </a:r>
            <a:r>
              <a:rPr lang="en-US" dirty="0">
                <a:solidFill>
                  <a:srgbClr val="000080"/>
                </a:solidFill>
                <a:latin typeface="Courier New" panose="02070309020205020404" pitchFamily="49" charset="0"/>
                <a:ea typeface="Times New Roman" panose="02020603050405020304" pitchFamily="18" charset="0"/>
                <a:cs typeface="Arial" panose="020B0604020202020204" pitchFamily="34" charset="0"/>
              </a:rPr>
              <a:t>&lt;/level-two&gt;</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80"/>
                </a:solidFill>
                <a:latin typeface="Courier New" panose="02070309020205020404" pitchFamily="49" charset="0"/>
                <a:ea typeface="Times New Roman" panose="02020603050405020304" pitchFamily="18" charset="0"/>
                <a:cs typeface="Arial" panose="020B0604020202020204" pitchFamily="34" charset="0"/>
              </a:rPr>
              <a:t>&lt;/level-one&gt;</a:t>
            </a:r>
            <a:r>
              <a:rPr lang="en-US" dirty="0">
                <a:solidFill>
                  <a:srgbClr val="333333"/>
                </a:solidFill>
                <a:latin typeface="Courier New" panose="02070309020205020404" pitchFamily="49" charset="0"/>
                <a:ea typeface="Times New Roman" panose="02020603050405020304" pitchFamily="18"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1" name="מלבן 10"/>
          <p:cNvSpPr/>
          <p:nvPr/>
        </p:nvSpPr>
        <p:spPr>
          <a:xfrm>
            <a:off x="5845629" y="2130261"/>
            <a:ext cx="5791200" cy="3847207"/>
          </a:xfrm>
          <a:prstGeom prst="rect">
            <a:avLst/>
          </a:prstGeom>
          <a:ln>
            <a:solidFill>
              <a:schemeClr val="accent1"/>
            </a:solidFill>
          </a:ln>
        </p:spPr>
        <p:txBody>
          <a:bodyPr wrap="square">
            <a:spAutoFit/>
          </a:bodyPr>
          <a:lstStyle/>
          <a:p>
            <a:pPr>
              <a:lnSpc>
                <a:spcPct val="107000"/>
              </a:lnSpc>
            </a:pPr>
            <a:r>
              <a:rPr lang="en-US" sz="950"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var</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app =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angular.module</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app.test</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function</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createDirective</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(name)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return</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function</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return</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restrict: </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'E'</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compile: </a:t>
            </a:r>
            <a:r>
              <a:rPr lang="en-US" sz="95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function</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tElem</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tAttrs</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console.log(name + </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 compile =&gt; '</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tElem.html());</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return</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pre: </a:t>
            </a:r>
            <a:r>
              <a:rPr lang="en-US" sz="95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function</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(scope,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iElem</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iAttrs</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console.log(name + </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 pre link =&gt; '</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iElem.html());</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post: </a:t>
            </a:r>
            <a:r>
              <a:rPr lang="en-US" sz="95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function</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(scope,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iElem</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iAttrs</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console.log(name + </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 post link =&gt; '</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iElem.html());</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app.directive</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levelOne</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createDirective</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levelOne</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app.directive</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levelTwo</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createDirective</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levelTwo</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app.directive</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levelThree</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createDirective</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levelThree</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679994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4"/>
          <p:cNvSpPr>
            <a:spLocks noGrp="1"/>
          </p:cNvSpPr>
          <p:nvPr>
            <p:ph type="title"/>
          </p:nvPr>
        </p:nvSpPr>
        <p:spPr/>
        <p:txBody>
          <a:bodyPr/>
          <a:lstStyle/>
          <a:p>
            <a:r>
              <a:rPr lang="en-US" dirty="0" smtClean="0"/>
              <a:t>Compile order</a:t>
            </a:r>
            <a:endParaRPr lang="he-IL" dirty="0"/>
          </a:p>
        </p:txBody>
      </p:sp>
      <p:sp>
        <p:nvSpPr>
          <p:cNvPr id="3" name="מציין מיקום תוכן 2"/>
          <p:cNvSpPr>
            <a:spLocks noGrp="1"/>
          </p:cNvSpPr>
          <p:nvPr>
            <p:ph idx="1"/>
          </p:nvPr>
        </p:nvSpPr>
        <p:spPr/>
        <p:txBody>
          <a:bodyPr>
            <a:normAutofit fontScale="92500" lnSpcReduction="10000"/>
          </a:bodyPr>
          <a:lstStyle/>
          <a:p>
            <a:r>
              <a:rPr lang="en-US" dirty="0" smtClean="0"/>
              <a:t>The output: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
            </a:r>
            <a:br>
              <a:rPr lang="en-US" dirty="0"/>
            </a:br>
            <a:endParaRPr lang="he-IL" dirty="0"/>
          </a:p>
        </p:txBody>
      </p:sp>
      <p:pic>
        <p:nvPicPr>
          <p:cNvPr id="2" name="תמונה 1"/>
          <p:cNvPicPr>
            <a:picLocks noChangeAspect="1"/>
          </p:cNvPicPr>
          <p:nvPr/>
        </p:nvPicPr>
        <p:blipFill>
          <a:blip r:embed="rId2"/>
          <a:stretch>
            <a:fillRect/>
          </a:stretch>
        </p:blipFill>
        <p:spPr>
          <a:xfrm>
            <a:off x="3217546" y="1607003"/>
            <a:ext cx="8029575" cy="5087711"/>
          </a:xfrm>
          <a:prstGeom prst="rect">
            <a:avLst/>
          </a:prstGeom>
        </p:spPr>
      </p:pic>
    </p:spTree>
    <p:extLst>
      <p:ext uri="{BB962C8B-B14F-4D97-AF65-F5344CB8AC3E}">
        <p14:creationId xmlns:p14="http://schemas.microsoft.com/office/powerpoint/2010/main" val="21160233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4"/>
          <p:cNvSpPr>
            <a:spLocks noGrp="1"/>
          </p:cNvSpPr>
          <p:nvPr>
            <p:ph type="title"/>
          </p:nvPr>
        </p:nvSpPr>
        <p:spPr/>
        <p:txBody>
          <a:bodyPr/>
          <a:lstStyle/>
          <a:p>
            <a:r>
              <a:rPr lang="en-US" dirty="0" smtClean="0"/>
              <a:t>Compile order</a:t>
            </a:r>
            <a:endParaRPr lang="he-IL" dirty="0"/>
          </a:p>
        </p:txBody>
      </p:sp>
      <p:sp>
        <p:nvSpPr>
          <p:cNvPr id="3" name="מציין מיקום תוכן 2"/>
          <p:cNvSpPr>
            <a:spLocks noGrp="1"/>
          </p:cNvSpPr>
          <p:nvPr>
            <p:ph idx="1"/>
          </p:nvPr>
        </p:nvSpPr>
        <p:spPr/>
        <p:txBody>
          <a:bodyPr>
            <a:normAutofit fontScale="92500" lnSpcReduction="20000"/>
          </a:bodyPr>
          <a:lstStyle/>
          <a:p>
            <a:r>
              <a:rPr lang="en-US" dirty="0" smtClean="0"/>
              <a:t>So The order is like that:</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
            </a:r>
            <a:br>
              <a:rPr lang="en-US" dirty="0"/>
            </a:br>
            <a:endParaRPr lang="he-IL" dirty="0"/>
          </a:p>
        </p:txBody>
      </p:sp>
      <p:pic>
        <p:nvPicPr>
          <p:cNvPr id="4" name="תמונה 3"/>
          <p:cNvPicPr>
            <a:picLocks noChangeAspect="1"/>
          </p:cNvPicPr>
          <p:nvPr/>
        </p:nvPicPr>
        <p:blipFill>
          <a:blip r:embed="rId2"/>
          <a:stretch>
            <a:fillRect/>
          </a:stretch>
        </p:blipFill>
        <p:spPr>
          <a:xfrm>
            <a:off x="3630930" y="1845734"/>
            <a:ext cx="7524750" cy="1872343"/>
          </a:xfrm>
          <a:prstGeom prst="rect">
            <a:avLst/>
          </a:prstGeom>
          <a:ln>
            <a:solidFill>
              <a:schemeClr val="accent1"/>
            </a:solidFill>
          </a:ln>
        </p:spPr>
      </p:pic>
      <p:pic>
        <p:nvPicPr>
          <p:cNvPr id="6" name="תמונה 5"/>
          <p:cNvPicPr>
            <a:picLocks noChangeAspect="1"/>
          </p:cNvPicPr>
          <p:nvPr/>
        </p:nvPicPr>
        <p:blipFill>
          <a:blip r:embed="rId3"/>
          <a:stretch>
            <a:fillRect/>
          </a:stretch>
        </p:blipFill>
        <p:spPr>
          <a:xfrm>
            <a:off x="1198789" y="3857414"/>
            <a:ext cx="8553450" cy="2667000"/>
          </a:xfrm>
          <a:prstGeom prst="rect">
            <a:avLst/>
          </a:prstGeom>
          <a:ln>
            <a:solidFill>
              <a:schemeClr val="accent1"/>
            </a:solidFill>
          </a:ln>
        </p:spPr>
      </p:pic>
    </p:spTree>
    <p:extLst>
      <p:ext uri="{BB962C8B-B14F-4D97-AF65-F5344CB8AC3E}">
        <p14:creationId xmlns:p14="http://schemas.microsoft.com/office/powerpoint/2010/main" val="30641970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Resources</a:t>
            </a:r>
            <a:endParaRPr lang="en-US" dirty="0"/>
          </a:p>
        </p:txBody>
      </p:sp>
      <p:sp>
        <p:nvSpPr>
          <p:cNvPr id="13" name="Content Placeholder 12"/>
          <p:cNvSpPr>
            <a:spLocks noGrp="1"/>
          </p:cNvSpPr>
          <p:nvPr>
            <p:ph idx="1"/>
          </p:nvPr>
        </p:nvSpPr>
        <p:spPr>
          <a:xfrm>
            <a:off x="1097279" y="1845734"/>
            <a:ext cx="10563677" cy="4023360"/>
          </a:xfrm>
        </p:spPr>
        <p:txBody>
          <a:bodyPr>
            <a:normAutofit/>
          </a:bodyPr>
          <a:lstStyle/>
          <a:p>
            <a:r>
              <a:rPr lang="en-US" dirty="0"/>
              <a:t>Official Tutorial </a:t>
            </a:r>
            <a:r>
              <a:rPr lang="en-US" dirty="0" smtClean="0"/>
              <a:t>– </a:t>
            </a:r>
            <a:r>
              <a:rPr lang="en-US" dirty="0" smtClean="0">
                <a:hlinkClick r:id="rId2"/>
              </a:rPr>
              <a:t>https</a:t>
            </a:r>
            <a:r>
              <a:rPr lang="en-US" dirty="0">
                <a:hlinkClick r:id="rId2"/>
              </a:rPr>
              <a:t>://</a:t>
            </a:r>
            <a:r>
              <a:rPr lang="en-US" dirty="0" smtClean="0">
                <a:hlinkClick r:id="rId2"/>
              </a:rPr>
              <a:t>docs.angularjs.org/tutorial</a:t>
            </a:r>
            <a:endParaRPr lang="en-US" dirty="0" smtClean="0"/>
          </a:p>
          <a:p>
            <a:r>
              <a:rPr lang="en-US" dirty="0" smtClean="0"/>
              <a:t>Official API  compile– </a:t>
            </a:r>
            <a:r>
              <a:rPr lang="en-US" dirty="0">
                <a:hlinkClick r:id="rId3"/>
              </a:rPr>
              <a:t>https://docs.angularjs.org/api/ng/service/$</a:t>
            </a:r>
            <a:r>
              <a:rPr lang="en-US" dirty="0" smtClean="0">
                <a:hlinkClick r:id="rId3"/>
              </a:rPr>
              <a:t>compile</a:t>
            </a:r>
            <a:r>
              <a:rPr lang="en-US" dirty="0"/>
              <a:t>	</a:t>
            </a:r>
            <a:endParaRPr lang="en-US" dirty="0" smtClean="0"/>
          </a:p>
          <a:p>
            <a:r>
              <a:rPr lang="en-US" dirty="0"/>
              <a:t>Official API  </a:t>
            </a:r>
            <a:r>
              <a:rPr lang="en-US" dirty="0" smtClean="0"/>
              <a:t>directive– </a:t>
            </a:r>
            <a:r>
              <a:rPr lang="en-US" dirty="0">
                <a:hlinkClick r:id="rId3"/>
              </a:rPr>
              <a:t>https://docs.angularjs.org/api/ng/service/$compile</a:t>
            </a:r>
            <a:r>
              <a:rPr lang="en-US" dirty="0"/>
              <a:t>	</a:t>
            </a:r>
          </a:p>
          <a:p>
            <a:r>
              <a:rPr lang="en-US" dirty="0" smtClean="0"/>
              <a:t>Terminal of  directive – </a:t>
            </a:r>
            <a:r>
              <a:rPr lang="en-US" dirty="0">
                <a:hlinkClick r:id="rId4"/>
              </a:rPr>
              <a:t>http://</a:t>
            </a:r>
            <a:r>
              <a:rPr lang="en-US" dirty="0" smtClean="0">
                <a:hlinkClick r:id="rId4"/>
              </a:rPr>
              <a:t>stackoverflow.com/questions/15266840/how-to-understand-the-terminal-of-directive</a:t>
            </a:r>
            <a:endParaRPr lang="en-US" dirty="0" smtClean="0"/>
          </a:p>
          <a:p>
            <a:r>
              <a:rPr lang="en-US" dirty="0" err="1" smtClean="0"/>
              <a:t>Prel</a:t>
            </a:r>
            <a:r>
              <a:rPr lang="en-US" dirty="0" smtClean="0"/>
              <a:t>-ink,  post-</a:t>
            </a:r>
            <a:r>
              <a:rPr lang="en-US" dirty="0" err="1" smtClean="0"/>
              <a:t>link,controller</a:t>
            </a:r>
            <a:r>
              <a:rPr lang="en-US" dirty="0"/>
              <a:t> of  directive  </a:t>
            </a:r>
            <a:r>
              <a:rPr lang="en-US" dirty="0" smtClean="0"/>
              <a:t>- </a:t>
            </a:r>
            <a:r>
              <a:rPr lang="en-US" dirty="0" smtClean="0">
                <a:hlinkClick r:id="rId5"/>
              </a:rPr>
              <a:t>http://www.undefinednull.com/2014/07/07/practical-guide-to-prelink-postlink-and-controller-methods-of-angular-directives/</a:t>
            </a:r>
            <a:r>
              <a:rPr lang="en-US" dirty="0" smtClean="0"/>
              <a:t/>
            </a:r>
            <a:br>
              <a:rPr lang="en-US" dirty="0" smtClean="0"/>
            </a:br>
            <a:r>
              <a:rPr lang="en-US" dirty="0" smtClean="0"/>
              <a:t/>
            </a:r>
            <a:br>
              <a:rPr lang="en-US" dirty="0" smtClean="0"/>
            </a:br>
            <a:r>
              <a:rPr lang="en-US" dirty="0"/>
              <a:t>compilation</a:t>
            </a:r>
            <a:r>
              <a:rPr lang="en-US" dirty="0" smtClean="0"/>
              <a:t> order – </a:t>
            </a:r>
            <a:r>
              <a:rPr lang="en-US" dirty="0">
                <a:hlinkClick r:id="rId6"/>
              </a:rPr>
              <a:t>http://</a:t>
            </a:r>
            <a:r>
              <a:rPr lang="en-US" dirty="0" smtClean="0">
                <a:hlinkClick r:id="rId6"/>
              </a:rPr>
              <a:t>jasonmore.net/angular-js-directives-difference-controller-link/</a:t>
            </a:r>
            <a:endParaRPr lang="en-US" dirty="0" smtClean="0"/>
          </a:p>
          <a:p>
            <a:endParaRPr lang="en-US" dirty="0"/>
          </a:p>
        </p:txBody>
      </p:sp>
    </p:spTree>
    <p:extLst>
      <p:ext uri="{BB962C8B-B14F-4D97-AF65-F5344CB8AC3E}">
        <p14:creationId xmlns:p14="http://schemas.microsoft.com/office/powerpoint/2010/main" val="5615106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 directives:</a:t>
            </a:r>
            <a:endParaRPr lang="en-US" dirty="0"/>
          </a:p>
        </p:txBody>
      </p:sp>
      <p:pic>
        <p:nvPicPr>
          <p:cNvPr id="5" name="מציין מיקום תוכן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5652" y="370943"/>
            <a:ext cx="10390909" cy="6205348"/>
          </a:xfrm>
        </p:spPr>
      </p:pic>
    </p:spTree>
    <p:extLst>
      <p:ext uri="{BB962C8B-B14F-4D97-AF65-F5344CB8AC3E}">
        <p14:creationId xmlns:p14="http://schemas.microsoft.com/office/powerpoint/2010/main" val="4348424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 directive?</a:t>
            </a:r>
            <a:endParaRPr lang="en-US" dirty="0"/>
          </a:p>
        </p:txBody>
      </p:sp>
      <p:sp>
        <p:nvSpPr>
          <p:cNvPr id="3" name="מציין מיקום תוכן 2"/>
          <p:cNvSpPr>
            <a:spLocks noGrp="1"/>
          </p:cNvSpPr>
          <p:nvPr>
            <p:ph idx="1"/>
          </p:nvPr>
        </p:nvSpPr>
        <p:spPr/>
        <p:txBody>
          <a:bodyPr/>
          <a:lstStyle/>
          <a:p>
            <a:pPr lvl="1"/>
            <a:r>
              <a:rPr lang="en-GB" sz="2000" dirty="0"/>
              <a:t>Can define domain-specific tags (e.g. </a:t>
            </a:r>
            <a:r>
              <a:rPr lang="en-GB" sz="2000" b="1" dirty="0">
                <a:solidFill>
                  <a:schemeClr val="tx2">
                    <a:lumMod val="75000"/>
                  </a:schemeClr>
                </a:solidFill>
                <a:latin typeface="Consolas" panose="020B0609020204030204" pitchFamily="49" charset="0"/>
                <a:cs typeface="Consolas" panose="020B0609020204030204" pitchFamily="49" charset="0"/>
              </a:rPr>
              <a:t>&lt;order&gt;&lt;/order&gt;</a:t>
            </a:r>
            <a:r>
              <a:rPr lang="en-GB" sz="2000" dirty="0"/>
              <a:t>)</a:t>
            </a:r>
          </a:p>
          <a:p>
            <a:pPr lvl="1"/>
            <a:r>
              <a:rPr lang="en-GB" sz="2000" dirty="0"/>
              <a:t>Easier to read the HTML </a:t>
            </a:r>
            <a:r>
              <a:rPr lang="en-GB" sz="2000" dirty="0" smtClean="0"/>
              <a:t>code</a:t>
            </a:r>
            <a:endParaRPr lang="en-US" dirty="0" smtClean="0"/>
          </a:p>
          <a:p>
            <a:pPr lvl="1"/>
            <a:r>
              <a:rPr lang="en-US" sz="2000" dirty="0" smtClean="0"/>
              <a:t>Reusability </a:t>
            </a:r>
            <a:r>
              <a:rPr lang="en-US" sz="2000" dirty="0"/>
              <a:t>HTML component or for complex UI expressions </a:t>
            </a:r>
            <a:r>
              <a:rPr lang="en-US" sz="2000" dirty="0" smtClean="0"/>
              <a:t>,</a:t>
            </a:r>
            <a:r>
              <a:rPr lang="nb-NO" sz="2000" dirty="0"/>
              <a:t> HTML behavior like events handlers </a:t>
            </a:r>
            <a:r>
              <a:rPr lang="nb-NO" sz="2000" dirty="0" smtClean="0"/>
              <a:t>or  </a:t>
            </a:r>
            <a:r>
              <a:rPr lang="en-US" sz="2000" dirty="0"/>
              <a:t>to wrap a jQuery plugin </a:t>
            </a:r>
            <a:endParaRPr lang="en-US" sz="2000" dirty="0" smtClean="0"/>
          </a:p>
          <a:p>
            <a:pPr lvl="1"/>
            <a:endParaRPr lang="en-US" sz="2000" dirty="0"/>
          </a:p>
          <a:p>
            <a:pPr lvl="1"/>
            <a:endParaRPr lang="en-US" sz="2000" dirty="0" smtClean="0"/>
          </a:p>
          <a:p>
            <a:pPr lvl="1"/>
            <a:endParaRPr lang="en-US" sz="2000" dirty="0" smtClean="0"/>
          </a:p>
          <a:p>
            <a:pPr lvl="1"/>
            <a:r>
              <a:rPr lang="en-US" sz="2000" dirty="0" smtClean="0"/>
              <a:t>Keep local scope </a:t>
            </a:r>
          </a:p>
          <a:p>
            <a:pPr lvl="1"/>
            <a:endParaRPr lang="en-GB" sz="2000" dirty="0"/>
          </a:p>
        </p:txBody>
      </p:sp>
      <p:pic>
        <p:nvPicPr>
          <p:cNvPr id="4" name="תמונה 3"/>
          <p:cNvPicPr>
            <a:picLocks noChangeAspect="1"/>
          </p:cNvPicPr>
          <p:nvPr/>
        </p:nvPicPr>
        <p:blipFill>
          <a:blip r:embed="rId3"/>
          <a:stretch>
            <a:fillRect/>
          </a:stretch>
        </p:blipFill>
        <p:spPr>
          <a:xfrm>
            <a:off x="1686357" y="3238005"/>
            <a:ext cx="4829175" cy="762000"/>
          </a:xfrm>
          <a:prstGeom prst="rect">
            <a:avLst/>
          </a:prstGeom>
        </p:spPr>
      </p:pic>
    </p:spTree>
    <p:extLst>
      <p:ext uri="{BB962C8B-B14F-4D97-AF65-F5344CB8AC3E}">
        <p14:creationId xmlns:p14="http://schemas.microsoft.com/office/powerpoint/2010/main" val="2506042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 Application</a:t>
            </a:r>
          </a:p>
        </p:txBody>
      </p:sp>
      <p:sp>
        <p:nvSpPr>
          <p:cNvPr id="8" name="Text Placeholder 7"/>
          <p:cNvSpPr>
            <a:spLocks noGrp="1"/>
          </p:cNvSpPr>
          <p:nvPr>
            <p:ph type="body" idx="1"/>
          </p:nvPr>
        </p:nvSpPr>
        <p:spPr/>
        <p:txBody>
          <a:bodyPr/>
          <a:lstStyle/>
          <a:p>
            <a:r>
              <a:rPr lang="en-US" dirty="0" smtClean="0"/>
              <a:t>Words in action</a:t>
            </a:r>
            <a:endParaRPr lang="en-US" dirty="0"/>
          </a:p>
        </p:txBody>
      </p:sp>
    </p:spTree>
    <p:extLst>
      <p:ext uri="{BB962C8B-B14F-4D97-AF65-F5344CB8AC3E}">
        <p14:creationId xmlns:p14="http://schemas.microsoft.com/office/powerpoint/2010/main" val="3598136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Application</a:t>
            </a:r>
            <a:endParaRPr lang="en-US" dirty="0"/>
          </a:p>
        </p:txBody>
      </p:sp>
      <p:sp>
        <p:nvSpPr>
          <p:cNvPr id="3" name="Content Placeholder 2"/>
          <p:cNvSpPr>
            <a:spLocks noGrp="1"/>
          </p:cNvSpPr>
          <p:nvPr>
            <p:ph idx="1"/>
          </p:nvPr>
        </p:nvSpPr>
        <p:spPr/>
        <p:txBody>
          <a:bodyPr/>
          <a:lstStyle/>
          <a:p>
            <a:r>
              <a:rPr lang="en-US" dirty="0" smtClean="0"/>
              <a:t>photo-gallery slider:</a:t>
            </a:r>
          </a:p>
          <a:p>
            <a:endParaRPr lang="en-US" dirty="0"/>
          </a:p>
        </p:txBody>
      </p:sp>
      <p:pic>
        <p:nvPicPr>
          <p:cNvPr id="7" name="תמונה 6"/>
          <p:cNvPicPr>
            <a:picLocks noChangeAspect="1"/>
          </p:cNvPicPr>
          <p:nvPr/>
        </p:nvPicPr>
        <p:blipFill>
          <a:blip r:embed="rId3"/>
          <a:stretch>
            <a:fillRect/>
          </a:stretch>
        </p:blipFill>
        <p:spPr>
          <a:xfrm>
            <a:off x="1461077" y="2327564"/>
            <a:ext cx="6085032" cy="3541530"/>
          </a:xfrm>
          <a:prstGeom prst="rect">
            <a:avLst/>
          </a:prstGeom>
        </p:spPr>
      </p:pic>
    </p:spTree>
    <p:extLst>
      <p:ext uri="{BB962C8B-B14F-4D97-AF65-F5344CB8AC3E}">
        <p14:creationId xmlns:p14="http://schemas.microsoft.com/office/powerpoint/2010/main" val="30280291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16457</TotalTime>
  <Words>3571</Words>
  <Application>Microsoft Office PowerPoint</Application>
  <PresentationFormat>Widescreen</PresentationFormat>
  <Paragraphs>664</Paragraphs>
  <Slides>54</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Calibri Light</vt:lpstr>
      <vt:lpstr>Consolas</vt:lpstr>
      <vt:lpstr>Courier New</vt:lpstr>
      <vt:lpstr>Times New Roman</vt:lpstr>
      <vt:lpstr>Wingdings</vt:lpstr>
      <vt:lpstr>Retrospect</vt:lpstr>
      <vt:lpstr>PowerPoint Presentation</vt:lpstr>
      <vt:lpstr>PowerPoint Presentation</vt:lpstr>
      <vt:lpstr>Outline</vt:lpstr>
      <vt:lpstr>Introduction</vt:lpstr>
      <vt:lpstr>What is Directive?</vt:lpstr>
      <vt:lpstr>Build-in directives:</vt:lpstr>
      <vt:lpstr>Why a directive?</vt:lpstr>
      <vt:lpstr>Demo Application</vt:lpstr>
      <vt:lpstr>Demo Application</vt:lpstr>
      <vt:lpstr>Slider Example:</vt:lpstr>
      <vt:lpstr>Slider Example:</vt:lpstr>
      <vt:lpstr>Slider Example:</vt:lpstr>
      <vt:lpstr>Slider Example:</vt:lpstr>
      <vt:lpstr>Slider Example:</vt:lpstr>
      <vt:lpstr>Slider Example:</vt:lpstr>
      <vt:lpstr>Normalization</vt:lpstr>
      <vt:lpstr>Normalization</vt:lpstr>
      <vt:lpstr>Normalization</vt:lpstr>
      <vt:lpstr>Normalization</vt:lpstr>
      <vt:lpstr> DDO- Directive Definition Object </vt:lpstr>
      <vt:lpstr>Directive Definition Object</vt:lpstr>
      <vt:lpstr>template</vt:lpstr>
      <vt:lpstr>templateUrl </vt:lpstr>
      <vt:lpstr>restrict </vt:lpstr>
      <vt:lpstr>restrict </vt:lpstr>
      <vt:lpstr>link </vt:lpstr>
      <vt:lpstr>link: scope</vt:lpstr>
      <vt:lpstr>link : element</vt:lpstr>
      <vt:lpstr>jqLite options</vt:lpstr>
      <vt:lpstr>link </vt:lpstr>
      <vt:lpstr>link </vt:lpstr>
      <vt:lpstr>link </vt:lpstr>
      <vt:lpstr>link: Summary</vt:lpstr>
      <vt:lpstr>scope </vt:lpstr>
      <vt:lpstr>scope: Isolated scope </vt:lpstr>
      <vt:lpstr>scope: Isolated scope </vt:lpstr>
      <vt:lpstr>scope: Isolated scope </vt:lpstr>
      <vt:lpstr>scope: multiple directives </vt:lpstr>
      <vt:lpstr>priority </vt:lpstr>
      <vt:lpstr>terminal </vt:lpstr>
      <vt:lpstr>Controller </vt:lpstr>
      <vt:lpstr>Controller </vt:lpstr>
      <vt:lpstr>Controller </vt:lpstr>
      <vt:lpstr>require </vt:lpstr>
      <vt:lpstr>controllerAs</vt:lpstr>
      <vt:lpstr>transclude </vt:lpstr>
      <vt:lpstr>type </vt:lpstr>
      <vt:lpstr>type </vt:lpstr>
      <vt:lpstr>compile</vt:lpstr>
      <vt:lpstr> directive  order executing</vt:lpstr>
      <vt:lpstr>Compile order</vt:lpstr>
      <vt:lpstr>Compile order</vt:lpstr>
      <vt:lpstr>Compile order</vt:lpstr>
      <vt:lpstr>Resources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dc:creator>
  <cp:lastModifiedBy>Rivki Aizen</cp:lastModifiedBy>
  <cp:revision>245</cp:revision>
  <dcterms:created xsi:type="dcterms:W3CDTF">2015-02-17T15:57:54Z</dcterms:created>
  <dcterms:modified xsi:type="dcterms:W3CDTF">2016-10-25T15:10:50Z</dcterms:modified>
</cp:coreProperties>
</file>