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sldIdLst>
    <p:sldId id="333" r:id="rId2"/>
    <p:sldId id="334" r:id="rId3"/>
    <p:sldId id="267" r:id="rId4"/>
    <p:sldId id="268" r:id="rId5"/>
    <p:sldId id="258" r:id="rId6"/>
    <p:sldId id="339" r:id="rId7"/>
    <p:sldId id="260" r:id="rId8"/>
    <p:sldId id="259" r:id="rId9"/>
    <p:sldId id="262" r:id="rId10"/>
    <p:sldId id="295" r:id="rId11"/>
    <p:sldId id="300" r:id="rId12"/>
    <p:sldId id="336" r:id="rId13"/>
    <p:sldId id="337" r:id="rId14"/>
    <p:sldId id="301" r:id="rId15"/>
    <p:sldId id="296" r:id="rId16"/>
    <p:sldId id="313" r:id="rId17"/>
    <p:sldId id="312" r:id="rId18"/>
    <p:sldId id="308" r:id="rId19"/>
    <p:sldId id="303" r:id="rId20"/>
    <p:sldId id="310" r:id="rId21"/>
    <p:sldId id="273" r:id="rId22"/>
    <p:sldId id="266" r:id="rId23"/>
    <p:sldId id="344" r:id="rId24"/>
    <p:sldId id="345" r:id="rId25"/>
    <p:sldId id="342" r:id="rId26"/>
    <p:sldId id="343" r:id="rId27"/>
    <p:sldId id="271" r:id="rId28"/>
    <p:sldId id="280" r:id="rId29"/>
    <p:sldId id="309" r:id="rId30"/>
    <p:sldId id="332" r:id="rId31"/>
    <p:sldId id="335" r:id="rId32"/>
    <p:sldId id="346" r:id="rId33"/>
    <p:sldId id="347" r:id="rId34"/>
    <p:sldId id="278" r:id="rId35"/>
    <p:sldId id="279" r:id="rId36"/>
    <p:sldId id="282" r:id="rId37"/>
    <p:sldId id="283" r:id="rId38"/>
    <p:sldId id="284" r:id="rId39"/>
    <p:sldId id="286" r:id="rId40"/>
    <p:sldId id="285" r:id="rId41"/>
    <p:sldId id="329" r:id="rId42"/>
    <p:sldId id="330" r:id="rId43"/>
    <p:sldId id="287" r:id="rId44"/>
    <p:sldId id="288" r:id="rId45"/>
    <p:sldId id="290" r:id="rId46"/>
    <p:sldId id="291" r:id="rId47"/>
    <p:sldId id="314" r:id="rId48"/>
    <p:sldId id="292" r:id="rId49"/>
    <p:sldId id="294" r:id="rId50"/>
    <p:sldId id="315" r:id="rId51"/>
    <p:sldId id="293" r:id="rId52"/>
    <p:sldId id="306" r:id="rId53"/>
    <p:sldId id="316" r:id="rId54"/>
    <p:sldId id="331" r:id="rId55"/>
    <p:sldId id="317" r:id="rId56"/>
    <p:sldId id="328" r:id="rId57"/>
    <p:sldId id="318" r:id="rId58"/>
    <p:sldId id="326" r:id="rId59"/>
    <p:sldId id="327" r:id="rId60"/>
    <p:sldId id="324" r:id="rId61"/>
    <p:sldId id="325" r:id="rId62"/>
    <p:sldId id="323" r:id="rId63"/>
    <p:sldId id="322" r:id="rId64"/>
    <p:sldId id="319" r:id="rId65"/>
    <p:sldId id="307"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BABAB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20" autoAdjust="0"/>
    <p:restoredTop sz="69608" autoAdjust="0"/>
  </p:normalViewPr>
  <p:slideViewPr>
    <p:cSldViewPr snapToGrid="0">
      <p:cViewPr varScale="1">
        <p:scale>
          <a:sx n="109" d="100"/>
          <a:sy n="109" d="100"/>
        </p:scale>
        <p:origin x="120" y="27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angular</a:t>
            </a:r>
          </a:p>
          <a:p>
            <a:endParaRPr lang="en-US" baseline="0" dirty="0" smtClean="0"/>
          </a:p>
          <a:p>
            <a:r>
              <a:rPr lang="en-US" baseline="0" dirty="0" smtClean="0"/>
              <a:t>Then we’ll establish the terminology that is critical that be able understand what all of the existing angular tutorials and documentation are saying</a:t>
            </a:r>
          </a:p>
          <a:p>
            <a:endParaRPr lang="en-US" baseline="0" dirty="0" smtClean="0"/>
          </a:p>
          <a:p>
            <a:r>
              <a:rPr lang="en-US" baseline="0" dirty="0" smtClean="0"/>
              <a:t>We’ll then talk about some of the more critical components of angular</a:t>
            </a:r>
          </a:p>
          <a:p>
            <a:endParaRPr lang="en-US"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term that is specific to Angular.</a:t>
            </a:r>
          </a:p>
          <a:p>
            <a:endParaRPr lang="en-US" dirty="0" smtClean="0"/>
          </a:p>
          <a:p>
            <a:r>
              <a:rPr lang="en-US" dirty="0" smtClean="0"/>
              <a:t>**</a:t>
            </a:r>
          </a:p>
          <a:p>
            <a:r>
              <a:rPr lang="en-US" dirty="0" smtClean="0"/>
              <a:t>It</a:t>
            </a:r>
            <a:r>
              <a:rPr lang="en-US" baseline="0" dirty="0" smtClean="0"/>
              <a:t> is a marker in your HTML that adds functionality and/or interface adaptations</a:t>
            </a:r>
          </a:p>
          <a:p>
            <a:endParaRPr lang="en-US" baseline="0" dirty="0" smtClean="0"/>
          </a:p>
          <a:p>
            <a:r>
              <a:rPr lang="en-US" baseline="0" dirty="0" smtClean="0"/>
              <a:t>**</a:t>
            </a:r>
          </a:p>
          <a:p>
            <a:r>
              <a:rPr lang="en-US" baseline="0" dirty="0" smtClean="0"/>
              <a:t>Angular has a lot of directives built in</a:t>
            </a:r>
          </a:p>
          <a:p>
            <a:endParaRPr lang="en-US" baseline="0" dirty="0" smtClean="0"/>
          </a:p>
          <a:p>
            <a:r>
              <a:rPr lang="en-US" baseline="0" dirty="0" smtClean="0"/>
              <a:t>You can see some of these directives in the following code example.</a:t>
            </a:r>
          </a:p>
          <a:p>
            <a:endParaRPr lang="en-US" baseline="0" dirty="0" smtClean="0"/>
          </a:p>
          <a:p>
            <a:r>
              <a:rPr lang="en-US" baseline="0" dirty="0" smtClean="0"/>
              <a:t>Notice that there are element and attribute directives here, but there are also class and HTML comment directives.</a:t>
            </a:r>
          </a:p>
        </p:txBody>
      </p:sp>
      <p:sp>
        <p:nvSpPr>
          <p:cNvPr id="4" name="Slide Number Placeholder 3"/>
          <p:cNvSpPr>
            <a:spLocks noGrp="1"/>
          </p:cNvSpPr>
          <p:nvPr>
            <p:ph type="sldNum" sz="quarter" idx="10"/>
          </p:nvPr>
        </p:nvSpPr>
        <p:spPr/>
        <p:txBody>
          <a:bodyPr/>
          <a:lstStyle/>
          <a:p>
            <a:fld id="{AA09D6E3-2704-4C1F-B92D-B44BDB310E93}" type="slidenum">
              <a:rPr lang="en-US" smtClean="0"/>
              <a:t>16</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the context in which an expression is evaluated.</a:t>
            </a:r>
          </a:p>
          <a:p>
            <a:endParaRPr lang="en-US" dirty="0" smtClean="0"/>
          </a:p>
          <a:p>
            <a:r>
              <a:rPr lang="en-US" dirty="0" smtClean="0"/>
              <a:t>**</a:t>
            </a:r>
          </a:p>
          <a:p>
            <a:r>
              <a:rPr lang="en-US" dirty="0" smtClean="0"/>
              <a:t>The following code example has three scopes.</a:t>
            </a:r>
          </a:p>
          <a:p>
            <a:endParaRPr lang="en-US" dirty="0" smtClean="0"/>
          </a:p>
          <a:p>
            <a:r>
              <a:rPr lang="en-US" dirty="0" smtClean="0"/>
              <a:t>[Point</a:t>
            </a:r>
            <a:r>
              <a:rPr lang="en-US" baseline="0" dirty="0" smtClean="0"/>
              <a:t> out the scopes]</a:t>
            </a:r>
          </a:p>
          <a:p>
            <a:endParaRPr lang="en-US" baseline="0" dirty="0" smtClean="0"/>
          </a:p>
          <a:p>
            <a:r>
              <a:rPr lang="en-US" baseline="0" dirty="0" smtClean="0"/>
              <a:t>Notice that one scope inherits a variable from it’s parent scope.</a:t>
            </a:r>
          </a:p>
          <a:p>
            <a:endParaRPr lang="en-US" baseline="0" dirty="0" smtClean="0"/>
          </a:p>
          <a:p>
            <a:r>
              <a:rPr lang="en-US" baseline="0" dirty="0" smtClean="0"/>
              <a:t>It is important to understand the concept of scope because Angular projects scope onto our HTML document. That is how it is able to evaluate expressions within your HTML.</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This definition comes for dictionary.com</a:t>
            </a:r>
          </a:p>
          <a:p>
            <a:r>
              <a:rPr lang="en-US" dirty="0" smtClean="0"/>
              <a:t>[ Read the definition ]</a:t>
            </a:r>
          </a:p>
          <a:p>
            <a:endParaRPr lang="en-US" dirty="0" smtClean="0"/>
          </a:p>
          <a:p>
            <a:r>
              <a:rPr lang="en-US" dirty="0" smtClean="0"/>
              <a:t>**</a:t>
            </a:r>
          </a:p>
          <a:p>
            <a:r>
              <a:rPr lang="en-US" dirty="0" smtClean="0"/>
              <a:t>We can adapt this definition to programming too.</a:t>
            </a:r>
          </a:p>
          <a:p>
            <a:r>
              <a:rPr lang="en-US" dirty="0" smtClean="0"/>
              <a:t>[Read</a:t>
            </a:r>
            <a:r>
              <a:rPr lang="en-US" baseline="0" dirty="0" smtClean="0"/>
              <a:t> the definition]</a:t>
            </a:r>
          </a:p>
          <a:p>
            <a:endParaRPr lang="en-US" baseline="0" dirty="0" smtClean="0"/>
          </a:p>
          <a:p>
            <a:r>
              <a:rPr lang="en-US" baseline="0" dirty="0" smtClean="0"/>
              <a:t>**</a:t>
            </a:r>
          </a:p>
          <a:p>
            <a:r>
              <a:rPr lang="en-US" baseline="0" dirty="0" smtClean="0"/>
              <a:t>Angular has a way to defining and organizing services which helps you keep your code organized and appropriately separated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write some code, you need the</a:t>
            </a:r>
            <a:r>
              <a:rPr lang="en-US" baseline="0" dirty="0" smtClean="0"/>
              <a:t> data to run that code.</a:t>
            </a:r>
          </a:p>
          <a:p>
            <a:endParaRPr lang="en-US" baseline="0" dirty="0" smtClean="0"/>
          </a:p>
          <a:p>
            <a:r>
              <a:rPr lang="en-US" baseline="0" dirty="0" smtClean="0"/>
              <a:t>**</a:t>
            </a:r>
          </a:p>
          <a:p>
            <a:r>
              <a:rPr lang="en-US" baseline="0" dirty="0" smtClean="0"/>
              <a:t>If you were to write a function, you could resolve the function by using global variables.</a:t>
            </a:r>
          </a:p>
          <a:p>
            <a:endParaRPr lang="en-US" baseline="0" dirty="0" smtClean="0"/>
          </a:p>
          <a:p>
            <a:r>
              <a:rPr lang="en-US" baseline="0" dirty="0" smtClean="0"/>
              <a:t>But that isn’t usually the way that you want to do things.</a:t>
            </a:r>
          </a:p>
          <a:p>
            <a:endParaRPr lang="en-US" baseline="0" dirty="0" smtClean="0"/>
          </a:p>
          <a:p>
            <a:r>
              <a:rPr lang="en-US" baseline="0" dirty="0" smtClean="0"/>
              <a:t>**</a:t>
            </a:r>
          </a:p>
          <a:p>
            <a:r>
              <a:rPr lang="en-US" baseline="0" dirty="0" smtClean="0"/>
              <a:t>Instead you use parameters, or in other words, you inject the data that you need into the function.</a:t>
            </a:r>
          </a:p>
          <a:p>
            <a:endParaRPr lang="en-US" baseline="0" dirty="0" smtClean="0"/>
          </a:p>
          <a:p>
            <a:r>
              <a:rPr lang="en-US" baseline="0" dirty="0" smtClean="0"/>
              <a:t>This improves the modularity and reusability of your code.</a:t>
            </a:r>
          </a:p>
          <a:p>
            <a:endParaRPr lang="en-US" baseline="0" dirty="0" smtClean="0"/>
          </a:p>
          <a:p>
            <a:r>
              <a:rPr lang="en-US" baseline="0" dirty="0" smtClean="0"/>
              <a:t>**</a:t>
            </a:r>
          </a:p>
          <a:p>
            <a:r>
              <a:rPr lang="en-US" baseline="0" dirty="0" smtClean="0"/>
              <a:t>Don’t use globally accessible variables unless absolutely </a:t>
            </a:r>
            <a:r>
              <a:rPr lang="en-US" baseline="0" dirty="0" err="1" smtClean="0"/>
              <a:t>necissary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6528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 injection requires specific data from each parameter.</a:t>
            </a:r>
          </a:p>
          <a:p>
            <a:endParaRPr lang="en-US" dirty="0" smtClean="0"/>
          </a:p>
          <a:p>
            <a:r>
              <a:rPr lang="en-US" dirty="0" smtClean="0"/>
              <a:t>This divide</a:t>
            </a:r>
            <a:r>
              <a:rPr lang="en-US" baseline="0" dirty="0" smtClean="0"/>
              <a:t> function won’t work if you give it garbage.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20</a:t>
            </a:fld>
            <a:endParaRPr lang="en-US"/>
          </a:p>
        </p:txBody>
      </p:sp>
    </p:spTree>
    <p:extLst>
      <p:ext uri="{BB962C8B-B14F-4D97-AF65-F5344CB8AC3E}">
        <p14:creationId xmlns:p14="http://schemas.microsoft.com/office/powerpoint/2010/main" val="424708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250388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22</a:t>
            </a:fld>
            <a:endParaRPr lang="en-US"/>
          </a:p>
        </p:txBody>
      </p:sp>
    </p:spTree>
    <p:extLst>
      <p:ext uri="{BB962C8B-B14F-4D97-AF65-F5344CB8AC3E}">
        <p14:creationId xmlns:p14="http://schemas.microsoft.com/office/powerpoint/2010/main" val="1755445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196711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JavaScript is used to dynamically</a:t>
            </a:r>
            <a:r>
              <a:rPr lang="en-US" baseline="0" dirty="0" smtClean="0"/>
              <a:t> get information from your HTML and to update information on your HTML document or to update the look of your HTML document.</a:t>
            </a:r>
          </a:p>
          <a:p>
            <a:endParaRPr lang="en-US" baseline="0" dirty="0" smtClean="0"/>
          </a:p>
          <a:p>
            <a:r>
              <a:rPr lang="en-US" dirty="0" smtClean="0"/>
              <a:t>**</a:t>
            </a:r>
            <a:endParaRPr lang="en-US" baseline="0" dirty="0" smtClean="0"/>
          </a:p>
          <a:p>
            <a:r>
              <a:rPr lang="en-US" baseline="0" dirty="0" smtClean="0"/>
              <a:t>Angular makes it easier to update and get information from your HTML document.</a:t>
            </a:r>
          </a:p>
          <a:p>
            <a:endParaRPr lang="en-US" baseline="0" dirty="0" smtClean="0"/>
          </a:p>
          <a:p>
            <a:r>
              <a:rPr lang="en-US" baseline="0" dirty="0" smtClean="0"/>
              <a:t>But doesn’t jQuery do the same thing? Yes, although differently.</a:t>
            </a:r>
          </a:p>
          <a:p>
            <a:endParaRPr lang="en-US" baseline="0" dirty="0" smtClean="0"/>
          </a:p>
          <a:p>
            <a:r>
              <a:rPr lang="en-US" dirty="0" smtClean="0"/>
              <a:t>**</a:t>
            </a:r>
            <a:endParaRPr lang="en-US" baseline="0" dirty="0" smtClean="0"/>
          </a:p>
          <a:p>
            <a:r>
              <a:rPr lang="en-US" baseline="0" dirty="0" smtClean="0"/>
              <a:t>jQuery has its place, but for updating your html document or reading from it, there is a better way.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403162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165804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a module in angular is pretty straight</a:t>
            </a:r>
            <a:r>
              <a:rPr lang="en-US" baseline="0" dirty="0" smtClean="0"/>
              <a:t> forward.</a:t>
            </a:r>
            <a:endParaRPr lang="en-US" dirty="0" smtClean="0"/>
          </a:p>
          <a:p>
            <a:endParaRPr lang="en-US" dirty="0" smtClean="0"/>
          </a:p>
          <a:p>
            <a:r>
              <a:rPr lang="en-US" dirty="0" smtClean="0"/>
              <a:t>Remember to add the second parameter</a:t>
            </a:r>
            <a:r>
              <a:rPr lang="en-US" baseline="0" dirty="0" smtClean="0"/>
              <a:t> if trying to define a module, otherwise you’ll be getting a module that already exists (if it exists)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27</a:t>
            </a:fld>
            <a:endParaRPr lang="en-US"/>
          </a:p>
        </p:txBody>
      </p:sp>
    </p:spTree>
    <p:extLst>
      <p:ext uri="{BB962C8B-B14F-4D97-AF65-F5344CB8AC3E}">
        <p14:creationId xmlns:p14="http://schemas.microsoft.com/office/powerpoint/2010/main" val="296195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the main module a minute ago.</a:t>
            </a:r>
          </a:p>
          <a:p>
            <a:endParaRPr lang="en-US" dirty="0" smtClean="0"/>
          </a:p>
          <a:p>
            <a:r>
              <a:rPr lang="en-US" dirty="0" smtClean="0"/>
              <a:t>The main</a:t>
            </a:r>
            <a:r>
              <a:rPr lang="en-US" baseline="0" dirty="0" smtClean="0"/>
              <a:t> module for your application is identified by the ng-app directive.</a:t>
            </a:r>
          </a:p>
          <a:p>
            <a:endParaRPr lang="en-US" baseline="0" dirty="0" smtClean="0"/>
          </a:p>
          <a:p>
            <a:r>
              <a:rPr lang="en-US" baseline="0" dirty="0" smtClean="0"/>
              <a:t>The name you place there is the name of the main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241129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module</a:t>
            </a:r>
            <a:r>
              <a:rPr lang="en-US" baseline="0" dirty="0" smtClean="0"/>
              <a:t> runs it has two phases that you can link into.</a:t>
            </a:r>
          </a:p>
          <a:p>
            <a:endParaRPr lang="en-US" baseline="0" dirty="0" smtClean="0"/>
          </a:p>
          <a:p>
            <a:r>
              <a:rPr lang="en-US" baseline="0" dirty="0" smtClean="0"/>
              <a:t>The </a:t>
            </a:r>
            <a:r>
              <a:rPr lang="en-US" baseline="0" dirty="0" err="1" smtClean="0"/>
              <a:t>config</a:t>
            </a:r>
            <a:r>
              <a:rPr lang="en-US" baseline="0" dirty="0" smtClean="0"/>
              <a:t> phase runs early, before most services, objects, and data are available within the JavaScript.</a:t>
            </a:r>
          </a:p>
          <a:p>
            <a:endParaRPr lang="en-US" baseline="0" dirty="0" smtClean="0"/>
          </a:p>
          <a:p>
            <a:r>
              <a:rPr lang="en-US" baseline="0" dirty="0" smtClean="0"/>
              <a:t>The run phase happens after the services, objects, and data have been defined.</a:t>
            </a:r>
          </a:p>
          <a:p>
            <a:endParaRPr lang="en-US" baseline="0" dirty="0" smtClean="0"/>
          </a:p>
          <a:p>
            <a:r>
              <a:rPr lang="en-US" baseline="0" dirty="0" smtClean="0"/>
              <a:t>There are times when you will want to run some code before those service, objects, and data are defined. We’ll see that in a bit.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7249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33</a:t>
            </a:fld>
            <a:endParaRPr lang="en-US"/>
          </a:p>
        </p:txBody>
      </p:sp>
    </p:spTree>
    <p:extLst>
      <p:ext uri="{BB962C8B-B14F-4D97-AF65-F5344CB8AC3E}">
        <p14:creationId xmlns:p14="http://schemas.microsoft.com/office/powerpoint/2010/main" val="425413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none" dirty="0" smtClean="0">
                <a:solidFill>
                  <a:schemeClr val="tx1">
                    <a:lumMod val="75000"/>
                    <a:lumOff val="25000"/>
                  </a:schemeClr>
                </a:solidFill>
              </a:rPr>
              <a:t>Remember talking about the MVC?</a:t>
            </a: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We need some way to get data to and from the HTML document.</a:t>
            </a:r>
            <a:r>
              <a:rPr lang="en-US" cap="none" baseline="0" dirty="0" smtClean="0">
                <a:solidFill>
                  <a:schemeClr val="tx1">
                    <a:lumMod val="75000"/>
                    <a:lumOff val="25000"/>
                  </a:schemeClr>
                </a:solidFill>
              </a:rPr>
              <a:t> We need to create a controller</a:t>
            </a:r>
            <a:endParaRPr lang="en-US" cap="none" dirty="0" smtClean="0">
              <a:solidFill>
                <a:schemeClr val="tx1">
                  <a:lumMod val="75000"/>
                  <a:lumOff val="25000"/>
                </a:schemeClr>
              </a:solidFill>
            </a:endParaRP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Controllers link the model and the view using the $scope service.</a:t>
            </a:r>
            <a:endParaRPr lang="en-US" dirty="0" smtClean="0"/>
          </a:p>
          <a:p>
            <a:endParaRPr lang="en-US" dirty="0" smtClean="0"/>
          </a:p>
          <a:p>
            <a:r>
              <a:rPr lang="en-US" dirty="0" smtClean="0"/>
              <a:t>Notice that the ng-controller directive sets the controller that we want to use in the HTML</a:t>
            </a:r>
          </a:p>
          <a:p>
            <a:endParaRPr lang="en-US" dirty="0" smtClean="0"/>
          </a:p>
          <a:p>
            <a:r>
              <a:rPr lang="en-US" dirty="0" smtClean="0"/>
              <a:t>You can see in the JavaScript how the controller is defined by the module, and how we use dependency injection to inject the</a:t>
            </a:r>
            <a:r>
              <a:rPr lang="en-US" baseline="0" dirty="0" smtClean="0"/>
              <a:t> $scope service.</a:t>
            </a:r>
          </a:p>
          <a:p>
            <a:endParaRPr lang="en-US" baseline="0" dirty="0" smtClean="0"/>
          </a:p>
          <a:p>
            <a:r>
              <a:rPr lang="en-US" baseline="0" dirty="0" smtClean="0"/>
              <a:t>In the HTML in this example we have two paragraphs with the same content.</a:t>
            </a:r>
          </a:p>
          <a:p>
            <a:endParaRPr lang="en-US" baseline="0" dirty="0" smtClean="0"/>
          </a:p>
          <a:p>
            <a:r>
              <a:rPr lang="en-US" baseline="0" dirty="0" smtClean="0"/>
              <a:t>Both use expressions to generate that content, although one of those expressions calls a function and the other just reads a property.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2288721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thinking that a filter filters out data from a set of data, but in</a:t>
            </a:r>
            <a:r>
              <a:rPr lang="en-US" baseline="0" dirty="0" smtClean="0"/>
              <a:t> this case you would be wrong.</a:t>
            </a:r>
          </a:p>
          <a:p>
            <a:endParaRPr lang="en-US" baseline="0" dirty="0" smtClean="0"/>
          </a:p>
          <a:p>
            <a:r>
              <a:rPr lang="en-US" baseline="0" dirty="0" smtClean="0"/>
              <a:t>**</a:t>
            </a:r>
          </a:p>
          <a:p>
            <a:r>
              <a:rPr lang="en-US" baseline="0" dirty="0" smtClean="0"/>
              <a:t>[ Read the definition ]</a:t>
            </a:r>
          </a:p>
          <a:p>
            <a:endParaRPr lang="en-US" baseline="0" dirty="0" smtClean="0"/>
          </a:p>
          <a:p>
            <a:r>
              <a:rPr lang="en-US" baseline="0" dirty="0" smtClean="0"/>
              <a:t>There are two ways to use filters, either in your HTML or in your JavaScript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2074920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paragraph of the HTML shows how we can use a filter to take what is in the name property</a:t>
            </a:r>
            <a:r>
              <a:rPr lang="en-US" baseline="0" dirty="0" smtClean="0"/>
              <a:t> and turn it to uppercase.</a:t>
            </a:r>
          </a:p>
          <a:p>
            <a:endParaRPr lang="en-US" baseline="0" dirty="0" smtClean="0"/>
          </a:p>
          <a:p>
            <a:r>
              <a:rPr lang="en-US" baseline="0" dirty="0" smtClean="0"/>
              <a:t>In the JavaScript example we can see how that same filter is used in the </a:t>
            </a:r>
            <a:r>
              <a:rPr lang="en-US" baseline="0" dirty="0" err="1" smtClean="0"/>
              <a:t>uppercaseName</a:t>
            </a:r>
            <a:r>
              <a:rPr lang="en-US" baseline="0" dirty="0" smtClean="0"/>
              <a:t> function.</a:t>
            </a:r>
          </a:p>
          <a:p>
            <a:endParaRPr lang="en-US" baseline="0" dirty="0" smtClean="0"/>
          </a:p>
          <a:p>
            <a:r>
              <a:rPr lang="en-US" baseline="0" dirty="0" smtClean="0"/>
              <a:t>Notice that in the JavaScript we had to inject the $filter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255459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for using filters is pretty consistent.</a:t>
            </a:r>
          </a:p>
          <a:p>
            <a:endParaRPr lang="en-US" dirty="0" smtClean="0"/>
          </a:p>
          <a:p>
            <a:r>
              <a:rPr lang="en-US" dirty="0" smtClean="0"/>
              <a:t>In</a:t>
            </a:r>
            <a:r>
              <a:rPr lang="en-US" baseline="0" dirty="0" smtClean="0"/>
              <a:t> HTML use a bar to pipe the previous value through the filter.</a:t>
            </a:r>
          </a:p>
          <a:p>
            <a:endParaRPr lang="en-US" baseline="0" dirty="0" smtClean="0"/>
          </a:p>
          <a:p>
            <a:r>
              <a:rPr lang="en-US" baseline="0" dirty="0" smtClean="0"/>
              <a:t>Parameters to pass to the filter can be specified by using the colon.</a:t>
            </a:r>
          </a:p>
          <a:p>
            <a:endParaRPr lang="en-US" dirty="0" smtClean="0"/>
          </a:p>
          <a:p>
            <a:r>
              <a:rPr lang="en-US" dirty="0" smtClean="0"/>
              <a:t>You can also add</a:t>
            </a:r>
            <a:r>
              <a:rPr lang="en-US" baseline="0" dirty="0" smtClean="0"/>
              <a:t> additional pipes.</a:t>
            </a:r>
          </a:p>
          <a:p>
            <a:endParaRPr lang="en-US" baseline="0" dirty="0" smtClean="0"/>
          </a:p>
          <a:p>
            <a:r>
              <a:rPr lang="en-US" baseline="0" dirty="0" smtClean="0"/>
              <a:t>In JavaScript we use the $filter service to get a filter by name.</a:t>
            </a:r>
          </a:p>
          <a:p>
            <a:endParaRPr lang="en-US" baseline="0" dirty="0" smtClean="0"/>
          </a:p>
          <a:p>
            <a:r>
              <a:rPr lang="en-US" baseline="0" dirty="0" smtClean="0"/>
              <a:t>Then we give it the value that we’d like to run through the filter as the first parameter.</a:t>
            </a:r>
          </a:p>
          <a:p>
            <a:endParaRPr lang="en-US" baseline="0" dirty="0" smtClean="0"/>
          </a:p>
          <a:p>
            <a:r>
              <a:rPr lang="en-US" baseline="0" dirty="0" smtClean="0"/>
              <a:t>Filters that accept additional parameters can also receive those after the value parameter.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80623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09D6E3-2704-4C1F-B92D-B44BDB310E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212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258772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362638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3273209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write your own custom filters.</a:t>
            </a:r>
          </a:p>
          <a:p>
            <a:endParaRPr lang="en-US" dirty="0" smtClean="0"/>
          </a:p>
          <a:p>
            <a:r>
              <a:rPr lang="en-US" dirty="0" smtClean="0"/>
              <a:t>Filters that you write can be accessed the same way as the built in filters.</a:t>
            </a:r>
          </a:p>
          <a:p>
            <a:endParaRPr lang="en-US" dirty="0" smtClean="0"/>
          </a:p>
          <a:p>
            <a:r>
              <a:rPr lang="en-US" dirty="0" smtClean="0"/>
              <a:t>You can see in this example that we have a filter which will reverse a string and optionally capitalize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2769554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far we’ve talked</a:t>
            </a:r>
            <a:r>
              <a:rPr lang="en-US" baseline="0" dirty="0" smtClean="0"/>
              <a:t> about </a:t>
            </a:r>
            <a:r>
              <a:rPr lang="en-US" baseline="0" dirty="0" err="1" smtClean="0"/>
              <a:t>Angular’s</a:t>
            </a:r>
            <a:r>
              <a:rPr lang="en-US" baseline="0" dirty="0" smtClean="0"/>
              <a:t> special objects, but now we’ll be talking about its services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3510827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is a pretty basic service that allows you to</a:t>
            </a:r>
            <a:r>
              <a:rPr lang="en-US" baseline="0" dirty="0" smtClean="0"/>
              <a:t> store any type of data into a service.</a:t>
            </a:r>
          </a:p>
          <a:p>
            <a:endParaRPr lang="en-US" baseline="0" dirty="0" smtClean="0"/>
          </a:p>
          <a:p>
            <a:r>
              <a:rPr lang="en-US" baseline="0" dirty="0" smtClean="0"/>
              <a:t>**</a:t>
            </a:r>
          </a:p>
          <a:p>
            <a:r>
              <a:rPr lang="en-US" baseline="0" dirty="0" smtClean="0"/>
              <a:t>It can be a simple data type, an object, a function, or whatever.</a:t>
            </a:r>
          </a:p>
          <a:p>
            <a:endParaRPr lang="en-US" baseline="0" dirty="0" smtClean="0"/>
          </a:p>
          <a:p>
            <a:r>
              <a:rPr lang="en-US" baseline="0" dirty="0" smtClean="0"/>
              <a:t>**</a:t>
            </a:r>
          </a:p>
          <a:p>
            <a:r>
              <a:rPr lang="en-US" baseline="0" dirty="0" smtClean="0"/>
              <a:t>The value can now be injected into any controller, filter, or service.</a:t>
            </a:r>
          </a:p>
          <a:p>
            <a:endParaRPr lang="en-US" baseline="0" dirty="0" smtClean="0"/>
          </a:p>
          <a:p>
            <a:r>
              <a:rPr lang="en-US" baseline="0" dirty="0" smtClean="0"/>
              <a:t>What if you defined this service in Module X and your in Module Y?</a:t>
            </a:r>
          </a:p>
          <a:p>
            <a:endParaRPr lang="en-US" baseline="0" dirty="0" smtClean="0"/>
          </a:p>
          <a:p>
            <a:r>
              <a:rPr lang="en-US" baseline="0" dirty="0" smtClean="0"/>
              <a:t>Don’t worry about it. Make sure that Module Y includes Module X as a dependency, then inject the service from Module X.</a:t>
            </a:r>
          </a:p>
          <a:p>
            <a:endParaRPr lang="en-US" baseline="0" dirty="0" smtClean="0"/>
          </a:p>
          <a:p>
            <a:r>
              <a:rPr lang="en-US" baseline="0" dirty="0" smtClean="0"/>
              <a:t>**</a:t>
            </a:r>
          </a:p>
          <a:p>
            <a:r>
              <a:rPr lang="en-US" baseline="0" dirty="0" smtClean="0"/>
              <a:t>In the code example you see how we define the service and how we inject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310288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factory is pretty much the same thing</a:t>
            </a:r>
            <a:r>
              <a:rPr lang="en-US" baseline="0" dirty="0" smtClean="0"/>
              <a:t> as a value, except …</a:t>
            </a:r>
          </a:p>
          <a:p>
            <a:endParaRPr lang="en-US" baseline="0" dirty="0" smtClean="0"/>
          </a:p>
          <a:p>
            <a:r>
              <a:rPr lang="en-US" baseline="0" dirty="0" smtClean="0"/>
              <a:t>**</a:t>
            </a:r>
          </a:p>
          <a:p>
            <a:r>
              <a:rPr lang="en-US" baseline="0" dirty="0" smtClean="0"/>
              <a:t>1) You can inject services into a factory. There is no place for that in a value.</a:t>
            </a:r>
          </a:p>
          <a:p>
            <a:r>
              <a:rPr lang="en-US" dirty="0" smtClean="0"/>
              <a:t>2)</a:t>
            </a:r>
            <a:r>
              <a:rPr lang="en-US" baseline="0" dirty="0" smtClean="0"/>
              <a:t> The factory wont build its singleton until it is first injected (lazy initialization)</a:t>
            </a:r>
          </a:p>
          <a:p>
            <a:endParaRPr lang="en-US" baseline="0" dirty="0" smtClean="0"/>
          </a:p>
          <a:p>
            <a:r>
              <a:rPr lang="en-US" baseline="0" dirty="0" smtClean="0"/>
              <a:t>**</a:t>
            </a:r>
          </a:p>
          <a:p>
            <a:r>
              <a:rPr lang="en-US" baseline="0" dirty="0" smtClean="0"/>
              <a:t>Just like a value the factory can return any data type.</a:t>
            </a:r>
          </a:p>
          <a:p>
            <a:endParaRPr lang="en-US" baseline="0" dirty="0" smtClean="0"/>
          </a:p>
          <a:p>
            <a:r>
              <a:rPr lang="en-US" baseline="0" dirty="0" smtClean="0"/>
              <a:t>**</a:t>
            </a:r>
          </a:p>
          <a:p>
            <a:r>
              <a:rPr lang="en-US" baseline="0" dirty="0" smtClean="0"/>
              <a:t>In this code example you can see how we define a factory.</a:t>
            </a:r>
          </a:p>
          <a:p>
            <a:endParaRPr lang="en-US" baseline="0" dirty="0" smtClean="0"/>
          </a:p>
          <a:p>
            <a:r>
              <a:rPr lang="en-US" baseline="0" dirty="0" smtClean="0"/>
              <a:t>The value that the factory returns is what gets injected into other services.</a:t>
            </a:r>
          </a:p>
          <a:p>
            <a:endParaRPr lang="en-US" baseline="0" dirty="0" smtClean="0"/>
          </a:p>
          <a:p>
            <a:r>
              <a:rPr lang="en-US" baseline="0" dirty="0" smtClean="0"/>
              <a:t>At the bottom of the code we can see how the factory service is injected.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2808610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Read first line ]</a:t>
            </a:r>
          </a:p>
          <a:p>
            <a:endParaRPr lang="en-US" dirty="0" smtClean="0"/>
          </a:p>
          <a:p>
            <a:r>
              <a:rPr lang="en-US" dirty="0" smtClean="0"/>
              <a:t>**</a:t>
            </a:r>
          </a:p>
          <a:p>
            <a:r>
              <a:rPr lang="en-US" dirty="0" smtClean="0"/>
              <a:t>The</a:t>
            </a:r>
            <a:r>
              <a:rPr lang="en-US" baseline="0" dirty="0" smtClean="0"/>
              <a:t> angular team admits to the strangeness of the service </a:t>
            </a:r>
            <a:r>
              <a:rPr lang="en-US" baseline="0" dirty="0" err="1" smtClean="0"/>
              <a:t>service</a:t>
            </a:r>
            <a:r>
              <a:rPr lang="en-US" baseline="0" dirty="0" smtClean="0"/>
              <a:t> name.</a:t>
            </a:r>
          </a:p>
          <a:p>
            <a:r>
              <a:rPr lang="en-US" baseline="0" dirty="0" smtClean="0"/>
              <a:t>[Read next line]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259963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write a function as if it were a constructor, using the “this” keyword to set property names and functions that are part of the constructor.</a:t>
            </a:r>
          </a:p>
          <a:p>
            <a:endParaRPr lang="en-US" baseline="0" dirty="0" smtClean="0"/>
          </a:p>
          <a:p>
            <a:r>
              <a:rPr lang="en-US" baseline="0" dirty="0" smtClean="0"/>
              <a:t>When you first inject this service into another controller, filter, or service it will build a singleton from the constructor.</a:t>
            </a:r>
          </a:p>
          <a:p>
            <a:endParaRPr lang="en-US" baseline="0" dirty="0" smtClean="0"/>
          </a:p>
          <a:p>
            <a:r>
              <a:rPr lang="en-US" baseline="0" dirty="0" smtClean="0"/>
              <a:t>Any subsequent injections of the service will get the same singleton.</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475995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quotation]</a:t>
            </a:r>
          </a:p>
          <a:p>
            <a:endParaRPr lang="en-US" dirty="0" smtClean="0"/>
          </a:p>
          <a:p>
            <a:r>
              <a:rPr lang="en-US" dirty="0" smtClean="0"/>
              <a:t>The other recipes are</a:t>
            </a:r>
            <a:r>
              <a:rPr lang="en-US" baseline="0" dirty="0" smtClean="0"/>
              <a:t> built using the provider recipe. </a:t>
            </a:r>
          </a:p>
          <a:p>
            <a:endParaRPr lang="en-US" baseline="0" dirty="0" smtClean="0"/>
          </a:p>
          <a:p>
            <a:r>
              <a:rPr lang="en-US" baseline="0" dirty="0" smtClean="0"/>
              <a:t>Don’t let it confuse you that there are five service recipes because they are essentially the same thing.</a:t>
            </a:r>
            <a:endParaRPr lang="en-US" dirty="0" smtClean="0"/>
          </a:p>
          <a:p>
            <a:endParaRPr lang="en-US" dirty="0" smtClean="0"/>
          </a:p>
          <a:p>
            <a:r>
              <a:rPr lang="en-US" dirty="0" smtClean="0"/>
              <a:t>**</a:t>
            </a:r>
          </a:p>
          <a:p>
            <a:r>
              <a:rPr lang="en-US" dirty="0" smtClean="0"/>
              <a:t>Something that makes</a:t>
            </a:r>
            <a:r>
              <a:rPr lang="en-US" baseline="0" dirty="0" smtClean="0"/>
              <a:t> the provider special from the previously discussed services is its ability to be used while in a module’s configuration phase.</a:t>
            </a:r>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254380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in the coming slides a sample</a:t>
            </a:r>
            <a:r>
              <a:rPr lang="en-US" baseline="0" dirty="0" smtClean="0"/>
              <a:t> application.</a:t>
            </a:r>
          </a:p>
          <a:p>
            <a:endParaRPr lang="en-US" baseline="0" dirty="0" smtClean="0"/>
          </a:p>
          <a:p>
            <a:r>
              <a:rPr lang="en-US" baseline="0" dirty="0" smtClean="0"/>
              <a:t>We’ll see it first written using jQuery and then using Angular.</a:t>
            </a:r>
          </a:p>
          <a:p>
            <a:endParaRPr lang="en-US" baseline="0" dirty="0" smtClean="0"/>
          </a:p>
          <a:p>
            <a:r>
              <a:rPr lang="en-US" baseline="0" dirty="0" smtClean="0"/>
              <a:t>This application will accomplish the objectives that you see in this slide.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3704032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we have</a:t>
            </a:r>
            <a:r>
              <a:rPr lang="en-US" baseline="0" dirty="0" smtClean="0"/>
              <a:t> defined a service that will add a prefix to any string.</a:t>
            </a:r>
          </a:p>
          <a:p>
            <a:endParaRPr lang="en-US" baseline="0" dirty="0" smtClean="0"/>
          </a:p>
          <a:p>
            <a:r>
              <a:rPr lang="en-US" baseline="0" dirty="0" smtClean="0"/>
              <a:t>Notice that there is a </a:t>
            </a:r>
            <a:r>
              <a:rPr lang="en-US" baseline="0" dirty="0" err="1" smtClean="0"/>
              <a:t>setPrefix</a:t>
            </a:r>
            <a:r>
              <a:rPr lang="en-US" baseline="0" dirty="0" smtClean="0"/>
              <a:t> function that can be used to specify what the prefix will be.</a:t>
            </a:r>
            <a:endParaRPr lang="en-US" dirty="0" smtClean="0"/>
          </a:p>
          <a:p>
            <a:endParaRPr lang="en-US" dirty="0" smtClean="0"/>
          </a:p>
          <a:p>
            <a:r>
              <a:rPr lang="en-US" dirty="0" smtClean="0"/>
              <a:t>There is a $get property which is required and acts like a factory service.</a:t>
            </a:r>
          </a:p>
          <a:p>
            <a:endParaRPr lang="en-US" dirty="0" smtClean="0"/>
          </a:p>
          <a:p>
            <a:r>
              <a:rPr lang="en-US" dirty="0" smtClean="0"/>
              <a:t>Notice the </a:t>
            </a:r>
            <a:r>
              <a:rPr lang="en-US" dirty="0" err="1" smtClean="0"/>
              <a:t>the</a:t>
            </a:r>
            <a:r>
              <a:rPr lang="en-US" dirty="0" smtClean="0"/>
              <a:t> dependency injection brackets on the $get.</a:t>
            </a:r>
          </a:p>
          <a:p>
            <a:endParaRPr lang="en-US" dirty="0" smtClean="0"/>
          </a:p>
          <a:p>
            <a:r>
              <a:rPr lang="en-US" dirty="0" smtClean="0"/>
              <a:t>We inject the provider into the </a:t>
            </a:r>
            <a:r>
              <a:rPr lang="en-US" dirty="0" err="1" smtClean="0"/>
              <a:t>config</a:t>
            </a:r>
            <a:r>
              <a:rPr lang="en-US" dirty="0" smtClean="0"/>
              <a:t> phase for a module,</a:t>
            </a:r>
            <a:r>
              <a:rPr lang="en-US" baseline="0" dirty="0" smtClean="0"/>
              <a:t> </a:t>
            </a:r>
            <a:r>
              <a:rPr lang="en-US" dirty="0" smtClean="0"/>
              <a:t>notice that prefix</a:t>
            </a:r>
            <a:r>
              <a:rPr lang="en-US" baseline="0" dirty="0" smtClean="0"/>
              <a:t> is renamed </a:t>
            </a:r>
            <a:r>
              <a:rPr lang="en-US" baseline="0" dirty="0" err="1" smtClean="0"/>
              <a:t>prefixProvider</a:t>
            </a:r>
            <a:r>
              <a:rPr lang="en-US" baseline="0" dirty="0" smtClean="0"/>
              <a:t>.</a:t>
            </a:r>
            <a:endParaRPr lang="en-US" dirty="0" smtClean="0"/>
          </a:p>
          <a:p>
            <a:endParaRPr lang="en-US" dirty="0" smtClean="0"/>
          </a:p>
          <a:p>
            <a:r>
              <a:rPr lang="en-US" dirty="0" smtClean="0"/>
              <a:t>Remember that the</a:t>
            </a:r>
            <a:r>
              <a:rPr lang="en-US" baseline="0" dirty="0" smtClean="0"/>
              <a:t> </a:t>
            </a:r>
            <a:r>
              <a:rPr lang="en-US" baseline="0" dirty="0" err="1" smtClean="0"/>
              <a:t>config</a:t>
            </a:r>
            <a:r>
              <a:rPr lang="en-US" baseline="0" dirty="0" smtClean="0"/>
              <a:t> phase for a module runs before most services are ready.</a:t>
            </a:r>
          </a:p>
          <a:p>
            <a:endParaRPr lang="en-US" baseline="0" dirty="0" smtClean="0"/>
          </a:p>
          <a:p>
            <a:r>
              <a:rPr lang="en-US" baseline="0" dirty="0" smtClean="0"/>
              <a:t>We inject the factory returned from the provider (from the $get) on any controller, service, or filter.</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50</a:t>
            </a:fld>
            <a:endParaRPr lang="en-US"/>
          </a:p>
        </p:txBody>
      </p:sp>
    </p:spTree>
    <p:extLst>
      <p:ext uri="{BB962C8B-B14F-4D97-AF65-F5344CB8AC3E}">
        <p14:creationId xmlns:p14="http://schemas.microsoft.com/office/powerpoint/2010/main" val="3082153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constant is like a mix of the value service and the provider service.</a:t>
            </a:r>
          </a:p>
          <a:p>
            <a:endParaRPr lang="en-US" baseline="0" dirty="0" smtClean="0"/>
          </a:p>
          <a:p>
            <a:r>
              <a:rPr lang="en-US" baseline="0" dirty="0" smtClean="0"/>
              <a:t>You can get the value of a constant in either the </a:t>
            </a:r>
            <a:r>
              <a:rPr lang="en-US" baseline="0" dirty="0" err="1" smtClean="0"/>
              <a:t>config</a:t>
            </a:r>
            <a:r>
              <a:rPr lang="en-US" baseline="0" dirty="0" smtClean="0"/>
              <a:t> phase or later.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51</a:t>
            </a:fld>
            <a:endParaRPr lang="en-US"/>
          </a:p>
        </p:txBody>
      </p:sp>
    </p:spTree>
    <p:extLst>
      <p:ext uri="{BB962C8B-B14F-4D97-AF65-F5344CB8AC3E}">
        <p14:creationId xmlns:p14="http://schemas.microsoft.com/office/powerpoint/2010/main" val="2944968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53</a:t>
            </a:fld>
            <a:endParaRPr lang="en-US"/>
          </a:p>
        </p:txBody>
      </p:sp>
    </p:spTree>
    <p:extLst>
      <p:ext uri="{BB962C8B-B14F-4D97-AF65-F5344CB8AC3E}">
        <p14:creationId xmlns:p14="http://schemas.microsoft.com/office/powerpoint/2010/main" val="293656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54</a:t>
            </a:fld>
            <a:endParaRPr lang="en-US"/>
          </a:p>
        </p:txBody>
      </p:sp>
    </p:spTree>
    <p:extLst>
      <p:ext uri="{BB962C8B-B14F-4D97-AF65-F5344CB8AC3E}">
        <p14:creationId xmlns:p14="http://schemas.microsoft.com/office/powerpoint/2010/main" val="2684624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really learn</a:t>
            </a:r>
            <a:r>
              <a:rPr lang="en-US" baseline="0" dirty="0" smtClean="0"/>
              <a:t> how to program directives you’ll want to visit these two links.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55</a:t>
            </a:fld>
            <a:endParaRPr lang="en-US"/>
          </a:p>
        </p:txBody>
      </p:sp>
    </p:spTree>
    <p:extLst>
      <p:ext uri="{BB962C8B-B14F-4D97-AF65-F5344CB8AC3E}">
        <p14:creationId xmlns:p14="http://schemas.microsoft.com/office/powerpoint/2010/main" val="946242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directive name is camel</a:t>
            </a:r>
            <a:r>
              <a:rPr lang="en-US" baseline="0" dirty="0" smtClean="0"/>
              <a:t> case here, but a variety of html indicators can refer to this directive.</a:t>
            </a:r>
          </a:p>
          <a:p>
            <a:endParaRPr lang="en-US" baseline="0" dirty="0" smtClean="0"/>
          </a:p>
          <a:p>
            <a:r>
              <a:rPr lang="en-US" baseline="0" dirty="0" smtClean="0"/>
              <a:t>Each directive has a specific scope and not knowing which scope a directive has can cause problems.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57</a:t>
            </a:fld>
            <a:endParaRPr lang="en-US"/>
          </a:p>
        </p:txBody>
      </p:sp>
    </p:spTree>
    <p:extLst>
      <p:ext uri="{BB962C8B-B14F-4D97-AF65-F5344CB8AC3E}">
        <p14:creationId xmlns:p14="http://schemas.microsoft.com/office/powerpoint/2010/main" val="4133113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drop down has several languages.</a:t>
            </a:r>
          </a:p>
          <a:p>
            <a:endParaRPr lang="en-US" dirty="0" smtClean="0"/>
          </a:p>
          <a:p>
            <a:r>
              <a:rPr lang="en-US" dirty="0" smtClean="0"/>
              <a:t>Choosing a language will output the days of the week in that language.</a:t>
            </a:r>
          </a:p>
          <a:p>
            <a:endParaRPr lang="en-US" dirty="0" smtClean="0"/>
          </a:p>
          <a:p>
            <a:r>
              <a:rPr lang="en-US" dirty="0" smtClean="0"/>
              <a:t>There is a module</a:t>
            </a:r>
            <a:r>
              <a:rPr lang="en-US" baseline="0" dirty="0" smtClean="0"/>
              <a:t> that controls the days of week, language information, and provides a directive.</a:t>
            </a:r>
          </a:p>
          <a:p>
            <a:endParaRPr lang="en-US" baseline="0" dirty="0" smtClean="0"/>
          </a:p>
          <a:p>
            <a:r>
              <a:rPr lang="en-US" baseline="0" dirty="0" smtClean="0"/>
              <a:t>The main module uses the services from the days of week module.</a:t>
            </a:r>
          </a:p>
          <a:p>
            <a:endParaRPr lang="en-US" baseline="0" dirty="0" smtClean="0"/>
          </a:p>
          <a:p>
            <a:r>
              <a:rPr lang="en-US" baseline="0" dirty="0" smtClean="0"/>
              <a:t>The index.html uses the directive from the days of week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60</a:t>
            </a:fld>
            <a:endParaRPr lang="en-US"/>
          </a:p>
        </p:txBody>
      </p:sp>
    </p:spTree>
    <p:extLst>
      <p:ext uri="{BB962C8B-B14F-4D97-AF65-F5344CB8AC3E}">
        <p14:creationId xmlns:p14="http://schemas.microsoft.com/office/powerpoint/2010/main" val="1819375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61</a:t>
            </a:fld>
            <a:endParaRPr lang="en-US"/>
          </a:p>
        </p:txBody>
      </p:sp>
    </p:spTree>
    <p:extLst>
      <p:ext uri="{BB962C8B-B14F-4D97-AF65-F5344CB8AC3E}">
        <p14:creationId xmlns:p14="http://schemas.microsoft.com/office/powerpoint/2010/main" val="10012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ID’s set on important elements.</a:t>
            </a:r>
          </a:p>
          <a:p>
            <a:endParaRPr lang="en-US" dirty="0" smtClean="0"/>
          </a:p>
          <a:p>
            <a:r>
              <a:rPr lang="en-US" dirty="0" smtClean="0"/>
              <a:t>The</a:t>
            </a:r>
            <a:r>
              <a:rPr lang="en-US" baseline="0" dirty="0" smtClean="0"/>
              <a:t> name field is required.</a:t>
            </a:r>
          </a:p>
          <a:p>
            <a:endParaRPr lang="en-US" baseline="0" dirty="0" smtClean="0"/>
          </a:p>
          <a:p>
            <a:r>
              <a:rPr lang="en-US" dirty="0" smtClean="0"/>
              <a:t>Greet only shows when there is something entered into the name</a:t>
            </a:r>
          </a:p>
          <a:p>
            <a:endParaRPr lang="en-US" dirty="0" smtClean="0"/>
          </a:p>
          <a:p>
            <a:r>
              <a:rPr lang="en-US" dirty="0" smtClean="0"/>
              <a:t>Name-repeat will show the name that we type into the input while we</a:t>
            </a:r>
            <a:r>
              <a:rPr lang="en-US" baseline="0" dirty="0" smtClean="0"/>
              <a:t> type it.</a:t>
            </a:r>
            <a:endParaRPr lang="en-US" dirty="0" smtClean="0"/>
          </a:p>
          <a:p>
            <a:endParaRPr lang="en-US" dirty="0" smtClean="0"/>
          </a:p>
          <a:p>
            <a:r>
              <a:rPr lang="en-US" dirty="0" smtClean="0"/>
              <a:t>**</a:t>
            </a:r>
          </a:p>
          <a:p>
            <a:r>
              <a:rPr lang="en-US" dirty="0" smtClean="0"/>
              <a:t>Get the elements of interest from the HTML document</a:t>
            </a:r>
          </a:p>
          <a:p>
            <a:endParaRPr lang="en-US" dirty="0" smtClean="0"/>
          </a:p>
          <a:p>
            <a:r>
              <a:rPr lang="en-US" dirty="0" smtClean="0"/>
              <a:t>Bind the</a:t>
            </a:r>
            <a:r>
              <a:rPr lang="en-US" baseline="0" dirty="0" smtClean="0"/>
              <a:t> key up on the input to update the UI.</a:t>
            </a:r>
          </a:p>
          <a:p>
            <a:endParaRPr lang="en-US" baseline="0" dirty="0" smtClean="0"/>
          </a:p>
          <a:p>
            <a:r>
              <a:rPr lang="en-US" baseline="0" dirty="0" smtClean="0"/>
              <a:t>Bind the click even to the button to submit the name to a web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835613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a:t>
            </a:r>
            <a:r>
              <a:rPr lang="en-US" baseline="0" dirty="0" smtClean="0"/>
              <a:t> outline for the start of an application.</a:t>
            </a:r>
          </a:p>
          <a:p>
            <a:endParaRPr lang="en-US" baseline="0" dirty="0" smtClean="0"/>
          </a:p>
          <a:p>
            <a:r>
              <a:rPr lang="en-US" baseline="0" dirty="0" smtClean="0"/>
              <a:t>Learning angular well will take time and patience.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65</a:t>
            </a:fld>
            <a:endParaRPr lang="en-US"/>
          </a:p>
        </p:txBody>
      </p:sp>
    </p:spTree>
    <p:extLst>
      <p:ext uri="{BB962C8B-B14F-4D97-AF65-F5344CB8AC3E}">
        <p14:creationId xmlns:p14="http://schemas.microsoft.com/office/powerpoint/2010/main" val="216680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same application looks like when written in Angular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many of you who have only been</a:t>
            </a:r>
            <a:r>
              <a:rPr lang="en-US" baseline="0" dirty="0" smtClean="0"/>
              <a:t> using jQuery, your reaction might be like this …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3057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5776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397431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3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562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7611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5603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94431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54526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6687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47837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10/25/2016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3199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199446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4741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10/25/2016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4618821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ngularjs.org/guide/databind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2ality.com/2012/09/expressions-vs-statemen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angularjs.org/guide/express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ictionary.reference.com/browse/servi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rchfirst/angular-template" TargetMode="External"/><Relationship Id="rId2" Type="http://schemas.openxmlformats.org/officeDocument/2006/relationships/hyperlink" Target="https://github.com/angular/angular-seed/tree/master/app" TargetMode="External"/><Relationship Id="rId1" Type="http://schemas.openxmlformats.org/officeDocument/2006/relationships/slideLayout" Target="../slideLayouts/slideLayout2.xml"/><Relationship Id="rId4" Type="http://schemas.openxmlformats.org/officeDocument/2006/relationships/hyperlink" Target="https://github.com/linemanjs/lineman-angular-templat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jscompres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docs.angularjs.org/api/ng/service/$compi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p-dev.byu.edu/example"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8" Type="http://schemas.openxmlformats.org/officeDocument/2006/relationships/hyperlink" Target="http://www.ng-newsletter.com/" TargetMode="External"/><Relationship Id="rId3" Type="http://schemas.openxmlformats.org/officeDocument/2006/relationships/hyperlink" Target="https://docs.angularjs.org/api" TargetMode="External"/><Relationship Id="rId7" Type="http://schemas.openxmlformats.org/officeDocument/2006/relationships/hyperlink" Target="https://www.youtube.com/channel/UCm9iiIfgmVODUJxINecHQkA"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www.youtube.com/watch?v=i9MHigUZKEM" TargetMode="External"/><Relationship Id="rId5" Type="http://schemas.openxmlformats.org/officeDocument/2006/relationships/hyperlink" Target="https://egghead.io/" TargetMode="External"/><Relationship Id="rId4" Type="http://schemas.openxmlformats.org/officeDocument/2006/relationships/hyperlink" Target="https://docs.angularjs.org/gui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Text Placeholder 2"/>
          <p:cNvSpPr>
            <a:spLocks noGrp="1"/>
          </p:cNvSpPr>
          <p:nvPr>
            <p:ph type="body" idx="1"/>
          </p:nvPr>
        </p:nvSpPr>
        <p:spPr/>
        <p:txBody>
          <a:bodyPr/>
          <a:lstStyle/>
          <a:p>
            <a:r>
              <a:rPr lang="en-US" dirty="0" smtClean="0"/>
              <a:t>The critical Foundation for understanding</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5" name="Content Placeholder 4"/>
          <p:cNvSpPr>
            <a:spLocks noGrp="1"/>
          </p:cNvSpPr>
          <p:nvPr>
            <p:ph idx="1"/>
          </p:nvPr>
        </p:nvSpPr>
        <p:spPr/>
        <p:txBody>
          <a:bodyPr>
            <a:normAutofit/>
          </a:bodyPr>
          <a:lstStyle/>
          <a:p>
            <a:r>
              <a:rPr lang="en-US" dirty="0"/>
              <a:t>What is the MVC?</a:t>
            </a:r>
          </a:p>
          <a:p>
            <a:pPr lvl="1"/>
            <a:r>
              <a:rPr lang="en-US" dirty="0"/>
              <a:t>Model – the data</a:t>
            </a:r>
          </a:p>
          <a:p>
            <a:pPr lvl="1"/>
            <a:r>
              <a:rPr lang="en-US" dirty="0"/>
              <a:t>View – the user interface, what the user sees and interact with</a:t>
            </a:r>
          </a:p>
          <a:p>
            <a:pPr lvl="1"/>
            <a:r>
              <a:rPr lang="en-US" dirty="0"/>
              <a:t>Controller – the interface between the model and the view</a:t>
            </a:r>
          </a:p>
          <a:p>
            <a:r>
              <a:rPr lang="en-US" dirty="0" smtClean="0"/>
              <a:t>The model is not necessarily the data from the database.</a:t>
            </a:r>
          </a:p>
          <a:p>
            <a:r>
              <a:rPr lang="en-US" dirty="0" smtClean="0"/>
              <a:t>The browser, server, and database can have their own MVC systems and often do.</a:t>
            </a:r>
          </a:p>
          <a:p>
            <a:r>
              <a:rPr lang="en-US" dirty="0" smtClean="0"/>
              <a:t>When we talk about the MVC in this presentation we’ll be talking about the MVC on the browser.</a:t>
            </a: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6" name="Content Placeholder 2"/>
          <p:cNvSpPr>
            <a:spLocks noGrp="1"/>
          </p:cNvSpPr>
          <p:nvPr>
            <p:ph idx="1"/>
          </p:nvPr>
        </p:nvSpPr>
        <p:spPr>
          <a:xfrm>
            <a:off x="1751611" y="2054432"/>
            <a:ext cx="8229600" cy="4036106"/>
          </a:xfrm>
        </p:spPr>
        <p:txBody>
          <a:bodyPr/>
          <a:lstStyle/>
          <a:p>
            <a:pPr>
              <a:buNone/>
            </a:pPr>
            <a:endParaRPr lang="en-US" dirty="0"/>
          </a:p>
        </p:txBody>
      </p:sp>
      <p:sp>
        <p:nvSpPr>
          <p:cNvPr id="7" name="Rectangle 3"/>
          <p:cNvSpPr/>
          <p:nvPr/>
        </p:nvSpPr>
        <p:spPr>
          <a:xfrm>
            <a:off x="25136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(Data)	</a:t>
            </a:r>
            <a:endParaRPr lang="en-US" dirty="0"/>
          </a:p>
        </p:txBody>
      </p:sp>
      <p:sp>
        <p:nvSpPr>
          <p:cNvPr id="8" name="Rectangle 4"/>
          <p:cNvSpPr/>
          <p:nvPr/>
        </p:nvSpPr>
        <p:spPr>
          <a:xfrm>
            <a:off x="4799611" y="46292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 (Logic)</a:t>
            </a:r>
            <a:endParaRPr lang="en-US" dirty="0"/>
          </a:p>
        </p:txBody>
      </p:sp>
      <p:sp>
        <p:nvSpPr>
          <p:cNvPr id="9" name="Rectangle 5"/>
          <p:cNvSpPr/>
          <p:nvPr/>
        </p:nvSpPr>
        <p:spPr>
          <a:xfrm>
            <a:off x="69332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(UI)</a:t>
            </a:r>
            <a:endParaRPr lang="en-US" dirty="0"/>
          </a:p>
        </p:txBody>
      </p:sp>
      <p:cxnSp>
        <p:nvCxnSpPr>
          <p:cNvPr id="10" name="Straight Arrow Connector 7"/>
          <p:cNvCxnSpPr>
            <a:stCxn id="7" idx="3"/>
            <a:endCxn id="9" idx="1"/>
          </p:cNvCxnSpPr>
          <p:nvPr/>
        </p:nvCxnSpPr>
        <p:spPr>
          <a:xfrm>
            <a:off x="4190011" y="2868334"/>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628411" y="3317174"/>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2"/>
          <p:cNvCxnSpPr/>
          <p:nvPr/>
        </p:nvCxnSpPr>
        <p:spPr>
          <a:xfrm flipH="1" flipV="1">
            <a:off x="3199411" y="3317174"/>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4411" y="2783774"/>
            <a:ext cx="914033" cy="369332"/>
          </a:xfrm>
          <a:prstGeom prst="rect">
            <a:avLst/>
          </a:prstGeom>
          <a:noFill/>
        </p:spPr>
        <p:txBody>
          <a:bodyPr wrap="none" rtlCol="0">
            <a:spAutoFit/>
          </a:bodyPr>
          <a:lstStyle/>
          <a:p>
            <a:r>
              <a:rPr lang="en-US" dirty="0" smtClean="0"/>
              <a:t>Notifies</a:t>
            </a:r>
            <a:endParaRPr lang="en-US" dirty="0"/>
          </a:p>
        </p:txBody>
      </p:sp>
      <p:sp>
        <p:nvSpPr>
          <p:cNvPr id="14" name="TextBox 13"/>
          <p:cNvSpPr txBox="1"/>
          <p:nvPr/>
        </p:nvSpPr>
        <p:spPr>
          <a:xfrm>
            <a:off x="7390411" y="4155374"/>
            <a:ext cx="914033" cy="369332"/>
          </a:xfrm>
          <a:prstGeom prst="rect">
            <a:avLst/>
          </a:prstGeom>
          <a:noFill/>
        </p:spPr>
        <p:txBody>
          <a:bodyPr wrap="none" rtlCol="0">
            <a:spAutoFit/>
          </a:bodyPr>
          <a:lstStyle/>
          <a:p>
            <a:r>
              <a:rPr lang="en-US" dirty="0" smtClean="0"/>
              <a:t>Notifies</a:t>
            </a:r>
            <a:endParaRPr lang="en-US" dirty="0"/>
          </a:p>
        </p:txBody>
      </p:sp>
      <p:sp>
        <p:nvSpPr>
          <p:cNvPr id="15" name="TextBox 14"/>
          <p:cNvSpPr txBox="1"/>
          <p:nvPr/>
        </p:nvSpPr>
        <p:spPr>
          <a:xfrm>
            <a:off x="3199411" y="4383974"/>
            <a:ext cx="974626" cy="369332"/>
          </a:xfrm>
          <a:prstGeom prst="rect">
            <a:avLst/>
          </a:prstGeom>
          <a:noFill/>
        </p:spPr>
        <p:txBody>
          <a:bodyPr wrap="none" rtlCol="0">
            <a:spAutoFit/>
          </a:bodyPr>
          <a:lstStyle/>
          <a:p>
            <a:r>
              <a:rPr lang="en-US" dirty="0" smtClean="0"/>
              <a:t>Changes</a:t>
            </a:r>
            <a:endParaRPr lang="en-US" dirty="0"/>
          </a:p>
        </p:txBody>
      </p:sp>
    </p:spTree>
    <p:extLst>
      <p:ext uri="{BB962C8B-B14F-4D97-AF65-F5344CB8AC3E}">
        <p14:creationId xmlns:p14="http://schemas.microsoft.com/office/powerpoint/2010/main" val="450993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16" name="Content Placeholder 2"/>
          <p:cNvSpPr>
            <a:spLocks noGrp="1"/>
          </p:cNvSpPr>
          <p:nvPr>
            <p:ph idx="1"/>
          </p:nvPr>
        </p:nvSpPr>
        <p:spPr>
          <a:xfrm>
            <a:off x="1632857" y="1825831"/>
            <a:ext cx="8229600" cy="4525963"/>
          </a:xfrm>
        </p:spPr>
        <p:txBody>
          <a:bodyPr/>
          <a:lstStyle/>
          <a:p>
            <a:pPr>
              <a:buNone/>
            </a:pPr>
            <a:endParaRPr lang="en-US" dirty="0"/>
          </a:p>
        </p:txBody>
      </p:sp>
      <p:sp>
        <p:nvSpPr>
          <p:cNvPr id="17" name="Rectangle 3"/>
          <p:cNvSpPr/>
          <p:nvPr/>
        </p:nvSpPr>
        <p:spPr>
          <a:xfrm>
            <a:off x="2471057" y="51024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8" name="Rectangle 4"/>
          <p:cNvSpPr/>
          <p:nvPr/>
        </p:nvSpPr>
        <p:spPr>
          <a:xfrm>
            <a:off x="2471057" y="25116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9" name="Rectangle 5"/>
          <p:cNvSpPr/>
          <p:nvPr/>
        </p:nvSpPr>
        <p:spPr>
          <a:xfrm>
            <a:off x="2471057" y="37308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20" name="Rectangle 7"/>
          <p:cNvSpPr/>
          <p:nvPr/>
        </p:nvSpPr>
        <p:spPr>
          <a:xfrm>
            <a:off x="7043057" y="51024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Classes</a:t>
            </a:r>
            <a:endParaRPr lang="en-US" dirty="0">
              <a:solidFill>
                <a:schemeClr val="tx1"/>
              </a:solidFill>
            </a:endParaRPr>
          </a:p>
        </p:txBody>
      </p:sp>
      <p:sp>
        <p:nvSpPr>
          <p:cNvPr id="21" name="Rectangle 8"/>
          <p:cNvSpPr/>
          <p:nvPr/>
        </p:nvSpPr>
        <p:spPr>
          <a:xfrm>
            <a:off x="7043057" y="3654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t>
            </a:r>
            <a:endParaRPr lang="en-US" dirty="0">
              <a:solidFill>
                <a:schemeClr val="tx1"/>
              </a:solidFill>
            </a:endParaRPr>
          </a:p>
        </p:txBody>
      </p:sp>
      <p:sp>
        <p:nvSpPr>
          <p:cNvPr id="22" name="Rectangle 9"/>
          <p:cNvSpPr/>
          <p:nvPr/>
        </p:nvSpPr>
        <p:spPr>
          <a:xfrm>
            <a:off x="7043057" y="2511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Objects</a:t>
            </a:r>
            <a:endParaRPr lang="en-US" dirty="0">
              <a:solidFill>
                <a:schemeClr val="tx1"/>
              </a:solidFill>
            </a:endParaRPr>
          </a:p>
        </p:txBody>
      </p:sp>
      <p:cxnSp>
        <p:nvCxnSpPr>
          <p:cNvPr id="23" name="Straight Arrow Connector 11"/>
          <p:cNvCxnSpPr>
            <a:stCxn id="18" idx="3"/>
            <a:endCxn id="22" idx="1"/>
          </p:cNvCxnSpPr>
          <p:nvPr/>
        </p:nvCxnSpPr>
        <p:spPr>
          <a:xfrm>
            <a:off x="4452257" y="2968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2"/>
          <p:cNvCxnSpPr/>
          <p:nvPr/>
        </p:nvCxnSpPr>
        <p:spPr>
          <a:xfrm>
            <a:off x="4452257" y="55596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3"/>
          <p:cNvCxnSpPr/>
          <p:nvPr/>
        </p:nvCxnSpPr>
        <p:spPr>
          <a:xfrm>
            <a:off x="4452257" y="4111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51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What is data binding?</a:t>
            </a:r>
          </a:p>
          <a:p>
            <a:pPr lvl="1"/>
            <a:r>
              <a:rPr lang="en-US" dirty="0"/>
              <a:t>Data-binding in Angular apps is the automatic synchronization of data between the model and view components. (</a:t>
            </a:r>
            <a:r>
              <a:rPr lang="en-US" dirty="0">
                <a:hlinkClick r:id="rId3"/>
              </a:rPr>
              <a:t>https://docs.angularjs.org/guide/databinding</a:t>
            </a:r>
            <a:r>
              <a:rPr lang="en-US" dirty="0"/>
              <a:t>) </a:t>
            </a:r>
          </a:p>
          <a:p>
            <a:r>
              <a:rPr lang="en-US" dirty="0" smtClean="0"/>
              <a:t>From the previous </a:t>
            </a:r>
            <a:r>
              <a:rPr lang="en-US" dirty="0" err="1" smtClean="0"/>
              <a:t>AngularJS</a:t>
            </a:r>
            <a:r>
              <a:rPr lang="en-US" dirty="0" smtClean="0"/>
              <a:t> example we have several data binding instances (marked below in red).</a:t>
            </a:r>
          </a:p>
          <a:p>
            <a:endParaRPr lang="en-US" dirty="0"/>
          </a:p>
          <a:p>
            <a:endParaRPr lang="en-US" dirty="0"/>
          </a:p>
        </p:txBody>
      </p:sp>
      <p:sp>
        <p:nvSpPr>
          <p:cNvPr id="4" name="Rectangle 2"/>
          <p:cNvSpPr>
            <a:spLocks noChangeArrowheads="1"/>
          </p:cNvSpPr>
          <p:nvPr/>
        </p:nvSpPr>
        <p:spPr bwMode="auto">
          <a:xfrm>
            <a:off x="1188722" y="3569321"/>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FF0000"/>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What is a JavaScript expression?</a:t>
            </a:r>
          </a:p>
          <a:p>
            <a:pPr lvl="1"/>
            <a:r>
              <a:rPr lang="en-US" dirty="0"/>
              <a:t>An expression produces a value and can be written wherever a value is </a:t>
            </a:r>
            <a:r>
              <a:rPr lang="en-US" dirty="0" smtClean="0"/>
              <a:t>expected</a:t>
            </a:r>
            <a:r>
              <a:rPr lang="en-US" dirty="0"/>
              <a:t>. (</a:t>
            </a:r>
            <a:r>
              <a:rPr lang="en-US" dirty="0">
                <a:hlinkClick r:id="rId3"/>
              </a:rPr>
              <a:t>http://</a:t>
            </a:r>
            <a:r>
              <a:rPr lang="en-US" dirty="0" smtClean="0">
                <a:hlinkClick r:id="rId3"/>
              </a:rPr>
              <a:t>www.2ality.com/2012/09/expressions-vs-statements.html</a:t>
            </a:r>
            <a:r>
              <a:rPr lang="en-US" dirty="0" smtClean="0"/>
              <a:t>) </a:t>
            </a:r>
          </a:p>
          <a:p>
            <a:endParaRPr lang="en-US" dirty="0" smtClean="0"/>
          </a:p>
          <a:p>
            <a:endParaRPr lang="en-US" dirty="0" smtClean="0"/>
          </a:p>
          <a:p>
            <a:r>
              <a:rPr lang="en-US" dirty="0" err="1" smtClean="0"/>
              <a:t>AngularJS</a:t>
            </a:r>
            <a:r>
              <a:rPr lang="en-US" dirty="0" smtClean="0"/>
              <a:t> also has expressions:</a:t>
            </a:r>
            <a:endParaRPr lang="en-US" dirty="0"/>
          </a:p>
          <a:p>
            <a:pPr lvl="1"/>
            <a:r>
              <a:rPr lang="en-US" dirty="0"/>
              <a:t>Angular expressions are JavaScript-like code snippets that are usually placed in bindings such as</a:t>
            </a:r>
            <a:br>
              <a:rPr lang="en-US" dirty="0"/>
            </a:br>
            <a:r>
              <a:rPr lang="en-US" dirty="0"/>
              <a:t>{{ expression }}. (</a:t>
            </a:r>
            <a:r>
              <a:rPr lang="en-US" dirty="0">
                <a:hlinkClick r:id="rId4"/>
              </a:rPr>
              <a:t>https://docs.angularjs.org/guide/expression</a:t>
            </a:r>
            <a:r>
              <a:rPr lang="en-US" dirty="0"/>
              <a:t>)</a:t>
            </a:r>
          </a:p>
          <a:p>
            <a:endParaRPr lang="en-US" dirty="0" smtClean="0"/>
          </a:p>
          <a:p>
            <a:endParaRPr lang="en-US" dirty="0" smtClean="0"/>
          </a:p>
        </p:txBody>
      </p:sp>
      <p:sp>
        <p:nvSpPr>
          <p:cNvPr id="4" name="Rectangle 1"/>
          <p:cNvSpPr>
            <a:spLocks noChangeArrowheads="1"/>
          </p:cNvSpPr>
          <p:nvPr/>
        </p:nvSpPr>
        <p:spPr bwMode="auto">
          <a:xfrm>
            <a:off x="1377696" y="2831515"/>
            <a:ext cx="52425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myvar</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x</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8722" y="4850830"/>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What is a directive?</a:t>
            </a:r>
          </a:p>
          <a:p>
            <a:pPr lvl="1"/>
            <a:r>
              <a:rPr lang="en-US" dirty="0" smtClean="0"/>
              <a:t>It is a marker on an HTML element (such as an attribute, element name, comment, or CSS class) that </a:t>
            </a:r>
            <a:r>
              <a:rPr lang="en-US" dirty="0" err="1" smtClean="0"/>
              <a:t>AngularJS</a:t>
            </a:r>
            <a:r>
              <a:rPr lang="en-US" dirty="0" smtClean="0"/>
              <a:t> recognizes and uses to create a customized set of functionality and/or user interface.</a:t>
            </a:r>
          </a:p>
          <a:p>
            <a:r>
              <a:rPr lang="en-US" dirty="0" err="1" smtClean="0"/>
              <a:t>AngularJS</a:t>
            </a:r>
            <a:r>
              <a:rPr lang="en-US" dirty="0" smtClean="0"/>
              <a:t> comes with many pre-built directives, but you can also write your own custom directives.</a:t>
            </a:r>
            <a:endParaRPr lang="en-US" dirty="0"/>
          </a:p>
        </p:txBody>
      </p:sp>
      <p:sp>
        <p:nvSpPr>
          <p:cNvPr id="4" name="Rectangle 2"/>
          <p:cNvSpPr>
            <a:spLocks noChangeArrowheads="1"/>
          </p:cNvSpPr>
          <p:nvPr/>
        </p:nvSpPr>
        <p:spPr bwMode="auto">
          <a:xfrm>
            <a:off x="1097280" y="3595054"/>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What is scope?</a:t>
            </a:r>
          </a:p>
          <a:p>
            <a:pPr lvl="1"/>
            <a:r>
              <a:rPr lang="en-US" dirty="0" smtClean="0"/>
              <a:t>It is the context in which an expression is evaluated.</a:t>
            </a:r>
          </a:p>
          <a:p>
            <a:r>
              <a:rPr lang="en-US" dirty="0" smtClean="0"/>
              <a:t>This example has three scopes, one of which inherits a variable from its parent scope.</a:t>
            </a:r>
            <a:endParaRPr lang="en-US" dirty="0"/>
          </a:p>
        </p:txBody>
      </p:sp>
      <p:sp>
        <p:nvSpPr>
          <p:cNvPr id="4" name="Rectangle 1"/>
          <p:cNvSpPr>
            <a:spLocks noChangeArrowheads="1"/>
          </p:cNvSpPr>
          <p:nvPr/>
        </p:nvSpPr>
        <p:spPr bwMode="auto">
          <a:xfrm>
            <a:off x="1097280" y="3041994"/>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foo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"Jack"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"Good bye,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"Hello, Jack"</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"Good bye, John";</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Service</a:t>
            </a:r>
            <a:endParaRPr lang="en-US" dirty="0"/>
          </a:p>
        </p:txBody>
      </p:sp>
      <p:sp>
        <p:nvSpPr>
          <p:cNvPr id="10" name="Content Placeholder 9"/>
          <p:cNvSpPr>
            <a:spLocks noGrp="1"/>
          </p:cNvSpPr>
          <p:nvPr>
            <p:ph idx="1"/>
          </p:nvPr>
        </p:nvSpPr>
        <p:spPr/>
        <p:txBody>
          <a:bodyPr/>
          <a:lstStyle/>
          <a:p>
            <a:r>
              <a:rPr lang="en-US" dirty="0" smtClean="0"/>
              <a:t>What is a service?</a:t>
            </a:r>
          </a:p>
          <a:p>
            <a:pPr lvl="1"/>
            <a:r>
              <a:rPr lang="en-US" dirty="0" smtClean="0"/>
              <a:t>The </a:t>
            </a:r>
            <a:r>
              <a:rPr lang="en-US" dirty="0"/>
              <a:t>supplying or supplier of utilities or commodities, as water, electricity, or gas, required or demanded by the public</a:t>
            </a:r>
            <a:r>
              <a:rPr lang="en-US" dirty="0" smtClean="0"/>
              <a:t>. (</a:t>
            </a:r>
            <a:r>
              <a:rPr lang="en-US" dirty="0">
                <a:hlinkClick r:id="rId3"/>
              </a:rPr>
              <a:t>http://</a:t>
            </a:r>
            <a:r>
              <a:rPr lang="en-US" dirty="0" smtClean="0">
                <a:hlinkClick r:id="rId3"/>
              </a:rPr>
              <a:t>dictionary.reference.com/browse/service</a:t>
            </a:r>
            <a:r>
              <a:rPr lang="en-US" dirty="0" smtClean="0"/>
              <a:t>)</a:t>
            </a:r>
          </a:p>
          <a:p>
            <a:r>
              <a:rPr lang="en-US" dirty="0" smtClean="0"/>
              <a:t>In programming we can define a service as…</a:t>
            </a:r>
          </a:p>
          <a:p>
            <a:pPr lvl="1"/>
            <a:r>
              <a:rPr lang="en-US" dirty="0" smtClean="0"/>
              <a:t>The supplying of supplier of utilities or commodities, as </a:t>
            </a:r>
            <a:r>
              <a:rPr lang="en-US" b="1" dirty="0" smtClean="0"/>
              <a:t>functions</a:t>
            </a:r>
            <a:r>
              <a:rPr lang="en-US" dirty="0" smtClean="0"/>
              <a:t>, </a:t>
            </a:r>
            <a:r>
              <a:rPr lang="en-US" b="1" dirty="0" smtClean="0"/>
              <a:t>values</a:t>
            </a:r>
            <a:r>
              <a:rPr lang="en-US" dirty="0" smtClean="0"/>
              <a:t>, or </a:t>
            </a:r>
            <a:r>
              <a:rPr lang="en-US" b="1" dirty="0" smtClean="0"/>
              <a:t>objects</a:t>
            </a:r>
            <a:r>
              <a:rPr lang="en-US" dirty="0" smtClean="0"/>
              <a:t>, required or demanded by </a:t>
            </a:r>
            <a:r>
              <a:rPr lang="en-US" b="1" dirty="0" smtClean="0"/>
              <a:t>an expression</a:t>
            </a:r>
            <a:r>
              <a:rPr lang="en-US" dirty="0" smtClean="0"/>
              <a:t>.</a:t>
            </a:r>
          </a:p>
          <a:p>
            <a:r>
              <a:rPr lang="en-US" dirty="0" smtClean="0"/>
              <a:t>In </a:t>
            </a:r>
            <a:r>
              <a:rPr lang="en-US" dirty="0" err="1" smtClean="0"/>
              <a:t>AngularJS</a:t>
            </a:r>
            <a:r>
              <a:rPr lang="en-US" dirty="0" smtClean="0"/>
              <a:t> you can define services that provide functionality that can be used repeatedly throughout your code.</a:t>
            </a:r>
            <a:endParaRPr lang="en-US" dirty="0"/>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7" name="Text Placeholder 6"/>
          <p:cNvSpPr>
            <a:spLocks noGrp="1"/>
          </p:cNvSpPr>
          <p:nvPr>
            <p:ph type="body" idx="1"/>
          </p:nvPr>
        </p:nvSpPr>
        <p:spPr>
          <a:xfrm>
            <a:off x="1097280" y="2699492"/>
            <a:ext cx="4937760" cy="736282"/>
          </a:xfrm>
        </p:spPr>
        <p:txBody>
          <a:bodyPr/>
          <a:lstStyle/>
          <a:p>
            <a:r>
              <a:rPr lang="en-US" dirty="0"/>
              <a:t>Option 1: </a:t>
            </a:r>
            <a:r>
              <a:rPr lang="en-US" dirty="0" smtClean="0"/>
              <a:t>globally accessibility</a:t>
            </a:r>
            <a:endParaRPr lang="en-US" dirty="0"/>
          </a:p>
        </p:txBody>
      </p:sp>
      <p:sp>
        <p:nvSpPr>
          <p:cNvPr id="3" name="Content Placeholder 2"/>
          <p:cNvSpPr>
            <a:spLocks noGrp="1"/>
          </p:cNvSpPr>
          <p:nvPr>
            <p:ph sz="half" idx="2"/>
          </p:nvPr>
        </p:nvSpPr>
        <p:spPr>
          <a:xfrm>
            <a:off x="1097280" y="3435774"/>
            <a:ext cx="4937760" cy="1294722"/>
          </a:xfrm>
        </p:spPr>
        <p:txBody>
          <a:bodyPr>
            <a:normAutofit/>
          </a:bodyPr>
          <a:lstStyle/>
          <a:p>
            <a:endParaRPr lang="en-US" dirty="0"/>
          </a:p>
        </p:txBody>
      </p:sp>
      <p:sp>
        <p:nvSpPr>
          <p:cNvPr id="8" name="Text Placeholder 7"/>
          <p:cNvSpPr>
            <a:spLocks noGrp="1"/>
          </p:cNvSpPr>
          <p:nvPr>
            <p:ph type="body" sz="quarter" idx="3"/>
          </p:nvPr>
        </p:nvSpPr>
        <p:spPr>
          <a:xfrm>
            <a:off x="6217920" y="2699492"/>
            <a:ext cx="4937760" cy="736282"/>
          </a:xfrm>
        </p:spPr>
        <p:txBody>
          <a:bodyPr/>
          <a:lstStyle/>
          <a:p>
            <a:r>
              <a:rPr lang="en-US" dirty="0"/>
              <a:t>Option 2: Use dependency </a:t>
            </a:r>
            <a:r>
              <a:rPr lang="en-US" dirty="0" smtClean="0"/>
              <a:t>injection</a:t>
            </a:r>
            <a:endParaRPr lang="en-US" dirty="0"/>
          </a:p>
        </p:txBody>
      </p:sp>
      <p:sp>
        <p:nvSpPr>
          <p:cNvPr id="9" name="Content Placeholder 8"/>
          <p:cNvSpPr>
            <a:spLocks noGrp="1"/>
          </p:cNvSpPr>
          <p:nvPr>
            <p:ph sz="quarter" idx="4"/>
          </p:nvPr>
        </p:nvSpPr>
        <p:spPr>
          <a:xfrm>
            <a:off x="6217920" y="3435774"/>
            <a:ext cx="4937760" cy="1015663"/>
          </a:xfrm>
        </p:spPr>
        <p:txBody>
          <a:bodyPr/>
          <a:lstStyle/>
          <a:p>
            <a:endParaRPr lang="en-US" dirty="0"/>
          </a:p>
        </p:txBody>
      </p:sp>
      <p:sp>
        <p:nvSpPr>
          <p:cNvPr id="10" name="Rectangle 9"/>
          <p:cNvSpPr/>
          <p:nvPr/>
        </p:nvSpPr>
        <p:spPr>
          <a:xfrm>
            <a:off x="1097280" y="1964245"/>
            <a:ext cx="10058400" cy="646331"/>
          </a:xfrm>
          <a:prstGeom prst="rect">
            <a:avLst/>
          </a:prstGeom>
        </p:spPr>
        <p:txBody>
          <a:bodyPr wrap="square">
            <a:spAutoFit/>
          </a:bodyPr>
          <a:lstStyle/>
          <a:p>
            <a:r>
              <a:rPr lang="en-US" dirty="0" smtClean="0">
                <a:solidFill>
                  <a:schemeClr val="tx1">
                    <a:lumMod val="75000"/>
                    <a:lumOff val="25000"/>
                  </a:schemeClr>
                </a:solidFill>
              </a:rPr>
              <a:t>When</a:t>
            </a:r>
            <a:r>
              <a:rPr lang="en-US" dirty="0" smtClean="0"/>
              <a:t> </a:t>
            </a:r>
            <a:r>
              <a:rPr lang="en-US" dirty="0"/>
              <a:t>one function is dependent on the data or functionality of something else, that something else must be accessible.</a:t>
            </a:r>
          </a:p>
        </p:txBody>
      </p:sp>
      <p:sp>
        <p:nvSpPr>
          <p:cNvPr id="14" name="Rectangle 1"/>
          <p:cNvSpPr>
            <a:spLocks noChangeArrowheads="1"/>
          </p:cNvSpPr>
          <p:nvPr/>
        </p:nvSpPr>
        <p:spPr bwMode="auto">
          <a:xfrm>
            <a:off x="6217920" y="3436804"/>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1097280" y="3435774"/>
            <a:ext cx="493776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quot;No&quot; Symbol 5"/>
          <p:cNvSpPr/>
          <p:nvPr/>
        </p:nvSpPr>
        <p:spPr>
          <a:xfrm>
            <a:off x="1738884" y="2699492"/>
            <a:ext cx="2296407" cy="2296407"/>
          </a:xfrm>
          <a:prstGeom prst="noSmoking">
            <a:avLst/>
          </a:prstGeom>
          <a:solidFill>
            <a:srgbClr val="D34817">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019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4" grpId="0" animBg="1"/>
      <p:bldP spid="1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sz="1200" dirty="0" smtClean="0"/>
              <a:t>@Copyright </a:t>
            </a:r>
            <a:r>
              <a:rPr lang="en-US" sz="1200" dirty="0" err="1" smtClean="0"/>
              <a:t>rivka</a:t>
            </a:r>
            <a:r>
              <a:rPr lang="en-US" sz="1200" dirty="0" smtClean="0"/>
              <a:t> </a:t>
            </a:r>
            <a:r>
              <a:rPr lang="en-US" sz="1200" dirty="0" err="1" smtClean="0"/>
              <a:t>aizen</a:t>
            </a:r>
            <a:r>
              <a:rPr lang="en-US" sz="1200" dirty="0" smtClean="0"/>
              <a:t>  - 0527144030</a:t>
            </a:r>
          </a:p>
          <a:p>
            <a:pPr algn="ctr"/>
            <a:r>
              <a:rPr lang="en-US" sz="1200" dirty="0" smtClean="0"/>
              <a:t>rivki403@gmail.com</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
        <p:nvSpPr>
          <p:cNvPr id="6" name="Subtitle 2"/>
          <p:cNvSpPr txBox="1">
            <a:spLocks/>
          </p:cNvSpPr>
          <p:nvPr/>
        </p:nvSpPr>
        <p:spPr>
          <a:xfrm>
            <a:off x="8321879" y="3556932"/>
            <a:ext cx="3084418" cy="7085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smtClean="0"/>
              <a:t>demystified</a:t>
            </a:r>
            <a:endParaRPr lang="en-US" dirty="0"/>
          </a:p>
        </p:txBody>
      </p:sp>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requires specific data from each parameter. You can’t use the divide function like this:</a:t>
            </a:r>
            <a:endParaRPr lang="en-US" dirty="0"/>
          </a:p>
        </p:txBody>
      </p:sp>
      <p:sp>
        <p:nvSpPr>
          <p:cNvPr id="4" name="Rectangle 1"/>
          <p:cNvSpPr>
            <a:spLocks noChangeArrowheads="1"/>
          </p:cNvSpPr>
          <p:nvPr/>
        </p:nvSpPr>
        <p:spPr bwMode="auto">
          <a:xfrm>
            <a:off x="1097280" y="2573697"/>
            <a:ext cx="452323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x</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581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a:t>
            </a:r>
            <a:endParaRPr lang="en-US" dirty="0"/>
          </a:p>
        </p:txBody>
      </p:sp>
      <p:sp>
        <p:nvSpPr>
          <p:cNvPr id="3" name="Text Placeholder 2"/>
          <p:cNvSpPr>
            <a:spLocks noGrp="1"/>
          </p:cNvSpPr>
          <p:nvPr>
            <p:ph type="body" idx="1"/>
          </p:nvPr>
        </p:nvSpPr>
        <p:spPr/>
        <p:txBody>
          <a:bodyPr/>
          <a:lstStyle/>
          <a:p>
            <a:r>
              <a:rPr lang="en-US" dirty="0"/>
              <a:t>Application </a:t>
            </a:r>
            <a:r>
              <a:rPr lang="en-US" dirty="0" smtClean="0"/>
              <a:t>Architecture, </a:t>
            </a:r>
            <a:r>
              <a:rPr lang="en-US" dirty="0" err="1"/>
              <a:t>AngularJS</a:t>
            </a:r>
            <a:r>
              <a:rPr lang="en-US" dirty="0"/>
              <a:t> Best Practices</a:t>
            </a:r>
          </a:p>
        </p:txBody>
      </p:sp>
    </p:spTree>
    <p:extLst>
      <p:ext uri="{BB962C8B-B14F-4D97-AF65-F5344CB8AC3E}">
        <p14:creationId xmlns:p14="http://schemas.microsoft.com/office/powerpoint/2010/main" val="1521076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Directory Structure</a:t>
            </a:r>
          </a:p>
        </p:txBody>
      </p:sp>
      <p:sp>
        <p:nvSpPr>
          <p:cNvPr id="6" name="Text Placeholder 5"/>
          <p:cNvSpPr>
            <a:spLocks noGrp="1"/>
          </p:cNvSpPr>
          <p:nvPr>
            <p:ph type="body" idx="1"/>
          </p:nvPr>
        </p:nvSpPr>
        <p:spPr/>
        <p:txBody>
          <a:bodyPr/>
          <a:lstStyle/>
          <a:p>
            <a:r>
              <a:rPr lang="en-US" dirty="0"/>
              <a:t>Standard Structure</a:t>
            </a:r>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a:t>A Better Structure and Foundation</a:t>
            </a:r>
          </a:p>
        </p:txBody>
      </p:sp>
      <p:sp>
        <p:nvSpPr>
          <p:cNvPr id="9" name="Content Placeholder 8"/>
          <p:cNvSpPr>
            <a:spLocks noGrp="1"/>
          </p:cNvSpPr>
          <p:nvPr>
            <p:ph sz="quarter" idx="4"/>
          </p:nvPr>
        </p:nvSpPr>
        <p:spPr/>
        <p:txBody>
          <a:bodyPr/>
          <a:lstStyle/>
          <a:p>
            <a:endParaRPr lang="en-US" dirty="0"/>
          </a:p>
        </p:txBody>
      </p:sp>
      <p:sp>
        <p:nvSpPr>
          <p:cNvPr id="4" name="Rectangle 3"/>
          <p:cNvSpPr/>
          <p:nvPr/>
        </p:nvSpPr>
        <p:spPr>
          <a:xfrm>
            <a:off x="1097280" y="2436479"/>
            <a:ext cx="4937760"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p>
          <a:p>
            <a:r>
              <a:rPr lang="en-US" sz="1100" dirty="0"/>
              <a:t>----- controllers/</a:t>
            </a:r>
          </a:p>
          <a:p>
            <a:r>
              <a:rPr lang="en-US" sz="1100" dirty="0"/>
              <a:t>---------- mainController.js</a:t>
            </a:r>
          </a:p>
          <a:p>
            <a:r>
              <a:rPr lang="en-US" sz="1100" dirty="0"/>
              <a:t>---------- otherController.js</a:t>
            </a:r>
          </a:p>
          <a:p>
            <a:r>
              <a:rPr lang="en-US" sz="1100" dirty="0"/>
              <a:t>----- directives/</a:t>
            </a:r>
          </a:p>
          <a:p>
            <a:r>
              <a:rPr lang="en-US" sz="1100" dirty="0"/>
              <a:t>---------- mainDirective.js</a:t>
            </a:r>
          </a:p>
          <a:p>
            <a:r>
              <a:rPr lang="en-US" sz="1100" dirty="0"/>
              <a:t>---------- otherDirective.js</a:t>
            </a:r>
          </a:p>
          <a:p>
            <a:r>
              <a:rPr lang="en-US" sz="1100" dirty="0"/>
              <a:t>----- services/</a:t>
            </a:r>
          </a:p>
          <a:p>
            <a:r>
              <a:rPr lang="en-US" sz="1100" dirty="0"/>
              <a:t>---------- userService.js</a:t>
            </a:r>
          </a:p>
          <a:p>
            <a:r>
              <a:rPr lang="en-US" sz="1100" dirty="0"/>
              <a:t>---------- itemService.js</a:t>
            </a:r>
          </a:p>
          <a:p>
            <a:r>
              <a:rPr lang="en-US" sz="1100" dirty="0"/>
              <a:t>----- </a:t>
            </a:r>
            <a:r>
              <a:rPr lang="en-US" sz="1100" dirty="0" err="1"/>
              <a:t>js</a:t>
            </a:r>
            <a:r>
              <a:rPr lang="en-US" sz="1100" dirty="0"/>
              <a:t>/</a:t>
            </a:r>
          </a:p>
          <a:p>
            <a:r>
              <a:rPr lang="en-US" sz="1100" dirty="0"/>
              <a:t>---------- bootstrap.js</a:t>
            </a:r>
          </a:p>
          <a:p>
            <a:r>
              <a:rPr lang="en-US" sz="1100" dirty="0"/>
              <a:t>---------- jquery.js</a:t>
            </a:r>
          </a:p>
          <a:p>
            <a:r>
              <a:rPr lang="en-US" sz="1100" dirty="0"/>
              <a:t>----- app.js</a:t>
            </a:r>
          </a:p>
          <a:p>
            <a:r>
              <a:rPr lang="en-US" sz="1100" dirty="0"/>
              <a:t>views/</a:t>
            </a:r>
          </a:p>
          <a:p>
            <a:r>
              <a:rPr lang="en-US" sz="1100" dirty="0"/>
              <a:t>----- mainView.html</a:t>
            </a:r>
          </a:p>
          <a:p>
            <a:r>
              <a:rPr lang="en-US" sz="1100" dirty="0"/>
              <a:t>----- otherView.html</a:t>
            </a:r>
          </a:p>
          <a:p>
            <a:r>
              <a:rPr lang="en-US" sz="1100" dirty="0"/>
              <a:t>----- index.html</a:t>
            </a:r>
          </a:p>
        </p:txBody>
      </p:sp>
      <p:sp>
        <p:nvSpPr>
          <p:cNvPr id="10" name="Rectangle 9"/>
          <p:cNvSpPr/>
          <p:nvPr/>
        </p:nvSpPr>
        <p:spPr>
          <a:xfrm>
            <a:off x="6217921" y="2436479"/>
            <a:ext cx="4937759"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r>
              <a:rPr lang="en-US" sz="1100" dirty="0" smtClean="0"/>
              <a:t>/</a:t>
            </a:r>
          </a:p>
          <a:p>
            <a:r>
              <a:rPr lang="en-US" sz="1100" dirty="0" smtClean="0"/>
              <a:t>----- common/</a:t>
            </a:r>
            <a:endParaRPr lang="en-US" sz="1100" dirty="0"/>
          </a:p>
          <a:p>
            <a:r>
              <a:rPr lang="en-US" sz="1100" dirty="0" smtClean="0"/>
              <a:t>---------- </a:t>
            </a:r>
            <a:r>
              <a:rPr lang="en-US" sz="1100" dirty="0"/>
              <a:t>directives/</a:t>
            </a:r>
          </a:p>
          <a:p>
            <a:r>
              <a:rPr lang="en-US" sz="1100" dirty="0" smtClean="0"/>
              <a:t>--------------- </a:t>
            </a:r>
            <a:r>
              <a:rPr lang="en-US" sz="1100" dirty="0"/>
              <a:t>mainDirective.js</a:t>
            </a:r>
          </a:p>
          <a:p>
            <a:r>
              <a:rPr lang="en-US" sz="1100" dirty="0" smtClean="0"/>
              <a:t>--------------- </a:t>
            </a:r>
            <a:r>
              <a:rPr lang="en-US" sz="1100" dirty="0"/>
              <a:t>otherDirective.js</a:t>
            </a:r>
          </a:p>
          <a:p>
            <a:r>
              <a:rPr lang="en-US" sz="1100" dirty="0" smtClean="0"/>
              <a:t>---------- </a:t>
            </a:r>
            <a:r>
              <a:rPr lang="en-US" sz="1100" dirty="0"/>
              <a:t>services/</a:t>
            </a:r>
          </a:p>
          <a:p>
            <a:r>
              <a:rPr lang="en-US" sz="1100" dirty="0" smtClean="0"/>
              <a:t>--------------- </a:t>
            </a:r>
            <a:r>
              <a:rPr lang="en-US" sz="1100" dirty="0"/>
              <a:t>userService.js</a:t>
            </a:r>
          </a:p>
          <a:p>
            <a:r>
              <a:rPr lang="en-US" sz="1100" dirty="0" smtClean="0"/>
              <a:t>--------------- itemService.js</a:t>
            </a:r>
          </a:p>
          <a:p>
            <a:r>
              <a:rPr lang="en-US" sz="1100" dirty="0" smtClean="0"/>
              <a:t>----- components</a:t>
            </a:r>
            <a:r>
              <a:rPr lang="en-US" sz="1100" dirty="0"/>
              <a:t>/   // each component is treated as a mini Angular app</a:t>
            </a:r>
          </a:p>
          <a:p>
            <a:r>
              <a:rPr lang="en-US" sz="1100" dirty="0"/>
              <a:t>---------- home/</a:t>
            </a:r>
          </a:p>
          <a:p>
            <a:r>
              <a:rPr lang="en-US" sz="1100" dirty="0"/>
              <a:t>--------------- homeController.js</a:t>
            </a:r>
          </a:p>
          <a:p>
            <a:r>
              <a:rPr lang="en-US" sz="1100" dirty="0"/>
              <a:t>--------------- homeService.js</a:t>
            </a:r>
          </a:p>
          <a:p>
            <a:r>
              <a:rPr lang="en-US" sz="1100" dirty="0"/>
              <a:t>--------------- homeView.html</a:t>
            </a:r>
          </a:p>
          <a:p>
            <a:r>
              <a:rPr lang="en-US" sz="1100" dirty="0"/>
              <a:t>---------- blog/</a:t>
            </a:r>
          </a:p>
          <a:p>
            <a:r>
              <a:rPr lang="en-US" sz="1100" dirty="0"/>
              <a:t>--------------- blogController.js</a:t>
            </a:r>
          </a:p>
          <a:p>
            <a:r>
              <a:rPr lang="en-US" sz="1100" dirty="0"/>
              <a:t>--------------- blogService.js</a:t>
            </a:r>
          </a:p>
          <a:p>
            <a:r>
              <a:rPr lang="en-US" sz="1100" dirty="0"/>
              <a:t>--------------- blogView.html</a:t>
            </a:r>
          </a:p>
          <a:p>
            <a:r>
              <a:rPr lang="en-US" sz="1100" dirty="0"/>
              <a:t>----- app.module.js</a:t>
            </a:r>
          </a:p>
          <a:p>
            <a:r>
              <a:rPr lang="en-US" sz="1100" dirty="0"/>
              <a:t>----- </a:t>
            </a:r>
            <a:r>
              <a:rPr lang="en-US" sz="1100" dirty="0" smtClean="0"/>
              <a:t>app.routes.js</a:t>
            </a:r>
          </a:p>
          <a:p>
            <a:r>
              <a:rPr lang="en-US" sz="1100" dirty="0" smtClean="0"/>
              <a:t>assets/</a:t>
            </a:r>
          </a:p>
          <a:p>
            <a:r>
              <a:rPr lang="en-US" sz="1100" dirty="0" smtClean="0"/>
              <a:t>----- </a:t>
            </a:r>
            <a:r>
              <a:rPr lang="en-US" sz="1100" dirty="0" err="1"/>
              <a:t>img</a:t>
            </a:r>
            <a:r>
              <a:rPr lang="en-US" sz="1100" dirty="0"/>
              <a:t>/      // Images and icons for your app</a:t>
            </a:r>
          </a:p>
          <a:p>
            <a:r>
              <a:rPr lang="en-US" sz="1100" dirty="0"/>
              <a:t>----- </a:t>
            </a:r>
            <a:r>
              <a:rPr lang="en-US" sz="1100" dirty="0" err="1"/>
              <a:t>css</a:t>
            </a:r>
            <a:r>
              <a:rPr lang="en-US" sz="1100" dirty="0"/>
              <a:t>/      // All styles and style related files (SCSS or LESS files)</a:t>
            </a:r>
          </a:p>
          <a:p>
            <a:r>
              <a:rPr lang="en-US" sz="1100" dirty="0"/>
              <a:t>----- </a:t>
            </a:r>
            <a:r>
              <a:rPr lang="en-US" sz="1100" dirty="0" err="1"/>
              <a:t>js</a:t>
            </a:r>
            <a:r>
              <a:rPr lang="en-US" sz="1100" dirty="0"/>
              <a:t>/       // JavaScript files written for your app that are not for angular</a:t>
            </a:r>
          </a:p>
          <a:p>
            <a:r>
              <a:rPr lang="en-US" sz="1100" dirty="0"/>
              <a:t>----- libs/     // Third-party libraries such as jQuery, Moment, Underscore, etc</a:t>
            </a:r>
            <a:r>
              <a:rPr lang="en-US" sz="1100" dirty="0" smtClean="0"/>
              <a:t>.</a:t>
            </a:r>
          </a:p>
          <a:p>
            <a:r>
              <a:rPr lang="en-US" sz="1100" dirty="0" smtClean="0"/>
              <a:t>index.htm</a:t>
            </a:r>
          </a:p>
          <a:p>
            <a:endParaRPr lang="en-US" sz="1100" dirty="0"/>
          </a:p>
        </p:txBody>
      </p:sp>
    </p:spTree>
    <p:extLst>
      <p:ext uri="{BB962C8B-B14F-4D97-AF65-F5344CB8AC3E}">
        <p14:creationId xmlns:p14="http://schemas.microsoft.com/office/powerpoint/2010/main" val="277007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Best practices</a:t>
            </a:r>
            <a:endParaRPr lang="en-US" dirty="0"/>
          </a:p>
        </p:txBody>
      </p:sp>
      <p:sp>
        <p:nvSpPr>
          <p:cNvPr id="6" name="Text Placeholder 5"/>
          <p:cNvSpPr>
            <a:spLocks noGrp="1"/>
          </p:cNvSpPr>
          <p:nvPr>
            <p:ph idx="1"/>
          </p:nvPr>
        </p:nvSpPr>
        <p:spPr/>
        <p:txBody>
          <a:bodyPr>
            <a:normAutofit lnSpcReduction="10000"/>
          </a:bodyPr>
          <a:lstStyle/>
          <a:p>
            <a:pPr lvl="1">
              <a:buFont typeface="Arial" panose="020B0604020202020204" pitchFamily="34" charset="0"/>
              <a:buChar char="•"/>
            </a:pPr>
            <a:r>
              <a:rPr lang="en-US" sz="2400" dirty="0" smtClean="0"/>
              <a:t>Add prefix to your module name (two words) and </a:t>
            </a:r>
            <a:r>
              <a:rPr lang="en-US" sz="2400" dirty="0"/>
              <a:t>to your common files (filters/directives</a:t>
            </a:r>
            <a:r>
              <a:rPr lang="en-US" sz="2400" dirty="0" smtClean="0"/>
              <a:t>),</a:t>
            </a:r>
          </a:p>
          <a:p>
            <a:pPr marL="201168" lvl="1" indent="0">
              <a:buNone/>
            </a:pPr>
            <a:r>
              <a:rPr lang="en-US" sz="2400" dirty="0"/>
              <a:t> </a:t>
            </a:r>
            <a:r>
              <a:rPr lang="en-US" sz="2400" dirty="0" smtClean="0"/>
              <a:t>  for example : </a:t>
            </a:r>
            <a:r>
              <a:rPr lang="en-US" sz="2400" dirty="0" err="1" smtClean="0"/>
              <a:t>angular.module</a:t>
            </a:r>
            <a:r>
              <a:rPr lang="en-US" sz="2400" dirty="0" smtClean="0"/>
              <a:t>(‘</a:t>
            </a:r>
            <a:r>
              <a:rPr lang="en-US" sz="2400" dirty="0" err="1" smtClean="0"/>
              <a:t>photoApp</a:t>
            </a:r>
            <a:r>
              <a:rPr lang="en-US" sz="2400" dirty="0" smtClean="0"/>
              <a:t>’) (as </a:t>
            </a:r>
            <a:r>
              <a:rPr lang="en-US" sz="2400" dirty="0" err="1" smtClean="0"/>
              <a:t>ui</a:t>
            </a:r>
            <a:r>
              <a:rPr lang="en-US" sz="2400" dirty="0" smtClean="0"/>
              <a:t>-grid, </a:t>
            </a:r>
            <a:r>
              <a:rPr lang="en-US" sz="2400" dirty="0" err="1" smtClean="0"/>
              <a:t>ui-bootsrap</a:t>
            </a:r>
            <a:r>
              <a:rPr lang="en-US" sz="2400" dirty="0"/>
              <a:t> </a:t>
            </a:r>
            <a:r>
              <a:rPr lang="en-US" sz="2400" dirty="0" smtClean="0"/>
              <a:t>libraries)</a:t>
            </a:r>
          </a:p>
          <a:p>
            <a:pPr lvl="1">
              <a:buFont typeface="Arial" panose="020B0604020202020204" pitchFamily="34" charset="0"/>
              <a:buChar char="•"/>
            </a:pPr>
            <a:r>
              <a:rPr lang="en-US" sz="2400" dirty="0" smtClean="0"/>
              <a:t>Write every controller/filter/directive will be in separate file</a:t>
            </a:r>
          </a:p>
          <a:p>
            <a:pPr lvl="1">
              <a:buFont typeface="Arial" panose="020B0604020202020204" pitchFamily="34" charset="0"/>
              <a:buChar char="•"/>
            </a:pPr>
            <a:r>
              <a:rPr lang="en-US" sz="2400" dirty="0"/>
              <a:t>Files name will be in </a:t>
            </a:r>
            <a:r>
              <a:rPr lang="en-US" sz="2400" dirty="0" smtClean="0"/>
              <a:t>lowercase</a:t>
            </a:r>
          </a:p>
          <a:p>
            <a:pPr lvl="1">
              <a:buFont typeface="Arial" panose="020B0604020202020204" pitchFamily="34" charset="0"/>
              <a:buChar char="•"/>
            </a:pPr>
            <a:r>
              <a:rPr lang="en-US" sz="2400" dirty="0" smtClean="0"/>
              <a:t>Name of file will end with consist name of file type, for example: ‘item</a:t>
            </a:r>
            <a:r>
              <a:rPr lang="en-US" sz="2400" b="1" dirty="0" smtClean="0"/>
              <a:t>Filter</a:t>
            </a:r>
            <a:r>
              <a:rPr lang="en-US" sz="2400" dirty="0" smtClean="0"/>
              <a:t>.js’,</a:t>
            </a:r>
            <a:r>
              <a:rPr lang="en-US" sz="2400" dirty="0"/>
              <a:t> </a:t>
            </a:r>
            <a:r>
              <a:rPr lang="en-US" sz="2400" dirty="0" smtClean="0"/>
              <a:t>main</a:t>
            </a:r>
            <a:r>
              <a:rPr lang="en-US" sz="2400" b="1" dirty="0" smtClean="0"/>
              <a:t>Directive</a:t>
            </a:r>
            <a:r>
              <a:rPr lang="en-US" sz="2400" dirty="0" smtClean="0"/>
              <a:t>.js, user</a:t>
            </a:r>
            <a:r>
              <a:rPr lang="en-US" sz="2400" b="1" dirty="0" smtClean="0"/>
              <a:t>Service</a:t>
            </a:r>
            <a:r>
              <a:rPr lang="en-US" sz="2400" dirty="0" smtClean="0"/>
              <a:t>.js (or </a:t>
            </a:r>
            <a:r>
              <a:rPr lang="en-US" sz="2400" dirty="0"/>
              <a:t>in short: main</a:t>
            </a:r>
            <a:r>
              <a:rPr lang="en-US" sz="2400" b="1" dirty="0"/>
              <a:t>.drv</a:t>
            </a:r>
            <a:r>
              <a:rPr lang="en-US" sz="2400" dirty="0"/>
              <a:t>.js , user</a:t>
            </a:r>
            <a:r>
              <a:rPr lang="en-US" sz="2400" b="1" dirty="0"/>
              <a:t>.srv</a:t>
            </a:r>
            <a:r>
              <a:rPr lang="en-US" sz="2400" dirty="0"/>
              <a:t>.js, ‘item</a:t>
            </a:r>
            <a:r>
              <a:rPr lang="en-US" sz="2400" b="1" dirty="0"/>
              <a:t>.flt</a:t>
            </a:r>
            <a:r>
              <a:rPr lang="en-US" sz="2400" dirty="0"/>
              <a:t>.js’ and </a:t>
            </a:r>
            <a:r>
              <a:rPr lang="en-US" sz="2400" dirty="0" err="1"/>
              <a:t>etc</a:t>
            </a:r>
            <a:r>
              <a:rPr lang="en-US" sz="2400" dirty="0"/>
              <a:t>’ (mdl, </a:t>
            </a:r>
            <a:r>
              <a:rPr lang="en-US" sz="2400" dirty="0" err="1" smtClean="0"/>
              <a:t>tmpl</a:t>
            </a:r>
            <a:r>
              <a:rPr lang="en-US" sz="2400" dirty="0"/>
              <a:t>, </a:t>
            </a:r>
            <a:r>
              <a:rPr lang="en-US" sz="2400" dirty="0" err="1" smtClean="0"/>
              <a:t>drv</a:t>
            </a:r>
            <a:r>
              <a:rPr lang="en-US" sz="2400" dirty="0"/>
              <a:t>, </a:t>
            </a:r>
            <a:r>
              <a:rPr lang="en-US" sz="2400" dirty="0" err="1" smtClean="0"/>
              <a:t>flt</a:t>
            </a:r>
            <a:r>
              <a:rPr lang="en-US" sz="2400" dirty="0"/>
              <a:t>, </a:t>
            </a:r>
            <a:r>
              <a:rPr lang="en-US" sz="2400" dirty="0" err="1" smtClean="0"/>
              <a:t>srv</a:t>
            </a:r>
            <a:r>
              <a:rPr lang="en-US" sz="2400" dirty="0"/>
              <a:t>, </a:t>
            </a:r>
            <a:r>
              <a:rPr lang="en-US" sz="2400" dirty="0" err="1"/>
              <a:t>cnst</a:t>
            </a:r>
            <a:r>
              <a:rPr lang="en-US" sz="2400" dirty="0"/>
              <a:t>)</a:t>
            </a:r>
            <a:endParaRPr lang="en-US" sz="2400" dirty="0" smtClean="0"/>
          </a:p>
          <a:p>
            <a:pPr lvl="1">
              <a:buFont typeface="Arial" panose="020B0604020202020204" pitchFamily="34" charset="0"/>
              <a:buChar char="•"/>
            </a:pPr>
            <a:r>
              <a:rPr lang="en-US" sz="2400" dirty="0" smtClean="0"/>
              <a:t>Divide </a:t>
            </a:r>
            <a:r>
              <a:rPr lang="en-US" sz="2400" dirty="0"/>
              <a:t>your code into modules with distinct functionality. Don’t put everything in one </a:t>
            </a:r>
            <a:r>
              <a:rPr lang="en-US" sz="2400" dirty="0" smtClean="0"/>
              <a:t>module</a:t>
            </a:r>
          </a:p>
          <a:p>
            <a:pPr lvl="1">
              <a:buFont typeface="Arial" panose="020B0604020202020204" pitchFamily="34" charset="0"/>
              <a:buChar char="•"/>
            </a:pPr>
            <a:r>
              <a:rPr lang="en-US" sz="2400" dirty="0" smtClean="0"/>
              <a:t>Use router</a:t>
            </a:r>
          </a:p>
          <a:p>
            <a:pPr lvl="1">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3684166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Examples on GitHub</a:t>
            </a:r>
            <a:endParaRPr lang="he-IL" dirty="0"/>
          </a:p>
        </p:txBody>
      </p:sp>
      <p:sp>
        <p:nvSpPr>
          <p:cNvPr id="3" name="מציין מיקום תוכן 2"/>
          <p:cNvSpPr>
            <a:spLocks noGrp="1"/>
          </p:cNvSpPr>
          <p:nvPr>
            <p:ph idx="1"/>
          </p:nvPr>
        </p:nvSpPr>
        <p:spPr/>
        <p:txBody>
          <a:bodyPr/>
          <a:lstStyle/>
          <a:p>
            <a:r>
              <a:rPr lang="en-US" dirty="0">
                <a:hlinkClick r:id="rId2"/>
              </a:rPr>
              <a:t>https://</a:t>
            </a:r>
            <a:r>
              <a:rPr lang="en-US" dirty="0" smtClean="0">
                <a:hlinkClick r:id="rId2"/>
              </a:rPr>
              <a:t>github.com/angular/angular-seed/tree/master/app</a:t>
            </a:r>
            <a:endParaRPr lang="en-US" dirty="0" smtClean="0"/>
          </a:p>
          <a:p>
            <a:r>
              <a:rPr lang="en-US" dirty="0">
                <a:hlinkClick r:id="rId3"/>
              </a:rPr>
              <a:t>https://</a:t>
            </a:r>
            <a:r>
              <a:rPr lang="en-US" dirty="0" smtClean="0">
                <a:hlinkClick r:id="rId3"/>
              </a:rPr>
              <a:t>github.com/archfirst/angular-template</a:t>
            </a:r>
            <a:endParaRPr lang="en-US" dirty="0" smtClean="0"/>
          </a:p>
          <a:p>
            <a:r>
              <a:rPr lang="en-US" dirty="0">
                <a:hlinkClick r:id="rId4"/>
              </a:rPr>
              <a:t>https://</a:t>
            </a:r>
            <a:r>
              <a:rPr lang="en-US" dirty="0" smtClean="0">
                <a:hlinkClick r:id="rId4"/>
              </a:rPr>
              <a:t>github.com/linemanjs/lineman-angular-template</a:t>
            </a:r>
            <a:endParaRPr lang="he-IL" dirty="0" smtClean="0"/>
          </a:p>
          <a:p>
            <a:endParaRPr lang="he-IL" dirty="0"/>
          </a:p>
        </p:txBody>
      </p:sp>
    </p:spTree>
    <p:extLst>
      <p:ext uri="{BB962C8B-B14F-4D97-AF65-F5344CB8AC3E}">
        <p14:creationId xmlns:p14="http://schemas.microsoft.com/office/powerpoint/2010/main" val="368484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dirty="0" smtClean="0"/>
              <a:t>Reusable functionality</a:t>
            </a:r>
            <a:endParaRPr lang="en-US" dirty="0"/>
          </a:p>
        </p:txBody>
      </p:sp>
    </p:spTree>
    <p:extLst>
      <p:ext uri="{BB962C8B-B14F-4D97-AF65-F5344CB8AC3E}">
        <p14:creationId xmlns:p14="http://schemas.microsoft.com/office/powerpoint/2010/main" val="2680920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What is a module?</a:t>
            </a:r>
          </a:p>
          <a:p>
            <a:pPr lvl="1"/>
            <a:r>
              <a:rPr lang="en-US" dirty="0" smtClean="0"/>
              <a:t>A container for code for the different parts of your applications.</a:t>
            </a:r>
          </a:p>
          <a:p>
            <a:r>
              <a:rPr lang="en-US" dirty="0" smtClean="0"/>
              <a:t>A module is used to define </a:t>
            </a:r>
            <a:r>
              <a:rPr lang="en-US" b="1" dirty="0" smtClean="0"/>
              <a:t>services</a:t>
            </a:r>
            <a:r>
              <a:rPr lang="en-US" dirty="0" smtClean="0"/>
              <a:t> that are reusable by both the HTML document and other modules:</a:t>
            </a:r>
          </a:p>
          <a:p>
            <a:pPr lvl="1"/>
            <a:r>
              <a:rPr lang="en-US" dirty="0" smtClean="0"/>
              <a:t>Controller</a:t>
            </a:r>
            <a:endParaRPr lang="en-US" dirty="0"/>
          </a:p>
          <a:p>
            <a:pPr lvl="1"/>
            <a:r>
              <a:rPr lang="en-US" dirty="0"/>
              <a:t>Directive</a:t>
            </a:r>
          </a:p>
          <a:p>
            <a:pPr lvl="1"/>
            <a:r>
              <a:rPr lang="en-US" dirty="0" smtClean="0"/>
              <a:t>Constant, Value</a:t>
            </a:r>
          </a:p>
          <a:p>
            <a:pPr lvl="1"/>
            <a:r>
              <a:rPr lang="en-US" dirty="0" smtClean="0"/>
              <a:t>Factory</a:t>
            </a:r>
            <a:r>
              <a:rPr lang="en-US" dirty="0"/>
              <a:t>, Provider, </a:t>
            </a:r>
            <a:r>
              <a:rPr lang="en-US" dirty="0" smtClean="0"/>
              <a:t>Service</a:t>
            </a:r>
            <a:endParaRPr lang="en-US" dirty="0"/>
          </a:p>
          <a:p>
            <a:pPr lvl="1"/>
            <a:r>
              <a:rPr lang="en-US" dirty="0" smtClean="0"/>
              <a:t>Filter</a:t>
            </a:r>
          </a:p>
          <a:p>
            <a:r>
              <a:rPr lang="en-US" b="1" dirty="0" smtClean="0"/>
              <a:t>Best Practice:</a:t>
            </a:r>
            <a:r>
              <a:rPr lang="en-US" dirty="0" smtClean="0"/>
              <a:t> Divide your code into modules with distinct functionality. Don’t put everything in one module.</a:t>
            </a:r>
          </a:p>
        </p:txBody>
      </p:sp>
    </p:spTree>
    <p:extLst>
      <p:ext uri="{BB962C8B-B14F-4D97-AF65-F5344CB8AC3E}">
        <p14:creationId xmlns:p14="http://schemas.microsoft.com/office/powerpoint/2010/main" val="2036618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Definition</a:t>
            </a:r>
            <a:endParaRPr lang="en-US" dirty="0"/>
          </a:p>
        </p:txBody>
      </p:sp>
      <p:sp>
        <p:nvSpPr>
          <p:cNvPr id="8" name="Content Placeholder 7"/>
          <p:cNvSpPr>
            <a:spLocks noGrp="1"/>
          </p:cNvSpPr>
          <p:nvPr>
            <p:ph idx="1"/>
          </p:nvPr>
        </p:nvSpPr>
        <p:spPr/>
        <p:txBody>
          <a:bodyPr/>
          <a:lstStyle/>
          <a:p>
            <a:r>
              <a:rPr lang="en-US" dirty="0" smtClean="0"/>
              <a:t>Define a module:</a:t>
            </a:r>
          </a:p>
          <a:p>
            <a:endParaRPr lang="en-US" dirty="0" smtClean="0"/>
          </a:p>
          <a:p>
            <a:r>
              <a:rPr lang="en-US" dirty="0" smtClean="0"/>
              <a:t>Define a module with dependencies on other modules:</a:t>
            </a:r>
            <a:endParaRPr lang="en-US" dirty="0"/>
          </a:p>
          <a:p>
            <a:endParaRPr lang="en-US" dirty="0" smtClean="0"/>
          </a:p>
          <a:p>
            <a:r>
              <a:rPr lang="en-US" dirty="0" smtClean="0"/>
              <a:t>Get an existing module:</a:t>
            </a:r>
          </a:p>
          <a:p>
            <a:endParaRPr lang="en-US" dirty="0" smtClean="0"/>
          </a:p>
          <a:p>
            <a:endParaRPr lang="en-US" dirty="0"/>
          </a:p>
        </p:txBody>
      </p:sp>
      <p:sp>
        <p:nvSpPr>
          <p:cNvPr id="9" name="Rectangle 3"/>
          <p:cNvSpPr>
            <a:spLocks noChangeArrowheads="1"/>
          </p:cNvSpPr>
          <p:nvPr/>
        </p:nvSpPr>
        <p:spPr bwMode="auto">
          <a:xfrm>
            <a:off x="1097280" y="2272469"/>
            <a:ext cx="4433365" cy="276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097280" y="4081285"/>
            <a:ext cx="390144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097279" y="3176876"/>
            <a:ext cx="561323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otherModule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86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Module</a:t>
            </a:r>
            <a:endParaRPr lang="en-US" dirty="0"/>
          </a:p>
        </p:txBody>
      </p:sp>
      <p:sp>
        <p:nvSpPr>
          <p:cNvPr id="4" name="Text Placeholder 3"/>
          <p:cNvSpPr>
            <a:spLocks noGrp="1"/>
          </p:cNvSpPr>
          <p:nvPr>
            <p:ph type="body" idx="1"/>
          </p:nvPr>
        </p:nvSpPr>
        <p:spPr>
          <a:xfrm>
            <a:off x="1097280" y="2601956"/>
            <a:ext cx="4937760" cy="736282"/>
          </a:xfrm>
        </p:spPr>
        <p:txBody>
          <a:bodyPr/>
          <a:lstStyle/>
          <a:p>
            <a:r>
              <a:rPr lang="en-US" dirty="0" smtClean="0"/>
              <a:t>HTML fragment</a:t>
            </a:r>
            <a:endParaRPr lang="en-US" dirty="0"/>
          </a:p>
        </p:txBody>
      </p:sp>
      <p:sp>
        <p:nvSpPr>
          <p:cNvPr id="3" name="Content Placeholder 2"/>
          <p:cNvSpPr>
            <a:spLocks noGrp="1"/>
          </p:cNvSpPr>
          <p:nvPr>
            <p:ph sz="half" idx="2"/>
          </p:nvPr>
        </p:nvSpPr>
        <p:spPr>
          <a:xfrm>
            <a:off x="1097280" y="3338238"/>
            <a:ext cx="4937760" cy="3378200"/>
          </a:xfrm>
        </p:spPr>
        <p:txBody>
          <a:bodyPr/>
          <a:lstStyle/>
          <a:p>
            <a:endParaRPr lang="en-US" dirty="0"/>
          </a:p>
        </p:txBody>
      </p:sp>
      <p:sp>
        <p:nvSpPr>
          <p:cNvPr id="5" name="Text Placeholder 4"/>
          <p:cNvSpPr>
            <a:spLocks noGrp="1"/>
          </p:cNvSpPr>
          <p:nvPr>
            <p:ph type="body" sz="quarter" idx="3"/>
          </p:nvPr>
        </p:nvSpPr>
        <p:spPr>
          <a:xfrm>
            <a:off x="6217920" y="2601956"/>
            <a:ext cx="4937760" cy="736282"/>
          </a:xfrm>
        </p:spPr>
        <p:txBody>
          <a:bodyPr/>
          <a:lstStyle/>
          <a:p>
            <a:r>
              <a:rPr lang="en-US" dirty="0" err="1" smtClean="0"/>
              <a:t>Javascript</a:t>
            </a:r>
            <a:r>
              <a:rPr lang="en-US" dirty="0" smtClean="0"/>
              <a:t> fragment</a:t>
            </a:r>
            <a:endParaRPr lang="en-US" dirty="0"/>
          </a:p>
        </p:txBody>
      </p:sp>
      <p:sp>
        <p:nvSpPr>
          <p:cNvPr id="6" name="Content Placeholder 5"/>
          <p:cNvSpPr>
            <a:spLocks noGrp="1"/>
          </p:cNvSpPr>
          <p:nvPr>
            <p:ph sz="quarter" idx="4"/>
          </p:nvPr>
        </p:nvSpPr>
        <p:spPr>
          <a:xfrm>
            <a:off x="6217920" y="3338238"/>
            <a:ext cx="4937760" cy="3378200"/>
          </a:xfrm>
        </p:spPr>
        <p:txBody>
          <a:bodyPr/>
          <a:lstStyle/>
          <a:p>
            <a:endParaRPr lang="en-US" dirty="0"/>
          </a:p>
        </p:txBody>
      </p:sp>
      <p:sp>
        <p:nvSpPr>
          <p:cNvPr id="7" name="TextBox 6"/>
          <p:cNvSpPr txBox="1"/>
          <p:nvPr/>
        </p:nvSpPr>
        <p:spPr>
          <a:xfrm>
            <a:off x="1097280" y="1910275"/>
            <a:ext cx="10058400" cy="677108"/>
          </a:xfrm>
          <a:prstGeom prst="rect">
            <a:avLst/>
          </a:prstGeom>
          <a:noFill/>
        </p:spPr>
        <p:txBody>
          <a:bodyPr wrap="square" rtlCol="0">
            <a:spAutoFit/>
          </a:bodyPr>
          <a:lstStyle/>
          <a:p>
            <a:r>
              <a:rPr lang="en-US" sz="2000" dirty="0" err="1" smtClean="0">
                <a:solidFill>
                  <a:schemeClr val="tx1">
                    <a:lumMod val="75000"/>
                    <a:lumOff val="25000"/>
                  </a:schemeClr>
                </a:solidFill>
              </a:rPr>
              <a:t>AngularJS</a:t>
            </a:r>
            <a:r>
              <a:rPr lang="en-US" dirty="0" smtClean="0"/>
              <a:t> provides </a:t>
            </a:r>
            <a:r>
              <a:rPr lang="en-US" dirty="0"/>
              <a:t>a way for you to bind </a:t>
            </a:r>
            <a:r>
              <a:rPr lang="en-US" dirty="0" smtClean="0"/>
              <a:t>your main </a:t>
            </a:r>
            <a:r>
              <a:rPr lang="en-US" dirty="0"/>
              <a:t>module to the HTML document using the ng-app directive</a:t>
            </a:r>
            <a:r>
              <a:rPr lang="en-US" dirty="0" smtClean="0"/>
              <a:t>.</a:t>
            </a:r>
            <a:endParaRPr lang="en-US" dirty="0"/>
          </a:p>
        </p:txBody>
      </p:sp>
      <p:sp>
        <p:nvSpPr>
          <p:cNvPr id="10" name="Rectangle 3"/>
          <p:cNvSpPr>
            <a:spLocks noChangeArrowheads="1"/>
          </p:cNvSpPr>
          <p:nvPr/>
        </p:nvSpPr>
        <p:spPr bwMode="auto">
          <a:xfrm>
            <a:off x="6217920" y="3338238"/>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1114530" y="3338238"/>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176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Phases</a:t>
            </a:r>
            <a:endParaRPr lang="en-US" dirty="0"/>
          </a:p>
        </p:txBody>
      </p:sp>
      <p:sp>
        <p:nvSpPr>
          <p:cNvPr id="3" name="Text Placeholder 2"/>
          <p:cNvSpPr>
            <a:spLocks noGrp="1"/>
          </p:cNvSpPr>
          <p:nvPr>
            <p:ph type="body" idx="1"/>
          </p:nvPr>
        </p:nvSpPr>
        <p:spPr/>
        <p:txBody>
          <a:bodyPr/>
          <a:lstStyle/>
          <a:p>
            <a:r>
              <a:rPr lang="en-US" dirty="0" err="1" smtClean="0"/>
              <a:t>Config</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config</a:t>
            </a:r>
            <a:r>
              <a:rPr lang="en-US" dirty="0" smtClean="0"/>
              <a:t> phase happens early while the application is still being built. Only the provider services and constant services are ready for dependency injection at this stage.</a:t>
            </a:r>
            <a:endParaRPr lang="en-US" dirty="0"/>
          </a:p>
        </p:txBody>
      </p:sp>
      <p:sp>
        <p:nvSpPr>
          <p:cNvPr id="5" name="Text Placeholder 4"/>
          <p:cNvSpPr>
            <a:spLocks noGrp="1"/>
          </p:cNvSpPr>
          <p:nvPr>
            <p:ph type="body" sz="quarter" idx="3"/>
          </p:nvPr>
        </p:nvSpPr>
        <p:spPr/>
        <p:txBody>
          <a:bodyPr/>
          <a:lstStyle/>
          <a:p>
            <a:r>
              <a:rPr lang="en-US" dirty="0" smtClean="0"/>
              <a:t>RUN</a:t>
            </a:r>
            <a:endParaRPr lang="en-US" dirty="0"/>
          </a:p>
        </p:txBody>
      </p:sp>
      <p:sp>
        <p:nvSpPr>
          <p:cNvPr id="6" name="Content Placeholder 5"/>
          <p:cNvSpPr>
            <a:spLocks noGrp="1"/>
          </p:cNvSpPr>
          <p:nvPr>
            <p:ph sz="quarter" idx="4"/>
          </p:nvPr>
        </p:nvSpPr>
        <p:spPr/>
        <p:txBody>
          <a:bodyPr/>
          <a:lstStyle/>
          <a:p>
            <a:r>
              <a:rPr lang="en-US" dirty="0" smtClean="0"/>
              <a:t>The run phase happens once the module has loaded all of its services and dependencies.</a:t>
            </a:r>
            <a:endParaRPr lang="en-US" dirty="0"/>
          </a:p>
        </p:txBody>
      </p:sp>
      <p:sp>
        <p:nvSpPr>
          <p:cNvPr id="7" name="Rectangle 1"/>
          <p:cNvSpPr>
            <a:spLocks noChangeArrowheads="1"/>
          </p:cNvSpPr>
          <p:nvPr/>
        </p:nvSpPr>
        <p:spPr bwMode="auto">
          <a:xfrm>
            <a:off x="1097280" y="3911245"/>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first'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run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second'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943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 </a:t>
            </a:r>
            <a:r>
              <a:rPr lang="en-US" b="1" dirty="0" smtClean="0"/>
              <a:t>Introduction </a:t>
            </a:r>
            <a:r>
              <a:rPr lang="en-US" dirty="0" smtClean="0"/>
              <a:t>– Why you should be using </a:t>
            </a:r>
            <a:r>
              <a:rPr lang="en-US" dirty="0" err="1" smtClean="0"/>
              <a:t>AngularJS</a:t>
            </a:r>
            <a:endParaRPr lang="en-US" dirty="0" smtClean="0"/>
          </a:p>
          <a:p>
            <a:pPr marL="457200" indent="-457200">
              <a:buFont typeface="+mj-lt"/>
              <a:buAutoNum type="arabicPeriod"/>
            </a:pPr>
            <a:r>
              <a:rPr lang="en-US" dirty="0" smtClean="0"/>
              <a:t> </a:t>
            </a:r>
            <a:r>
              <a:rPr lang="en-US" b="1" dirty="0" smtClean="0"/>
              <a:t>Terminology	 </a:t>
            </a:r>
            <a:r>
              <a:rPr lang="en-US" dirty="0"/>
              <a:t>– </a:t>
            </a:r>
            <a:r>
              <a:rPr lang="en-US" dirty="0" smtClean="0"/>
              <a:t>The critical foundation for understanding</a:t>
            </a:r>
          </a:p>
          <a:p>
            <a:pPr marL="457200" indent="-457200">
              <a:buFont typeface="+mj-lt"/>
              <a:buAutoNum type="arabicPeriod"/>
            </a:pPr>
            <a:r>
              <a:rPr lang="en-US" b="1" dirty="0" smtClean="0"/>
              <a:t> </a:t>
            </a:r>
            <a:r>
              <a:rPr lang="en-US" b="1" dirty="0"/>
              <a:t>Application </a:t>
            </a:r>
            <a:r>
              <a:rPr lang="en-US" b="1" dirty="0" smtClean="0"/>
              <a:t>Architecture </a:t>
            </a:r>
            <a:r>
              <a:rPr lang="en-US" dirty="0" smtClean="0"/>
              <a:t>– The architecture you should build your project</a:t>
            </a:r>
          </a:p>
          <a:p>
            <a:pPr marL="457200" indent="-457200">
              <a:buFont typeface="+mj-lt"/>
              <a:buAutoNum type="arabicPeriod"/>
            </a:pPr>
            <a:r>
              <a:rPr lang="en-US" dirty="0" smtClean="0"/>
              <a:t> </a:t>
            </a:r>
            <a:r>
              <a:rPr lang="en-US" b="1" dirty="0" smtClean="0"/>
              <a:t>Modules </a:t>
            </a:r>
            <a:r>
              <a:rPr lang="en-US" dirty="0" smtClean="0"/>
              <a:t>– Reusable functionality</a:t>
            </a:r>
          </a:p>
          <a:p>
            <a:pPr marL="457200" indent="-457200">
              <a:buFont typeface="+mj-lt"/>
              <a:buAutoNum type="arabicPeriod"/>
            </a:pPr>
            <a:r>
              <a:rPr lang="en-US" dirty="0" smtClean="0"/>
              <a:t> </a:t>
            </a:r>
            <a:r>
              <a:rPr lang="en-US" b="1" dirty="0" smtClean="0"/>
              <a:t>Controllers </a:t>
            </a:r>
            <a:r>
              <a:rPr lang="en-US" dirty="0"/>
              <a:t>–</a:t>
            </a:r>
            <a:r>
              <a:rPr lang="en-US" dirty="0" smtClean="0"/>
              <a:t> </a:t>
            </a:r>
            <a:r>
              <a:rPr lang="en-US" dirty="0"/>
              <a:t>Facilitating </a:t>
            </a:r>
            <a:r>
              <a:rPr lang="en-US" dirty="0" smtClean="0"/>
              <a:t>communication </a:t>
            </a:r>
            <a:r>
              <a:rPr lang="en-US" dirty="0"/>
              <a:t>between the </a:t>
            </a:r>
            <a:r>
              <a:rPr lang="en-US" dirty="0" smtClean="0"/>
              <a:t>model </a:t>
            </a:r>
            <a:r>
              <a:rPr lang="en-US" dirty="0"/>
              <a:t>and the </a:t>
            </a:r>
            <a:r>
              <a:rPr lang="en-US" dirty="0" smtClean="0"/>
              <a:t>view</a:t>
            </a:r>
          </a:p>
          <a:p>
            <a:pPr marL="457200" indent="-457200">
              <a:buFont typeface="+mj-lt"/>
              <a:buAutoNum type="arabicPeriod"/>
            </a:pPr>
            <a:r>
              <a:rPr lang="en-US" dirty="0"/>
              <a:t> </a:t>
            </a:r>
            <a:r>
              <a:rPr lang="en-US" b="1" dirty="0" smtClean="0"/>
              <a:t>Filters </a:t>
            </a:r>
            <a:r>
              <a:rPr lang="en-US" dirty="0"/>
              <a:t>– </a:t>
            </a:r>
            <a:r>
              <a:rPr lang="en-US" dirty="0" smtClean="0"/>
              <a:t>Changing the way you see things</a:t>
            </a:r>
          </a:p>
          <a:p>
            <a:pPr marL="457200" indent="-457200">
              <a:buFont typeface="+mj-lt"/>
              <a:buAutoNum type="arabicPeriod"/>
            </a:pPr>
            <a:r>
              <a:rPr lang="en-US" b="1" dirty="0"/>
              <a:t> </a:t>
            </a:r>
            <a:r>
              <a:rPr lang="en-US" b="1" dirty="0" smtClean="0"/>
              <a:t>Services </a:t>
            </a:r>
            <a:r>
              <a:rPr lang="en-US" dirty="0" smtClean="0"/>
              <a:t>– Five recipe flavors</a:t>
            </a:r>
          </a:p>
          <a:p>
            <a:pPr marL="457200" indent="-457200">
              <a:buFont typeface="+mj-lt"/>
              <a:buAutoNum type="arabicPeriod"/>
            </a:pPr>
            <a:r>
              <a:rPr lang="en-US" dirty="0" smtClean="0"/>
              <a:t> </a:t>
            </a:r>
            <a:r>
              <a:rPr lang="en-US" b="1" dirty="0" smtClean="0"/>
              <a:t>Directives</a:t>
            </a:r>
            <a:r>
              <a:rPr lang="en-US" dirty="0"/>
              <a:t> – </a:t>
            </a:r>
            <a:r>
              <a:rPr lang="en-US" dirty="0" smtClean="0"/>
              <a:t>Extending HTML</a:t>
            </a:r>
          </a:p>
          <a:p>
            <a:pPr marL="457200" indent="-457200">
              <a:buFont typeface="+mj-lt"/>
              <a:buAutoNum type="arabicPeriod"/>
            </a:pPr>
            <a:r>
              <a:rPr lang="en-US" dirty="0" smtClean="0"/>
              <a:t> </a:t>
            </a:r>
            <a:r>
              <a:rPr lang="en-US" b="1" dirty="0" smtClean="0"/>
              <a:t>Demo</a:t>
            </a:r>
            <a:r>
              <a:rPr lang="en-US" dirty="0" smtClean="0"/>
              <a:t> – Words in action</a:t>
            </a:r>
          </a:p>
          <a:p>
            <a:pPr marL="457200" indent="-457200">
              <a:buFont typeface="+mj-lt"/>
              <a:buAutoNum type="arabicPeriod"/>
            </a:pPr>
            <a:r>
              <a:rPr lang="en-US" dirty="0" smtClean="0"/>
              <a:t> </a:t>
            </a:r>
            <a:r>
              <a:rPr lang="en-US" b="1" dirty="0" smtClean="0"/>
              <a:t>Conclusions</a:t>
            </a:r>
            <a:r>
              <a:rPr lang="en-US" dirty="0"/>
              <a:t> – </a:t>
            </a:r>
            <a:r>
              <a:rPr lang="en-US" dirty="0" smtClean="0"/>
              <a:t>The end is nigh</a:t>
            </a:r>
            <a:endParaRPr lang="en-US" b="1" dirty="0" smtClean="0"/>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 and Dependency Injection</a:t>
            </a:r>
            <a:endParaRPr lang="en-US" dirty="0"/>
          </a:p>
        </p:txBody>
      </p:sp>
      <p:sp>
        <p:nvSpPr>
          <p:cNvPr id="7" name="Content Placeholder 6"/>
          <p:cNvSpPr>
            <a:spLocks noGrp="1"/>
          </p:cNvSpPr>
          <p:nvPr>
            <p:ph idx="1"/>
          </p:nvPr>
        </p:nvSpPr>
        <p:spPr/>
        <p:txBody>
          <a:bodyPr/>
          <a:lstStyle/>
          <a:p>
            <a:r>
              <a:rPr lang="en-US" dirty="0" smtClean="0"/>
              <a:t>AngularJS lets you inject </a:t>
            </a:r>
            <a:r>
              <a:rPr lang="en-US" b="1" dirty="0" smtClean="0"/>
              <a:t>services</a:t>
            </a:r>
            <a:r>
              <a:rPr lang="en-US" dirty="0" smtClean="0"/>
              <a:t> (either from its own module or from other modules) with the following pattern:</a:t>
            </a:r>
          </a:p>
          <a:p>
            <a:endParaRPr lang="en-US" dirty="0" smtClean="0"/>
          </a:p>
          <a:p>
            <a:endParaRPr lang="en-US" dirty="0"/>
          </a:p>
          <a:p>
            <a:endParaRPr lang="en-US" dirty="0" smtClean="0"/>
          </a:p>
          <a:p>
            <a:r>
              <a:rPr lang="en-US" dirty="0" smtClean="0"/>
              <a:t>What about JavaScript </a:t>
            </a:r>
            <a:r>
              <a:rPr lang="en-US" dirty="0" err="1" smtClean="0"/>
              <a:t>minifiers</a:t>
            </a:r>
            <a:r>
              <a:rPr lang="en-US" dirty="0" smtClean="0"/>
              <a:t>?</a:t>
            </a:r>
          </a:p>
          <a:p>
            <a:endParaRPr lang="en-US" dirty="0"/>
          </a:p>
          <a:p>
            <a:endParaRPr lang="en-US" dirty="0" smtClean="0"/>
          </a:p>
          <a:p>
            <a:r>
              <a:rPr lang="en-US" dirty="0" smtClean="0"/>
              <a:t>Or:</a:t>
            </a:r>
          </a:p>
          <a:p>
            <a:endParaRPr lang="en-US" dirty="0"/>
          </a:p>
          <a:p>
            <a:endParaRPr lang="en-US" dirty="0"/>
          </a:p>
        </p:txBody>
      </p:sp>
      <p:sp>
        <p:nvSpPr>
          <p:cNvPr id="11" name="Rectangle 3"/>
          <p:cNvSpPr>
            <a:spLocks noChangeArrowheads="1"/>
          </p:cNvSpPr>
          <p:nvPr/>
        </p:nvSpPr>
        <p:spPr bwMode="auto">
          <a:xfrm>
            <a:off x="1097280" y="2602240"/>
            <a:ext cx="1005840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097280" y="4439725"/>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6" name="Rectangle 4"/>
          <p:cNvSpPr>
            <a:spLocks noChangeArrowheads="1"/>
          </p:cNvSpPr>
          <p:nvPr/>
        </p:nvSpPr>
        <p:spPr bwMode="auto">
          <a:xfrm>
            <a:off x="1097280" y="5596636"/>
            <a:ext cx="1005840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b="1" dirty="0" err="1">
                <a:solidFill>
                  <a:srgbClr val="CC7832"/>
                </a:solidFill>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b="1" dirty="0" smtClean="0">
                <a:solidFill>
                  <a:srgbClr val="CC7832"/>
                </a:solidFill>
                <a:latin typeface="Courier New" panose="02070309020205020404" pitchFamily="49" charset="0"/>
                <a:cs typeface="Courier New" panose="02070309020205020404" pitchFamily="49" charset="0"/>
              </a:rPr>
              <a:t>Function </a:t>
            </a:r>
            <a:r>
              <a:rPr lang="en-US" altLang="en-US" sz="1200" b="1" dirty="0" err="1" smtClean="0">
                <a:solidFill>
                  <a:srgbClr val="CC7832"/>
                </a:solidFill>
                <a:latin typeface="Courier New" panose="02070309020205020404" pitchFamily="49" charset="0"/>
                <a:cs typeface="Courier New" panose="02070309020205020404" pitchFamily="49" charset="0"/>
              </a:rPr>
              <a:t>serviceA</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err="1" smtClean="0">
                <a:solidFill>
                  <a:srgbClr val="A9B7C6"/>
                </a:solidFill>
                <a:latin typeface="Courier New" panose="02070309020205020404" pitchFamily="49" charset="0"/>
                <a:cs typeface="Courier New" panose="02070309020205020404" pitchFamily="49" charset="0"/>
              </a:rPr>
              <a:t>serviceA</a:t>
            </a:r>
            <a:r>
              <a:rPr lang="en-US" altLang="en-US" sz="1200" dirty="0" smtClean="0">
                <a:solidFill>
                  <a:srgbClr val="A9B7C6"/>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br>
              <a:rPr lang="en-US" altLang="en-US" sz="1200" dirty="0">
                <a:solidFill>
                  <a:srgbClr val="A9B7C6"/>
                </a:solidFill>
                <a:latin typeface="Courier New" panose="02070309020205020404" pitchFamily="49" charset="0"/>
                <a:cs typeface="Courier New" panose="02070309020205020404" pitchFamily="49" charset="0"/>
              </a:rPr>
            </a:br>
            <a:r>
              <a:rPr lang="en-US" altLang="en-US" sz="1200" dirty="0">
                <a:solidFill>
                  <a:srgbClr val="A9B7C6"/>
                </a:solidFill>
                <a:latin typeface="Courier New" panose="02070309020205020404" pitchFamily="49" charset="0"/>
                <a:cs typeface="Courier New" panose="02070309020205020404" pitchFamily="49" charset="0"/>
              </a:rPr>
              <a:t>   ...</a:t>
            </a:r>
            <a:br>
              <a:rPr lang="en-US" altLang="en-US" sz="1200" dirty="0">
                <a:solidFill>
                  <a:srgbClr val="A9B7C6"/>
                </a:solidFill>
                <a:latin typeface="Courier New" panose="02070309020205020404" pitchFamily="49" charset="0"/>
                <a:cs typeface="Courier New" panose="02070309020205020404" pitchFamily="49" charset="0"/>
              </a:rPr>
            </a:br>
            <a:r>
              <a:rPr lang="en-US" altLang="en-US" sz="1200" dirty="0" smtClean="0">
                <a:solidFill>
                  <a:srgbClr val="A9B7C6"/>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200" b="1" dirty="0" err="1" smtClean="0">
                <a:solidFill>
                  <a:srgbClr val="CC7832"/>
                </a:solidFill>
                <a:latin typeface="Courier New" panose="02070309020205020404" pitchFamily="49" charset="0"/>
                <a:cs typeface="Courier New" panose="02070309020205020404" pitchFamily="49" charset="0"/>
              </a:rPr>
              <a:t>serviceA</a:t>
            </a:r>
            <a:r>
              <a:rPr lang="en-US" altLang="en-US" sz="1200" b="1" dirty="0" smtClean="0">
                <a:solidFill>
                  <a:srgbClr val="CC7832"/>
                </a:solidFill>
                <a:latin typeface="Courier New" panose="02070309020205020404" pitchFamily="49" charset="0"/>
                <a:cs typeface="Courier New" panose="02070309020205020404" pitchFamily="49" charset="0"/>
              </a:rPr>
              <a:t>.$inject=</a:t>
            </a:r>
            <a:r>
              <a:rPr lang="en-US" altLang="en-US" sz="1200" dirty="0">
                <a:solidFill>
                  <a:srgbClr val="A9B7C6"/>
                </a:solidFill>
                <a:latin typeface="Courier New" panose="02070309020205020404" pitchFamily="49" charset="0"/>
                <a:cs typeface="Courier New" panose="02070309020205020404" pitchFamily="49" charset="0"/>
              </a:rPr>
              <a:t> </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6A8759"/>
                </a:solidFill>
                <a:latin typeface="Courier New" panose="02070309020205020404" pitchFamily="49" charset="0"/>
                <a:cs typeface="Courier New" panose="02070309020205020404" pitchFamily="49" charset="0"/>
              </a:rPr>
              <a:t>'</a:t>
            </a:r>
            <a:r>
              <a:rPr lang="en-US" altLang="en-US" sz="1200" dirty="0" err="1" smtClean="0">
                <a:solidFill>
                  <a:srgbClr val="6A8759"/>
                </a:solidFill>
                <a:latin typeface="Courier New" panose="02070309020205020404" pitchFamily="49" charset="0"/>
                <a:cs typeface="Courier New" panose="02070309020205020404" pitchFamily="49" charset="0"/>
              </a:rPr>
              <a:t>serviceA</a:t>
            </a:r>
            <a:r>
              <a:rPr lang="en-US" altLang="en-US" sz="1200" dirty="0" smtClean="0">
                <a:solidFill>
                  <a:srgbClr val="6A8759"/>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73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fade">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minifier</a:t>
            </a:r>
            <a:endParaRPr lang="he-IL" dirty="0"/>
          </a:p>
        </p:txBody>
      </p:sp>
      <p:sp>
        <p:nvSpPr>
          <p:cNvPr id="3" name="מציין מיקום תוכן 2"/>
          <p:cNvSpPr>
            <a:spLocks noGrp="1"/>
          </p:cNvSpPr>
          <p:nvPr>
            <p:ph idx="1"/>
          </p:nvPr>
        </p:nvSpPr>
        <p:spPr>
          <a:xfrm>
            <a:off x="985799" y="1737360"/>
            <a:ext cx="10169881" cy="4449684"/>
          </a:xfrm>
        </p:spPr>
        <p:txBody>
          <a:bodyPr>
            <a:normAutofit/>
          </a:bodyPr>
          <a:lstStyle/>
          <a:p>
            <a:r>
              <a:rPr lang="en-US" dirty="0" smtClean="0"/>
              <a:t>If I try to minify this code </a:t>
            </a:r>
            <a:r>
              <a:rPr lang="en-US" dirty="0"/>
              <a:t>at </a:t>
            </a:r>
            <a:r>
              <a:rPr lang="en-US" dirty="0">
                <a:hlinkClick r:id="rId2"/>
              </a:rPr>
              <a:t>http://jscompress.com</a:t>
            </a:r>
            <a:r>
              <a:rPr lang="en-US" dirty="0" smtClean="0">
                <a:hlinkClick r:id="rId2"/>
              </a:rPr>
              <a:t>/</a:t>
            </a:r>
            <a:r>
              <a:rPr lang="en-US" dirty="0" smtClean="0"/>
              <a:t> :</a:t>
            </a:r>
          </a:p>
          <a:p>
            <a:endParaRPr lang="en-US" dirty="0"/>
          </a:p>
          <a:p>
            <a:endParaRPr lang="en-US" dirty="0" smtClean="0"/>
          </a:p>
          <a:p>
            <a:pPr marL="0" indent="0">
              <a:buNone/>
            </a:pPr>
            <a:r>
              <a:rPr lang="en-US" dirty="0"/>
              <a:t> </a:t>
            </a:r>
            <a:r>
              <a:rPr lang="en-US" dirty="0" smtClean="0"/>
              <a:t>I will get:</a:t>
            </a:r>
          </a:p>
          <a:p>
            <a:pPr marL="0" indent="0">
              <a:buNone/>
            </a:pPr>
            <a:endParaRPr lang="en-US" dirty="0" smtClean="0"/>
          </a:p>
          <a:p>
            <a:r>
              <a:rPr lang="en-US" dirty="0" smtClean="0"/>
              <a:t>But if  will not inject:</a:t>
            </a:r>
          </a:p>
          <a:p>
            <a:endParaRPr lang="en-US" dirty="0"/>
          </a:p>
          <a:p>
            <a:endParaRPr lang="en-US" dirty="0" smtClean="0"/>
          </a:p>
          <a:p>
            <a:r>
              <a:rPr lang="en-US" dirty="0" smtClean="0"/>
              <a:t>In </a:t>
            </a:r>
            <a:r>
              <a:rPr lang="en-US" dirty="0" err="1" smtClean="0"/>
              <a:t>mifier</a:t>
            </a:r>
            <a:r>
              <a:rPr lang="en-US" dirty="0" smtClean="0"/>
              <a:t> I’ll get error at runtime “e </a:t>
            </a:r>
            <a:r>
              <a:rPr lang="en-US" dirty="0"/>
              <a:t>not defined</a:t>
            </a:r>
            <a:r>
              <a:rPr lang="en-US" dirty="0" smtClean="0"/>
              <a:t>”:</a:t>
            </a:r>
          </a:p>
          <a:p>
            <a:endParaRPr lang="en-US" dirty="0" smtClean="0"/>
          </a:p>
          <a:p>
            <a:pPr marL="0" indent="0">
              <a:buNone/>
            </a:pPr>
            <a:endParaRPr lang="en-US" dirty="0" smtClean="0"/>
          </a:p>
          <a:p>
            <a:endParaRPr lang="he-IL" dirty="0"/>
          </a:p>
        </p:txBody>
      </p:sp>
      <p:sp>
        <p:nvSpPr>
          <p:cNvPr id="4" name="Rectangle 4"/>
          <p:cNvSpPr>
            <a:spLocks noChangeArrowheads="1"/>
          </p:cNvSpPr>
          <p:nvPr/>
        </p:nvSpPr>
        <p:spPr bwMode="auto">
          <a:xfrm>
            <a:off x="985799" y="2257659"/>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5" name="Rectangle 4"/>
          <p:cNvSpPr>
            <a:spLocks noChangeArrowheads="1"/>
          </p:cNvSpPr>
          <p:nvPr/>
        </p:nvSpPr>
        <p:spPr bwMode="auto">
          <a:xfrm>
            <a:off x="1041539" y="354228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serviceA</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r>
              <a:rPr lang="en-US" altLang="en-US" sz="1200" dirty="0">
                <a:solidFill>
                  <a:srgbClr val="A9B7C6"/>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
        <p:nvSpPr>
          <p:cNvPr id="6" name="Rectangular Callout 4"/>
          <p:cNvSpPr/>
          <p:nvPr/>
        </p:nvSpPr>
        <p:spPr>
          <a:xfrm>
            <a:off x="5167150" y="3014055"/>
            <a:ext cx="1485900" cy="328332"/>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err="1" smtClean="0">
                <a:solidFill>
                  <a:srgbClr val="A9B7C6"/>
                </a:solidFill>
                <a:latin typeface="Courier New" panose="02070309020205020404" pitchFamily="49" charset="0"/>
                <a:cs typeface="Courier New" panose="02070309020205020404" pitchFamily="49" charset="0"/>
              </a:rPr>
              <a:t>serviceA</a:t>
            </a:r>
            <a:r>
              <a:rPr lang="en-US" altLang="en-US" sz="1400" dirty="0" smtClean="0">
                <a:solidFill>
                  <a:srgbClr val="A9B7C6"/>
                </a:solidFill>
                <a:latin typeface="Courier New" panose="02070309020205020404" pitchFamily="49" charset="0"/>
                <a:cs typeface="Courier New" panose="02070309020205020404" pitchFamily="49" charset="0"/>
              </a:rPr>
              <a:t> =&gt;e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7" name="Rectangular Callout 4"/>
          <p:cNvSpPr/>
          <p:nvPr/>
        </p:nvSpPr>
        <p:spPr>
          <a:xfrm>
            <a:off x="3459255" y="2772758"/>
            <a:ext cx="1485900" cy="483284"/>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smtClean="0">
                <a:solidFill>
                  <a:srgbClr val="A9B7C6"/>
                </a:solidFill>
                <a:latin typeface="Courier New" panose="02070309020205020404" pitchFamily="49" charset="0"/>
                <a:cs typeface="Courier New" panose="02070309020205020404" pitchFamily="49" charset="0"/>
              </a:rPr>
              <a:t>Strings not changed</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10" name="Rectangle 4"/>
          <p:cNvSpPr>
            <a:spLocks noChangeArrowheads="1"/>
          </p:cNvSpPr>
          <p:nvPr/>
        </p:nvSpPr>
        <p:spPr bwMode="auto">
          <a:xfrm>
            <a:off x="1097280" y="4454004"/>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11" name="Rectangle 4"/>
          <p:cNvSpPr>
            <a:spLocks noChangeArrowheads="1"/>
          </p:cNvSpPr>
          <p:nvPr/>
        </p:nvSpPr>
        <p:spPr bwMode="auto">
          <a:xfrm>
            <a:off x="1059671" y="573192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7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3330772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scope Vs </a:t>
            </a:r>
            <a:r>
              <a:rPr lang="en-US" dirty="0" err="1" smtClean="0"/>
              <a:t>rootScope</a:t>
            </a:r>
            <a:endParaRPr lang="en-US" dirty="0"/>
          </a:p>
        </p:txBody>
      </p:sp>
      <p:sp>
        <p:nvSpPr>
          <p:cNvPr id="7" name="Content Placeholder 6"/>
          <p:cNvSpPr>
            <a:spLocks noGrp="1"/>
          </p:cNvSpPr>
          <p:nvPr>
            <p:ph idx="1"/>
          </p:nvPr>
        </p:nvSpPr>
        <p:spPr/>
        <p:txBody>
          <a:bodyPr>
            <a:normAutofit fontScale="92500" lnSpcReduction="10000"/>
          </a:bodyPr>
          <a:lstStyle/>
          <a:p>
            <a:r>
              <a:rPr lang="en-US" dirty="0"/>
              <a:t>What is it?</a:t>
            </a:r>
          </a:p>
          <a:p>
            <a:pPr lvl="1"/>
            <a:r>
              <a:rPr lang="en-US" dirty="0"/>
              <a:t>Scope is an object that refers to the application model. It is an execution context for expressions. Scopes are arranged in hierarchical structure which mimic the DOM structure of the application. Scopes can watch expressions and propagate events</a:t>
            </a:r>
            <a:r>
              <a:rPr lang="en-US" dirty="0" smtClean="0"/>
              <a:t>. </a:t>
            </a:r>
            <a:r>
              <a:rPr lang="en-US" dirty="0"/>
              <a:t>(</a:t>
            </a:r>
            <a:r>
              <a:rPr lang="en-US" dirty="0">
                <a:hlinkClick r:id="rId3"/>
              </a:rPr>
              <a:t>https://</a:t>
            </a:r>
            <a:r>
              <a:rPr lang="en-US" dirty="0" smtClean="0">
                <a:hlinkClick r:id="rId3"/>
              </a:rPr>
              <a:t>docs.angularjs.org/guide/scope</a:t>
            </a:r>
            <a:r>
              <a:rPr lang="en-US" dirty="0" smtClean="0"/>
              <a:t> ) </a:t>
            </a:r>
            <a:endParaRPr lang="en-US" dirty="0"/>
          </a:p>
          <a:p>
            <a:pPr lvl="1"/>
            <a:r>
              <a:rPr lang="en-US" dirty="0"/>
              <a:t>"$</a:t>
            </a:r>
            <a:r>
              <a:rPr lang="en-US" dirty="0" err="1"/>
              <a:t>rootScope</a:t>
            </a:r>
            <a:r>
              <a:rPr lang="en-US" dirty="0"/>
              <a:t>” is a parent object of all “$scope” angular objects created in a web page</a:t>
            </a:r>
            <a:r>
              <a:rPr lang="en-US" dirty="0" smtClean="0"/>
              <a:t>.</a:t>
            </a:r>
          </a:p>
          <a:p>
            <a:pPr lvl="1"/>
            <a:r>
              <a:rPr lang="en-US" dirty="0"/>
              <a:t>$scope is created with ng-controller while $</a:t>
            </a:r>
            <a:r>
              <a:rPr lang="en-US" dirty="0" err="1"/>
              <a:t>rootscope</a:t>
            </a:r>
            <a:r>
              <a:rPr lang="en-US" dirty="0"/>
              <a:t> is created with ng-app</a:t>
            </a:r>
            <a:r>
              <a:rPr lang="en-US" dirty="0" smtClean="0"/>
              <a:t>.</a:t>
            </a:r>
          </a:p>
          <a:p>
            <a:pPr lvl="1"/>
            <a:endParaRPr lang="en-US" dirty="0"/>
          </a:p>
          <a:p>
            <a:pPr lvl="1"/>
            <a:endParaRPr lang="en-US" dirty="0" smtClean="0"/>
          </a:p>
          <a:p>
            <a:pPr lvl="1"/>
            <a:endParaRPr lang="en-US" dirty="0"/>
          </a:p>
          <a:p>
            <a:pPr lvl="1"/>
            <a:endParaRPr lang="en-US" dirty="0"/>
          </a:p>
          <a:p>
            <a:pPr lvl="1"/>
            <a:endParaRPr lang="en-US" dirty="0"/>
          </a:p>
          <a:p>
            <a:pPr lvl="1"/>
            <a:endParaRPr lang="en-US" dirty="0"/>
          </a:p>
          <a:p>
            <a:r>
              <a:rPr lang="en-US" dirty="0" smtClean="0"/>
              <a:t/>
            </a:r>
            <a:br>
              <a:rPr lang="en-US" dirty="0" smtClean="0"/>
            </a:br>
            <a:endParaRPr lang="en-US" dirty="0" smtClean="0"/>
          </a:p>
          <a:p>
            <a:pPr lvl="1"/>
            <a:endParaRPr lang="en-US" dirty="0"/>
          </a:p>
        </p:txBody>
      </p:sp>
      <p:pic>
        <p:nvPicPr>
          <p:cNvPr id="2" name="תמונה 1"/>
          <p:cNvPicPr>
            <a:picLocks noChangeAspect="1"/>
          </p:cNvPicPr>
          <p:nvPr/>
        </p:nvPicPr>
        <p:blipFill>
          <a:blip r:embed="rId4"/>
          <a:stretch>
            <a:fillRect/>
          </a:stretch>
        </p:blipFill>
        <p:spPr>
          <a:xfrm>
            <a:off x="9006019" y="3576290"/>
            <a:ext cx="2352675" cy="1581150"/>
          </a:xfrm>
          <a:prstGeom prst="rect">
            <a:avLst/>
          </a:prstGeom>
        </p:spPr>
      </p:pic>
      <p:pic>
        <p:nvPicPr>
          <p:cNvPr id="4" name="תמונה 3"/>
          <p:cNvPicPr>
            <a:picLocks noChangeAspect="1"/>
          </p:cNvPicPr>
          <p:nvPr/>
        </p:nvPicPr>
        <p:blipFill>
          <a:blip r:embed="rId5"/>
          <a:stretch>
            <a:fillRect/>
          </a:stretch>
        </p:blipFill>
        <p:spPr>
          <a:xfrm>
            <a:off x="2177276" y="3655211"/>
            <a:ext cx="5748747" cy="3004457"/>
          </a:xfrm>
          <a:prstGeom prst="rect">
            <a:avLst/>
          </a:prstGeom>
        </p:spPr>
      </p:pic>
    </p:spTree>
    <p:extLst>
      <p:ext uri="{BB962C8B-B14F-4D97-AF65-F5344CB8AC3E}">
        <p14:creationId xmlns:p14="http://schemas.microsoft.com/office/powerpoint/2010/main" val="3722655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fade">
                                      <p:cBhvr>
                                        <p:cTn id="12" dur="500"/>
                                        <p:tgtEl>
                                          <p:spTgt spid="7">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Text Placeholder 2"/>
          <p:cNvSpPr>
            <a:spLocks noGrp="1"/>
          </p:cNvSpPr>
          <p:nvPr>
            <p:ph type="body" idx="1"/>
          </p:nvPr>
        </p:nvSpPr>
        <p:spPr/>
        <p:txBody>
          <a:bodyPr/>
          <a:lstStyle/>
          <a:p>
            <a:r>
              <a:rPr lang="en-US" dirty="0" smtClean="0"/>
              <a:t>Facilitating Communication between the Model and the view</a:t>
            </a:r>
            <a:endParaRPr lang="en-US" dirty="0"/>
          </a:p>
        </p:txBody>
      </p:sp>
    </p:spTree>
    <p:extLst>
      <p:ext uri="{BB962C8B-B14F-4D97-AF65-F5344CB8AC3E}">
        <p14:creationId xmlns:p14="http://schemas.microsoft.com/office/powerpoint/2010/main" val="1240964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Definition and Assignment</a:t>
            </a:r>
            <a:endParaRPr lang="en-US" dirty="0"/>
          </a:p>
        </p:txBody>
      </p:sp>
      <p:sp>
        <p:nvSpPr>
          <p:cNvPr id="4" name="Text Placeholder 3"/>
          <p:cNvSpPr>
            <a:spLocks noGrp="1"/>
          </p:cNvSpPr>
          <p:nvPr>
            <p:ph type="body" idx="1"/>
          </p:nvPr>
        </p:nvSpPr>
        <p:spPr>
          <a:xfrm>
            <a:off x="1097280" y="2565380"/>
            <a:ext cx="4937760" cy="736282"/>
          </a:xfrm>
        </p:spPr>
        <p:txBody>
          <a:bodyPr/>
          <a:lstStyle/>
          <a:p>
            <a:r>
              <a:rPr lang="en-US" dirty="0" smtClean="0"/>
              <a:t>HTML Fragment</a:t>
            </a:r>
            <a:endParaRPr lang="en-US" dirty="0"/>
          </a:p>
        </p:txBody>
      </p:sp>
      <p:sp>
        <p:nvSpPr>
          <p:cNvPr id="5" name="Content Placeholder 4"/>
          <p:cNvSpPr>
            <a:spLocks noGrp="1"/>
          </p:cNvSpPr>
          <p:nvPr>
            <p:ph sz="half" idx="2"/>
          </p:nvPr>
        </p:nvSpPr>
        <p:spPr>
          <a:xfrm>
            <a:off x="1097280" y="3301662"/>
            <a:ext cx="4937760" cy="3378200"/>
          </a:xfrm>
        </p:spPr>
        <p:txBody>
          <a:bodyPr/>
          <a:lstStyle/>
          <a:p>
            <a:endParaRPr lang="en-US" dirty="0"/>
          </a:p>
        </p:txBody>
      </p:sp>
      <p:sp>
        <p:nvSpPr>
          <p:cNvPr id="6" name="Text Placeholder 5"/>
          <p:cNvSpPr>
            <a:spLocks noGrp="1"/>
          </p:cNvSpPr>
          <p:nvPr>
            <p:ph type="body" sz="quarter" idx="3"/>
          </p:nvPr>
        </p:nvSpPr>
        <p:spPr>
          <a:xfrm>
            <a:off x="6217920" y="2565380"/>
            <a:ext cx="4937760" cy="736282"/>
          </a:xfrm>
        </p:spPr>
        <p:txBody>
          <a:bodyPr/>
          <a:lstStyle/>
          <a:p>
            <a:r>
              <a:rPr lang="en-US" dirty="0" smtClean="0"/>
              <a:t>JavaScript fragment</a:t>
            </a:r>
            <a:endParaRPr lang="en-US" dirty="0"/>
          </a:p>
        </p:txBody>
      </p:sp>
      <p:sp>
        <p:nvSpPr>
          <p:cNvPr id="7" name="Content Placeholder 6"/>
          <p:cNvSpPr>
            <a:spLocks noGrp="1"/>
          </p:cNvSpPr>
          <p:nvPr>
            <p:ph sz="quarter" idx="4"/>
          </p:nvPr>
        </p:nvSpPr>
        <p:spPr>
          <a:xfrm>
            <a:off x="6217920" y="3301662"/>
            <a:ext cx="4937760" cy="3378200"/>
          </a:xfrm>
        </p:spPr>
        <p:txBody>
          <a:bodyPr/>
          <a:lstStyle/>
          <a:p>
            <a:endParaRPr lang="en-US" dirty="0"/>
          </a:p>
        </p:txBody>
      </p:sp>
      <p:sp>
        <p:nvSpPr>
          <p:cNvPr id="8" name="Rectangle 1"/>
          <p:cNvSpPr>
            <a:spLocks noChangeArrowheads="1"/>
          </p:cNvSpPr>
          <p:nvPr/>
        </p:nvSpPr>
        <p:spPr bwMode="auto">
          <a:xfrm>
            <a:off x="1097280" y="3301662"/>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217920" y="3301662"/>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097280" y="1676105"/>
            <a:ext cx="10058400"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a:t>
            </a:r>
            <a:r>
              <a:rPr lang="en-US" cap="none" dirty="0">
                <a:solidFill>
                  <a:schemeClr val="tx1">
                    <a:lumMod val="75000"/>
                    <a:lumOff val="25000"/>
                  </a:schemeClr>
                </a:solidFill>
              </a:rPr>
              <a:t>service: $</a:t>
            </a:r>
            <a:r>
              <a:rPr lang="en-US" cap="none" dirty="0" smtClean="0">
                <a:solidFill>
                  <a:schemeClr val="tx1">
                    <a:lumMod val="75000"/>
                    <a:lumOff val="25000"/>
                  </a:schemeClr>
                </a:solidFill>
              </a:rPr>
              <a:t>scope</a:t>
            </a:r>
            <a:br>
              <a:rPr lang="en-US" cap="none" dirty="0" smtClean="0">
                <a:solidFill>
                  <a:schemeClr val="tx1">
                    <a:lumMod val="75000"/>
                    <a:lumOff val="25000"/>
                  </a:schemeClr>
                </a:solidFill>
              </a:rPr>
            </a:br>
            <a:r>
              <a:rPr lang="en-US" cap="none" dirty="0" smtClean="0">
                <a:solidFill>
                  <a:schemeClr val="tx1">
                    <a:lumMod val="75000"/>
                    <a:lumOff val="25000"/>
                  </a:schemeClr>
                </a:solidFill>
              </a:rPr>
              <a:t>Nesting controllers is both possible and frequently done.</a:t>
            </a: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1121997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Filters</a:t>
            </a:r>
            <a:endParaRPr lang="en-US" dirty="0"/>
          </a:p>
        </p:txBody>
      </p:sp>
      <p:sp>
        <p:nvSpPr>
          <p:cNvPr id="8" name="Text Placeholder 7"/>
          <p:cNvSpPr>
            <a:spLocks noGrp="1"/>
          </p:cNvSpPr>
          <p:nvPr>
            <p:ph type="body" idx="1"/>
          </p:nvPr>
        </p:nvSpPr>
        <p:spPr/>
        <p:txBody>
          <a:bodyPr/>
          <a:lstStyle/>
          <a:p>
            <a:r>
              <a:rPr lang="en-US" dirty="0" smtClean="0"/>
              <a:t>Changing the way you see things</a:t>
            </a:r>
            <a:endParaRPr lang="en-US" dirty="0"/>
          </a:p>
        </p:txBody>
      </p:sp>
    </p:spTree>
    <p:extLst>
      <p:ext uri="{BB962C8B-B14F-4D97-AF65-F5344CB8AC3E}">
        <p14:creationId xmlns:p14="http://schemas.microsoft.com/office/powerpoint/2010/main" val="3491475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is a filter:</a:t>
            </a:r>
          </a:p>
          <a:p>
            <a:pPr lvl="1"/>
            <a:r>
              <a:rPr lang="en-US" dirty="0"/>
              <a:t>A filter formats the value of an expression for display to the user. (</a:t>
            </a:r>
            <a:r>
              <a:rPr lang="en-US" dirty="0">
                <a:hlinkClick r:id="rId3"/>
              </a:rPr>
              <a:t>https://</a:t>
            </a:r>
            <a:r>
              <a:rPr lang="en-US" dirty="0" smtClean="0">
                <a:hlinkClick r:id="rId3"/>
              </a:rPr>
              <a:t>docs.angularjs.org/guide/filter</a:t>
            </a:r>
            <a:r>
              <a:rPr lang="en-US" dirty="0" smtClean="0"/>
              <a:t>) </a:t>
            </a:r>
          </a:p>
          <a:p>
            <a:r>
              <a:rPr lang="en-US" dirty="0" smtClean="0"/>
              <a:t>Filters can be used in HTML using the bar notation or they can be used in JavaScript by injecting the $filter service.</a:t>
            </a:r>
          </a:p>
        </p:txBody>
      </p:sp>
    </p:spTree>
    <p:extLst>
      <p:ext uri="{BB962C8B-B14F-4D97-AF65-F5344CB8AC3E}">
        <p14:creationId xmlns:p14="http://schemas.microsoft.com/office/powerpoint/2010/main" val="1905181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8" name="Rectangle 2"/>
          <p:cNvSpPr>
            <a:spLocks noChangeArrowheads="1"/>
          </p:cNvSpPr>
          <p:nvPr/>
        </p:nvSpPr>
        <p:spPr bwMode="auto">
          <a:xfrm>
            <a:off x="621792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lang="en-US" altLang="en-US" sz="1200" dirty="0" err="1">
                <a:solidFill>
                  <a:srgbClr val="9876AA"/>
                </a:solidFill>
                <a:latin typeface="Courier New" panose="02070309020205020404" pitchFamily="49" charset="0"/>
                <a:cs typeface="Courier New" panose="02070309020205020404" pitchFamily="49" charset="0"/>
              </a:rPr>
              <a:t>angular</a:t>
            </a:r>
            <a:r>
              <a:rPr lang="en-US" altLang="en-US" sz="1200" dirty="0" err="1">
                <a:solidFill>
                  <a:srgbClr val="A9B7C6"/>
                </a:solidFill>
                <a:latin typeface="Courier New" panose="02070309020205020404" pitchFamily="49" charset="0"/>
                <a:cs typeface="Courier New" panose="02070309020205020404" pitchFamily="49" charset="0"/>
              </a:rPr>
              <a:t>.</a:t>
            </a:r>
            <a:r>
              <a:rPr lang="en-US" altLang="en-US" sz="1200" dirty="0" err="1">
                <a:solidFill>
                  <a:srgbClr val="FFC66D"/>
                </a:solidFill>
                <a:latin typeface="Courier New" panose="02070309020205020404" pitchFamily="49" charset="0"/>
                <a:cs typeface="Courier New" panose="02070309020205020404" pitchFamily="49" charset="0"/>
              </a:rPr>
              <a:t>module</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err="1">
                <a:solidFill>
                  <a:srgbClr val="6A8759"/>
                </a:solidFill>
                <a:latin typeface="Courier New" panose="02070309020205020404" pitchFamily="49" charset="0"/>
                <a:cs typeface="Courier New" panose="02070309020205020404" pitchFamily="49" charset="0"/>
              </a:rPr>
              <a:t>myApp</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a:t>
            </a:r>
            <a:br>
              <a:rPr lang="en-US" altLang="en-US" sz="1200" dirty="0">
                <a:solidFill>
                  <a:srgbClr val="CC7832"/>
                </a:solidFill>
                <a:latin typeface="Courier New" panose="02070309020205020404" pitchFamily="49" charset="0"/>
                <a:cs typeface="Courier New" panose="02070309020205020404" pitchFamily="49" charset="0"/>
              </a:rPr>
            </a:br>
            <a:r>
              <a:rPr lang="en-US" altLang="en-US" sz="1200" dirty="0">
                <a:solidFill>
                  <a:srgbClr val="CC7832"/>
                </a:solidFill>
                <a:latin typeface="Courier New" panose="02070309020205020404" pitchFamily="49" charset="0"/>
                <a:cs typeface="Courier New" panose="02070309020205020404" pitchFamily="49" charset="0"/>
              </a:rPr>
              <a:t/>
            </a:r>
            <a:br>
              <a:rPr lang="en-US" altLang="en-US" sz="1200" dirty="0">
                <a:solidFill>
                  <a:srgbClr val="CC7832"/>
                </a:solidFill>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uppercase}}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42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with Parameters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7" name="Rectangle 1"/>
          <p:cNvSpPr>
            <a:spLocks noGrp="1" noChangeArrowheads="1"/>
          </p:cNvSpPr>
          <p:nvPr>
            <p:ph sz="half" idx="2"/>
          </p:nvPr>
        </p:nvSpPr>
        <p:spPr bwMode="auto">
          <a:xfrm>
            <a:off x="109728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expression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param1 : param2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10" name="Rectangle 4"/>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expression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param1</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172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Why </a:t>
            </a:r>
            <a:r>
              <a:rPr lang="en-US" dirty="0"/>
              <a:t>you should be using </a:t>
            </a:r>
            <a:r>
              <a:rPr lang="en-US" dirty="0" err="1"/>
              <a:t>AngularJS</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0" name="Rectangle 2"/>
          <p:cNvSpPr>
            <a:spLocks noChangeArrowheads="1"/>
          </p:cNvSpPr>
          <p:nvPr/>
        </p:nvSpPr>
        <p:spPr bwMode="auto">
          <a:xfrm>
            <a:off x="5927271" y="2274193"/>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'2015-03-19T19:00:00.000Z' | date : 'MMMM yyyy'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5927271" y="3001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'MMMM yyyy'</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964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500"/>
                                        <p:tgtEl>
                                          <p:spTgt spid="8">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500"/>
                                        <p:tgtEl>
                                          <p:spTgt spid="8">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2" name="Rectangle 4"/>
          <p:cNvSpPr>
            <a:spLocks noChangeArrowheads="1"/>
          </p:cNvSpPr>
          <p:nvPr/>
        </p:nvSpPr>
        <p:spPr bwMode="auto">
          <a:xfrm>
            <a:off x="5927270" y="3708194"/>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['pear', 'apple', 'orange'] | filter : 'r'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927270" y="4437440"/>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'pear'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'orange'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64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2" name="Rectangle 1"/>
          <p:cNvSpPr>
            <a:spLocks noChangeArrowheads="1"/>
          </p:cNvSpPr>
          <p:nvPr/>
        </p:nvSpPr>
        <p:spPr bwMode="auto">
          <a:xfrm>
            <a:off x="5927270" y="2284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first: 'John', last: 'Smith }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7270" y="2999449"/>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48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Definition</a:t>
            </a:r>
            <a:endParaRPr lang="en-US" dirty="0"/>
          </a:p>
        </p:txBody>
      </p:sp>
      <p:sp>
        <p:nvSpPr>
          <p:cNvPr id="3" name="Content Placeholder 2"/>
          <p:cNvSpPr>
            <a:spLocks noGrp="1"/>
          </p:cNvSpPr>
          <p:nvPr>
            <p:ph idx="1"/>
          </p:nvPr>
        </p:nvSpPr>
        <p:spPr/>
        <p:txBody>
          <a:bodyPr/>
          <a:lstStyle/>
          <a:p>
            <a:r>
              <a:rPr lang="en-US" dirty="0" smtClean="0"/>
              <a:t>You can define a new filter within a module.</a:t>
            </a:r>
            <a:endParaRPr lang="en-US" dirty="0"/>
          </a:p>
        </p:txBody>
      </p:sp>
      <p:sp>
        <p:nvSpPr>
          <p:cNvPr id="4" name="Rectangle 1"/>
          <p:cNvSpPr>
            <a:spLocks noChangeArrowheads="1"/>
          </p:cNvSpPr>
          <p:nvPr/>
        </p:nvSpPr>
        <p:spPr bwMode="auto">
          <a:xfrm>
            <a:off x="1097280" y="2247775"/>
            <a:ext cx="5571744"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reverseFilter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 = input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charAt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conditional based on optional argument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73537" y="2932970"/>
            <a:ext cx="40821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073537" y="2247775"/>
            <a:ext cx="4082143" cy="28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'Hello, World!' | reverse :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419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US" dirty="0"/>
          </a:p>
        </p:txBody>
      </p:sp>
      <p:sp>
        <p:nvSpPr>
          <p:cNvPr id="5" name="Text Placeholder 4"/>
          <p:cNvSpPr>
            <a:spLocks noGrp="1"/>
          </p:cNvSpPr>
          <p:nvPr>
            <p:ph type="body" idx="1"/>
          </p:nvPr>
        </p:nvSpPr>
        <p:spPr/>
        <p:txBody>
          <a:bodyPr/>
          <a:lstStyle/>
          <a:p>
            <a:r>
              <a:rPr lang="en-US" dirty="0" smtClean="0"/>
              <a:t>Five Recipe Flavors</a:t>
            </a:r>
            <a:endParaRPr lang="en-US" dirty="0"/>
          </a:p>
        </p:txBody>
      </p:sp>
    </p:spTree>
    <p:extLst>
      <p:ext uri="{BB962C8B-B14F-4D97-AF65-F5344CB8AC3E}">
        <p14:creationId xmlns:p14="http://schemas.microsoft.com/office/powerpoint/2010/main" val="2085681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a:t>
            </a:r>
            <a:endParaRPr lang="en-US" dirty="0"/>
          </a:p>
        </p:txBody>
      </p:sp>
      <p:sp>
        <p:nvSpPr>
          <p:cNvPr id="3" name="Content Placeholder 2"/>
          <p:cNvSpPr>
            <a:spLocks noGrp="1"/>
          </p:cNvSpPr>
          <p:nvPr>
            <p:ph idx="1"/>
          </p:nvPr>
        </p:nvSpPr>
        <p:spPr/>
        <p:txBody>
          <a:bodyPr/>
          <a:lstStyle/>
          <a:p>
            <a:r>
              <a:rPr lang="en-US" dirty="0" smtClean="0"/>
              <a:t>The value recipe stores a value within an injectable service.</a:t>
            </a:r>
            <a:endParaRPr lang="en-US" dirty="0"/>
          </a:p>
          <a:p>
            <a:r>
              <a:rPr lang="en-US" dirty="0"/>
              <a:t>A value can store any service type: a string, a number, a function, and object, etc.</a:t>
            </a:r>
          </a:p>
          <a:p>
            <a:r>
              <a:rPr lang="en-US" dirty="0" smtClean="0"/>
              <a:t>This value of this service can now be injected into any controller, filter, or service.</a:t>
            </a:r>
            <a:endParaRPr lang="en-US" dirty="0"/>
          </a:p>
        </p:txBody>
      </p:sp>
      <p:sp>
        <p:nvSpPr>
          <p:cNvPr id="6" name="Rectangle 3"/>
          <p:cNvSpPr>
            <a:spLocks noChangeArrowheads="1"/>
          </p:cNvSpPr>
          <p:nvPr/>
        </p:nvSpPr>
        <p:spPr bwMode="auto">
          <a:xfrm>
            <a:off x="1097280" y="3197120"/>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'a12345654321x'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controller that injects the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550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p:txBody>
          <a:bodyPr/>
          <a:lstStyle/>
          <a:p>
            <a:r>
              <a:rPr lang="en-US" dirty="0" smtClean="0"/>
              <a:t>The factory recipe is similar to a value recipe except that it adds these abilities:</a:t>
            </a:r>
          </a:p>
          <a:p>
            <a:pPr lvl="1"/>
            <a:r>
              <a:rPr lang="en-US" dirty="0" smtClean="0"/>
              <a:t>Ability to use dependency injection</a:t>
            </a:r>
          </a:p>
          <a:p>
            <a:pPr lvl="1"/>
            <a:r>
              <a:rPr lang="en-US" dirty="0" smtClean="0"/>
              <a:t>Lazy initialization</a:t>
            </a:r>
          </a:p>
          <a:p>
            <a:r>
              <a:rPr lang="en-US" dirty="0" smtClean="0"/>
              <a:t>A factory (like a value) can also return any data type.</a:t>
            </a:r>
            <a:endParaRPr lang="en-US" dirty="0"/>
          </a:p>
        </p:txBody>
      </p:sp>
      <p:sp>
        <p:nvSpPr>
          <p:cNvPr id="5" name="Rectangle 2"/>
          <p:cNvSpPr>
            <a:spLocks noChangeArrowheads="1"/>
          </p:cNvSpPr>
          <p:nvPr/>
        </p:nvSpPr>
        <p:spPr bwMode="auto">
          <a:xfrm>
            <a:off x="1097280" y="3454982"/>
            <a:ext cx="10058400" cy="24929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//define a </a:t>
            </a:r>
            <a:r>
              <a:rPr lang="en-US" altLang="en-US" sz="1200" dirty="0" smtClean="0">
                <a:solidFill>
                  <a:srgbClr val="808080"/>
                </a:solidFill>
                <a:latin typeface="Courier New" panose="02070309020205020404" pitchFamily="49" charset="0"/>
                <a:cs typeface="Courier New" panose="02070309020205020404" pitchFamily="49" charset="0"/>
              </a:rPr>
              <a:t>factory</a:t>
            </a:r>
            <a:endPar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//inject the </a:t>
            </a:r>
            <a:r>
              <a:rPr lang="en-US" altLang="en-US" sz="1200" dirty="0" err="1" smtClean="0">
                <a:solidFill>
                  <a:srgbClr val="808080"/>
                </a:solidFill>
                <a:latin typeface="Courier New" panose="02070309020205020404" pitchFamily="49" charset="0"/>
                <a:cs typeface="Courier New" panose="02070309020205020404" pitchFamily="49" charset="0"/>
              </a:rPr>
              <a:t>toUpperCase</a:t>
            </a:r>
            <a:r>
              <a:rPr lang="en-US" altLang="en-US" sz="1200" dirty="0" smtClean="0">
                <a:solidFill>
                  <a:srgbClr val="808080"/>
                </a:solidFill>
                <a:latin typeface="Courier New" panose="02070309020205020404" pitchFamily="49" charset="0"/>
                <a:cs typeface="Courier New" panose="02070309020205020404" pitchFamily="49" charset="0"/>
              </a:rPr>
              <a:t> 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529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Just to make things a little confusing, we have a service recipe called service.</a:t>
            </a:r>
          </a:p>
          <a:p>
            <a:pPr lvl="1"/>
            <a:r>
              <a:rPr lang="en-US" dirty="0" smtClean="0"/>
              <a:t>Yes</a:t>
            </a:r>
            <a:r>
              <a:rPr lang="en-US" dirty="0"/>
              <a:t>, we have called one of our service recipes 'Service'. We regret this and know that we'll be somehow punished for our misdeed. It's like we named one of our offspring 'Child'. Boy, that would mess with the teachers. (</a:t>
            </a:r>
            <a:r>
              <a:rPr lang="en-US" dirty="0">
                <a:hlinkClick r:id="rId3"/>
              </a:rPr>
              <a:t>https://</a:t>
            </a:r>
            <a:r>
              <a:rPr lang="en-US" dirty="0" smtClean="0">
                <a:hlinkClick r:id="rId3"/>
              </a:rPr>
              <a:t>docs.angularjs.org/guide/providers</a:t>
            </a:r>
            <a:r>
              <a:rPr lang="en-US" dirty="0" smtClean="0"/>
              <a:t>)</a:t>
            </a:r>
          </a:p>
          <a:p>
            <a:pPr lvl="1"/>
            <a:endParaRPr lang="en-US" dirty="0"/>
          </a:p>
        </p:txBody>
      </p:sp>
    </p:spTree>
    <p:extLst>
      <p:ext uri="{BB962C8B-B14F-4D97-AF65-F5344CB8AC3E}">
        <p14:creationId xmlns:p14="http://schemas.microsoft.com/office/powerpoint/2010/main" val="331048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The service recipe will generate a singleton of an instantiated object.</a:t>
            </a:r>
            <a:endParaRPr lang="en-US" dirty="0"/>
          </a:p>
        </p:txBody>
      </p:sp>
      <p:sp>
        <p:nvSpPr>
          <p:cNvPr id="5" name="Rectangle 2"/>
          <p:cNvSpPr>
            <a:spLocks noChangeArrowheads="1"/>
          </p:cNvSpPr>
          <p:nvPr/>
        </p:nvSpPr>
        <p:spPr bwMode="auto">
          <a:xfrm>
            <a:off x="1097280" y="2426253"/>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person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person)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person.</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368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r>
              <a:rPr lang="en-US" dirty="0" smtClean="0"/>
              <a:t>“…the </a:t>
            </a:r>
            <a:r>
              <a:rPr lang="en-US" dirty="0"/>
              <a:t>Provider recipe is the core recipe type and all the other recipe types are just syntactic sugar on top of it. It is the most verbose recipe with the most abilities, but for most services it's overkill” (</a:t>
            </a:r>
            <a:r>
              <a:rPr lang="en-US" dirty="0">
                <a:hlinkClick r:id="rId3"/>
              </a:rPr>
              <a:t>https://</a:t>
            </a:r>
            <a:r>
              <a:rPr lang="en-US" dirty="0" smtClean="0">
                <a:hlinkClick r:id="rId3"/>
              </a:rPr>
              <a:t>docs.angularjs.org/guide/providers</a:t>
            </a:r>
            <a:r>
              <a:rPr lang="en-US" dirty="0" smtClean="0"/>
              <a:t>).</a:t>
            </a:r>
          </a:p>
          <a:p>
            <a:r>
              <a:rPr lang="en-US" dirty="0" smtClean="0"/>
              <a:t>The provider recipe can be injected during a module’s configuration phase.</a:t>
            </a:r>
            <a:endParaRPr lang="en-US" dirty="0"/>
          </a:p>
        </p:txBody>
      </p:sp>
    </p:spTree>
    <p:extLst>
      <p:ext uri="{BB962C8B-B14F-4D97-AF65-F5344CB8AC3E}">
        <p14:creationId xmlns:p14="http://schemas.microsoft.com/office/powerpoint/2010/main" val="3698417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AngularJS</a:t>
            </a:r>
            <a:r>
              <a:rPr lang="en-US" dirty="0" smtClean="0"/>
              <a:t> </a:t>
            </a:r>
            <a:r>
              <a:rPr lang="en-US" dirty="0"/>
              <a:t>and why use it?</a:t>
            </a:r>
          </a:p>
        </p:txBody>
      </p:sp>
      <p:sp>
        <p:nvSpPr>
          <p:cNvPr id="3" name="Content Placeholder 2"/>
          <p:cNvSpPr>
            <a:spLocks noGrp="1"/>
          </p:cNvSpPr>
          <p:nvPr>
            <p:ph idx="1"/>
          </p:nvPr>
        </p:nvSpPr>
        <p:spPr>
          <a:xfrm>
            <a:off x="1097280" y="1845734"/>
            <a:ext cx="10058400" cy="4341310"/>
          </a:xfrm>
        </p:spPr>
        <p:txBody>
          <a:bodyPr>
            <a:normAutofit fontScale="85000" lnSpcReduction="20000"/>
          </a:bodyPr>
          <a:lstStyle/>
          <a:p>
            <a:r>
              <a:rPr lang="en-US" dirty="0" smtClean="0"/>
              <a:t>First off, why use JavaScript?</a:t>
            </a:r>
          </a:p>
          <a:p>
            <a:pPr lvl="1"/>
            <a:r>
              <a:rPr lang="en-US" dirty="0" smtClean="0"/>
              <a:t>To dynamically update your HTML document and to get data to and from it.</a:t>
            </a:r>
          </a:p>
          <a:p>
            <a:endParaRPr lang="en-US" dirty="0" smtClean="0"/>
          </a:p>
          <a:p>
            <a:r>
              <a:rPr lang="en-US" dirty="0" smtClean="0"/>
              <a:t>What is </a:t>
            </a:r>
            <a:r>
              <a:rPr lang="en-US" dirty="0" err="1" smtClean="0"/>
              <a:t>AngularJs</a:t>
            </a:r>
            <a:r>
              <a:rPr lang="en-US" dirty="0" smtClean="0"/>
              <a:t>?</a:t>
            </a:r>
            <a:endParaRPr lang="en-US" dirty="0"/>
          </a:p>
          <a:p>
            <a:pPr>
              <a:buFont typeface="Wingdings" panose="05000000000000000000" pitchFamily="2" charset="2"/>
              <a:buChar char="ü"/>
            </a:pPr>
            <a:r>
              <a:rPr lang="en-US" dirty="0" smtClean="0"/>
              <a:t>  AngularJS is a framework that makes it easier to communicate between your HTML document and JavaScript.</a:t>
            </a:r>
          </a:p>
          <a:p>
            <a:pPr>
              <a:buFont typeface="Wingdings" panose="05000000000000000000" pitchFamily="2" charset="2"/>
              <a:buChar char="ü"/>
            </a:pPr>
            <a:r>
              <a:rPr lang="en-US" dirty="0"/>
              <a:t> </a:t>
            </a:r>
            <a:r>
              <a:rPr lang="en-US" dirty="0" smtClean="0"/>
              <a:t> tow-way binding solution</a:t>
            </a:r>
          </a:p>
          <a:p>
            <a:pPr>
              <a:buFont typeface="Wingdings" panose="05000000000000000000" pitchFamily="2" charset="2"/>
              <a:buChar char="ü"/>
            </a:pPr>
            <a:r>
              <a:rPr lang="en-US" dirty="0" smtClean="0"/>
              <a:t> It </a:t>
            </a:r>
            <a:r>
              <a:rPr lang="en-US" dirty="0"/>
              <a:t>is not a DOM manipulation library like jQuery. But </a:t>
            </a:r>
            <a:r>
              <a:rPr lang="en-US" dirty="0" err="1"/>
              <a:t>ituses</a:t>
            </a:r>
            <a:r>
              <a:rPr lang="en-US" dirty="0"/>
              <a:t> subset of jQuery for DOM manipulation (</a:t>
            </a:r>
            <a:r>
              <a:rPr lang="en-US" dirty="0" smtClean="0"/>
              <a:t>called </a:t>
            </a:r>
            <a:r>
              <a:rPr lang="en-US" dirty="0" err="1" smtClean="0"/>
              <a:t>jqLite</a:t>
            </a:r>
            <a:r>
              <a:rPr lang="en-US" dirty="0"/>
              <a:t> (</a:t>
            </a:r>
            <a:r>
              <a:rPr lang="en-US" dirty="0">
                <a:hlinkClick r:id="rId3"/>
              </a:rPr>
              <a:t>https://</a:t>
            </a:r>
            <a:r>
              <a:rPr lang="en-US" dirty="0" smtClean="0">
                <a:hlinkClick r:id="rId3"/>
              </a:rPr>
              <a:t>docs.angularjs.org/api/ng/function/angular.element</a:t>
            </a:r>
            <a:r>
              <a:rPr lang="en-US" dirty="0" smtClean="0"/>
              <a:t>) ).</a:t>
            </a:r>
          </a:p>
          <a:p>
            <a:pPr>
              <a:buFont typeface="Wingdings" panose="05000000000000000000" pitchFamily="2" charset="2"/>
              <a:buChar char="ü"/>
            </a:pPr>
            <a:r>
              <a:rPr lang="en-US" dirty="0"/>
              <a:t> </a:t>
            </a:r>
            <a:r>
              <a:rPr lang="en-US" dirty="0" smtClean="0"/>
              <a:t>single-page application</a:t>
            </a:r>
          </a:p>
          <a:p>
            <a:pPr>
              <a:buFont typeface="Wingdings" panose="05000000000000000000" pitchFamily="2" charset="2"/>
              <a:buChar char="ü"/>
            </a:pPr>
            <a:r>
              <a:rPr lang="en-US" dirty="0" smtClean="0"/>
              <a:t> Focus </a:t>
            </a:r>
            <a:r>
              <a:rPr lang="en-US" dirty="0"/>
              <a:t>more on HTML side of web </a:t>
            </a:r>
            <a:r>
              <a:rPr lang="en-US" dirty="0" smtClean="0"/>
              <a:t>apps</a:t>
            </a:r>
          </a:p>
          <a:p>
            <a:pPr>
              <a:buFont typeface="Wingdings" panose="05000000000000000000" pitchFamily="2" charset="2"/>
              <a:buChar char="ü"/>
            </a:pPr>
            <a:r>
              <a:rPr lang="en-US" dirty="0" smtClean="0"/>
              <a:t> For </a:t>
            </a:r>
            <a:r>
              <a:rPr lang="en-US" dirty="0"/>
              <a:t>MVC/MVVM design </a:t>
            </a:r>
            <a:r>
              <a:rPr lang="en-US" dirty="0" smtClean="0"/>
              <a:t>pattern</a:t>
            </a:r>
          </a:p>
          <a:p>
            <a:pPr>
              <a:buFont typeface="Wingdings" panose="05000000000000000000" pitchFamily="2" charset="2"/>
              <a:buChar char="ü"/>
            </a:pPr>
            <a:r>
              <a:rPr lang="en-US" dirty="0" smtClean="0"/>
              <a:t> AngularJS </a:t>
            </a:r>
            <a:r>
              <a:rPr lang="en-US" dirty="0"/>
              <a:t>is a </a:t>
            </a:r>
            <a:r>
              <a:rPr lang="en-US" dirty="0" err="1"/>
              <a:t>Javascript</a:t>
            </a:r>
            <a:r>
              <a:rPr lang="en-US" dirty="0"/>
              <a:t> MVC framework created </a:t>
            </a:r>
            <a:r>
              <a:rPr lang="en-US" dirty="0" err="1"/>
              <a:t>byGoogle</a:t>
            </a:r>
            <a:r>
              <a:rPr lang="en-US" dirty="0"/>
              <a:t> to build properly </a:t>
            </a:r>
            <a:r>
              <a:rPr lang="en-US" dirty="0" err="1"/>
              <a:t>architectured</a:t>
            </a:r>
            <a:r>
              <a:rPr lang="en-US" dirty="0"/>
              <a:t> </a:t>
            </a:r>
            <a:r>
              <a:rPr lang="en-US" dirty="0" smtClean="0"/>
              <a:t>and </a:t>
            </a:r>
            <a:r>
              <a:rPr lang="en-US" dirty="0" err="1" smtClean="0"/>
              <a:t>maintenable</a:t>
            </a:r>
            <a:r>
              <a:rPr lang="en-US" dirty="0" smtClean="0"/>
              <a:t> </a:t>
            </a:r>
            <a:r>
              <a:rPr lang="en-US" dirty="0"/>
              <a:t>web applications</a:t>
            </a:r>
            <a:endParaRPr lang="en-US" dirty="0" smtClean="0"/>
          </a:p>
          <a:p>
            <a:endParaRPr lang="en-US" dirty="0" smtClean="0"/>
          </a:p>
        </p:txBody>
      </p:sp>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1097280" y="1845734"/>
            <a:ext cx="100584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can be called during the module's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//this special property is required and returns a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 in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prefixProvider.setPrefix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provider's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//value is set to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66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r>
              <a:rPr lang="en-US" dirty="0" smtClean="0"/>
              <a:t>The constant recipe is similar to the value recipe except that its service value is also available during the module’s configuration phase.</a:t>
            </a:r>
            <a:endParaRPr lang="en-US" dirty="0"/>
          </a:p>
        </p:txBody>
      </p:sp>
      <p:sp>
        <p:nvSpPr>
          <p:cNvPr id="4" name="Rectangle 1"/>
          <p:cNvSpPr>
            <a:spLocks noChangeArrowheads="1"/>
          </p:cNvSpPr>
          <p:nvPr/>
        </p:nvSpPr>
        <p:spPr bwMode="auto">
          <a:xfrm>
            <a:off x="1097280" y="2606701"/>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constant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'This app was made by: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04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2186645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a:hlinkClick r:id="rId3"/>
              </a:rPr>
              <a:t>https://docs.angularjs.org/guide/directive</a:t>
            </a:r>
            <a:r>
              <a:rPr lang="en-US" dirty="0"/>
              <a:t>) </a:t>
            </a:r>
          </a:p>
          <a:p>
            <a:pPr lvl="1"/>
            <a:endParaRPr lang="en-US" dirty="0"/>
          </a:p>
        </p:txBody>
      </p:sp>
      <p:sp>
        <p:nvSpPr>
          <p:cNvPr id="9" name="Rectangle 2"/>
          <p:cNvSpPr>
            <a:spLocks noChangeArrowheads="1"/>
          </p:cNvSpPr>
          <p:nvPr/>
        </p:nvSpPr>
        <p:spPr bwMode="auto">
          <a:xfrm>
            <a:off x="1097280" y="3399111"/>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name" </a:t>
            </a:r>
            <a:r>
              <a:rPr lang="en-US" altLang="en-US" sz="1200" dirty="0">
                <a:solidFill>
                  <a:srgbClr val="FF0000"/>
                </a:solidFill>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114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smtClean="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smtClean="0"/>
              <a:t>(</a:t>
            </a:r>
            <a:r>
              <a:rPr lang="en-US" dirty="0">
                <a:hlinkClick r:id="rId3"/>
              </a:rPr>
              <a:t>https://</a:t>
            </a:r>
            <a:r>
              <a:rPr lang="en-US" dirty="0" smtClean="0">
                <a:hlinkClick r:id="rId3"/>
              </a:rPr>
              <a:t>docs.angularjs.org/guide/directive</a:t>
            </a:r>
            <a:r>
              <a:rPr lang="en-US" dirty="0" smtClean="0"/>
              <a:t>) </a:t>
            </a:r>
          </a:p>
          <a:p>
            <a:r>
              <a:rPr lang="en-US" dirty="0" smtClean="0"/>
              <a:t>Writing custom directives is not </a:t>
            </a:r>
            <a:r>
              <a:rPr lang="en-US" dirty="0"/>
              <a:t>for the faint of </a:t>
            </a:r>
            <a:r>
              <a:rPr lang="en-US" dirty="0" smtClean="0"/>
              <a:t>heart.</a:t>
            </a:r>
          </a:p>
          <a:p>
            <a:r>
              <a:rPr lang="en-US" dirty="0" smtClean="0"/>
              <a:t>We could easily have a two hour discussion just on how to write directives, but we’ll still cover some basics.</a:t>
            </a:r>
          </a:p>
        </p:txBody>
      </p:sp>
    </p:spTree>
    <p:extLst>
      <p:ext uri="{BB962C8B-B14F-4D97-AF65-F5344CB8AC3E}">
        <p14:creationId xmlns:p14="http://schemas.microsoft.com/office/powerpoint/2010/main" val="1420788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fade">
                                      <p:cBhvr>
                                        <p:cTn id="1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Documentation</a:t>
            </a:r>
            <a:endParaRPr lang="en-US" dirty="0"/>
          </a:p>
        </p:txBody>
      </p:sp>
      <p:sp>
        <p:nvSpPr>
          <p:cNvPr id="3" name="Content Placeholder 2"/>
          <p:cNvSpPr>
            <a:spLocks noGrp="1"/>
          </p:cNvSpPr>
          <p:nvPr>
            <p:ph idx="1"/>
          </p:nvPr>
        </p:nvSpPr>
        <p:spPr/>
        <p:txBody>
          <a:bodyPr/>
          <a:lstStyle/>
          <a:p>
            <a:r>
              <a:rPr lang="en-US" dirty="0" smtClean="0"/>
              <a:t>For full documentation on how to write directives, see these pages:</a:t>
            </a:r>
          </a:p>
          <a:p>
            <a:r>
              <a:rPr lang="en-US" dirty="0">
                <a:hlinkClick r:id="rId3"/>
              </a:rPr>
              <a:t>https://docs.angularjs.org/guide/directive</a:t>
            </a:r>
            <a:endParaRPr lang="en-US" dirty="0"/>
          </a:p>
          <a:p>
            <a:r>
              <a:rPr lang="en-US" dirty="0">
                <a:hlinkClick r:id="rId4"/>
              </a:rPr>
              <a:t>https://docs.angularjs.org/api/ng/service/$compile</a:t>
            </a:r>
            <a:endParaRPr lang="en-US" dirty="0"/>
          </a:p>
          <a:p>
            <a:endParaRPr lang="en-US" dirty="0"/>
          </a:p>
        </p:txBody>
      </p:sp>
    </p:spTree>
    <p:extLst>
      <p:ext uri="{BB962C8B-B14F-4D97-AF65-F5344CB8AC3E}">
        <p14:creationId xmlns:p14="http://schemas.microsoft.com/office/powerpoint/2010/main" val="154619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lstStyle/>
          <a:p>
            <a:r>
              <a:rPr lang="en-US" dirty="0" smtClean="0"/>
              <a:t>When defining a directive in JavaScript, the name is in camel case format:</a:t>
            </a:r>
          </a:p>
          <a:p>
            <a:endParaRPr lang="en-US" dirty="0"/>
          </a:p>
          <a:p>
            <a:r>
              <a:rPr lang="en-US" dirty="0" smtClean="0"/>
              <a:t>When we activate that directive we use a lower case form:</a:t>
            </a:r>
          </a:p>
          <a:p>
            <a:endParaRPr lang="en-US" dirty="0"/>
          </a:p>
          <a:p>
            <a:endParaRPr lang="en-US" dirty="0" smtClean="0"/>
          </a:p>
          <a:p>
            <a:r>
              <a:rPr lang="en-US" dirty="0" err="1" smtClean="0"/>
              <a:t>AngularJS</a:t>
            </a:r>
            <a:r>
              <a:rPr lang="en-US" dirty="0" smtClean="0"/>
              <a:t> will normalize the HTML to match directive names by:</a:t>
            </a:r>
          </a:p>
          <a:p>
            <a:pPr marL="544068" lvl="1" indent="-342900">
              <a:buFont typeface="+mj-lt"/>
              <a:buAutoNum type="arabicPeriod"/>
            </a:pPr>
            <a:r>
              <a:rPr lang="en-US" dirty="0" smtClean="0"/>
              <a:t>Stripping the x- and data- from the front of the element/attributes</a:t>
            </a:r>
          </a:p>
          <a:p>
            <a:pPr marL="544068" lvl="1" indent="-342900">
              <a:buFont typeface="+mj-lt"/>
              <a:buAutoNum type="arabicPeriod"/>
            </a:pPr>
            <a:r>
              <a:rPr lang="en-US" dirty="0" smtClean="0"/>
              <a:t>Converting the colon, dash, and underscore delimited name into camel case</a:t>
            </a:r>
          </a:p>
          <a:p>
            <a:pPr lvl="2"/>
            <a:r>
              <a:rPr lang="en-US" dirty="0" smtClean="0"/>
              <a:t>&lt;div data-my-directive&gt;&lt;/div&gt; is recognized as the directive </a:t>
            </a:r>
            <a:r>
              <a:rPr lang="en-US" dirty="0" err="1" smtClean="0"/>
              <a:t>myDirective</a:t>
            </a:r>
            <a:endParaRPr lang="en-US" dirty="0" smtClean="0"/>
          </a:p>
        </p:txBody>
      </p:sp>
      <p:sp>
        <p:nvSpPr>
          <p:cNvPr id="4" name="Rectangle 1"/>
          <p:cNvSpPr>
            <a:spLocks noChangeArrowheads="1"/>
          </p:cNvSpPr>
          <p:nvPr/>
        </p:nvSpPr>
        <p:spPr bwMode="auto">
          <a:xfrm>
            <a:off x="1097280" y="2327116"/>
            <a:ext cx="55680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97280" y="3201792"/>
            <a:ext cx="5584371"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&lt;my-directive&gt;&lt;/my-directive&gt;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090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725424" y="286603"/>
            <a:ext cx="10802112"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49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a:solidFill>
                  <a:srgbClr val="FFC000"/>
                </a:solidFill>
                <a:hlinkClick r:id="rId3"/>
              </a:rPr>
              <a:t>https://</a:t>
            </a:r>
            <a:r>
              <a:rPr lang="en-US" dirty="0" smtClean="0">
                <a:solidFill>
                  <a:srgbClr val="FFC000"/>
                </a:solidFill>
                <a:hlinkClick r:id="rId3"/>
              </a:rPr>
              <a:t>wp-dev.byu.edu/example</a:t>
            </a:r>
            <a:endParaRPr lang="en-US" dirty="0" smtClean="0">
              <a:solidFill>
                <a:srgbClr val="FFC000"/>
              </a:solidFill>
            </a:endParaRPr>
          </a:p>
          <a:p>
            <a:endParaRPr lang="en-US" dirty="0"/>
          </a:p>
        </p:txBody>
      </p:sp>
      <p:pic>
        <p:nvPicPr>
          <p:cNvPr id="4" name="Picture 3"/>
          <p:cNvPicPr>
            <a:picLocks noChangeAspect="1"/>
          </p:cNvPicPr>
          <p:nvPr/>
        </p:nvPicPr>
        <p:blipFill rotWithShape="1">
          <a:blip r:embed="rId4"/>
          <a:srcRect l="937" t="8245" r="86072" b="74612"/>
          <a:stretch/>
        </p:blipFill>
        <p:spPr>
          <a:xfrm>
            <a:off x="1097280" y="2465613"/>
            <a:ext cx="1583871" cy="2286001"/>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addClass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after()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append()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attr</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bind()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children</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clone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contents()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css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getComputedStyle</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detach()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empty()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eq</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
        <p:nvSpPr>
          <p:cNvPr id="20" name="מלבן 19"/>
          <p:cNvSpPr/>
          <p:nvPr/>
        </p:nvSpPr>
        <p:spPr>
          <a:xfrm>
            <a:off x="4097483" y="2029287"/>
            <a:ext cx="2583873" cy="424731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find</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hasClass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html()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next</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on</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off()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parent()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prepend()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ready()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remove()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removeAttr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removeClass</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p:txBody>
      </p:sp>
      <p:sp>
        <p:nvSpPr>
          <p:cNvPr id="21" name="מלבן 20"/>
          <p:cNvSpPr/>
          <p:nvPr/>
        </p:nvSpPr>
        <p:spPr>
          <a:xfrm>
            <a:off x="6736771" y="2029287"/>
            <a:ext cx="3529445" cy="230832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replaceWith</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text()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toggleClass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triggerHandler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unbind</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val</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wrap()</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0842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1845734"/>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817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1.11111E-6 L -0.00026 -0.78588 " pathEditMode="relative" rAng="0" ptsTypes="AA">
                                      <p:cBhvr>
                                        <p:cTn id="6" dur="2000" fill="hold"/>
                                        <p:tgtEl>
                                          <p:spTgt spid="4"/>
                                        </p:tgtEl>
                                        <p:attrNameLst>
                                          <p:attrName>ppt_x</p:attrName>
                                          <p:attrName>ppt_y</p:attrName>
                                        </p:attrNameLst>
                                      </p:cBhvr>
                                      <p:rCtr x="-13" y="-3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3575360"/>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397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1.85185E-6 L -0.00104 -0.48102 " pathEditMode="relative" rAng="0" ptsTypes="AA">
                                      <p:cBhvr>
                                        <p:cTn id="6" dur="2000" fill="hold"/>
                                        <p:tgtEl>
                                          <p:spTgt spid="4"/>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app.js</a:t>
            </a:r>
            <a:endParaRPr lang="en-US" dirty="0"/>
          </a:p>
        </p:txBody>
      </p:sp>
      <p:sp>
        <p:nvSpPr>
          <p:cNvPr id="3" name="Content Placeholder 2"/>
          <p:cNvSpPr>
            <a:spLocks noGrp="1"/>
          </p:cNvSpPr>
          <p:nvPr>
            <p:ph idx="1"/>
          </p:nvPr>
        </p:nvSpPr>
        <p:spPr/>
        <p:txBody>
          <a:bodyPr/>
          <a:lstStyle/>
          <a:p>
            <a:endParaRPr lang="en-US"/>
          </a:p>
        </p:txBody>
      </p:sp>
      <p:sp>
        <p:nvSpPr>
          <p:cNvPr id="5" name="Rectangle 2"/>
          <p:cNvSpPr>
            <a:spLocks noChangeArrowheads="1"/>
          </p:cNvSpPr>
          <p:nvPr/>
        </p:nvSpPr>
        <p:spPr bwMode="auto">
          <a:xfrm>
            <a:off x="933995" y="1845734"/>
            <a:ext cx="10479677"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our application and require the "week" module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a new language for the days of the week service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the days of the week in Danish</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'Danish'</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'mandag'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'tirsdag'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'onsdag'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'torsdag'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'fredag'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'lordag'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//set the selected language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//get the list of languages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333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 Application: index.html</a:t>
            </a:r>
            <a:endParaRPr lang="en-US" dirty="0"/>
          </a:p>
        </p:txBody>
      </p:sp>
      <p:sp>
        <p:nvSpPr>
          <p:cNvPr id="8" name="Content Placeholder 7"/>
          <p:cNvSpPr>
            <a:spLocks noGrp="1"/>
          </p:cNvSpPr>
          <p:nvPr>
            <p:ph idx="1"/>
          </p:nvPr>
        </p:nvSpPr>
        <p:spPr/>
        <p:txBody>
          <a:bodyPr/>
          <a:lstStyle/>
          <a:p>
            <a:endParaRPr lang="en-US" dirty="0"/>
          </a:p>
        </p:txBody>
      </p:sp>
      <p:sp>
        <p:nvSpPr>
          <p:cNvPr id="9" name="Rectangle 1"/>
          <p:cNvSpPr>
            <a:spLocks noChangeArrowheads="1"/>
          </p:cNvSpPr>
          <p:nvPr/>
        </p:nvSpPr>
        <p:spPr bwMode="auto">
          <a:xfrm>
            <a:off x="1097280" y="1845734"/>
            <a:ext cx="10058400"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&lt;label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Select a 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&lt;/label&gt;&lt;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&lt;select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ng-options=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"label for label in 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&gt;&lt;/select&gt;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&lt;strong&gt;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&lt;/strong&gt;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/week.js"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912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The end is nigh</a:t>
            </a:r>
            <a:endParaRPr lang="en-US" dirty="0"/>
          </a:p>
        </p:txBody>
      </p:sp>
    </p:spTree>
    <p:extLst>
      <p:ext uri="{BB962C8B-B14F-4D97-AF65-F5344CB8AC3E}">
        <p14:creationId xmlns:p14="http://schemas.microsoft.com/office/powerpoint/2010/main" val="1888793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 for Building Your First App</a:t>
            </a:r>
            <a:endParaRPr lang="en-US" dirty="0"/>
          </a:p>
        </p:txBody>
      </p:sp>
      <p:sp>
        <p:nvSpPr>
          <p:cNvPr id="3" name="Text Placeholder 2"/>
          <p:cNvSpPr>
            <a:spLocks noGrp="1"/>
          </p:cNvSpPr>
          <p:nvPr>
            <p:ph type="body" idx="1"/>
          </p:nvPr>
        </p:nvSpPr>
        <p:spPr/>
        <p:txBody>
          <a:bodyPr/>
          <a:lstStyle/>
          <a:p>
            <a:r>
              <a:rPr lang="en-US" dirty="0" smtClean="0"/>
              <a:t>HTML Document</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APP.js</a:t>
            </a:r>
            <a:endParaRPr lang="en-US" dirty="0"/>
          </a:p>
        </p:txBody>
      </p:sp>
      <p:sp>
        <p:nvSpPr>
          <p:cNvPr id="6" name="Content Placeholder 5"/>
          <p:cNvSpPr>
            <a:spLocks noGrp="1"/>
          </p:cNvSpPr>
          <p:nvPr>
            <p:ph sz="quarter" idx="4"/>
          </p:nvPr>
        </p:nvSpPr>
        <p:spPr/>
        <p:txBody>
          <a:bodyPr/>
          <a:lstStyle/>
          <a:p>
            <a:endParaRPr lang="en-US"/>
          </a:p>
        </p:txBody>
      </p:sp>
      <p:sp>
        <p:nvSpPr>
          <p:cNvPr id="8" name="Rectangle 2"/>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'moduleA'</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&lt;link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rel</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"stylesheet"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href</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/styles.css"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/moduleA.js"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519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Great Resources</a:t>
            </a:r>
            <a:endParaRPr lang="en-US" dirty="0"/>
          </a:p>
        </p:txBody>
      </p:sp>
      <p:sp>
        <p:nvSpPr>
          <p:cNvPr id="13" name="Content Placeholder 12"/>
          <p:cNvSpPr>
            <a:spLocks noGrp="1"/>
          </p:cNvSpPr>
          <p:nvPr>
            <p:ph idx="1"/>
          </p:nvPr>
        </p:nvSpPr>
        <p:spPr/>
        <p:txBody>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a:t>
            </a:r>
            <a:r>
              <a:rPr lang="en-US" dirty="0"/>
              <a:t>– </a:t>
            </a:r>
            <a:r>
              <a:rPr lang="en-US" dirty="0">
                <a:hlinkClick r:id="rId3"/>
              </a:rPr>
              <a:t>https://</a:t>
            </a:r>
            <a:r>
              <a:rPr lang="en-US" dirty="0" smtClean="0">
                <a:hlinkClick r:id="rId3"/>
              </a:rPr>
              <a:t>docs.angularjs.org/api</a:t>
            </a:r>
            <a:endParaRPr lang="en-US" dirty="0" smtClean="0"/>
          </a:p>
          <a:p>
            <a:r>
              <a:rPr lang="en-US" dirty="0"/>
              <a:t>Developer Guide – </a:t>
            </a:r>
            <a:r>
              <a:rPr lang="en-US" dirty="0">
                <a:hlinkClick r:id="rId4"/>
              </a:rPr>
              <a:t>https://</a:t>
            </a:r>
            <a:r>
              <a:rPr lang="en-US" dirty="0" smtClean="0">
                <a:hlinkClick r:id="rId4"/>
              </a:rPr>
              <a:t>docs.angularjs.org/guide</a:t>
            </a:r>
            <a:endParaRPr lang="en-US" dirty="0" smtClean="0"/>
          </a:p>
          <a:p>
            <a:r>
              <a:rPr lang="en-US" dirty="0"/>
              <a:t>Video Tutorials – </a:t>
            </a:r>
            <a:r>
              <a:rPr lang="en-US" dirty="0">
                <a:hlinkClick r:id="rId5"/>
              </a:rPr>
              <a:t>https://egghead.io</a:t>
            </a:r>
            <a:r>
              <a:rPr lang="en-US" dirty="0" smtClean="0">
                <a:hlinkClick r:id="rId5"/>
              </a:rPr>
              <a:t>/</a:t>
            </a:r>
            <a:endParaRPr lang="en-US" dirty="0" smtClean="0"/>
          </a:p>
          <a:p>
            <a:r>
              <a:rPr lang="en-US" dirty="0"/>
              <a:t>Video Introduction – </a:t>
            </a:r>
            <a:r>
              <a:rPr lang="en-US" dirty="0">
                <a:hlinkClick r:id="rId6"/>
              </a:rPr>
              <a:t>https://</a:t>
            </a:r>
            <a:r>
              <a:rPr lang="en-US" dirty="0" smtClean="0">
                <a:hlinkClick r:id="rId6"/>
              </a:rPr>
              <a:t>www.youtube.com/watch?v=i9MHigUZKEM</a:t>
            </a:r>
            <a:endParaRPr lang="en-US" dirty="0" smtClean="0"/>
          </a:p>
          <a:p>
            <a:r>
              <a:rPr lang="en-US" dirty="0"/>
              <a:t>YouTube Channel – </a:t>
            </a:r>
            <a:r>
              <a:rPr lang="en-US" dirty="0">
                <a:hlinkClick r:id="rId7"/>
              </a:rPr>
              <a:t>https://</a:t>
            </a:r>
            <a:r>
              <a:rPr lang="en-US" dirty="0" smtClean="0">
                <a:hlinkClick r:id="rId7"/>
              </a:rPr>
              <a:t>www.youtube.com/channel/UCm9iiIfgmVODUJxINecHQkA</a:t>
            </a:r>
            <a:endParaRPr lang="en-US" dirty="0" smtClean="0"/>
          </a:p>
          <a:p>
            <a:r>
              <a:rPr lang="en-US" dirty="0" smtClean="0"/>
              <a:t>Articles, explanations, tutorials </a:t>
            </a:r>
            <a:r>
              <a:rPr lang="en-US" dirty="0"/>
              <a:t>– </a:t>
            </a:r>
            <a:r>
              <a:rPr lang="en-US" dirty="0">
                <a:hlinkClick r:id="rId8"/>
              </a:rPr>
              <a:t>http://www.ng-newsletter.com</a:t>
            </a:r>
            <a:r>
              <a:rPr lang="en-US" dirty="0" smtClean="0">
                <a:hlinkClick r:id="rId8"/>
              </a:rPr>
              <a:t>/</a:t>
            </a:r>
            <a:endParaRPr lang="en-US" dirty="0" smtClean="0"/>
          </a:p>
          <a:p>
            <a:endParaRPr lang="en-US" dirty="0" smtClean="0"/>
          </a:p>
          <a:p>
            <a:endParaRPr lang="en-US" dirty="0"/>
          </a:p>
        </p:txBody>
      </p:sp>
    </p:spTree>
    <p:extLst>
      <p:ext uri="{BB962C8B-B14F-4D97-AF65-F5344CB8AC3E}">
        <p14:creationId xmlns:p14="http://schemas.microsoft.com/office/powerpoint/2010/main" val="2358012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endParaRPr lang="en-US" dirty="0"/>
          </a:p>
        </p:txBody>
      </p:sp>
      <p:sp>
        <p:nvSpPr>
          <p:cNvPr id="5" name="Content Placeholder 4"/>
          <p:cNvSpPr>
            <a:spLocks noGrp="1"/>
          </p:cNvSpPr>
          <p:nvPr>
            <p:ph idx="1"/>
          </p:nvPr>
        </p:nvSpPr>
        <p:spPr/>
        <p:txBody>
          <a:bodyPr/>
          <a:lstStyle/>
          <a:p>
            <a:r>
              <a:rPr lang="en-US" dirty="0" smtClean="0"/>
              <a:t>Objectives:</a:t>
            </a:r>
          </a:p>
          <a:p>
            <a:pPr lvl="1"/>
            <a:r>
              <a:rPr lang="en-US" dirty="0" smtClean="0"/>
              <a:t>Have a form that allows you to enter your name.</a:t>
            </a:r>
          </a:p>
          <a:p>
            <a:pPr lvl="1"/>
            <a:r>
              <a:rPr lang="en-US" dirty="0" smtClean="0"/>
              <a:t>While you enter your name it greets you by name.</a:t>
            </a:r>
          </a:p>
          <a:p>
            <a:pPr lvl="1"/>
            <a:r>
              <a:rPr lang="en-US" dirty="0" smtClean="0"/>
              <a:t>Once you click submit it uses AJAX to send your name to a web service.</a:t>
            </a:r>
            <a:endParaRPr lang="en-US" dirty="0"/>
          </a:p>
        </p:txBody>
      </p:sp>
    </p:spTree>
    <p:extLst>
      <p:ext uri="{BB962C8B-B14F-4D97-AF65-F5344CB8AC3E}">
        <p14:creationId xmlns:p14="http://schemas.microsoft.com/office/powerpoint/2010/main" val="1213727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a:t>
            </a:r>
            <a:endParaRPr lang="en-US" dirty="0"/>
          </a:p>
        </p:txBody>
      </p:sp>
      <p:sp>
        <p:nvSpPr>
          <p:cNvPr id="11" name="Text Placeholder 10"/>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a:t>
            </a:r>
            <a:r>
              <a:rPr lang="en-US" dirty="0"/>
              <a:t>Fragment</a:t>
            </a:r>
          </a:p>
          <a:p>
            <a:endParaRPr lang="en-US" dirty="0"/>
          </a:p>
        </p:txBody>
      </p:sp>
      <p:sp>
        <p:nvSpPr>
          <p:cNvPr id="5" name="Content Placeholder 4"/>
          <p:cNvSpPr>
            <a:spLocks noGrp="1"/>
          </p:cNvSpPr>
          <p:nvPr>
            <p:ph sz="half" idx="2"/>
          </p:nvPr>
        </p:nvSpPr>
        <p:spPr/>
        <p:txBody>
          <a:bodyPr/>
          <a:lstStyle/>
          <a:p>
            <a:endParaRPr lang="en-US" dirty="0"/>
          </a:p>
          <a:p>
            <a:endParaRPr lang="en-US" dirty="0"/>
          </a:p>
        </p:txBody>
      </p:sp>
      <p:sp>
        <p:nvSpPr>
          <p:cNvPr id="12" name="Text Placeholder 11"/>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10" name="Text Placeholder 9"/>
          <p:cNvSpPr>
            <a:spLocks noGrp="1"/>
          </p:cNvSpPr>
          <p:nvPr>
            <p:ph sz="quarter" idx="4"/>
          </p:nvPr>
        </p:nvSpPr>
        <p:spPr/>
        <p:txBody>
          <a:bodyPr/>
          <a:lstStyle/>
          <a:p>
            <a:endParaRPr lang="en-US" dirty="0"/>
          </a:p>
        </p:txBody>
      </p:sp>
      <p:sp>
        <p:nvSpPr>
          <p:cNvPr id="7" name="Rectangle 2"/>
          <p:cNvSpPr>
            <a:spLocks noChangeArrowheads="1"/>
          </p:cNvSpPr>
          <p:nvPr/>
        </p:nvSpPr>
        <p:spPr bwMode="auto">
          <a:xfrm>
            <a:off x="1097280" y="2582334"/>
            <a:ext cx="493775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disabled="disabled”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lang="en-US" altLang="en-US" sz="1200" dirty="0">
                <a:solidFill>
                  <a:srgbClr val="BABABA"/>
                </a:solidFill>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="greet" </a:t>
            </a:r>
            <a:r>
              <a:rPr lang="en-US" altLang="en-US" sz="1200" dirty="0">
                <a:solidFill>
                  <a:srgbClr val="BABABA"/>
                </a:solidFill>
                <a:latin typeface="Courier New" panose="02070309020205020404" pitchFamily="49" charset="0"/>
                <a:cs typeface="Courier New" panose="02070309020205020404" pitchFamily="49" charset="0"/>
              </a:rPr>
              <a:t>style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"display: none"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217920" y="2582334"/>
            <a:ext cx="493776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"button"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keyup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'none'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removeAttr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'block'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innerHTML</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'click'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ajax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31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Example</a:t>
            </a:r>
            <a:endParaRPr lang="en-US" dirty="0"/>
          </a:p>
        </p:txBody>
      </p:sp>
      <p:sp>
        <p:nvSpPr>
          <p:cNvPr id="8" name="Text Placeholder 7"/>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Fragment</a:t>
            </a:r>
          </a:p>
          <a:p>
            <a:endParaRPr lang="en-US" dirty="0"/>
          </a:p>
        </p:txBody>
      </p:sp>
      <p:sp>
        <p:nvSpPr>
          <p:cNvPr id="4" name="Content Placeholder 3"/>
          <p:cNvSpPr>
            <a:spLocks noGrp="1"/>
          </p:cNvSpPr>
          <p:nvPr>
            <p:ph sz="half" idx="2"/>
          </p:nvPr>
        </p:nvSpPr>
        <p:spPr/>
        <p:txBody>
          <a:bodyPr/>
          <a:lstStyle/>
          <a:p>
            <a:endParaRPr lang="en-US" dirty="0" smtClean="0"/>
          </a:p>
        </p:txBody>
      </p:sp>
      <p:sp>
        <p:nvSpPr>
          <p:cNvPr id="9" name="Text Placeholder 8"/>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5" name="Content Placeholder 4"/>
          <p:cNvSpPr>
            <a:spLocks noGrp="1"/>
          </p:cNvSpPr>
          <p:nvPr>
            <p:ph sz="quarter" idx="4"/>
          </p:nvPr>
        </p:nvSpPr>
        <p:spPr/>
        <p:txBody>
          <a:bodyPr/>
          <a:lstStyle/>
          <a:p>
            <a:endParaRPr lang="en-US" dirty="0"/>
          </a:p>
          <a:p>
            <a:endParaRPr lang="en-US" dirty="0"/>
          </a:p>
        </p:txBody>
      </p:sp>
      <p:sp>
        <p:nvSpPr>
          <p:cNvPr id="3" name="Rectangle 1"/>
          <p:cNvSpPr>
            <a:spLocks noChangeArrowheads="1"/>
          </p:cNvSpPr>
          <p:nvPr/>
        </p:nvSpPr>
        <p:spPr bwMode="auto">
          <a:xfrm>
            <a:off x="6217920" y="2582334"/>
            <a:ext cx="4937762"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scope.submit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097282" y="2582334"/>
            <a:ext cx="493775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4118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8055</TotalTime>
  <Words>5277</Words>
  <Application>Microsoft Office PowerPoint</Application>
  <PresentationFormat>Widescreen</PresentationFormat>
  <Paragraphs>853</Paragraphs>
  <Slides>66</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Calibri Light</vt:lpstr>
      <vt:lpstr>Courier New</vt:lpstr>
      <vt:lpstr>News Gothic Com Thin</vt:lpstr>
      <vt:lpstr>Tahoma</vt:lpstr>
      <vt:lpstr>Times New Roman</vt:lpstr>
      <vt:lpstr>Wingdings</vt:lpstr>
      <vt:lpstr>Retrospect</vt:lpstr>
      <vt:lpstr>PowerPoint Presentation</vt:lpstr>
      <vt:lpstr>PowerPoint Presentation</vt:lpstr>
      <vt:lpstr>Outline</vt:lpstr>
      <vt:lpstr>Introduction</vt:lpstr>
      <vt:lpstr>What is AngularJS and why use it?</vt:lpstr>
      <vt:lpstr>jqLite options</vt:lpstr>
      <vt:lpstr>Sample Application</vt:lpstr>
      <vt:lpstr>jQuery Example</vt:lpstr>
      <vt:lpstr>AngularJS Example</vt:lpstr>
      <vt:lpstr>Terminology</vt:lpstr>
      <vt:lpstr>Model View Controller</vt:lpstr>
      <vt:lpstr>Model View Controller</vt:lpstr>
      <vt:lpstr>Model View Controller</vt:lpstr>
      <vt:lpstr>Data Binding</vt:lpstr>
      <vt:lpstr>Expressions</vt:lpstr>
      <vt:lpstr>Directive</vt:lpstr>
      <vt:lpstr>Scope</vt:lpstr>
      <vt:lpstr>Service</vt:lpstr>
      <vt:lpstr>Dependency Injection</vt:lpstr>
      <vt:lpstr>Dependency Injection</vt:lpstr>
      <vt:lpstr>Application Architecture</vt:lpstr>
      <vt:lpstr>Directory Structure</vt:lpstr>
      <vt:lpstr>Best practices</vt:lpstr>
      <vt:lpstr>Examples on GitHub</vt:lpstr>
      <vt:lpstr>Modules</vt:lpstr>
      <vt:lpstr>Modules</vt:lpstr>
      <vt:lpstr>Module Definition</vt:lpstr>
      <vt:lpstr>Application Module</vt:lpstr>
      <vt:lpstr>Module Phases</vt:lpstr>
      <vt:lpstr>Module Components and Dependency Injection</vt:lpstr>
      <vt:lpstr>minifier</vt:lpstr>
      <vt:lpstr>Scope</vt:lpstr>
      <vt:lpstr>scope Vs rootScope</vt:lpstr>
      <vt:lpstr>Controllers</vt:lpstr>
      <vt:lpstr>Controller Definition and Assignment</vt:lpstr>
      <vt:lpstr>Filters</vt:lpstr>
      <vt:lpstr>Filters</vt:lpstr>
      <vt:lpstr>Filters</vt:lpstr>
      <vt:lpstr>Filters with Parameters</vt:lpstr>
      <vt:lpstr>Core Filters</vt:lpstr>
      <vt:lpstr>Core Filters</vt:lpstr>
      <vt:lpstr>Core Filters</vt:lpstr>
      <vt:lpstr>Filter Definition</vt:lpstr>
      <vt:lpstr>Services</vt:lpstr>
      <vt:lpstr>Value</vt:lpstr>
      <vt:lpstr>Factory</vt:lpstr>
      <vt:lpstr>Service</vt:lpstr>
      <vt:lpstr>Service</vt:lpstr>
      <vt:lpstr>Provider</vt:lpstr>
      <vt:lpstr>Provider</vt:lpstr>
      <vt:lpstr>Constant</vt:lpstr>
      <vt:lpstr>Directives</vt:lpstr>
      <vt:lpstr>Directives</vt:lpstr>
      <vt:lpstr>Directives</vt:lpstr>
      <vt:lpstr>Directive Documentation</vt:lpstr>
      <vt:lpstr>Directive Naming</vt:lpstr>
      <vt:lpstr>PowerPoint Presentation</vt:lpstr>
      <vt:lpstr>Demo Application</vt:lpstr>
      <vt:lpstr>Demo Application</vt:lpstr>
      <vt:lpstr>Example Application: week.js</vt:lpstr>
      <vt:lpstr>Example Application: week.js</vt:lpstr>
      <vt:lpstr>Example Application: app.js</vt:lpstr>
      <vt:lpstr>Demo Application: index.html</vt:lpstr>
      <vt:lpstr>Conclusions</vt:lpstr>
      <vt:lpstr>Essentials for Building Your First App</vt:lpstr>
      <vt:lpstr>Great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Rivki Aizen</cp:lastModifiedBy>
  <cp:revision>158</cp:revision>
  <dcterms:created xsi:type="dcterms:W3CDTF">2015-02-17T15:57:54Z</dcterms:created>
  <dcterms:modified xsi:type="dcterms:W3CDTF">2016-10-25T13:52:36Z</dcterms:modified>
</cp:coreProperties>
</file>