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10" initials="O" lastIdx="1" clrIdx="0">
    <p:extLst>
      <p:ext uri="{19B8F6BF-5375-455C-9EA6-DF929625EA0E}">
        <p15:presenceInfo xmlns:p15="http://schemas.microsoft.com/office/powerpoint/2012/main" userId="OS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63F43ED-571A-4631-AB25-6BBED3148E54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FE06E9-3B31-4305-AD5F-A39259856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0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C26A4B-4B52-4A83-BD77-C3E0D34E5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A7D8C3F-023F-4E3E-9B8B-10AF4F9DA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439ACF-14A7-4793-869E-E3FF35B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91E1C6-3249-4189-A99B-5281AF6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9BE0FB-D95E-448C-B7E5-9E214B0D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4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DB6592-AD81-4782-9EA9-210E892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CA6BAAE-D297-44B7-95FD-1189273CE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CB5EAB-CD1F-4066-9688-D1761D9C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251951-CCD7-430B-8B6E-557AC9D1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F2B630-4211-4CF6-A8B6-C47B0277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7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87B19D9-1BC8-4032-8B07-D76E9137F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B0F7E42-5038-4CF3-A9F1-40272A39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D53C42-FFA2-479E-AEAF-54285433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418586-A4DB-480C-B1D1-22FD582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81BCB9-E06D-4022-8A62-7A13CDD8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5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E8AEA0-7EB2-4076-B420-6F4D1855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FD8278-EB1E-4070-89E4-E790BF16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8189D5-B2AE-43B1-921A-9F8492CC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2132CF-446C-4663-8C6A-D5154A79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315294-1F61-4143-B5DC-D48AD255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1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42D0A3-61F0-4E24-945C-8D35E675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155337-B55C-4594-8D10-DDAA76A6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99F1ED-CA74-4FCF-9872-AC8EBC27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154F66-8714-4613-A63D-BD2CAB9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57CC71-D457-47C1-96EE-8FCD25EC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2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069CF3-A3DB-4285-B337-79C07BE4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8D2F93-1255-4BDD-8CE3-ECEEEF25B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6BB94C-6E6A-485A-8D71-B54F12A42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847FD3-3283-49CB-83AF-FA02BE4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977082-723B-4158-90D2-A7B0526D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995D76-8F04-4B60-A877-87498CFD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79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5FD2ED-C9E3-4810-A0EA-F2855ED1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A6F569-1A82-4895-A82E-3A703477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D6D0B69-1651-4891-9B39-9066DC72D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32465E6-43D9-487A-87CC-4F2209082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D46B9CD-D49E-4D8A-9414-B49CC425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57D42D7-CFDE-447C-AED2-23281EBC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7102758-D27B-4695-9756-A651056E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462A57-405E-4F8D-8BD2-D873E49C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477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232394-9BA8-4AAE-AEEA-123F1ABE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61D50D-7DEF-4BBF-99DC-D58DF9D8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C4A870F-DC08-428E-8E5D-6E2E76C2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39052EB-60F4-4AF7-ACF1-8B7620A2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72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3B79CB-72B1-4364-BF69-14B5F73B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A6ACF45-B871-4705-8179-F3115F5B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5EA89A-0E65-4D4A-B5B4-3CBDC28F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4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EE3A24-2E18-44E0-BC19-20BAB053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36BA16-5053-4FF2-85B9-E0052212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DAC962C-3C3B-44FD-B8D5-6F9A8E9F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F47BD0-0593-4C06-B764-C66D6185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32A7A3D-E8AB-46AA-A8F6-DEDA3195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A0F110-2C0A-47F9-B976-4AE0AABA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71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5763C5-B729-48BE-8659-557651BE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126C219-23D8-47F4-8CB2-3F2044074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7CA6C5A-4CDC-43BB-8C89-A2EDDC9D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87613FC-1B0D-45E2-BFBF-FBB4DDB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CB3B1D-7030-458C-AEE9-8891F895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DD12CC-BFFD-40C0-B79B-2119E4D9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33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8E884E5-0DDF-4DD9-BF50-0113B6F5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3D65BEF-4D72-4588-8530-1971A60D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FCFE8-90D2-4693-88A6-A31BCE561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D8AE-F8A9-4BBD-9533-566B469D4300}" type="datetimeFigureOut">
              <a:rPr lang="he-IL" smtClean="0"/>
              <a:t>כ"ה/סיון/תשפ"ב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646532-3862-4994-804E-E3DC9D9A0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C84C92-2D53-47EE-AD87-AF8A98ABB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F022-78BC-4891-863E-E36686FA1F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183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328CC9-B37D-4E2E-BA7C-ACAFBB3DC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7F04B8-E170-46F9-B5D9-806D6E0B4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217814-CCB7-4992-B5A1-9010712E8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29" y="0"/>
            <a:ext cx="7130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1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243DA3-FC00-4A6E-BF72-0E2B7D53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2138925"/>
          </a:xfrm>
        </p:spPr>
        <p:txBody>
          <a:bodyPr>
            <a:normAutofit/>
          </a:bodyPr>
          <a:lstStyle/>
          <a:p>
            <a:r>
              <a:rPr lang="he-IL" sz="3200" dirty="0"/>
              <a:t>אפליקציה לבדיקת מזוזות:</a:t>
            </a:r>
            <a:br>
              <a:rPr lang="he-IL" sz="3200" dirty="0"/>
            </a:br>
            <a:r>
              <a:rPr lang="he-IL" sz="2000" dirty="0"/>
              <a:t>1) רקע קצר: למזוזה תבנית מוגדרת, 22 שורות, הכתב, מה בודקים, ולמה חשבתי על הרעיון.</a:t>
            </a:r>
            <a:endParaRPr lang="he-IL" sz="3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FBB0165-A7EC-49B5-A150-1CE3AADE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65" y="2028112"/>
            <a:ext cx="4054562" cy="40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49B10-D176-4926-84AC-FEFE2C01E7B0}"/>
              </a:ext>
            </a:extLst>
          </p:cNvPr>
          <p:cNvSpPr txBox="1"/>
          <p:nvPr/>
        </p:nvSpPr>
        <p:spPr>
          <a:xfrm>
            <a:off x="9898436" y="647114"/>
            <a:ext cx="201689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זה השינויים שעשיתי</a:t>
            </a:r>
          </a:p>
          <a:p>
            <a:r>
              <a:rPr lang="he-IL" dirty="0"/>
              <a:t> במזוזה שאני מעלה: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6F3AC71-060A-4E22-BABE-3EAC85B2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38100"/>
            <a:ext cx="6724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2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E1756-EA43-4F48-99FA-55D9FE8ED603}"/>
              </a:ext>
            </a:extLst>
          </p:cNvPr>
          <p:cNvSpPr txBox="1"/>
          <p:nvPr/>
        </p:nvSpPr>
        <p:spPr>
          <a:xfrm>
            <a:off x="8428243" y="600892"/>
            <a:ext cx="2792751" cy="25340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המערכת מקבלת את המזוזה:</a:t>
            </a:r>
          </a:p>
          <a:p>
            <a:pPr>
              <a:lnSpc>
                <a:spcPct val="150000"/>
              </a:lnSpc>
            </a:pPr>
            <a:r>
              <a:rPr lang="he-IL" dirty="0"/>
              <a:t>1)שחור לבן.</a:t>
            </a:r>
          </a:p>
          <a:p>
            <a:pPr>
              <a:lnSpc>
                <a:spcPct val="150000"/>
              </a:lnSpc>
            </a:pPr>
            <a:r>
              <a:rPr lang="he-IL" dirty="0"/>
              <a:t>2)מסגרת </a:t>
            </a:r>
          </a:p>
          <a:p>
            <a:pPr>
              <a:lnSpc>
                <a:spcPct val="150000"/>
              </a:lnSpc>
            </a:pPr>
            <a:r>
              <a:rPr lang="he-IL" dirty="0"/>
              <a:t>3)חיתוך המזוזה לשורות.</a:t>
            </a:r>
          </a:p>
          <a:p>
            <a:pPr>
              <a:lnSpc>
                <a:spcPct val="150000"/>
              </a:lnSpc>
            </a:pPr>
            <a:r>
              <a:rPr lang="he-IL" dirty="0"/>
              <a:t>4)ניקוי השורות.</a:t>
            </a:r>
          </a:p>
          <a:p>
            <a:pPr>
              <a:lnSpc>
                <a:spcPct val="150000"/>
              </a:lnSpc>
            </a:pPr>
            <a:r>
              <a:rPr lang="he-IL" dirty="0"/>
              <a:t>5)חיתוך לאותיות.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9B65DE8-EEFB-437D-A34E-83FAE20B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03" y="418314"/>
            <a:ext cx="3668124" cy="259920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71DCBED-65C4-4B83-B6E9-0BFEC3B2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41" y="306181"/>
            <a:ext cx="2499373" cy="274034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EE793681-FB4A-40DA-882B-30038477EAFE}"/>
              </a:ext>
            </a:extLst>
          </p:cNvPr>
          <p:cNvSpPr/>
          <p:nvPr/>
        </p:nvSpPr>
        <p:spPr>
          <a:xfrm rot="10800000">
            <a:off x="3858933" y="1267096"/>
            <a:ext cx="386496" cy="2109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B97BC81-8D7D-44FD-AB09-8D0340250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46" y="3429000"/>
            <a:ext cx="756390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F9940-73B6-45B1-9983-96836F7C0F2E}"/>
              </a:ext>
            </a:extLst>
          </p:cNvPr>
          <p:cNvSpPr txBox="1"/>
          <p:nvPr/>
        </p:nvSpPr>
        <p:spPr>
          <a:xfrm>
            <a:off x="3297382" y="180109"/>
            <a:ext cx="6598919" cy="21185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חיתוך שורות:</a:t>
            </a:r>
          </a:p>
          <a:p>
            <a:pPr>
              <a:lnSpc>
                <a:spcPct val="150000"/>
              </a:lnSpc>
            </a:pPr>
            <a:r>
              <a:rPr lang="he-IL" dirty="0"/>
              <a:t>פונקציה שסופרת פיקסלים שחורים לעומת הלבנים (בגלל עובי הכתב).</a:t>
            </a:r>
          </a:p>
          <a:p>
            <a:pPr>
              <a:lnSpc>
                <a:spcPct val="150000"/>
              </a:lnSpc>
            </a:pPr>
            <a:r>
              <a:rPr lang="he-IL" dirty="0"/>
              <a:t>אחוזים (</a:t>
            </a:r>
            <a:r>
              <a:rPr lang="en-US" dirty="0"/>
              <a:t>if </a:t>
            </a:r>
            <a:r>
              <a:rPr lang="en-US" dirty="0" err="1"/>
              <a:t>counter_of_black_in_row</a:t>
            </a:r>
            <a:r>
              <a:rPr lang="en-US" dirty="0"/>
              <a:t>&gt;= 0.001*blacks</a:t>
            </a:r>
            <a:r>
              <a:rPr lang="he-IL" dirty="0"/>
              <a:t>)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דוגמא לשורה לפני הניקוי: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3CE125-2CFC-4C19-9ABA-D7D3A80C8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77" y="2503776"/>
            <a:ext cx="7733520" cy="530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01459-CE3F-40DD-98DC-A409B5544B48}"/>
              </a:ext>
            </a:extLst>
          </p:cNvPr>
          <p:cNvSpPr txBox="1"/>
          <p:nvPr/>
        </p:nvSpPr>
        <p:spPr>
          <a:xfrm>
            <a:off x="1260764" y="3311236"/>
            <a:ext cx="8635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כדי שלא לבלבל לחיתוך אותיות ננקה כמה שיותר בעזרת רכיבים </a:t>
            </a:r>
            <a:r>
              <a:rPr lang="he-IL" dirty="0" err="1"/>
              <a:t>קשירים</a:t>
            </a:r>
            <a:r>
              <a:rPr lang="he-IL" dirty="0"/>
              <a:t>: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7AA6348-5355-4710-AF77-697D642EB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82" y="3846718"/>
            <a:ext cx="7931819" cy="531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152240C-BB58-4A39-B107-9F12ABC5B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8" y="745761"/>
            <a:ext cx="10413632" cy="53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DC16F-FA9B-41D5-8FF8-C4971C685455}"/>
              </a:ext>
            </a:extLst>
          </p:cNvPr>
          <p:cNvSpPr txBox="1"/>
          <p:nvPr/>
        </p:nvSpPr>
        <p:spPr>
          <a:xfrm>
            <a:off x="2992583" y="831273"/>
            <a:ext cx="5670664" cy="11490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חיתוך אותיות:</a:t>
            </a:r>
          </a:p>
          <a:p>
            <a:pPr>
              <a:lnSpc>
                <a:spcPct val="150000"/>
              </a:lnSpc>
            </a:pPr>
            <a:r>
              <a:rPr lang="he-IL" dirty="0"/>
              <a:t>אתגרים:</a:t>
            </a:r>
          </a:p>
          <a:p>
            <a:pPr>
              <a:lnSpc>
                <a:spcPct val="150000"/>
              </a:lnSpc>
            </a:pPr>
            <a:r>
              <a:rPr lang="he-IL" dirty="0"/>
              <a:t>רכיבים </a:t>
            </a:r>
            <a:r>
              <a:rPr lang="he-IL" dirty="0" err="1"/>
              <a:t>קשירים</a:t>
            </a:r>
            <a:r>
              <a:rPr lang="he-IL" dirty="0"/>
              <a:t>, תיבה מלבנית, </a:t>
            </a:r>
            <a:r>
              <a:rPr lang="en-US" dirty="0" err="1"/>
              <a:t>ocr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72A867-F0A7-4F9E-A226-797A015EC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954231"/>
            <a:ext cx="604405" cy="60440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B960C26-893D-472E-B153-E534CAA8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7" y="954231"/>
            <a:ext cx="673677" cy="67367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FBD22EA-2F0C-410A-B3FD-27F8F69AB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71" y="1627908"/>
            <a:ext cx="507423" cy="50742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F01E393-06C4-4A0E-80AC-B103E43C7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45" y="1791565"/>
            <a:ext cx="687532" cy="68753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7BC2DB41-D80B-4597-A527-370A297F3A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-1865" r="40351" b="1865"/>
          <a:stretch/>
        </p:blipFill>
        <p:spPr>
          <a:xfrm>
            <a:off x="3822988" y="1881619"/>
            <a:ext cx="457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5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42FA52E-181F-4356-ACD3-A0A10329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731142"/>
            <a:ext cx="8111140" cy="4517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6DC19C-0BFD-4361-833C-B3683FC71258}"/>
              </a:ext>
            </a:extLst>
          </p:cNvPr>
          <p:cNvSpPr txBox="1"/>
          <p:nvPr/>
        </p:nvSpPr>
        <p:spPr>
          <a:xfrm>
            <a:off x="7190509" y="789709"/>
            <a:ext cx="213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תוצאות: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2713E-8F42-4C77-B9F5-AFA027D349BF}"/>
              </a:ext>
            </a:extLst>
          </p:cNvPr>
          <p:cNvSpPr txBox="1"/>
          <p:nvPr/>
        </p:nvSpPr>
        <p:spPr>
          <a:xfrm>
            <a:off x="8203967" y="1361810"/>
            <a:ext cx="20407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שורה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47702-ACA6-45E8-B053-5CF6C4A87CC2}"/>
              </a:ext>
            </a:extLst>
          </p:cNvPr>
          <p:cNvSpPr txBox="1"/>
          <p:nvPr/>
        </p:nvSpPr>
        <p:spPr>
          <a:xfrm>
            <a:off x="9328264" y="1343707"/>
            <a:ext cx="9156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שורה 2: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925070C-29FB-40A8-9AC8-B7A02BC27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3" y="1795341"/>
            <a:ext cx="7126627" cy="470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212A2-9DF3-4358-B390-856B044EC0A0}"/>
              </a:ext>
            </a:extLst>
          </p:cNvPr>
          <p:cNvSpPr txBox="1"/>
          <p:nvPr/>
        </p:nvSpPr>
        <p:spPr>
          <a:xfrm>
            <a:off x="9089817" y="1325604"/>
            <a:ext cx="11540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שורה 6: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2641929-EF6E-47AE-AD70-94420CC8D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4" y="2100474"/>
            <a:ext cx="10733313" cy="3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256C5-CAE3-4150-9A46-14FA0E6385F4}"/>
              </a:ext>
            </a:extLst>
          </p:cNvPr>
          <p:cNvSpPr txBox="1"/>
          <p:nvPr/>
        </p:nvSpPr>
        <p:spPr>
          <a:xfrm>
            <a:off x="1551709" y="665019"/>
            <a:ext cx="891262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שליחת האותיות לזיהוי במודל:</a:t>
            </a:r>
          </a:p>
          <a:p>
            <a:endParaRPr lang="he-IL" b="1" dirty="0"/>
          </a:p>
          <a:p>
            <a:r>
              <a:rPr lang="he-IL" u="sng" dirty="0"/>
              <a:t>מודל </a:t>
            </a:r>
            <a:r>
              <a:rPr lang="en-US" u="sng" dirty="0" err="1"/>
              <a:t>cnn</a:t>
            </a:r>
            <a:r>
              <a:rPr lang="he-IL" u="sng" dirty="0"/>
              <a:t>-</a:t>
            </a:r>
          </a:p>
          <a:p>
            <a:pPr>
              <a:lnSpc>
                <a:spcPct val="150000"/>
              </a:lnSpc>
            </a:pPr>
            <a:r>
              <a:rPr lang="he-IL" dirty="0"/>
              <a:t>רשת נוירונים בעלת כמה שכבות חבויות</a:t>
            </a:r>
          </a:p>
          <a:p>
            <a:pPr>
              <a:lnSpc>
                <a:spcPct val="150000"/>
              </a:lnSpc>
            </a:pPr>
            <a:r>
              <a:rPr lang="he-IL" dirty="0"/>
              <a:t>המודל הותאם לזיהוי טקסט.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המודל התאמן על </a:t>
            </a:r>
            <a:r>
              <a:rPr lang="en-US" dirty="0"/>
              <a:t>database</a:t>
            </a:r>
            <a:r>
              <a:rPr lang="he-IL" dirty="0"/>
              <a:t> שנבנה בצורה ידנית כנקודת התחלה</a:t>
            </a:r>
          </a:p>
          <a:p>
            <a:pPr>
              <a:lnSpc>
                <a:spcPct val="150000"/>
              </a:lnSpc>
            </a:pPr>
            <a:r>
              <a:rPr lang="he-IL" dirty="0"/>
              <a:t>ב</a:t>
            </a:r>
            <a:r>
              <a:rPr lang="en-US" dirty="0"/>
              <a:t>database</a:t>
            </a:r>
            <a:r>
              <a:rPr lang="he-IL" dirty="0"/>
              <a:t> יצרתי 28 תיקיות ה</a:t>
            </a:r>
            <a:r>
              <a:rPr lang="en-US" dirty="0"/>
              <a:t>output</a:t>
            </a:r>
            <a:r>
              <a:rPr lang="he-IL" dirty="0"/>
              <a:t> זה 28 קטגוריות</a:t>
            </a:r>
          </a:p>
          <a:p>
            <a:pPr>
              <a:lnSpc>
                <a:spcPct val="150000"/>
              </a:lnSpc>
            </a:pPr>
            <a:r>
              <a:rPr lang="he-IL" dirty="0"/>
              <a:t> (27 לאותיות השונות ועוד אחת </a:t>
            </a:r>
            <a:r>
              <a:rPr lang="en-US" dirty="0"/>
              <a:t>other</a:t>
            </a:r>
            <a:r>
              <a:rPr lang="he-IL" dirty="0"/>
              <a:t> לאותיות הצמודות</a:t>
            </a:r>
            <a:r>
              <a:rPr lang="en-US" dirty="0"/>
              <a:t> </a:t>
            </a:r>
            <a:r>
              <a:rPr lang="he-IL" dirty="0"/>
              <a:t>(המחוברות))</a:t>
            </a:r>
          </a:p>
          <a:p>
            <a:endParaRPr lang="he-IL" b="1" dirty="0"/>
          </a:p>
          <a:p>
            <a:endParaRPr lang="he-IL" b="1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C0E1A38-D758-47D9-B1E3-EF6957EC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5" y="811876"/>
            <a:ext cx="2664183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2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96C51-48DD-4D2E-9C14-61A8BF510DAF}"/>
              </a:ext>
            </a:extLst>
          </p:cNvPr>
          <p:cNvSpPr txBox="1"/>
          <p:nvPr/>
        </p:nvSpPr>
        <p:spPr>
          <a:xfrm>
            <a:off x="6899564" y="554182"/>
            <a:ext cx="4077392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הגהת המזוזה:</a:t>
            </a:r>
          </a:p>
          <a:p>
            <a:endParaRPr lang="he-IL" dirty="0"/>
          </a:p>
          <a:p>
            <a:r>
              <a:rPr lang="he-IL" dirty="0"/>
              <a:t>אלגוריתם תכנות דינמי:</a:t>
            </a:r>
          </a:p>
          <a:p>
            <a:endParaRPr lang="he-IL" dirty="0"/>
          </a:p>
          <a:p>
            <a:r>
              <a:rPr lang="he-IL" dirty="0"/>
              <a:t>1-חוסר התאמה בין אותיות</a:t>
            </a:r>
          </a:p>
          <a:p>
            <a:r>
              <a:rPr lang="he-IL" dirty="0"/>
              <a:t>2- אות מיותרת שנכתבה</a:t>
            </a:r>
          </a:p>
          <a:p>
            <a:r>
              <a:rPr lang="he-IL" dirty="0"/>
              <a:t>3-אות חסרה</a:t>
            </a:r>
          </a:p>
          <a:p>
            <a:r>
              <a:rPr lang="he-IL" dirty="0"/>
              <a:t>4-אותיות מחוברות</a:t>
            </a:r>
            <a:endParaRPr lang="en-US" dirty="0"/>
          </a:p>
          <a:p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99DBE-0909-48C5-95D3-8E4BC326A196}"/>
              </a:ext>
            </a:extLst>
          </p:cNvPr>
          <p:cNvSpPr txBox="1"/>
          <p:nvPr/>
        </p:nvSpPr>
        <p:spPr>
          <a:xfrm>
            <a:off x="7788334" y="3429000"/>
            <a:ext cx="3149137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בעיה בהשוואה ידנית לפי הסדר:</a:t>
            </a:r>
          </a:p>
          <a:p>
            <a:endParaRPr lang="he-IL" dirty="0">
              <a:highlight>
                <a:srgbClr val="00FF00"/>
              </a:highlight>
            </a:endParaRPr>
          </a:p>
          <a:p>
            <a:r>
              <a:rPr lang="he-IL" sz="2800" dirty="0" err="1">
                <a:highlight>
                  <a:srgbClr val="00FF00"/>
                </a:highlight>
              </a:rPr>
              <a:t>לט</a:t>
            </a:r>
            <a:r>
              <a:rPr lang="he-IL" sz="2800" dirty="0" err="1">
                <a:highlight>
                  <a:srgbClr val="FF0000"/>
                </a:highlight>
              </a:rPr>
              <a:t>ט</a:t>
            </a:r>
            <a:r>
              <a:rPr lang="he-IL" sz="2800" dirty="0" err="1">
                <a:highlight>
                  <a:srgbClr val="FF00FF"/>
                </a:highlight>
              </a:rPr>
              <a:t>פ</a:t>
            </a:r>
            <a:r>
              <a:rPr lang="he-IL" sz="2800" dirty="0" err="1">
                <a:highlight>
                  <a:srgbClr val="00FFFF"/>
                </a:highlight>
              </a:rPr>
              <a:t>ת</a:t>
            </a:r>
            <a:r>
              <a:rPr lang="he-IL" sz="2800" dirty="0"/>
              <a:t> = </a:t>
            </a:r>
            <a:r>
              <a:rPr lang="en-US" sz="2800" dirty="0"/>
              <a:t>T</a:t>
            </a:r>
          </a:p>
          <a:p>
            <a:r>
              <a:rPr lang="he-IL" sz="2800" dirty="0">
                <a:highlight>
                  <a:srgbClr val="00FF00"/>
                </a:highlight>
              </a:rPr>
              <a:t>לט</a:t>
            </a:r>
            <a:r>
              <a:rPr lang="he-IL" sz="2800" b="1" u="sng" dirty="0">
                <a:highlight>
                  <a:srgbClr val="FF0000"/>
                </a:highlight>
              </a:rPr>
              <a:t>ו</a:t>
            </a:r>
            <a:r>
              <a:rPr lang="he-IL" sz="2800" dirty="0">
                <a:highlight>
                  <a:srgbClr val="FF00FF"/>
                </a:highlight>
              </a:rPr>
              <a:t>ט</a:t>
            </a:r>
            <a:r>
              <a:rPr lang="he-IL" sz="2800" dirty="0">
                <a:highlight>
                  <a:srgbClr val="00FFFF"/>
                </a:highlight>
              </a:rPr>
              <a:t>פ</a:t>
            </a:r>
            <a:r>
              <a:rPr lang="he-IL" sz="2800" dirty="0"/>
              <a:t>ת = </a:t>
            </a:r>
            <a:r>
              <a:rPr lang="en-US" sz="2800" dirty="0"/>
              <a:t>P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035B967-D7B5-412F-8C27-8E6E5B83DADB}"/>
              </a:ext>
            </a:extLst>
          </p:cNvPr>
          <p:cNvSpPr/>
          <p:nvPr/>
        </p:nvSpPr>
        <p:spPr>
          <a:xfrm>
            <a:off x="5003966" y="861352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solidFill>
                  <a:schemeClr val="accent2">
                    <a:lumMod val="50000"/>
                  </a:schemeClr>
                </a:solidFill>
              </a:rPr>
              <a:t>מילוי הטבלה: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0011C736-37B1-4E54-8A89-EB630848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6523"/>
              </p:ext>
            </p:extLst>
          </p:nvPr>
        </p:nvGraphicFramePr>
        <p:xfrm>
          <a:off x="1758739" y="383803"/>
          <a:ext cx="2730135" cy="2926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91012">
                  <a:extLst>
                    <a:ext uri="{9D8B030D-6E8A-4147-A177-3AD203B41FA5}">
                      <a16:colId xmlns:a16="http://schemas.microsoft.com/office/drawing/2014/main" val="2990610374"/>
                    </a:ext>
                  </a:extLst>
                </a:gridCol>
                <a:gridCol w="391012">
                  <a:extLst>
                    <a:ext uri="{9D8B030D-6E8A-4147-A177-3AD203B41FA5}">
                      <a16:colId xmlns:a16="http://schemas.microsoft.com/office/drawing/2014/main" val="2298484333"/>
                    </a:ext>
                  </a:extLst>
                </a:gridCol>
                <a:gridCol w="391012">
                  <a:extLst>
                    <a:ext uri="{9D8B030D-6E8A-4147-A177-3AD203B41FA5}">
                      <a16:colId xmlns:a16="http://schemas.microsoft.com/office/drawing/2014/main" val="1036149824"/>
                    </a:ext>
                  </a:extLst>
                </a:gridCol>
                <a:gridCol w="391012">
                  <a:extLst>
                    <a:ext uri="{9D8B030D-6E8A-4147-A177-3AD203B41FA5}">
                      <a16:colId xmlns:a16="http://schemas.microsoft.com/office/drawing/2014/main" val="842358159"/>
                    </a:ext>
                  </a:extLst>
                </a:gridCol>
                <a:gridCol w="391012">
                  <a:extLst>
                    <a:ext uri="{9D8B030D-6E8A-4147-A177-3AD203B41FA5}">
                      <a16:colId xmlns:a16="http://schemas.microsoft.com/office/drawing/2014/main" val="2789339789"/>
                    </a:ext>
                  </a:extLst>
                </a:gridCol>
                <a:gridCol w="391012">
                  <a:extLst>
                    <a:ext uri="{9D8B030D-6E8A-4147-A177-3AD203B41FA5}">
                      <a16:colId xmlns:a16="http://schemas.microsoft.com/office/drawing/2014/main" val="2629358159"/>
                    </a:ext>
                  </a:extLst>
                </a:gridCol>
                <a:gridCol w="384063">
                  <a:extLst>
                    <a:ext uri="{9D8B030D-6E8A-4147-A177-3AD203B41FA5}">
                      <a16:colId xmlns:a16="http://schemas.microsoft.com/office/drawing/2014/main" val="3260863248"/>
                    </a:ext>
                  </a:extLst>
                </a:gridCol>
              </a:tblGrid>
              <a:tr h="333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8657"/>
                  </a:ext>
                </a:extLst>
              </a:tr>
              <a:tr h="333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9550"/>
                  </a:ext>
                </a:extLst>
              </a:tr>
              <a:tr h="333006">
                <a:tc>
                  <a:txBody>
                    <a:bodyPr/>
                    <a:lstStyle/>
                    <a:p>
                      <a:r>
                        <a:rPr lang="he-IL" dirty="0"/>
                        <a:t>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46859"/>
                  </a:ext>
                </a:extLst>
              </a:tr>
              <a:tr h="333006"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6187"/>
                  </a:ext>
                </a:extLst>
              </a:tr>
              <a:tr h="333006">
                <a:tc>
                  <a:txBody>
                    <a:bodyPr/>
                    <a:lstStyle/>
                    <a:p>
                      <a:r>
                        <a:rPr lang="he-IL" dirty="0"/>
                        <a:t>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30070"/>
                  </a:ext>
                </a:extLst>
              </a:tr>
              <a:tr h="333006"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34654"/>
                  </a:ext>
                </a:extLst>
              </a:tr>
              <a:tr h="333006">
                <a:tc>
                  <a:txBody>
                    <a:bodyPr/>
                    <a:lstStyle/>
                    <a:p>
                      <a:r>
                        <a:rPr lang="he-IL" dirty="0"/>
                        <a:t>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95901"/>
                  </a:ext>
                </a:extLst>
              </a:tr>
              <a:tr h="333006">
                <a:tc>
                  <a:txBody>
                    <a:bodyPr/>
                    <a:lstStyle/>
                    <a:p>
                      <a:r>
                        <a:rPr lang="he-IL" dirty="0"/>
                        <a:t>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88074"/>
                  </a:ext>
                </a:extLst>
              </a:tr>
            </a:tbl>
          </a:graphicData>
        </a:graphic>
      </p:graphicFrame>
      <p:sp>
        <p:nvSpPr>
          <p:cNvPr id="7" name="מלבן 6">
            <a:extLst>
              <a:ext uri="{FF2B5EF4-FFF2-40B4-BE49-F238E27FC236}">
                <a16:creationId xmlns:a16="http://schemas.microsoft.com/office/drawing/2014/main" id="{B9997706-F5EF-4140-BDAF-F0A1BB77C6BA}"/>
              </a:ext>
            </a:extLst>
          </p:cNvPr>
          <p:cNvSpPr/>
          <p:nvPr/>
        </p:nvSpPr>
        <p:spPr>
          <a:xfrm>
            <a:off x="5126253" y="3750274"/>
            <a:ext cx="1385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solidFill>
                  <a:schemeClr val="accent2">
                    <a:lumMod val="50000"/>
                  </a:schemeClr>
                </a:solidFill>
              </a:rPr>
              <a:t>הדרך אחורה: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81BC3D59-7802-494C-AE1C-410A49FD4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61964"/>
              </p:ext>
            </p:extLst>
          </p:nvPr>
        </p:nvGraphicFramePr>
        <p:xfrm>
          <a:off x="1758739" y="3723586"/>
          <a:ext cx="2775471" cy="2926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97505">
                  <a:extLst>
                    <a:ext uri="{9D8B030D-6E8A-4147-A177-3AD203B41FA5}">
                      <a16:colId xmlns:a16="http://schemas.microsoft.com/office/drawing/2014/main" val="1629010093"/>
                    </a:ext>
                  </a:extLst>
                </a:gridCol>
                <a:gridCol w="397505">
                  <a:extLst>
                    <a:ext uri="{9D8B030D-6E8A-4147-A177-3AD203B41FA5}">
                      <a16:colId xmlns:a16="http://schemas.microsoft.com/office/drawing/2014/main" val="4096904129"/>
                    </a:ext>
                  </a:extLst>
                </a:gridCol>
                <a:gridCol w="397505">
                  <a:extLst>
                    <a:ext uri="{9D8B030D-6E8A-4147-A177-3AD203B41FA5}">
                      <a16:colId xmlns:a16="http://schemas.microsoft.com/office/drawing/2014/main" val="2308568367"/>
                    </a:ext>
                  </a:extLst>
                </a:gridCol>
                <a:gridCol w="397505">
                  <a:extLst>
                    <a:ext uri="{9D8B030D-6E8A-4147-A177-3AD203B41FA5}">
                      <a16:colId xmlns:a16="http://schemas.microsoft.com/office/drawing/2014/main" val="2872907558"/>
                    </a:ext>
                  </a:extLst>
                </a:gridCol>
                <a:gridCol w="397505">
                  <a:extLst>
                    <a:ext uri="{9D8B030D-6E8A-4147-A177-3AD203B41FA5}">
                      <a16:colId xmlns:a16="http://schemas.microsoft.com/office/drawing/2014/main" val="1019901496"/>
                    </a:ext>
                  </a:extLst>
                </a:gridCol>
                <a:gridCol w="397505">
                  <a:extLst>
                    <a:ext uri="{9D8B030D-6E8A-4147-A177-3AD203B41FA5}">
                      <a16:colId xmlns:a16="http://schemas.microsoft.com/office/drawing/2014/main" val="1262058420"/>
                    </a:ext>
                  </a:extLst>
                </a:gridCol>
                <a:gridCol w="390441">
                  <a:extLst>
                    <a:ext uri="{9D8B030D-6E8A-4147-A177-3AD203B41FA5}">
                      <a16:colId xmlns:a16="http://schemas.microsoft.com/office/drawing/2014/main" val="1170555302"/>
                    </a:ext>
                  </a:extLst>
                </a:gridCol>
              </a:tblGrid>
              <a:tr h="338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19460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0272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r>
                        <a:rPr lang="he-IL" dirty="0"/>
                        <a:t>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56317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8804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r>
                        <a:rPr lang="he-IL" dirty="0"/>
                        <a:t>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40335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97410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r>
                        <a:rPr lang="he-IL" dirty="0"/>
                        <a:t>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20012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r>
                        <a:rPr lang="he-IL" dirty="0"/>
                        <a:t>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32152"/>
                  </a:ext>
                </a:extLst>
              </a:tr>
            </a:tbl>
          </a:graphicData>
        </a:graphic>
      </p:graphicFrame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5C489A0-7E98-4B99-9560-A817F6F5C6FB}"/>
              </a:ext>
            </a:extLst>
          </p:cNvPr>
          <p:cNvCxnSpPr/>
          <p:nvPr/>
        </p:nvCxnSpPr>
        <p:spPr>
          <a:xfrm flipH="1" flipV="1">
            <a:off x="4087091" y="6151418"/>
            <a:ext cx="152400" cy="322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D4F9C16D-81E6-4C99-A62C-90C5400427D3}"/>
              </a:ext>
            </a:extLst>
          </p:cNvPr>
          <p:cNvCxnSpPr/>
          <p:nvPr/>
        </p:nvCxnSpPr>
        <p:spPr>
          <a:xfrm flipH="1" flipV="1">
            <a:off x="3716172" y="5828639"/>
            <a:ext cx="152400" cy="322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3BA3CB36-0F3C-4FED-9925-09D179225E30}"/>
              </a:ext>
            </a:extLst>
          </p:cNvPr>
          <p:cNvCxnSpPr>
            <a:cxnSpLocks/>
          </p:cNvCxnSpPr>
          <p:nvPr/>
        </p:nvCxnSpPr>
        <p:spPr>
          <a:xfrm flipV="1">
            <a:off x="3466791" y="5375564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8AAD0016-AF11-4DEA-8154-9FAA35F9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35723"/>
              </p:ext>
            </p:extLst>
          </p:nvPr>
        </p:nvGraphicFramePr>
        <p:xfrm>
          <a:off x="7141787" y="5314605"/>
          <a:ext cx="359294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8824">
                  <a:extLst>
                    <a:ext uri="{9D8B030D-6E8A-4147-A177-3AD203B41FA5}">
                      <a16:colId xmlns:a16="http://schemas.microsoft.com/office/drawing/2014/main" val="1258789578"/>
                    </a:ext>
                  </a:extLst>
                </a:gridCol>
                <a:gridCol w="598824">
                  <a:extLst>
                    <a:ext uri="{9D8B030D-6E8A-4147-A177-3AD203B41FA5}">
                      <a16:colId xmlns:a16="http://schemas.microsoft.com/office/drawing/2014/main" val="4292318320"/>
                    </a:ext>
                  </a:extLst>
                </a:gridCol>
                <a:gridCol w="598824">
                  <a:extLst>
                    <a:ext uri="{9D8B030D-6E8A-4147-A177-3AD203B41FA5}">
                      <a16:colId xmlns:a16="http://schemas.microsoft.com/office/drawing/2014/main" val="1199541464"/>
                    </a:ext>
                  </a:extLst>
                </a:gridCol>
                <a:gridCol w="598824">
                  <a:extLst>
                    <a:ext uri="{9D8B030D-6E8A-4147-A177-3AD203B41FA5}">
                      <a16:colId xmlns:a16="http://schemas.microsoft.com/office/drawing/2014/main" val="2100935279"/>
                    </a:ext>
                  </a:extLst>
                </a:gridCol>
                <a:gridCol w="598824">
                  <a:extLst>
                    <a:ext uri="{9D8B030D-6E8A-4147-A177-3AD203B41FA5}">
                      <a16:colId xmlns:a16="http://schemas.microsoft.com/office/drawing/2014/main" val="1734606693"/>
                    </a:ext>
                  </a:extLst>
                </a:gridCol>
                <a:gridCol w="598824">
                  <a:extLst>
                    <a:ext uri="{9D8B030D-6E8A-4147-A177-3AD203B41FA5}">
                      <a16:colId xmlns:a16="http://schemas.microsoft.com/office/drawing/2014/main" val="2004196085"/>
                    </a:ext>
                  </a:extLst>
                </a:gridCol>
              </a:tblGrid>
              <a:tr h="346749">
                <a:tc>
                  <a:txBody>
                    <a:bodyPr/>
                    <a:lstStyle/>
                    <a:p>
                      <a:r>
                        <a:rPr lang="he-IL" dirty="0"/>
                        <a:t>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19482"/>
                  </a:ext>
                </a:extLst>
              </a:tr>
              <a:tr h="346749">
                <a:tc>
                  <a:txBody>
                    <a:bodyPr/>
                    <a:lstStyle/>
                    <a:p>
                      <a:r>
                        <a:rPr lang="he-IL" dirty="0"/>
                        <a:t>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8174"/>
                  </a:ext>
                </a:extLst>
              </a:tr>
            </a:tbl>
          </a:graphicData>
        </a:graphic>
      </p:graphicFrame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57CD94-0807-4D77-8C78-0E25B7A9FD14}"/>
              </a:ext>
            </a:extLst>
          </p:cNvPr>
          <p:cNvCxnSpPr>
            <a:cxnSpLocks/>
          </p:cNvCxnSpPr>
          <p:nvPr/>
        </p:nvCxnSpPr>
        <p:spPr>
          <a:xfrm flipH="1" flipV="1">
            <a:off x="3297382" y="5007323"/>
            <a:ext cx="169409" cy="30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8BF6DDE-C4CA-434E-91ED-59341717B2AC}"/>
              </a:ext>
            </a:extLst>
          </p:cNvPr>
          <p:cNvCxnSpPr/>
          <p:nvPr/>
        </p:nvCxnSpPr>
        <p:spPr>
          <a:xfrm flipH="1" flipV="1">
            <a:off x="2843336" y="4669047"/>
            <a:ext cx="152400" cy="322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08D86E15-400B-44AD-9DEC-60F85E65105F}"/>
              </a:ext>
            </a:extLst>
          </p:cNvPr>
          <p:cNvCxnSpPr/>
          <p:nvPr/>
        </p:nvCxnSpPr>
        <p:spPr>
          <a:xfrm flipH="1" flipV="1">
            <a:off x="2547315" y="4346268"/>
            <a:ext cx="152400" cy="322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070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318</Words>
  <Application>Microsoft Office PowerPoint</Application>
  <PresentationFormat>מסך רחב</PresentationFormat>
  <Paragraphs>163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אפליקציה לבדיקת מזוזות: 1) רקע קצר: למזוזה תבנית מוגדרת, 22 שורות, הכתב, מה בודקים, ולמה חשבתי על הרעיון.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OS10</dc:creator>
  <cp:lastModifiedBy>OS10</cp:lastModifiedBy>
  <cp:revision>16</cp:revision>
  <dcterms:created xsi:type="dcterms:W3CDTF">2022-06-24T08:13:19Z</dcterms:created>
  <dcterms:modified xsi:type="dcterms:W3CDTF">2022-06-24T10:58:36Z</dcterms:modified>
</cp:coreProperties>
</file>