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62" r:id="rId6"/>
    <p:sldId id="257" r:id="rId7"/>
    <p:sldId id="264" r:id="rId8"/>
    <p:sldId id="265" r:id="rId9"/>
    <p:sldId id="266" r:id="rId10"/>
    <p:sldId id="267" r:id="rId11"/>
    <p:sldId id="268" r:id="rId12"/>
    <p:sldId id="269" r:id="rId13"/>
    <p:sldId id="270" r:id="rId14"/>
    <p:sldId id="271" r:id="rId15"/>
    <p:sldId id="272" r:id="rId16"/>
    <p:sldId id="27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Problem Description, Visualization, Analyzation" id="{B9B51309-D148-4332-87C2-07BE32FBCA3B}">
          <p14:sldIdLst>
            <p14:sldId id="262"/>
            <p14:sldId id="257"/>
            <p14:sldId id="264"/>
            <p14:sldId id="265"/>
            <p14:sldId id="266"/>
            <p14:sldId id="267"/>
            <p14:sldId id="268"/>
            <p14:sldId id="269"/>
            <p14:sldId id="270"/>
            <p14:sldId id="271"/>
            <p14:sldId id="272"/>
            <p14:sldId id="273"/>
          </p14:sldIdLst>
        </p14:section>
        <p14:section name="Conclusion"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David Erivona" initials="DE" lastIdx="1" clrIdx="2">
    <p:extLst>
      <p:ext uri="{19B8F6BF-5375-455C-9EA6-DF929625EA0E}">
        <p15:presenceInfo xmlns:p15="http://schemas.microsoft.com/office/powerpoint/2012/main" userId="863644540b06cb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94280" autoAdjust="0"/>
  </p:normalViewPr>
  <p:slideViewPr>
    <p:cSldViewPr snapToGrid="0">
      <p:cViewPr varScale="1">
        <p:scale>
          <a:sx n="94" d="100"/>
          <a:sy n="94" d="100"/>
        </p:scale>
        <p:origin x="192" y="62"/>
      </p:cViewPr>
      <p:guideLst>
        <p:guide orient="horz" pos="2160"/>
        <p:guide pos="3840"/>
      </p:guideLst>
    </p:cSldViewPr>
  </p:slideViewPr>
  <p:notesTextViewPr>
    <p:cViewPr>
      <p:scale>
        <a:sx n="1" d="1"/>
        <a:sy n="1" d="1"/>
      </p:scale>
      <p:origin x="0" y="0"/>
    </p:cViewPr>
  </p:notesTextViewPr>
  <p:sorterViewPr>
    <p:cViewPr>
      <p:scale>
        <a:sx n="100" d="100"/>
        <a:sy n="100" d="100"/>
      </p:scale>
      <p:origin x="0" y="-7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15T12:16:03.452" idx="1">
    <p:pos x="10" y="10"/>
    <p:text>It was a really wonderful work. Many thanks to the teacher for giving such kind of assignment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8/18/2021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MR YAKUBU PROMOTION</a:t>
            </a:r>
            <a:endParaRPr lang="en-US" dirty="0"/>
          </a:p>
        </p:txBody>
      </p:sp>
      <p:sp>
        <p:nvSpPr>
          <p:cNvPr id="3" name="Subtitle 2"/>
          <p:cNvSpPr>
            <a:spLocks noGrp="1"/>
          </p:cNvSpPr>
          <p:nvPr>
            <p:ph type="subTitle" idx="1"/>
          </p:nvPr>
        </p:nvSpPr>
        <p:spPr/>
        <p:txBody>
          <a:bodyPr>
            <a:normAutofit/>
          </a:bodyPr>
          <a:lstStyle/>
          <a:p>
            <a:r>
              <a:rPr lang="en-US" dirty="0" smtClean="0"/>
              <a:t>PROMOTION ASSIGNMENT</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0837" y="1493850"/>
            <a:ext cx="11162963" cy="5254907"/>
          </a:xfrm>
        </p:spPr>
        <p:txBody>
          <a:bodyPr/>
          <a:lstStyle/>
          <a:p>
            <a:r>
              <a:rPr lang="en-US" dirty="0" smtClean="0"/>
              <a:t>From the above we can see the various percentage of promotion in each field, so the fields determines if someone can get promoted or not.</a:t>
            </a:r>
            <a:endParaRPr lang="en-US" dirty="0"/>
          </a:p>
          <a:p>
            <a:r>
              <a:rPr lang="en-US" dirty="0" smtClean="0"/>
              <a:t>Staff also attend training, on how to carry out their job. Therefore another feature</a:t>
            </a:r>
            <a:r>
              <a:rPr lang="en-US" b="1" dirty="0" smtClean="0"/>
              <a:t>(Training Attended)</a:t>
            </a:r>
          </a:p>
          <a:p>
            <a:r>
              <a:rPr lang="en-US" dirty="0" smtClean="0"/>
              <a:t>This feature was categorized into a range of (2,11), from further Analyzation, we found out that staff who didn’t need much training before they could excel in their field of work, have a higher tendency to be promoted.</a:t>
            </a:r>
          </a:p>
          <a:p>
            <a:r>
              <a:rPr lang="en-US" dirty="0" smtClean="0"/>
              <a:t>Grouping them, we have;</a:t>
            </a:r>
          </a:p>
          <a:p>
            <a:endParaRPr lang="en-US"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845" y="4445640"/>
            <a:ext cx="4181425" cy="241236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4819" y="4445640"/>
            <a:ext cx="4248318" cy="2412360"/>
          </a:xfrm>
          <a:prstGeom prst="rect">
            <a:avLst/>
          </a:prstGeom>
        </p:spPr>
      </p:pic>
    </p:spTree>
    <p:extLst>
      <p:ext uri="{BB962C8B-B14F-4D97-AF65-F5344CB8AC3E}">
        <p14:creationId xmlns:p14="http://schemas.microsoft.com/office/powerpoint/2010/main" val="3840558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8485" y="1521303"/>
            <a:ext cx="10932340" cy="5186994"/>
          </a:xfrm>
        </p:spPr>
        <p:txBody>
          <a:bodyPr/>
          <a:lstStyle/>
          <a:p>
            <a:r>
              <a:rPr lang="en-US" dirty="0" smtClean="0"/>
              <a:t>Another feature is the (</a:t>
            </a:r>
            <a:r>
              <a:rPr lang="en-US" b="1" dirty="0" smtClean="0"/>
              <a:t>Recruitment Time)</a:t>
            </a:r>
            <a:r>
              <a:rPr lang="en-US" dirty="0" err="1" smtClean="0"/>
              <a:t>i.e</a:t>
            </a:r>
            <a:r>
              <a:rPr lang="en-US" dirty="0" smtClean="0"/>
              <a:t> the time you joined the company. This does not really guarantee promotion, because in our dataset we see that staff who joined in a year like (</a:t>
            </a:r>
            <a:r>
              <a:rPr lang="en-US" b="1" dirty="0" smtClean="0"/>
              <a:t>1990</a:t>
            </a:r>
            <a:r>
              <a:rPr lang="en-US" dirty="0" smtClean="0"/>
              <a:t>) not getting promoted while a staff who joined in a year like (</a:t>
            </a:r>
            <a:r>
              <a:rPr lang="en-US" b="1" dirty="0" smtClean="0"/>
              <a:t>2016</a:t>
            </a:r>
            <a:r>
              <a:rPr lang="en-US" dirty="0" smtClean="0"/>
              <a:t>) getting promoted, yet they work in the same department.</a:t>
            </a:r>
          </a:p>
          <a:p>
            <a:r>
              <a:rPr lang="en-US" dirty="0" smtClean="0"/>
              <a:t>So this is not  a really strong predictive feature.</a:t>
            </a:r>
          </a:p>
          <a:p>
            <a:r>
              <a:rPr lang="en-US" dirty="0" smtClean="0"/>
              <a:t>One last thing to consider is the (</a:t>
            </a:r>
            <a:r>
              <a:rPr lang="en-US" b="1" dirty="0" smtClean="0"/>
              <a:t>Channel Of Recruitment</a:t>
            </a:r>
            <a:r>
              <a:rPr lang="en-US" dirty="0" smtClean="0"/>
              <a:t>).This area covers how and what method you joined the company. It was categorized into three types:</a:t>
            </a:r>
          </a:p>
          <a:p>
            <a:pPr marL="285750" indent="-285750">
              <a:buFont typeface="Arial" panose="020B0604020202020204" pitchFamily="34" charset="0"/>
              <a:buChar char="•"/>
            </a:pPr>
            <a:r>
              <a:rPr lang="en-US" dirty="0" smtClean="0"/>
              <a:t>Through </a:t>
            </a:r>
            <a:r>
              <a:rPr lang="en-US" b="1" dirty="0" smtClean="0"/>
              <a:t>Agency and others – 21310</a:t>
            </a:r>
            <a:r>
              <a:rPr lang="en-US" dirty="0" smtClean="0"/>
              <a:t> staff of </a:t>
            </a:r>
            <a:r>
              <a:rPr lang="en-US" b="1" dirty="0" smtClean="0"/>
              <a:t>38312</a:t>
            </a:r>
            <a:r>
              <a:rPr lang="en-US" dirty="0" smtClean="0"/>
              <a:t> staff came in through this method, </a:t>
            </a:r>
            <a:r>
              <a:rPr lang="en-US" b="1" dirty="0" smtClean="0"/>
              <a:t>1796 </a:t>
            </a:r>
            <a:r>
              <a:rPr lang="en-US" dirty="0" smtClean="0"/>
              <a:t>were promoted</a:t>
            </a:r>
            <a:endParaRPr lang="en-US" b="1" dirty="0" smtClean="0"/>
          </a:p>
          <a:p>
            <a:pPr marL="285750" indent="-285750">
              <a:buFont typeface="Arial" panose="020B0604020202020204" pitchFamily="34" charset="0"/>
              <a:buChar char="•"/>
            </a:pPr>
            <a:r>
              <a:rPr lang="en-US" dirty="0" smtClean="0"/>
              <a:t>Through </a:t>
            </a:r>
            <a:r>
              <a:rPr lang="en-US" b="1" dirty="0" smtClean="0"/>
              <a:t>Direct Internal Process – 16194 </a:t>
            </a:r>
            <a:r>
              <a:rPr lang="en-US" dirty="0" smtClean="0"/>
              <a:t>staff of </a:t>
            </a:r>
            <a:r>
              <a:rPr lang="en-US" b="1" dirty="0" smtClean="0"/>
              <a:t>38312 </a:t>
            </a:r>
            <a:r>
              <a:rPr lang="en-US" dirty="0" smtClean="0"/>
              <a:t>staff came in through this method, </a:t>
            </a:r>
            <a:r>
              <a:rPr lang="en-US" b="1" dirty="0" smtClean="0"/>
              <a:t>1347 </a:t>
            </a:r>
            <a:r>
              <a:rPr lang="en-US" dirty="0" smtClean="0"/>
              <a:t> were promoted</a:t>
            </a:r>
            <a:endParaRPr lang="en-US" b="1" dirty="0" smtClean="0"/>
          </a:p>
          <a:p>
            <a:pPr marL="285750" indent="-285750">
              <a:buFont typeface="Arial" panose="020B0604020202020204" pitchFamily="34" charset="0"/>
              <a:buChar char="•"/>
            </a:pPr>
            <a:r>
              <a:rPr lang="en-US" dirty="0" smtClean="0"/>
              <a:t>Through </a:t>
            </a:r>
            <a:r>
              <a:rPr lang="en-US" b="1" dirty="0" smtClean="0"/>
              <a:t>Referral and special Candidates – 808 </a:t>
            </a:r>
            <a:r>
              <a:rPr lang="en-US" dirty="0" smtClean="0"/>
              <a:t> staff of </a:t>
            </a:r>
            <a:r>
              <a:rPr lang="en-US" b="1" dirty="0" smtClean="0"/>
              <a:t>38312 </a:t>
            </a:r>
            <a:r>
              <a:rPr lang="en-US" dirty="0" smtClean="0"/>
              <a:t>staff came in through this method, </a:t>
            </a:r>
            <a:r>
              <a:rPr lang="en-US" b="1" dirty="0" smtClean="0"/>
              <a:t>98 </a:t>
            </a:r>
            <a:r>
              <a:rPr lang="en-US" dirty="0" smtClean="0"/>
              <a:t> were promoted</a:t>
            </a:r>
          </a:p>
          <a:p>
            <a:endParaRPr lang="en-US" b="1" dirty="0"/>
          </a:p>
        </p:txBody>
      </p:sp>
    </p:spTree>
    <p:extLst>
      <p:ext uri="{BB962C8B-B14F-4D97-AF65-F5344CB8AC3E}">
        <p14:creationId xmlns:p14="http://schemas.microsoft.com/office/powerpoint/2010/main" val="926235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9390" y="1510035"/>
            <a:ext cx="11178472" cy="5190169"/>
          </a:xfrm>
        </p:spPr>
        <p:txBody>
          <a:bodyPr/>
          <a:lstStyle/>
          <a:p>
            <a:r>
              <a:rPr lang="en-US" b="1" dirty="0"/>
              <a:t> </a:t>
            </a:r>
            <a:r>
              <a:rPr lang="en-US" b="1" dirty="0" smtClean="0"/>
              <a:t>8.42%</a:t>
            </a:r>
            <a:r>
              <a:rPr lang="en-US" dirty="0" smtClean="0"/>
              <a:t> of the total staff who came in through the </a:t>
            </a:r>
            <a:r>
              <a:rPr lang="en-US" b="1" dirty="0"/>
              <a:t>Agency and others </a:t>
            </a:r>
            <a:r>
              <a:rPr lang="en-US" dirty="0" smtClean="0"/>
              <a:t>were promoted</a:t>
            </a:r>
          </a:p>
          <a:p>
            <a:r>
              <a:rPr lang="en-US" b="1" dirty="0" smtClean="0"/>
              <a:t>8.31% </a:t>
            </a:r>
            <a:r>
              <a:rPr lang="en-US" dirty="0" smtClean="0"/>
              <a:t> of the total staff who came in through the </a:t>
            </a:r>
            <a:r>
              <a:rPr lang="en-US" b="1" dirty="0"/>
              <a:t>Direct Internal Process </a:t>
            </a:r>
            <a:r>
              <a:rPr lang="en-US" dirty="0" smtClean="0"/>
              <a:t>were promoted</a:t>
            </a:r>
          </a:p>
          <a:p>
            <a:r>
              <a:rPr lang="en-US" b="1" dirty="0" smtClean="0"/>
              <a:t>12.13% </a:t>
            </a:r>
            <a:r>
              <a:rPr lang="en-US" dirty="0" smtClean="0"/>
              <a:t>of the total stuff who came in through the </a:t>
            </a:r>
            <a:r>
              <a:rPr lang="en-US" b="1" dirty="0"/>
              <a:t>Referral and special Candidates </a:t>
            </a:r>
            <a:r>
              <a:rPr lang="en-US" dirty="0" smtClean="0"/>
              <a:t>were promoted</a:t>
            </a:r>
            <a:endParaRPr lang="en-US" b="1" dirty="0" smtClean="0"/>
          </a:p>
          <a:p>
            <a:endParaRPr lang="en-US" b="1" dirty="0"/>
          </a:p>
        </p:txBody>
      </p:sp>
    </p:spTree>
    <p:extLst>
      <p:ext uri="{BB962C8B-B14F-4D97-AF65-F5344CB8AC3E}">
        <p14:creationId xmlns:p14="http://schemas.microsoft.com/office/powerpoint/2010/main" val="3270948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61841" y="1464658"/>
            <a:ext cx="11903384" cy="5267915"/>
          </a:xfrm>
        </p:spPr>
        <p:txBody>
          <a:bodyPr/>
          <a:lstStyle/>
          <a:p>
            <a:pPr marL="285750" indent="-285750">
              <a:buFont typeface="Arial" panose="020B0604020202020204" pitchFamily="34" charset="0"/>
              <a:buChar char="•"/>
            </a:pPr>
            <a:r>
              <a:rPr lang="en-US" dirty="0" smtClean="0"/>
              <a:t>Company should ensure to also promote staff who did not attend foreign schools, as the difference between promoted staff who attended local school to those who attended foreign is very high.</a:t>
            </a:r>
          </a:p>
          <a:p>
            <a:pPr marL="285750" indent="-285750">
              <a:buFont typeface="Arial" panose="020B0604020202020204" pitchFamily="34" charset="0"/>
              <a:buChar char="•"/>
            </a:pPr>
            <a:r>
              <a:rPr lang="en-US" dirty="0" smtClean="0"/>
              <a:t>Staff who met targets should also be encouraged by promotion.</a:t>
            </a:r>
          </a:p>
          <a:p>
            <a:pPr marL="285750" indent="-285750">
              <a:buFont typeface="Arial" panose="020B0604020202020204" pitchFamily="34" charset="0"/>
              <a:buChar char="•"/>
            </a:pPr>
            <a:r>
              <a:rPr lang="en-US" dirty="0" smtClean="0"/>
              <a:t>Also, staff who have been in the company for long, growing alongside the company, requires encouragement.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9193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58" y="152654"/>
            <a:ext cx="7998302" cy="994384"/>
          </a:xfrm>
        </p:spPr>
        <p:txBody>
          <a:bodyPr/>
          <a:lstStyle/>
          <a:p>
            <a:r>
              <a:rPr lang="en-US" sz="3600" dirty="0" smtClean="0"/>
              <a:t>Result(Conclusion)</a:t>
            </a:r>
            <a:endParaRPr lang="en-US" sz="3600" dirty="0"/>
          </a:p>
        </p:txBody>
      </p:sp>
      <p:sp>
        <p:nvSpPr>
          <p:cNvPr id="3" name="Text Placeholder 2"/>
          <p:cNvSpPr>
            <a:spLocks noGrp="1"/>
          </p:cNvSpPr>
          <p:nvPr>
            <p:ph type="body" idx="1"/>
          </p:nvPr>
        </p:nvSpPr>
        <p:spPr>
          <a:xfrm>
            <a:off x="5712977" y="1779743"/>
            <a:ext cx="6360340" cy="3423435"/>
          </a:xfrm>
        </p:spPr>
        <p:txBody>
          <a:bodyPr>
            <a:noAutofit/>
          </a:bodyPr>
          <a:lstStyle/>
          <a:p>
            <a:r>
              <a:rPr lang="en-US" sz="2400" dirty="0" smtClean="0"/>
              <a:t>From the analysis, we have seen the various possible criteria to meet, before you can be promoted as a staff.</a:t>
            </a:r>
          </a:p>
          <a:p>
            <a:r>
              <a:rPr lang="en-US" sz="2400" dirty="0" smtClean="0"/>
              <a:t>THANKS FOR YOUR TIME</a:t>
            </a:r>
            <a:endParaRPr lang="en-US" sz="2400"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838200" y="1825624"/>
            <a:ext cx="4876800" cy="4447761"/>
          </a:xfrm>
        </p:spPr>
        <p:txBody>
          <a:bodyPr>
            <a:normAutofit/>
          </a:bodyPr>
          <a:lstStyle/>
          <a:p>
            <a:pPr marL="285750" indent="-285750">
              <a:buFont typeface="Arial" panose="020B0604020202020204" pitchFamily="34" charset="0"/>
              <a:buChar char="•"/>
            </a:pPr>
            <a:r>
              <a:rPr lang="en-US" dirty="0" smtClean="0"/>
              <a:t>Complain from staff that promotion technique is done in a bias format</a:t>
            </a:r>
          </a:p>
          <a:p>
            <a:pPr marL="285750" indent="-285750">
              <a:buFont typeface="Arial" panose="020B0604020202020204" pitchFamily="34" charset="0"/>
              <a:buChar char="•"/>
            </a:pPr>
            <a:r>
              <a:rPr lang="en-US" dirty="0" smtClean="0"/>
              <a:t>Consults a Data Scientist for help</a:t>
            </a:r>
          </a:p>
          <a:p>
            <a:pPr marL="285750" indent="-285750">
              <a:buFont typeface="Arial" panose="020B0604020202020204" pitchFamily="34" charset="0"/>
              <a:buChar char="•"/>
            </a:pPr>
            <a:r>
              <a:rPr lang="en-US" dirty="0" smtClean="0"/>
              <a:t>Data scientist collects information about the companies previous promotion, including things like school attended by the staff, gender, marital status and other things</a:t>
            </a:r>
          </a:p>
          <a:p>
            <a:pPr marL="285750" indent="-285750">
              <a:buFont typeface="Arial" panose="020B0604020202020204" pitchFamily="34" charset="0"/>
              <a:buChar char="•"/>
            </a:pPr>
            <a:r>
              <a:rPr lang="en-US" dirty="0" smtClean="0"/>
              <a:t>In this presentation only 9 features were used for this Analysis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9536" y="4833206"/>
            <a:ext cx="2560320" cy="14401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0369" y="4833206"/>
            <a:ext cx="2560320" cy="14401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9537" y="1729203"/>
            <a:ext cx="5271152" cy="2965023"/>
          </a:xfrm>
          <a:prstGeom prst="rect">
            <a:avLst/>
          </a:prstGeom>
        </p:spPr>
      </p:pic>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 look of the dataset)</a:t>
            </a:r>
            <a:endParaRPr lang="en-US" dirty="0"/>
          </a:p>
        </p:txBody>
      </p:sp>
      <p:sp>
        <p:nvSpPr>
          <p:cNvPr id="3" name="Content Placeholder 2"/>
          <p:cNvSpPr>
            <a:spLocks noGrp="1"/>
          </p:cNvSpPr>
          <p:nvPr>
            <p:ph idx="1"/>
          </p:nvPr>
        </p:nvSpPr>
        <p:spPr>
          <a:xfrm>
            <a:off x="838200" y="1825625"/>
            <a:ext cx="6093884" cy="4433752"/>
          </a:xfrm>
        </p:spPr>
        <p:txBody>
          <a:bodyPr>
            <a:normAutofit/>
          </a:bodyPr>
          <a:lstStyle/>
          <a:p>
            <a:endParaRPr lang="en-US" dirty="0" smtClean="0"/>
          </a:p>
          <a:p>
            <a:endParaRPr lang="en-US" dirty="0"/>
          </a:p>
        </p:txBody>
      </p:sp>
      <p:pic>
        <p:nvPicPr>
          <p:cNvPr id="6" name="Picture 5"/>
          <p:cNvPicPr>
            <a:picLocks noChangeAspect="1"/>
          </p:cNvPicPr>
          <p:nvPr/>
        </p:nvPicPr>
        <p:blipFill>
          <a:blip r:embed="rId2"/>
          <a:stretch>
            <a:fillRect/>
          </a:stretch>
        </p:blipFill>
        <p:spPr>
          <a:xfrm>
            <a:off x="8220272" y="761193"/>
            <a:ext cx="495300" cy="4476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8754" y="763821"/>
            <a:ext cx="499915" cy="445047"/>
          </a:xfrm>
          <a:prstGeom prst="rect">
            <a:avLst/>
          </a:prstGeom>
        </p:spPr>
      </p:pic>
      <p:pic>
        <p:nvPicPr>
          <p:cNvPr id="11" name="Picture 10"/>
          <p:cNvPicPr>
            <a:picLocks noChangeAspect="1"/>
          </p:cNvPicPr>
          <p:nvPr/>
        </p:nvPicPr>
        <p:blipFill>
          <a:blip r:embed="rId4"/>
          <a:stretch>
            <a:fillRect/>
          </a:stretch>
        </p:blipFill>
        <p:spPr>
          <a:xfrm>
            <a:off x="7860416" y="4447199"/>
            <a:ext cx="4036895" cy="1682040"/>
          </a:xfrm>
          <a:prstGeom prst="rect">
            <a:avLst/>
          </a:prstGeom>
        </p:spPr>
      </p:pic>
      <p:pic>
        <p:nvPicPr>
          <p:cNvPr id="7" name="Picture 6"/>
          <p:cNvPicPr>
            <a:picLocks noChangeAspect="1"/>
          </p:cNvPicPr>
          <p:nvPr/>
        </p:nvPicPr>
        <p:blipFill>
          <a:blip r:embed="rId5"/>
          <a:stretch>
            <a:fillRect/>
          </a:stretch>
        </p:blipFill>
        <p:spPr>
          <a:xfrm>
            <a:off x="7858711" y="1785076"/>
            <a:ext cx="4038600" cy="225742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10" y="1480525"/>
            <a:ext cx="6904277" cy="182911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10" y="3309643"/>
            <a:ext cx="6904277" cy="185307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610" y="5146534"/>
            <a:ext cx="6904277" cy="1711466"/>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Analyzation</a:t>
            </a:r>
            <a:endParaRPr lang="en-US" dirty="0"/>
          </a:p>
        </p:txBody>
      </p:sp>
      <p:sp>
        <p:nvSpPr>
          <p:cNvPr id="3" name="Content Placeholder 2"/>
          <p:cNvSpPr>
            <a:spLocks noGrp="1"/>
          </p:cNvSpPr>
          <p:nvPr>
            <p:ph idx="1"/>
          </p:nvPr>
        </p:nvSpPr>
        <p:spPr>
          <a:xfrm>
            <a:off x="242761" y="1513210"/>
            <a:ext cx="5721069" cy="5276007"/>
          </a:xfrm>
        </p:spPr>
        <p:txBody>
          <a:bodyPr/>
          <a:lstStyle/>
          <a:p>
            <a:r>
              <a:rPr lang="en-US" dirty="0" smtClean="0"/>
              <a:t>After analyzing, the total number of staff was,</a:t>
            </a:r>
          </a:p>
          <a:p>
            <a:r>
              <a:rPr lang="en-US" b="1" dirty="0" smtClean="0"/>
              <a:t>Total Number Of Staff : 38312</a:t>
            </a:r>
          </a:p>
          <a:p>
            <a:r>
              <a:rPr lang="en-US" b="1" dirty="0" smtClean="0"/>
              <a:t>Total Number Of Promoted Staff : 3241</a:t>
            </a:r>
          </a:p>
          <a:p>
            <a:r>
              <a:rPr lang="en-US" b="1" dirty="0" smtClean="0"/>
              <a:t>Males : 26880</a:t>
            </a:r>
          </a:p>
          <a:p>
            <a:r>
              <a:rPr lang="en-US" b="1" dirty="0" smtClean="0"/>
              <a:t>Females : 11432</a:t>
            </a:r>
          </a:p>
          <a:p>
            <a:r>
              <a:rPr lang="en-US" dirty="0" smtClean="0"/>
              <a:t>Out of the Promoted 3241 staff, 2223 were males and 1018 were females.</a:t>
            </a:r>
          </a:p>
          <a:p>
            <a:r>
              <a:rPr lang="en-US" dirty="0" smtClean="0"/>
              <a:t>After that, I checked the ratio of the each of the promoted gender with their total amount, and found that the females had a higher percentage.</a:t>
            </a:r>
          </a:p>
          <a:p>
            <a:endParaRPr lang="en-US" dirty="0"/>
          </a:p>
        </p:txBody>
      </p:sp>
      <p:pic>
        <p:nvPicPr>
          <p:cNvPr id="5" name="Picture 4"/>
          <p:cNvPicPr>
            <a:picLocks noChangeAspect="1"/>
          </p:cNvPicPr>
          <p:nvPr/>
        </p:nvPicPr>
        <p:blipFill>
          <a:blip r:embed="rId2"/>
          <a:stretch>
            <a:fillRect/>
          </a:stretch>
        </p:blipFill>
        <p:spPr>
          <a:xfrm>
            <a:off x="6109487" y="2029619"/>
            <a:ext cx="5365398" cy="3943350"/>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4208"/>
            <a:ext cx="10749367" cy="1038935"/>
          </a:xfrm>
        </p:spPr>
        <p:txBody>
          <a:bodyPr/>
          <a:lstStyle/>
          <a:p>
            <a:r>
              <a:rPr lang="en-US" dirty="0" smtClean="0"/>
              <a:t>Analyzation</a:t>
            </a:r>
            <a:endParaRPr lang="en-US" dirty="0"/>
          </a:p>
        </p:txBody>
      </p:sp>
      <p:sp>
        <p:nvSpPr>
          <p:cNvPr id="3" name="Content Placeholder 2"/>
          <p:cNvSpPr>
            <a:spLocks noGrp="1"/>
          </p:cNvSpPr>
          <p:nvPr>
            <p:ph idx="1"/>
          </p:nvPr>
        </p:nvSpPr>
        <p:spPr>
          <a:xfrm>
            <a:off x="0" y="1335186"/>
            <a:ext cx="12192000" cy="5522814"/>
          </a:xfrm>
        </p:spPr>
        <p:txBody>
          <a:bodyPr/>
          <a:lstStyle/>
          <a:p>
            <a:r>
              <a:rPr lang="en-US" sz="1200" dirty="0" smtClean="0"/>
              <a:t>Female Ratio : (1018/11432)*100 = 8.905% of the total population of females were promoted</a:t>
            </a:r>
          </a:p>
          <a:p>
            <a:r>
              <a:rPr lang="en-US" sz="1200" dirty="0" smtClean="0"/>
              <a:t>Male Ratio : (2223/26880)*100 = 8.270% of the total population of males were promoted</a:t>
            </a:r>
          </a:p>
          <a:p>
            <a:r>
              <a:rPr lang="en-US" sz="1200" dirty="0" smtClean="0"/>
              <a:t>The above Analyzation simply tells us that females have a higher probability of getting promotion</a:t>
            </a:r>
          </a:p>
          <a:p>
            <a:r>
              <a:rPr lang="en-US" sz="1200" b="1" dirty="0" smtClean="0"/>
              <a:t>Marital Status </a:t>
            </a:r>
            <a:r>
              <a:rPr lang="en-US" sz="1200" dirty="0" smtClean="0"/>
              <a:t>was another consideration put in place:</a:t>
            </a:r>
          </a:p>
          <a:p>
            <a:r>
              <a:rPr lang="en-US" sz="1200" b="1" dirty="0" smtClean="0"/>
              <a:t>Married Promoted Males : 80.61% </a:t>
            </a:r>
            <a:r>
              <a:rPr lang="en-US" sz="1200" dirty="0" smtClean="0"/>
              <a:t>of the total promoted males were married</a:t>
            </a:r>
          </a:p>
          <a:p>
            <a:r>
              <a:rPr lang="en-US" sz="1200" b="1" dirty="0" smtClean="0"/>
              <a:t>Married Promoted Females: 82.9% </a:t>
            </a:r>
            <a:r>
              <a:rPr lang="en-US" sz="1200" dirty="0" smtClean="0"/>
              <a:t>of the total promoted females were married</a:t>
            </a:r>
          </a:p>
          <a:p>
            <a:r>
              <a:rPr lang="en-US" sz="1200" b="1" dirty="0" smtClean="0"/>
              <a:t>Therefore: 81.33%</a:t>
            </a:r>
            <a:r>
              <a:rPr lang="en-US" sz="1200" dirty="0" smtClean="0"/>
              <a:t> of the total promoted population are married</a:t>
            </a:r>
          </a:p>
          <a:p>
            <a:r>
              <a:rPr lang="en-US" sz="1400" b="1" dirty="0" smtClean="0"/>
              <a:t>NB:</a:t>
            </a:r>
          </a:p>
          <a:p>
            <a:r>
              <a:rPr lang="en-US" sz="1050" b="1" dirty="0" smtClean="0"/>
              <a:t>3241 </a:t>
            </a:r>
            <a:r>
              <a:rPr lang="en-US" sz="1050" dirty="0" smtClean="0"/>
              <a:t>staff were promoted, </a:t>
            </a:r>
            <a:r>
              <a:rPr lang="en-US" sz="1050" b="1" dirty="0" smtClean="0"/>
              <a:t>2223</a:t>
            </a:r>
            <a:r>
              <a:rPr lang="en-US" sz="1050" dirty="0" smtClean="0"/>
              <a:t> were males,</a:t>
            </a:r>
            <a:r>
              <a:rPr lang="en-US" sz="1050" b="1" dirty="0" smtClean="0"/>
              <a:t>1018 </a:t>
            </a:r>
            <a:r>
              <a:rPr lang="en-US" sz="1050" dirty="0" smtClean="0"/>
              <a:t>were females</a:t>
            </a:r>
          </a:p>
          <a:p>
            <a:r>
              <a:rPr lang="en-US" sz="1050" b="1" dirty="0" smtClean="0"/>
              <a:t>1792 </a:t>
            </a:r>
            <a:r>
              <a:rPr lang="en-US" sz="1050" dirty="0" smtClean="0"/>
              <a:t>males of </a:t>
            </a:r>
            <a:r>
              <a:rPr lang="en-US" sz="1050" b="1" dirty="0" smtClean="0"/>
              <a:t>2223 </a:t>
            </a:r>
            <a:r>
              <a:rPr lang="en-US" sz="1050" dirty="0" smtClean="0"/>
              <a:t>males were married and </a:t>
            </a:r>
            <a:r>
              <a:rPr lang="en-US" sz="1050" b="1" dirty="0" smtClean="0"/>
              <a:t>844 </a:t>
            </a:r>
            <a:r>
              <a:rPr lang="en-US" sz="1050" dirty="0" smtClean="0"/>
              <a:t>males of </a:t>
            </a:r>
            <a:r>
              <a:rPr lang="en-US" sz="1050" b="1" dirty="0" smtClean="0"/>
              <a:t>1018 </a:t>
            </a:r>
            <a:r>
              <a:rPr lang="en-US" sz="1050" dirty="0" smtClean="0"/>
              <a:t>females</a:t>
            </a:r>
          </a:p>
          <a:p>
            <a:r>
              <a:rPr lang="en-US" sz="1200" dirty="0" smtClean="0"/>
              <a:t>Simply tells us that being married is a high criteria for being promoted</a:t>
            </a:r>
          </a:p>
          <a:p>
            <a:endParaRPr lang="en-US" sz="1200" b="1" dirty="0" smtClean="0"/>
          </a:p>
          <a:p>
            <a:endParaRPr lang="en-US" sz="1400" b="1" dirty="0" smtClean="0"/>
          </a:p>
          <a:p>
            <a:endParaRPr lang="en-US" b="1" dirty="0"/>
          </a:p>
        </p:txBody>
      </p:sp>
    </p:spTree>
    <p:extLst>
      <p:ext uri="{BB962C8B-B14F-4D97-AF65-F5344CB8AC3E}">
        <p14:creationId xmlns:p14="http://schemas.microsoft.com/office/powerpoint/2010/main" val="2243860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1706"/>
            <a:ext cx="10749367" cy="804265"/>
          </a:xfrm>
        </p:spPr>
        <p:txBody>
          <a:bodyPr/>
          <a:lstStyle/>
          <a:p>
            <a:r>
              <a:rPr lang="en-US" dirty="0" smtClean="0"/>
              <a:t>Analyzation</a:t>
            </a:r>
            <a:endParaRPr lang="en-US" dirty="0"/>
          </a:p>
        </p:txBody>
      </p:sp>
      <p:sp>
        <p:nvSpPr>
          <p:cNvPr id="3" name="Content Placeholder 2"/>
          <p:cNvSpPr>
            <a:spLocks noGrp="1"/>
          </p:cNvSpPr>
          <p:nvPr>
            <p:ph idx="1"/>
          </p:nvPr>
        </p:nvSpPr>
        <p:spPr>
          <a:xfrm>
            <a:off x="153749" y="1480842"/>
            <a:ext cx="11854832" cy="5292192"/>
          </a:xfrm>
        </p:spPr>
        <p:txBody>
          <a:bodyPr>
            <a:normAutofit lnSpcReduction="10000"/>
          </a:bodyPr>
          <a:lstStyle/>
          <a:p>
            <a:r>
              <a:rPr lang="en-US" dirty="0" smtClean="0"/>
              <a:t>From analyzing the staff qualification,</a:t>
            </a:r>
          </a:p>
          <a:p>
            <a:r>
              <a:rPr lang="en-US" dirty="0" smtClean="0"/>
              <a:t>There were </a:t>
            </a:r>
            <a:r>
              <a:rPr lang="en-US" b="1" dirty="0" smtClean="0"/>
              <a:t>3</a:t>
            </a:r>
            <a:r>
              <a:rPr lang="en-US" dirty="0" smtClean="0"/>
              <a:t> different kind of qualifications:</a:t>
            </a:r>
          </a:p>
          <a:p>
            <a:r>
              <a:rPr lang="en-US" b="1" dirty="0" smtClean="0"/>
              <a:t>1 - First Degree or HND </a:t>
            </a:r>
            <a:r>
              <a:rPr lang="en-US" dirty="0" smtClean="0"/>
              <a:t>with a total of </a:t>
            </a:r>
            <a:r>
              <a:rPr lang="en-US" b="1" dirty="0" smtClean="0"/>
              <a:t>27257 </a:t>
            </a:r>
            <a:r>
              <a:rPr lang="en-US" dirty="0" smtClean="0"/>
              <a:t>staff holding this qualification</a:t>
            </a:r>
          </a:p>
          <a:p>
            <a:r>
              <a:rPr lang="en-US" b="1" dirty="0" smtClean="0"/>
              <a:t>2 - MSc, MBA and PhD </a:t>
            </a:r>
            <a:r>
              <a:rPr lang="en-US" dirty="0" smtClean="0"/>
              <a:t>with a total of </a:t>
            </a:r>
            <a:r>
              <a:rPr lang="en-US" b="1" dirty="0" smtClean="0"/>
              <a:t>10469 </a:t>
            </a:r>
            <a:r>
              <a:rPr lang="en-US" dirty="0" smtClean="0"/>
              <a:t>staff holding this qualification</a:t>
            </a:r>
          </a:p>
          <a:p>
            <a:r>
              <a:rPr lang="en-US" b="1" dirty="0" smtClean="0"/>
              <a:t>3 - Non-University Education </a:t>
            </a:r>
            <a:r>
              <a:rPr lang="en-US" dirty="0" smtClean="0"/>
              <a:t>with a total of </a:t>
            </a:r>
            <a:r>
              <a:rPr lang="en-US" b="1" dirty="0" smtClean="0"/>
              <a:t>586 </a:t>
            </a:r>
            <a:r>
              <a:rPr lang="en-US" dirty="0" smtClean="0"/>
              <a:t>staff holding this qualification</a:t>
            </a:r>
          </a:p>
          <a:p>
            <a:r>
              <a:rPr lang="en-US" dirty="0" smtClean="0"/>
              <a:t>Of the staff with </a:t>
            </a:r>
            <a:r>
              <a:rPr lang="en-US" b="1" dirty="0"/>
              <a:t>First Degree or HND </a:t>
            </a:r>
            <a:r>
              <a:rPr lang="en-US" dirty="0" smtClean="0"/>
              <a:t>only </a:t>
            </a:r>
            <a:r>
              <a:rPr lang="en-US" b="1" dirty="0" smtClean="0"/>
              <a:t>7.98% </a:t>
            </a:r>
            <a:r>
              <a:rPr lang="en-US" dirty="0" smtClean="0"/>
              <a:t>were promoted, </a:t>
            </a:r>
          </a:p>
          <a:p>
            <a:r>
              <a:rPr lang="en-US" dirty="0"/>
              <a:t>Of the staff with </a:t>
            </a:r>
            <a:r>
              <a:rPr lang="en-US" b="1" dirty="0"/>
              <a:t>MSc, MBA and PhD </a:t>
            </a:r>
            <a:r>
              <a:rPr lang="en-US" dirty="0" smtClean="0"/>
              <a:t>only </a:t>
            </a:r>
            <a:r>
              <a:rPr lang="en-US" b="1" dirty="0" smtClean="0"/>
              <a:t>9.66% </a:t>
            </a:r>
            <a:r>
              <a:rPr lang="en-US" dirty="0"/>
              <a:t>were </a:t>
            </a:r>
            <a:r>
              <a:rPr lang="en-US" dirty="0" smtClean="0"/>
              <a:t>promoted</a:t>
            </a:r>
          </a:p>
          <a:p>
            <a:r>
              <a:rPr lang="en-US" dirty="0"/>
              <a:t>Of the staff with </a:t>
            </a:r>
            <a:r>
              <a:rPr lang="en-US" b="1" dirty="0"/>
              <a:t>Non-University Education </a:t>
            </a:r>
            <a:r>
              <a:rPr lang="en-US" dirty="0" smtClean="0"/>
              <a:t>only </a:t>
            </a:r>
            <a:r>
              <a:rPr lang="en-US" b="1" dirty="0" smtClean="0"/>
              <a:t>8.73% </a:t>
            </a:r>
            <a:r>
              <a:rPr lang="en-US" dirty="0"/>
              <a:t>were </a:t>
            </a:r>
            <a:r>
              <a:rPr lang="en-US" dirty="0" smtClean="0"/>
              <a:t>promoted</a:t>
            </a:r>
          </a:p>
          <a:p>
            <a:r>
              <a:rPr lang="en-US" dirty="0" smtClean="0"/>
              <a:t>This explains that staff with </a:t>
            </a:r>
            <a:r>
              <a:rPr lang="en-US" b="1" dirty="0" smtClean="0"/>
              <a:t>MSc, MBA and PhD </a:t>
            </a:r>
            <a:r>
              <a:rPr lang="en-US" dirty="0" smtClean="0"/>
              <a:t>have a higher probability for promotion.</a:t>
            </a:r>
            <a:endParaRPr lang="en-US" dirty="0"/>
          </a:p>
          <a:p>
            <a:endParaRPr lang="en-US" dirty="0" smtClean="0"/>
          </a:p>
          <a:p>
            <a:endParaRPr lang="en-US" dirty="0" smtClean="0"/>
          </a:p>
          <a:p>
            <a:endParaRPr lang="en-US" b="1" dirty="0"/>
          </a:p>
        </p:txBody>
      </p:sp>
    </p:spTree>
    <p:extLst>
      <p:ext uri="{BB962C8B-B14F-4D97-AF65-F5344CB8AC3E}">
        <p14:creationId xmlns:p14="http://schemas.microsoft.com/office/powerpoint/2010/main" val="4081403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853"/>
            <a:ext cx="10749367" cy="1071303"/>
          </a:xfrm>
        </p:spPr>
        <p:txBody>
          <a:bodyPr/>
          <a:lstStyle/>
          <a:p>
            <a:r>
              <a:rPr lang="en-US" dirty="0" smtClean="0"/>
              <a:t>Analyzation</a:t>
            </a:r>
            <a:endParaRPr lang="en-US" dirty="0"/>
          </a:p>
        </p:txBody>
      </p:sp>
      <p:sp>
        <p:nvSpPr>
          <p:cNvPr id="3" name="Content Placeholder 2"/>
          <p:cNvSpPr>
            <a:spLocks noGrp="1"/>
          </p:cNvSpPr>
          <p:nvPr>
            <p:ph idx="1"/>
          </p:nvPr>
        </p:nvSpPr>
        <p:spPr>
          <a:xfrm>
            <a:off x="166561" y="1461482"/>
            <a:ext cx="11413141" cy="5295367"/>
          </a:xfrm>
        </p:spPr>
        <p:txBody>
          <a:bodyPr>
            <a:normAutofit lnSpcReduction="10000"/>
          </a:bodyPr>
          <a:lstStyle/>
          <a:p>
            <a:r>
              <a:rPr lang="en-US" sz="1400" dirty="0" smtClean="0"/>
              <a:t>Also looked at the kind of school attended by the staff, </a:t>
            </a:r>
            <a:r>
              <a:rPr lang="en-US" sz="1400" b="1" dirty="0" smtClean="0"/>
              <a:t>Foreign Schooled or Locally Schooled</a:t>
            </a:r>
          </a:p>
          <a:p>
            <a:r>
              <a:rPr lang="en-US" sz="1400" dirty="0" smtClean="0"/>
              <a:t>Of the total population of </a:t>
            </a:r>
            <a:r>
              <a:rPr lang="en-US" sz="1400" b="1" dirty="0" smtClean="0"/>
              <a:t>38312, 34995 </a:t>
            </a:r>
            <a:r>
              <a:rPr lang="en-US" sz="1400" dirty="0" smtClean="0"/>
              <a:t>are Foreign Schooled, while </a:t>
            </a:r>
            <a:r>
              <a:rPr lang="en-US" sz="1400" b="1" dirty="0" smtClean="0"/>
              <a:t>3317 </a:t>
            </a:r>
            <a:r>
              <a:rPr lang="en-US" sz="1400" dirty="0" smtClean="0"/>
              <a:t>are Locally Schooled</a:t>
            </a:r>
          </a:p>
          <a:p>
            <a:r>
              <a:rPr lang="en-US" sz="1400" dirty="0" smtClean="0"/>
              <a:t>Of the </a:t>
            </a:r>
            <a:r>
              <a:rPr lang="en-US" sz="1400" b="1" dirty="0" smtClean="0"/>
              <a:t>3241 </a:t>
            </a:r>
            <a:r>
              <a:rPr lang="en-US" sz="1400" dirty="0" smtClean="0"/>
              <a:t>staff, </a:t>
            </a:r>
            <a:r>
              <a:rPr lang="en-US" sz="1400" b="1" dirty="0" smtClean="0"/>
              <a:t>2970 </a:t>
            </a:r>
            <a:r>
              <a:rPr lang="en-US" sz="1400" dirty="0" smtClean="0"/>
              <a:t>were </a:t>
            </a:r>
            <a:r>
              <a:rPr lang="en-US" sz="1400" b="1" dirty="0" smtClean="0"/>
              <a:t>Foreign Schooled, 271 </a:t>
            </a:r>
            <a:r>
              <a:rPr lang="en-US" sz="1400" dirty="0" smtClean="0"/>
              <a:t>were </a:t>
            </a:r>
            <a:r>
              <a:rPr lang="en-US" sz="1400" b="1" dirty="0" smtClean="0"/>
              <a:t>Locally Schooled</a:t>
            </a:r>
            <a:endParaRPr lang="en-US" sz="1400" dirty="0" smtClean="0"/>
          </a:p>
          <a:p>
            <a:r>
              <a:rPr lang="en-US" sz="1400" dirty="0" smtClean="0"/>
              <a:t>Gives </a:t>
            </a:r>
            <a:r>
              <a:rPr lang="en-US" sz="1400" b="1" dirty="0" smtClean="0"/>
              <a:t>91.64% </a:t>
            </a:r>
            <a:r>
              <a:rPr lang="en-US" sz="1400" dirty="0" smtClean="0"/>
              <a:t>of the total promoted staff were Foreign Schooled, therefore,</a:t>
            </a:r>
            <a:r>
              <a:rPr lang="en-US" sz="1400" b="1" dirty="0" smtClean="0"/>
              <a:t>8.36% </a:t>
            </a:r>
            <a:r>
              <a:rPr lang="en-US" sz="1400" dirty="0" smtClean="0"/>
              <a:t>were Locally Schooled</a:t>
            </a:r>
          </a:p>
          <a:p>
            <a:r>
              <a:rPr lang="en-US" sz="1400" dirty="0" smtClean="0"/>
              <a:t>Therefore being from a Foreign School, probability of getting promoted is very high</a:t>
            </a:r>
          </a:p>
          <a:p>
            <a:r>
              <a:rPr lang="en-US" sz="1400" b="1" dirty="0" smtClean="0"/>
              <a:t>Targets</a:t>
            </a:r>
          </a:p>
          <a:p>
            <a:r>
              <a:rPr lang="en-US" sz="1400" dirty="0" smtClean="0"/>
              <a:t>Staff were also given targets to meet in a period of time, </a:t>
            </a:r>
          </a:p>
          <a:p>
            <a:r>
              <a:rPr lang="en-US" sz="1400" dirty="0" smtClean="0"/>
              <a:t>Out of the </a:t>
            </a:r>
            <a:r>
              <a:rPr lang="en-US" sz="1400" b="1" dirty="0" smtClean="0"/>
              <a:t>38312 </a:t>
            </a:r>
            <a:r>
              <a:rPr lang="en-US" sz="1400" dirty="0" smtClean="0"/>
              <a:t>staff, only </a:t>
            </a:r>
            <a:r>
              <a:rPr lang="en-US" sz="1400" b="1" dirty="0" smtClean="0"/>
              <a:t>13524 </a:t>
            </a:r>
            <a:r>
              <a:rPr lang="en-US" sz="1400" dirty="0" smtClean="0"/>
              <a:t>met up with their targets.</a:t>
            </a:r>
          </a:p>
          <a:p>
            <a:r>
              <a:rPr lang="en-US" sz="1400" dirty="0" smtClean="0"/>
              <a:t>Only </a:t>
            </a:r>
            <a:r>
              <a:rPr lang="en-US" sz="1400" b="1" dirty="0" smtClean="0"/>
              <a:t>16.9% </a:t>
            </a:r>
            <a:r>
              <a:rPr lang="en-US" sz="1400" dirty="0" smtClean="0"/>
              <a:t>of those who met their targets were promoted</a:t>
            </a:r>
            <a:r>
              <a:rPr lang="en-US" dirty="0" smtClean="0"/>
              <a:t>.</a:t>
            </a:r>
          </a:p>
          <a:p>
            <a:r>
              <a:rPr lang="en-US" dirty="0" smtClean="0"/>
              <a:t>Therefore meeting up with companies target is not a high criteria…….(</a:t>
            </a:r>
            <a:r>
              <a:rPr lang="en-US" b="1" dirty="0" smtClean="0"/>
              <a:t>but make sure you always meet your targets </a:t>
            </a:r>
            <a:r>
              <a:rPr lang="en-US" b="1" dirty="0" err="1" smtClean="0"/>
              <a:t>ooo</a:t>
            </a:r>
            <a:r>
              <a:rPr lang="en-US" b="1" dirty="0" smtClean="0"/>
              <a:t>!)</a:t>
            </a:r>
            <a:endParaRPr lang="en-US" dirty="0" smtClean="0"/>
          </a:p>
          <a:p>
            <a:endParaRPr lang="en-US" dirty="0" smtClean="0"/>
          </a:p>
          <a:p>
            <a:endParaRPr lang="en-US" dirty="0" smtClean="0"/>
          </a:p>
        </p:txBody>
      </p:sp>
    </p:spTree>
    <p:extLst>
      <p:ext uri="{BB962C8B-B14F-4D97-AF65-F5344CB8AC3E}">
        <p14:creationId xmlns:p14="http://schemas.microsoft.com/office/powerpoint/2010/main" val="25659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12694"/>
            <a:ext cx="8642294" cy="917554"/>
          </a:xfrm>
        </p:spPr>
        <p:txBody>
          <a:bodyPr/>
          <a:lstStyle/>
          <a:p>
            <a:r>
              <a:rPr lang="en-US" dirty="0" err="1" smtClean="0"/>
              <a:t>Analyzaaaatiion</a:t>
            </a:r>
            <a:r>
              <a:rPr lang="en-US" dirty="0" smtClean="0"/>
              <a:t> 😫😫😫</a:t>
            </a:r>
            <a:endParaRPr lang="en-US" dirty="0"/>
          </a:p>
        </p:txBody>
      </p:sp>
      <p:sp>
        <p:nvSpPr>
          <p:cNvPr id="3" name="Content Placeholder 2"/>
          <p:cNvSpPr>
            <a:spLocks noGrp="1"/>
          </p:cNvSpPr>
          <p:nvPr>
            <p:ph idx="1"/>
          </p:nvPr>
        </p:nvSpPr>
        <p:spPr>
          <a:xfrm>
            <a:off x="121027" y="1501942"/>
            <a:ext cx="11321111" cy="5246815"/>
          </a:xfrm>
        </p:spPr>
        <p:txBody>
          <a:bodyPr>
            <a:normAutofit lnSpcReduction="10000"/>
          </a:bodyPr>
          <a:lstStyle/>
          <a:p>
            <a:r>
              <a:rPr lang="en-US" dirty="0" smtClean="0"/>
              <a:t>Taking another feature into consideration (</a:t>
            </a:r>
            <a:r>
              <a:rPr lang="en-US" b="1" dirty="0" smtClean="0"/>
              <a:t>Past Disciplinary Action) </a:t>
            </a:r>
            <a:r>
              <a:rPr lang="en-US" dirty="0" smtClean="0"/>
              <a:t>this feature contains staff who have had their names written in a black book, by disobeying companies rules and regulations and also causing losses to the company.</a:t>
            </a:r>
          </a:p>
          <a:p>
            <a:r>
              <a:rPr lang="en-US" dirty="0" smtClean="0"/>
              <a:t>Of the total staff, </a:t>
            </a:r>
            <a:r>
              <a:rPr lang="en-US" b="1" dirty="0" smtClean="0"/>
              <a:t>38161</a:t>
            </a:r>
            <a:r>
              <a:rPr lang="en-US" dirty="0" smtClean="0"/>
              <a:t> had clean record, while </a:t>
            </a:r>
            <a:r>
              <a:rPr lang="en-US" b="1" dirty="0" smtClean="0"/>
              <a:t>151 </a:t>
            </a:r>
            <a:r>
              <a:rPr lang="en-US" dirty="0" smtClean="0"/>
              <a:t>had a stain on their record.</a:t>
            </a:r>
          </a:p>
          <a:p>
            <a:r>
              <a:rPr lang="en-US" dirty="0" smtClean="0"/>
              <a:t>Of the </a:t>
            </a:r>
            <a:r>
              <a:rPr lang="en-US" b="1" dirty="0" smtClean="0"/>
              <a:t>151, 10% </a:t>
            </a:r>
            <a:r>
              <a:rPr lang="en-US" dirty="0" smtClean="0"/>
              <a:t>were promoted.</a:t>
            </a:r>
          </a:p>
          <a:p>
            <a:r>
              <a:rPr lang="en-US" dirty="0" smtClean="0"/>
              <a:t>So having a bad record, hinders your chances of getting promoted.</a:t>
            </a:r>
          </a:p>
          <a:p>
            <a:endParaRPr lang="en-US" dirty="0"/>
          </a:p>
          <a:p>
            <a:r>
              <a:rPr lang="en-US" dirty="0" smtClean="0"/>
              <a:t>Another consideration is the (</a:t>
            </a:r>
            <a:r>
              <a:rPr lang="en-US" b="1" dirty="0" smtClean="0"/>
              <a:t>Division) </a:t>
            </a:r>
            <a:r>
              <a:rPr lang="en-US" dirty="0" smtClean="0"/>
              <a:t>feature, that describes the field each staff works, so we want to know which of the fields, has the highest promotion from past records.</a:t>
            </a:r>
          </a:p>
          <a:p>
            <a:r>
              <a:rPr lang="en-US" dirty="0" smtClean="0"/>
              <a:t>The company has </a:t>
            </a:r>
            <a:r>
              <a:rPr lang="en-US" b="1" dirty="0" smtClean="0"/>
              <a:t>9 </a:t>
            </a:r>
            <a:r>
              <a:rPr lang="en-US" dirty="0" smtClean="0"/>
              <a:t>different fields of work</a:t>
            </a:r>
          </a:p>
          <a:p>
            <a:pPr marL="285750" indent="-285750">
              <a:buFont typeface="Arial" panose="020B0604020202020204" pitchFamily="34" charset="0"/>
              <a:buChar char="•"/>
            </a:pPr>
            <a:r>
              <a:rPr lang="en-US" b="1" dirty="0"/>
              <a:t>Commercial Sales and </a:t>
            </a:r>
            <a:r>
              <a:rPr lang="en-US" b="1" dirty="0" smtClean="0"/>
              <a:t>Marketing – </a:t>
            </a:r>
            <a:r>
              <a:rPr lang="en-US" dirty="0" smtClean="0"/>
              <a:t>in which 7.19% were promoted</a:t>
            </a:r>
          </a:p>
        </p:txBody>
      </p:sp>
    </p:spTree>
    <p:extLst>
      <p:ext uri="{BB962C8B-B14F-4D97-AF65-F5344CB8AC3E}">
        <p14:creationId xmlns:p14="http://schemas.microsoft.com/office/powerpoint/2010/main" val="2216258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0838" y="1477667"/>
            <a:ext cx="11380773" cy="5173986"/>
          </a:xfrm>
        </p:spPr>
        <p:txBody>
          <a:bodyPr/>
          <a:lstStyle/>
          <a:p>
            <a:pPr marL="285750" indent="-285750">
              <a:buFont typeface="Arial" panose="020B0604020202020204" pitchFamily="34" charset="0"/>
              <a:buChar char="•"/>
            </a:pPr>
            <a:r>
              <a:rPr lang="en-US" b="1" dirty="0"/>
              <a:t>Customer Support and Field </a:t>
            </a:r>
            <a:r>
              <a:rPr lang="en-US" b="1" dirty="0" smtClean="0"/>
              <a:t>Operations –</a:t>
            </a:r>
            <a:r>
              <a:rPr lang="en-US" dirty="0" smtClean="0"/>
              <a:t> in which 8.83% were promoted</a:t>
            </a:r>
          </a:p>
          <a:p>
            <a:pPr marL="285750" indent="-285750">
              <a:buFont typeface="Arial" panose="020B0604020202020204" pitchFamily="34" charset="0"/>
              <a:buChar char="•"/>
            </a:pPr>
            <a:r>
              <a:rPr lang="en-US" b="1" dirty="0"/>
              <a:t>Sourcing and </a:t>
            </a:r>
            <a:r>
              <a:rPr lang="en-US" b="1" dirty="0" smtClean="0"/>
              <a:t>Purchasing</a:t>
            </a:r>
            <a:r>
              <a:rPr lang="en-US" dirty="0" smtClean="0"/>
              <a:t> – in which 9.68% were promoted</a:t>
            </a:r>
          </a:p>
          <a:p>
            <a:pPr marL="285750" indent="-285750">
              <a:buFont typeface="Arial" panose="020B0604020202020204" pitchFamily="34" charset="0"/>
              <a:buChar char="•"/>
            </a:pPr>
            <a:r>
              <a:rPr lang="en-US" b="1" dirty="0"/>
              <a:t>Information Technology and Solution </a:t>
            </a:r>
            <a:r>
              <a:rPr lang="en-US" b="1" dirty="0" smtClean="0"/>
              <a:t>Support – </a:t>
            </a:r>
            <a:r>
              <a:rPr lang="en-US" dirty="0" smtClean="0"/>
              <a:t>in which 10.74% were promoted</a:t>
            </a:r>
          </a:p>
          <a:p>
            <a:pPr marL="285750" indent="-285750">
              <a:buFont typeface="Arial" panose="020B0604020202020204" pitchFamily="34" charset="0"/>
              <a:buChar char="•"/>
            </a:pPr>
            <a:r>
              <a:rPr lang="en-US" b="1" dirty="0"/>
              <a:t>Information and </a:t>
            </a:r>
            <a:r>
              <a:rPr lang="en-US" b="1" dirty="0" smtClean="0"/>
              <a:t>Strategy – </a:t>
            </a:r>
            <a:r>
              <a:rPr lang="en-US" dirty="0" smtClean="0"/>
              <a:t>in which 9.35% were promoted</a:t>
            </a:r>
          </a:p>
          <a:p>
            <a:pPr marL="285750" indent="-285750">
              <a:buFont typeface="Arial" panose="020B0604020202020204" pitchFamily="34" charset="0"/>
              <a:buChar char="•"/>
            </a:pPr>
            <a:r>
              <a:rPr lang="en-US" b="1" dirty="0"/>
              <a:t>People/HR </a:t>
            </a:r>
            <a:r>
              <a:rPr lang="en-US" b="1" dirty="0" smtClean="0"/>
              <a:t>Management –</a:t>
            </a:r>
            <a:r>
              <a:rPr lang="en-US" dirty="0" smtClean="0"/>
              <a:t> in which 5.69% were promoted</a:t>
            </a:r>
          </a:p>
          <a:p>
            <a:pPr marL="285750" indent="-285750">
              <a:buFont typeface="Arial" panose="020B0604020202020204" pitchFamily="34" charset="0"/>
              <a:buChar char="•"/>
            </a:pPr>
            <a:r>
              <a:rPr lang="en-US" b="1" dirty="0"/>
              <a:t>Regulatory and Legal </a:t>
            </a:r>
            <a:r>
              <a:rPr lang="en-US" b="1" dirty="0" smtClean="0"/>
              <a:t>services – </a:t>
            </a:r>
            <a:r>
              <a:rPr lang="en-US" dirty="0" smtClean="0"/>
              <a:t>in which 5.59% were promoted</a:t>
            </a:r>
          </a:p>
          <a:p>
            <a:pPr marL="285750" indent="-285750">
              <a:buFont typeface="Arial" panose="020B0604020202020204" pitchFamily="34" charset="0"/>
              <a:buChar char="•"/>
            </a:pPr>
            <a:r>
              <a:rPr lang="en-US" b="1" dirty="0"/>
              <a:t>Research and </a:t>
            </a:r>
            <a:r>
              <a:rPr lang="en-US" b="1" dirty="0" smtClean="0"/>
              <a:t>Innovation – </a:t>
            </a:r>
            <a:r>
              <a:rPr lang="en-US" dirty="0" smtClean="0"/>
              <a:t>in which 6.17% were promoted</a:t>
            </a:r>
          </a:p>
          <a:p>
            <a:pPr marL="285750" indent="-285750">
              <a:buFont typeface="Arial" panose="020B0604020202020204" pitchFamily="34" charset="0"/>
              <a:buChar char="•"/>
            </a:pPr>
            <a:r>
              <a:rPr lang="en-US" b="1" dirty="0"/>
              <a:t>Business Finance </a:t>
            </a:r>
            <a:r>
              <a:rPr lang="en-US" b="1" dirty="0" smtClean="0"/>
              <a:t>Operations – </a:t>
            </a:r>
            <a:r>
              <a:rPr lang="en-US" dirty="0" smtClean="0"/>
              <a:t>in which 8.17% were promoted</a:t>
            </a:r>
            <a:endParaRPr lang="en-US" dirty="0"/>
          </a:p>
        </p:txBody>
      </p:sp>
    </p:spTree>
    <p:extLst>
      <p:ext uri="{BB962C8B-B14F-4D97-AF65-F5344CB8AC3E}">
        <p14:creationId xmlns:p14="http://schemas.microsoft.com/office/powerpoint/2010/main" val="691210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493</TotalTime>
  <Words>1195</Words>
  <Application>Microsoft Office PowerPoint</Application>
  <PresentationFormat>Widescreen</PresentationFormat>
  <Paragraphs>94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WelcomeDoc</vt:lpstr>
      <vt:lpstr>MR YAKUBU PROMOTION</vt:lpstr>
      <vt:lpstr>PROBLEM DESCRIPTION</vt:lpstr>
      <vt:lpstr>Visualization (A look of the dataset)</vt:lpstr>
      <vt:lpstr>Analyzation</vt:lpstr>
      <vt:lpstr>Analyzation</vt:lpstr>
      <vt:lpstr>Analyzation</vt:lpstr>
      <vt:lpstr>Analyzation</vt:lpstr>
      <vt:lpstr>Analyzaaaatiion 😫😫😫</vt:lpstr>
      <vt:lpstr>PowerPoint Presentation</vt:lpstr>
      <vt:lpstr>PowerPoint Presentation</vt:lpstr>
      <vt:lpstr>PowerPoint Presentation</vt:lpstr>
      <vt:lpstr>PowerPoint Presentation</vt:lpstr>
      <vt:lpstr>Conclusion</vt:lpstr>
      <vt:lpstr>Result(Conclusion)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 YAKUBU PROMOTION</dc:title>
  <dc:creator>David Erivona</dc:creator>
  <cp:keywords/>
  <cp:lastModifiedBy>David Erivona</cp:lastModifiedBy>
  <cp:revision>22</cp:revision>
  <dcterms:created xsi:type="dcterms:W3CDTF">2021-08-15T08:07:45Z</dcterms:created>
  <dcterms:modified xsi:type="dcterms:W3CDTF">2021-08-18T22:51:08Z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