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442" r:id="rId3"/>
    <p:sldId id="444" r:id="rId4"/>
    <p:sldId id="428" r:id="rId5"/>
    <p:sldId id="429" r:id="rId6"/>
    <p:sldId id="430" r:id="rId7"/>
    <p:sldId id="431" r:id="rId8"/>
    <p:sldId id="432" r:id="rId9"/>
    <p:sldId id="435" r:id="rId10"/>
    <p:sldId id="436" r:id="rId11"/>
    <p:sldId id="437" r:id="rId12"/>
    <p:sldId id="438" r:id="rId13"/>
    <p:sldId id="439" r:id="rId14"/>
    <p:sldId id="440" r:id="rId15"/>
    <p:sldId id="441" r:id="rId16"/>
    <p:sldId id="445" r:id="rId17"/>
    <p:sldId id="446" r:id="rId18"/>
  </p:sldIdLst>
  <p:sldSz cx="9144000" cy="6858000" type="screen4x3"/>
  <p:notesSz cx="6858000" cy="9144000"/>
  <p:defaultTextStyle>
    <a:defPPr>
      <a:defRPr lang="en-ZA"/>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kes, Graham" initials="WG" lastIdx="1" clrIdx="0">
    <p:extLst>
      <p:ext uri="{19B8F6BF-5375-455C-9EA6-DF929625EA0E}">
        <p15:presenceInfo xmlns:p15="http://schemas.microsoft.com/office/powerpoint/2012/main" userId="S-1-5-21-66081788-462978661-1268862865-297609" providerId="AD"/>
      </p:ext>
    </p:extLst>
  </p:cmAuthor>
  <p:cmAuthor id="2" name="Tobias Spears" initials="TS" lastIdx="2" clrIdx="1">
    <p:extLst>
      <p:ext uri="{19B8F6BF-5375-455C-9EA6-DF929625EA0E}">
        <p15:presenceInfo xmlns:p15="http://schemas.microsoft.com/office/powerpoint/2012/main" userId="S::tobias.spears@spearsagilesolutions.com::7643a0e9-2883-41e1-b6e0-9444506add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5F7"/>
    <a:srgbClr val="04047C"/>
    <a:srgbClr val="FF9D1A"/>
    <a:srgbClr val="88BD2F"/>
    <a:srgbClr val="006699"/>
    <a:srgbClr val="0070B1"/>
    <a:srgbClr val="E48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405" autoAdjust="0"/>
  </p:normalViewPr>
  <p:slideViewPr>
    <p:cSldViewPr snapToGrid="0" snapToObjects="1">
      <p:cViewPr varScale="1">
        <p:scale>
          <a:sx n="93" d="100"/>
          <a:sy n="93" d="100"/>
        </p:scale>
        <p:origin x="33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4-25T16:28:25.517" idx="2">
    <p:pos x="4867" y="1521"/>
    <p:text>If using the four components rather than the angles, aplitude, and phase, are the upper bounds for each component unbounded?</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B9785889-A136-4B49-9C0F-8A0560695A57}" type="datetimeFigureOut">
              <a:rPr lang="en-ZA" altLang="en-US"/>
              <a:pPr>
                <a:defRPr/>
              </a:pPr>
              <a:t>2021/04/25</a:t>
            </a:fld>
            <a:endParaRPr lang="en-ZA"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94A9E61C-7CB4-4CE4-A04B-8D2BB8053AA3}" type="slidenum">
              <a:rPr lang="en-ZA" altLang="en-US"/>
              <a:pPr>
                <a:defRPr/>
              </a:pPr>
              <a:t>‹#›</a:t>
            </a:fld>
            <a:endParaRPr lang="en-ZA" altLang="en-US"/>
          </a:p>
        </p:txBody>
      </p:sp>
    </p:spTree>
    <p:extLst>
      <p:ext uri="{BB962C8B-B14F-4D97-AF65-F5344CB8AC3E}">
        <p14:creationId xmlns:p14="http://schemas.microsoft.com/office/powerpoint/2010/main" val="31560405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94A9E61C-7CB4-4CE4-A04B-8D2BB8053AA3}" type="slidenum">
              <a:rPr lang="en-ZA" altLang="en-US" smtClean="0"/>
              <a:pPr>
                <a:defRPr/>
              </a:pPr>
              <a:t>1</a:t>
            </a:fld>
            <a:endParaRPr lang="en-ZA" altLang="en-US"/>
          </a:p>
        </p:txBody>
      </p:sp>
    </p:spTree>
    <p:extLst>
      <p:ext uri="{BB962C8B-B14F-4D97-AF65-F5344CB8AC3E}">
        <p14:creationId xmlns:p14="http://schemas.microsoft.com/office/powerpoint/2010/main" val="25403489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26739"/>
            <a:ext cx="9144000" cy="5473898"/>
          </a:xfrm>
          <a:prstGeom prst="rect">
            <a:avLst/>
          </a:prstGeom>
        </p:spPr>
      </p:pic>
      <p:sp>
        <p:nvSpPr>
          <p:cNvPr id="8" name="Title 1"/>
          <p:cNvSpPr>
            <a:spLocks noGrp="1"/>
          </p:cNvSpPr>
          <p:nvPr>
            <p:ph type="title"/>
          </p:nvPr>
        </p:nvSpPr>
        <p:spPr>
          <a:xfrm>
            <a:off x="1743486" y="1859449"/>
            <a:ext cx="5659200" cy="692150"/>
          </a:xfrm>
          <a:prstGeom prst="rect">
            <a:avLst/>
          </a:prstGeom>
        </p:spPr>
        <p:txBody>
          <a:bodyPr lIns="0" tIns="0" rIns="0" bIns="0" rtlCol="0">
            <a:noAutofit/>
          </a:bodyPr>
          <a:lstStyle>
            <a:lvl1pPr algn="ctr">
              <a:defRPr lang="en-GB" sz="2800" b="1">
                <a:solidFill>
                  <a:srgbClr val="376092"/>
                </a:solidFill>
              </a:defRPr>
            </a:lvl1pPr>
          </a:lstStyle>
          <a:p>
            <a:pPr lvl="0"/>
            <a:r>
              <a:rPr lang="en-US"/>
              <a:t>Click to edit Master title style</a:t>
            </a:r>
            <a:endParaRPr lang="en-GB" dirty="0"/>
          </a:p>
        </p:txBody>
      </p:sp>
      <p:sp>
        <p:nvSpPr>
          <p:cNvPr id="10" name="Text Placeholder 7"/>
          <p:cNvSpPr>
            <a:spLocks noGrp="1"/>
          </p:cNvSpPr>
          <p:nvPr>
            <p:ph type="body" sz="quarter" idx="11"/>
          </p:nvPr>
        </p:nvSpPr>
        <p:spPr>
          <a:xfrm>
            <a:off x="1743486" y="2743151"/>
            <a:ext cx="5659200" cy="217855"/>
          </a:xfrm>
        </p:spPr>
        <p:txBody>
          <a:bodyPr lIns="0" tIns="0" rIns="0" bIns="0" rtlCol="0" anchor="ctr">
            <a:noAutofit/>
          </a:bodyPr>
          <a:lstStyle>
            <a:lvl1pPr algn="ctr">
              <a:buFontTx/>
              <a:buNone/>
              <a:tabLst/>
              <a:defRPr lang="en-US" sz="1400" smtClean="0">
                <a:solidFill>
                  <a:srgbClr val="404040"/>
                </a:solidFill>
              </a:defRPr>
            </a:lvl1pPr>
            <a:lvl2pPr marL="0" indent="0">
              <a:buFontTx/>
              <a:buNone/>
              <a:tabLst/>
              <a:defRPr lang="en-US" smtClean="0"/>
            </a:lvl2pPr>
            <a:lvl3pPr marL="1588" indent="0">
              <a:buFontTx/>
              <a:buNone/>
              <a:tabLst/>
              <a:defRPr lang="en-US" smtClean="0"/>
            </a:lvl3pPr>
            <a:lvl4pPr marL="0" indent="0">
              <a:buFontTx/>
              <a:buNone/>
              <a:tabLst/>
              <a:defRPr lang="en-US" smtClean="0"/>
            </a:lvl4pPr>
            <a:lvl5pPr marL="0" indent="0">
              <a:buFontTx/>
              <a:buNone/>
              <a:tabLst/>
              <a:defRPr lang="en-GB"/>
            </a:lvl5pPr>
          </a:lstStyle>
          <a:p>
            <a:pPr lvl="0"/>
            <a:r>
              <a:rPr lang="en-US" dirty="0"/>
              <a:t>Click to edit Master text styles</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9083" y="5940257"/>
            <a:ext cx="819150" cy="752475"/>
          </a:xfrm>
          <a:prstGeom prst="rect">
            <a:avLst/>
          </a:prstGeom>
        </p:spPr>
      </p:pic>
      <p:graphicFrame>
        <p:nvGraphicFramePr>
          <p:cNvPr id="4" name="Object 3"/>
          <p:cNvGraphicFramePr>
            <a:graphicFrameLocks noChangeAspect="1"/>
          </p:cNvGraphicFramePr>
          <p:nvPr userDrawn="1"/>
        </p:nvGraphicFramePr>
        <p:xfrm>
          <a:off x="0" y="0"/>
          <a:ext cx="3883025" cy="2193925"/>
        </p:xfrm>
        <a:graphic>
          <a:graphicData uri="http://schemas.openxmlformats.org/presentationml/2006/ole">
            <mc:AlternateContent xmlns:mc="http://schemas.openxmlformats.org/markup-compatibility/2006">
              <mc:Choice xmlns:v="urn:schemas-microsoft-com:vml" Requires="v">
                <p:oleObj name="CorelDRAW" r:id="rId4" imgW="3870360" imgH="2191320" progId="">
                  <p:embed/>
                </p:oleObj>
              </mc:Choice>
              <mc:Fallback>
                <p:oleObj name="CorelDRAW" r:id="rId4" imgW="3870360" imgH="2191320" progId="">
                  <p:embed/>
                  <p:pic>
                    <p:nvPicPr>
                      <p:cNvPr id="0" name="Picture 9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883025" cy="219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Straight Connector 6"/>
          <p:cNvCxnSpPr/>
          <p:nvPr userDrawn="1"/>
        </p:nvCxnSpPr>
        <p:spPr>
          <a:xfrm>
            <a:off x="2199861" y="1404730"/>
            <a:ext cx="1842866" cy="27299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1948070" y="1404730"/>
            <a:ext cx="968802" cy="3548270"/>
          </a:xfrm>
          <a:prstGeom prst="line">
            <a:avLst/>
          </a:prstGeom>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2791777" y="4507230"/>
            <a:ext cx="1376045" cy="106680"/>
            <a:chOff x="3883025" y="4709160"/>
            <a:chExt cx="1376045" cy="106680"/>
          </a:xfrm>
          <a:scene3d>
            <a:camera prst="orthographicFront">
              <a:rot lat="0" lon="0" rev="2100000"/>
            </a:camera>
            <a:lightRig rig="threePt" dir="t"/>
          </a:scene3d>
        </p:grpSpPr>
        <p:sp>
          <p:nvSpPr>
            <p:cNvPr id="14" name="Rectangle 13"/>
            <p:cNvSpPr/>
            <p:nvPr userDrawn="1"/>
          </p:nvSpPr>
          <p:spPr>
            <a:xfrm>
              <a:off x="3883025"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008120"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4133215"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258310"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4383405"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4508500"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4633595"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4758690"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883785"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5008880"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5133975" y="4709160"/>
              <a:ext cx="125095" cy="106680"/>
            </a:xfrm>
            <a:prstGeom prst="rect">
              <a:avLst/>
            </a:prstGeom>
            <a:noFill/>
            <a:ln w="1905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6894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Placeholder 28"/>
          <p:cNvSpPr>
            <a:spLocks noGrp="1"/>
          </p:cNvSpPr>
          <p:nvPr>
            <p:ph type="title"/>
          </p:nvPr>
        </p:nvSpPr>
        <p:spPr>
          <a:xfrm>
            <a:off x="457200" y="8549"/>
            <a:ext cx="8229600" cy="756156"/>
          </a:xfrm>
          <a:prstGeom prst="rect">
            <a:avLst/>
          </a:prstGeom>
        </p:spPr>
        <p:txBody>
          <a:bodyPr rtlCol="0">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410367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37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Text Page - AfriGIS">
    <p:spTree>
      <p:nvGrpSpPr>
        <p:cNvPr id="1" name=""/>
        <p:cNvGrpSpPr/>
        <p:nvPr/>
      </p:nvGrpSpPr>
      <p:grpSpPr>
        <a:xfrm>
          <a:off x="0" y="0"/>
          <a:ext cx="0" cy="0"/>
          <a:chOff x="0" y="0"/>
          <a:chExt cx="0" cy="0"/>
        </a:xfrm>
      </p:grpSpPr>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7257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28"/>
          <p:cNvSpPr>
            <a:spLocks noGrp="1"/>
          </p:cNvSpPr>
          <p:nvPr>
            <p:ph type="title"/>
          </p:nvPr>
        </p:nvSpPr>
        <p:spPr>
          <a:xfrm>
            <a:off x="457200" y="8549"/>
            <a:ext cx="8229600" cy="753452"/>
          </a:xfrm>
          <a:prstGeom prst="rect">
            <a:avLst/>
          </a:prstGeom>
        </p:spPr>
        <p:txBody>
          <a:bodyPr rtlCol="0">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4286280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29304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27187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8"/>
          <p:cNvSpPr>
            <a:spLocks noGrp="1"/>
          </p:cNvSpPr>
          <p:nvPr>
            <p:ph type="title"/>
          </p:nvPr>
        </p:nvSpPr>
        <p:spPr bwMode="auto">
          <a:xfrm>
            <a:off x="457200" y="7938"/>
            <a:ext cx="822960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ZA" altLang="en-US"/>
          </a:p>
        </p:txBody>
      </p:sp>
      <p:sp>
        <p:nvSpPr>
          <p:cNvPr id="1027" name="Text Placeholder 2"/>
          <p:cNvSpPr>
            <a:spLocks noGrp="1"/>
          </p:cNvSpPr>
          <p:nvPr>
            <p:ph type="body" idx="1"/>
          </p:nvPr>
        </p:nvSpPr>
        <p:spPr bwMode="auto">
          <a:xfrm>
            <a:off x="479425" y="1484313"/>
            <a:ext cx="8207375"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ZA" altLang="en-US" dirty="0"/>
          </a:p>
        </p:txBody>
      </p:sp>
      <p:sp>
        <p:nvSpPr>
          <p:cNvPr id="11" name="Slide Number Placeholder 5"/>
          <p:cNvSpPr txBox="1">
            <a:spLocks/>
          </p:cNvSpPr>
          <p:nvPr/>
        </p:nvSpPr>
        <p:spPr>
          <a:xfrm>
            <a:off x="2935288" y="6581582"/>
            <a:ext cx="3589248" cy="138499"/>
          </a:xfrm>
          <a:prstGeom prst="rect">
            <a:avLst/>
          </a:prstGeom>
        </p:spPr>
        <p:txBody>
          <a:bodyPr wrap="square" lIns="0" tIns="0" rIns="0" bIns="0" anchor="ctr">
            <a:spAutoFit/>
          </a:bodyPr>
          <a:lstStyle>
            <a:defPPr>
              <a:defRPr lang="en-US"/>
            </a:defPPr>
            <a:lvl1pPr marL="0" algn="l" defTabSz="914400" rtl="0" eaLnBrk="1" latinLnBrk="0" hangingPunct="1">
              <a:defRPr sz="1000" kern="1200">
                <a:solidFill>
                  <a:schemeClr val="tx1">
                    <a:tint val="75000"/>
                  </a:schemeClr>
                </a:solidFill>
                <a:latin typeface="Arial"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GB" sz="900" dirty="0"/>
              <a:t>ISO/TC211 Geographic information/Geomatics   </a:t>
            </a:r>
          </a:p>
        </p:txBody>
      </p:sp>
      <p:cxnSp>
        <p:nvCxnSpPr>
          <p:cNvPr id="13" name="Straight Connector 12"/>
          <p:cNvCxnSpPr/>
          <p:nvPr/>
        </p:nvCxnSpPr>
        <p:spPr>
          <a:xfrm>
            <a:off x="919163" y="6332538"/>
            <a:ext cx="0" cy="525462"/>
          </a:xfrm>
          <a:prstGeom prst="line">
            <a:avLst/>
          </a:prstGeom>
          <a:ln w="12700">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33" name="TextBox 13"/>
          <p:cNvSpPr txBox="1">
            <a:spLocks noChangeArrowheads="1"/>
          </p:cNvSpPr>
          <p:nvPr userDrawn="1"/>
        </p:nvSpPr>
        <p:spPr bwMode="auto">
          <a:xfrm>
            <a:off x="7243763" y="6503988"/>
            <a:ext cx="200025"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MS PGothic" pitchFamily="34" charset="-128"/>
              </a:defRPr>
            </a:lvl1pPr>
            <a:lvl2pPr marL="742950" indent="-285750">
              <a:defRPr>
                <a:solidFill>
                  <a:schemeClr val="tx1"/>
                </a:solidFill>
                <a:latin typeface="Calibri" pitchFamily="34" charset="0"/>
                <a:ea typeface="MS PGothic" pitchFamily="34" charset="-128"/>
              </a:defRPr>
            </a:lvl2pPr>
            <a:lvl3pPr marL="1143000" indent="-228600">
              <a:defRPr>
                <a:solidFill>
                  <a:schemeClr val="tx1"/>
                </a:solidFill>
                <a:latin typeface="Calibri" pitchFamily="34" charset="0"/>
                <a:ea typeface="MS PGothic" pitchFamily="34" charset="-128"/>
              </a:defRPr>
            </a:lvl3pPr>
            <a:lvl4pPr marL="1600200" indent="-228600">
              <a:defRPr>
                <a:solidFill>
                  <a:schemeClr val="tx1"/>
                </a:solidFill>
                <a:latin typeface="Calibri" pitchFamily="34" charset="0"/>
                <a:ea typeface="MS PGothic" pitchFamily="34" charset="-128"/>
              </a:defRPr>
            </a:lvl4pPr>
            <a:lvl5pPr marL="2057400" indent="-228600">
              <a:defRPr>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a:solidFill>
                  <a:schemeClr val="tx1"/>
                </a:solidFill>
                <a:latin typeface="Calibri" pitchFamily="34" charset="0"/>
                <a:ea typeface="MS PGothic" pitchFamily="34" charset="-128"/>
              </a:defRPr>
            </a:lvl9pPr>
          </a:lstStyle>
          <a:p>
            <a:pPr>
              <a:defRPr/>
            </a:pPr>
            <a:fld id="{DB66488F-F4CE-4FFA-823B-A9FE1B6D5156}" type="slidenum">
              <a:rPr lang="en-GB" altLang="en-US" sz="900" smtClean="0">
                <a:solidFill>
                  <a:schemeClr val="tx2"/>
                </a:solidFill>
                <a:latin typeface="Arial" pitchFamily="34" charset="0"/>
                <a:cs typeface="Arial" pitchFamily="34" charset="0"/>
              </a:rPr>
              <a:pPr>
                <a:defRPr/>
              </a:pPr>
              <a:t>‹#›</a:t>
            </a:fld>
            <a:endParaRPr lang="en-GB" altLang="en-US" sz="900" dirty="0">
              <a:solidFill>
                <a:schemeClr val="tx2"/>
              </a:solidFill>
              <a:latin typeface="Arial" pitchFamily="34" charset="0"/>
              <a:cs typeface="Arial" pitchFamily="34" charset="0"/>
            </a:endParaRPr>
          </a:p>
        </p:txBody>
      </p:sp>
      <p:cxnSp>
        <p:nvCxnSpPr>
          <p:cNvPr id="25" name="Straight Connector 24"/>
          <p:cNvCxnSpPr/>
          <p:nvPr/>
        </p:nvCxnSpPr>
        <p:spPr>
          <a:xfrm>
            <a:off x="2752725" y="6332538"/>
            <a:ext cx="0" cy="525462"/>
          </a:xfrm>
          <a:prstGeom prst="line">
            <a:avLst/>
          </a:prstGeom>
          <a:ln w="12700">
            <a:solidFill>
              <a:schemeClr val="accent2">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0" r:id="rId1"/>
    <p:sldLayoutId id="2147483746" r:id="rId2"/>
    <p:sldLayoutId id="2147483747" r:id="rId3"/>
    <p:sldLayoutId id="2147483751" r:id="rId4"/>
    <p:sldLayoutId id="2147483748" r:id="rId5"/>
    <p:sldLayoutId id="2147483749" r:id="rId6"/>
  </p:sldLayoutIdLst>
  <p:txStyles>
    <p:titleStyle>
      <a:lvl1pPr algn="ctr" defTabSz="457200" rtl="0" eaLnBrk="1" fontAlgn="base" hangingPunct="1">
        <a:spcBef>
          <a:spcPct val="0"/>
        </a:spcBef>
        <a:spcAft>
          <a:spcPct val="0"/>
        </a:spcAft>
        <a:defRPr sz="2800" kern="1200">
          <a:solidFill>
            <a:srgbClr val="376092"/>
          </a:solidFill>
          <a:latin typeface="Arial"/>
          <a:ea typeface="MS PGothic" pitchFamily="34" charset="-128"/>
          <a:cs typeface="Arial"/>
        </a:defRPr>
      </a:lvl1pPr>
      <a:lvl2pPr algn="ctr" defTabSz="457200" rtl="0" eaLnBrk="1" fontAlgn="base" hangingPunct="1">
        <a:spcBef>
          <a:spcPct val="0"/>
        </a:spcBef>
        <a:spcAft>
          <a:spcPct val="0"/>
        </a:spcAft>
        <a:defRPr sz="2800">
          <a:solidFill>
            <a:srgbClr val="376092"/>
          </a:solidFill>
          <a:latin typeface="Arial" pitchFamily="34" charset="0"/>
          <a:ea typeface="MS PGothic" pitchFamily="34" charset="-128"/>
          <a:cs typeface="Arial" charset="0"/>
        </a:defRPr>
      </a:lvl2pPr>
      <a:lvl3pPr algn="ctr" defTabSz="457200" rtl="0" eaLnBrk="1" fontAlgn="base" hangingPunct="1">
        <a:spcBef>
          <a:spcPct val="0"/>
        </a:spcBef>
        <a:spcAft>
          <a:spcPct val="0"/>
        </a:spcAft>
        <a:defRPr sz="2800">
          <a:solidFill>
            <a:srgbClr val="376092"/>
          </a:solidFill>
          <a:latin typeface="Arial" pitchFamily="34" charset="0"/>
          <a:ea typeface="MS PGothic" pitchFamily="34" charset="-128"/>
          <a:cs typeface="Arial" charset="0"/>
        </a:defRPr>
      </a:lvl3pPr>
      <a:lvl4pPr algn="ctr" defTabSz="457200" rtl="0" eaLnBrk="1" fontAlgn="base" hangingPunct="1">
        <a:spcBef>
          <a:spcPct val="0"/>
        </a:spcBef>
        <a:spcAft>
          <a:spcPct val="0"/>
        </a:spcAft>
        <a:defRPr sz="2800">
          <a:solidFill>
            <a:srgbClr val="376092"/>
          </a:solidFill>
          <a:latin typeface="Arial" pitchFamily="34" charset="0"/>
          <a:ea typeface="MS PGothic" pitchFamily="34" charset="-128"/>
          <a:cs typeface="Arial" charset="0"/>
        </a:defRPr>
      </a:lvl4pPr>
      <a:lvl5pPr algn="ctr" defTabSz="457200" rtl="0" eaLnBrk="1" fontAlgn="base" hangingPunct="1">
        <a:spcBef>
          <a:spcPct val="0"/>
        </a:spcBef>
        <a:spcAft>
          <a:spcPct val="0"/>
        </a:spcAft>
        <a:defRPr sz="2800">
          <a:solidFill>
            <a:srgbClr val="376092"/>
          </a:solidFill>
          <a:latin typeface="Arial" pitchFamily="34" charset="0"/>
          <a:ea typeface="MS PGothic" pitchFamily="34" charset="-128"/>
          <a:cs typeface="Arial" charset="0"/>
        </a:defRPr>
      </a:lvl5pPr>
      <a:lvl6pPr marL="457200" algn="ctr" defTabSz="457200" rtl="0" eaLnBrk="1" fontAlgn="base" hangingPunct="1">
        <a:spcBef>
          <a:spcPct val="0"/>
        </a:spcBef>
        <a:spcAft>
          <a:spcPct val="0"/>
        </a:spcAft>
        <a:defRPr sz="2800">
          <a:solidFill>
            <a:srgbClr val="376092"/>
          </a:solidFill>
          <a:latin typeface="Arial" pitchFamily="34" charset="0"/>
          <a:ea typeface="MS PGothic" pitchFamily="34" charset="-128"/>
        </a:defRPr>
      </a:lvl6pPr>
      <a:lvl7pPr marL="914400" algn="ctr" defTabSz="457200" rtl="0" eaLnBrk="1" fontAlgn="base" hangingPunct="1">
        <a:spcBef>
          <a:spcPct val="0"/>
        </a:spcBef>
        <a:spcAft>
          <a:spcPct val="0"/>
        </a:spcAft>
        <a:defRPr sz="2800">
          <a:solidFill>
            <a:srgbClr val="376092"/>
          </a:solidFill>
          <a:latin typeface="Arial" pitchFamily="34" charset="0"/>
          <a:ea typeface="MS PGothic" pitchFamily="34" charset="-128"/>
        </a:defRPr>
      </a:lvl7pPr>
      <a:lvl8pPr marL="1371600" algn="ctr" defTabSz="457200" rtl="0" eaLnBrk="1" fontAlgn="base" hangingPunct="1">
        <a:spcBef>
          <a:spcPct val="0"/>
        </a:spcBef>
        <a:spcAft>
          <a:spcPct val="0"/>
        </a:spcAft>
        <a:defRPr sz="2800">
          <a:solidFill>
            <a:srgbClr val="376092"/>
          </a:solidFill>
          <a:latin typeface="Arial" pitchFamily="34" charset="0"/>
          <a:ea typeface="MS PGothic" pitchFamily="34" charset="-128"/>
        </a:defRPr>
      </a:lvl8pPr>
      <a:lvl9pPr marL="1828800" algn="ctr" defTabSz="457200" rtl="0" eaLnBrk="1" fontAlgn="base" hangingPunct="1">
        <a:spcBef>
          <a:spcPct val="0"/>
        </a:spcBef>
        <a:spcAft>
          <a:spcPct val="0"/>
        </a:spcAft>
        <a:defRPr sz="2800">
          <a:solidFill>
            <a:srgbClr val="376092"/>
          </a:solidFill>
          <a:latin typeface="Arial" pitchFamily="34" charset="0"/>
          <a:ea typeface="MS PGothic" pitchFamily="34" charset="-128"/>
        </a:defRPr>
      </a:lvl9pPr>
    </p:titleStyle>
    <p:bodyStyle>
      <a:lvl1pPr marL="342900" indent="-342900" algn="l" defTabSz="457200" rtl="0" eaLnBrk="1" fontAlgn="base" hangingPunct="1">
        <a:spcBef>
          <a:spcPct val="20000"/>
        </a:spcBef>
        <a:spcAft>
          <a:spcPct val="0"/>
        </a:spcAft>
        <a:buFont typeface="Arial" charset="0"/>
        <a:buChar char="•"/>
        <a:defRPr sz="2800" kern="1200">
          <a:solidFill>
            <a:schemeClr val="tx1">
              <a:lumMod val="75000"/>
              <a:lumOff val="25000"/>
            </a:schemeClr>
          </a:solidFill>
          <a:latin typeface="Arial"/>
          <a:ea typeface="MS PGothic" pitchFamily="34" charset="-128"/>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lumMod val="75000"/>
              <a:lumOff val="25000"/>
            </a:schemeClr>
          </a:solidFill>
          <a:latin typeface="Arial"/>
          <a:ea typeface="MS PGothic" pitchFamily="34" charset="-128"/>
          <a:cs typeface="Arial"/>
        </a:defRPr>
      </a:lvl2pPr>
      <a:lvl3pPr marL="1143000" indent="-228600" algn="l" defTabSz="457200" rtl="0" eaLnBrk="1" fontAlgn="base" hangingPunct="1">
        <a:spcBef>
          <a:spcPct val="20000"/>
        </a:spcBef>
        <a:spcAft>
          <a:spcPct val="0"/>
        </a:spcAft>
        <a:buFont typeface="Arial" charset="0"/>
        <a:buChar char="•"/>
        <a:defRPr sz="2000" kern="1200">
          <a:solidFill>
            <a:schemeClr val="tx1">
              <a:lumMod val="75000"/>
              <a:lumOff val="25000"/>
            </a:schemeClr>
          </a:solidFill>
          <a:latin typeface="Arial"/>
          <a:ea typeface="MS PGothic" pitchFamily="34" charset="-128"/>
          <a:cs typeface="Arial"/>
        </a:defRPr>
      </a:lvl3pPr>
      <a:lvl4pPr marL="1600200" indent="-228600" algn="l" defTabSz="457200" rtl="0" eaLnBrk="1" fontAlgn="base" hangingPunct="1">
        <a:spcBef>
          <a:spcPct val="20000"/>
        </a:spcBef>
        <a:spcAft>
          <a:spcPct val="0"/>
        </a:spcAft>
        <a:buFont typeface="Arial" charset="0"/>
        <a:buChar char="–"/>
        <a:defRPr kern="1200">
          <a:solidFill>
            <a:schemeClr val="tx1">
              <a:lumMod val="75000"/>
              <a:lumOff val="25000"/>
            </a:schemeClr>
          </a:solidFill>
          <a:latin typeface="Arial"/>
          <a:ea typeface="MS PGothic" pitchFamily="34" charset="-128"/>
          <a:cs typeface="Arial"/>
        </a:defRPr>
      </a:lvl4pPr>
      <a:lvl5pPr marL="2057400" indent="-228600" algn="l" defTabSz="457200" rtl="0" eaLnBrk="1" fontAlgn="base" hangingPunct="1">
        <a:spcBef>
          <a:spcPct val="20000"/>
        </a:spcBef>
        <a:spcAft>
          <a:spcPct val="0"/>
        </a:spcAft>
        <a:buFont typeface="Arial" charset="0"/>
        <a:buChar char="»"/>
        <a:defRPr kern="1200">
          <a:solidFill>
            <a:schemeClr val="tx1">
              <a:lumMod val="75000"/>
              <a:lumOff val="25000"/>
            </a:schemeClr>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title"/>
          </p:nvPr>
        </p:nvSpPr>
        <p:spPr>
          <a:xfrm>
            <a:off x="1998133" y="1520190"/>
            <a:ext cx="6152445" cy="1223009"/>
          </a:xfrm>
        </p:spPr>
        <p:txBody>
          <a:bodyPr/>
          <a:lstStyle/>
          <a:p>
            <a:r>
              <a:rPr lang="en-ZA" altLang="en-US" sz="2000" dirty="0">
                <a:latin typeface="Arial" charset="0"/>
                <a:cs typeface="Arial" charset="0"/>
              </a:rPr>
              <a:t>ISO/TS 19159-4 </a:t>
            </a:r>
            <a:r>
              <a:rPr lang="en-CA" altLang="en-US" sz="2000" dirty="0">
                <a:latin typeface="Arial" charset="0"/>
                <a:cs typeface="Arial" charset="0"/>
              </a:rPr>
              <a:t>Calibration and validation of remote sensing imagery sensors — Part 4: Space-borne microwave radiometers</a:t>
            </a:r>
            <a:endParaRPr lang="en-ZA" altLang="en-US" dirty="0">
              <a:latin typeface="Arial" charset="0"/>
              <a:cs typeface="Arial" charset="0"/>
            </a:endParaRPr>
          </a:p>
        </p:txBody>
      </p:sp>
      <p:sp>
        <p:nvSpPr>
          <p:cNvPr id="5" name="Text Placeholder 4"/>
          <p:cNvSpPr>
            <a:spLocks noGrp="1"/>
          </p:cNvSpPr>
          <p:nvPr>
            <p:ph type="body" sz="quarter" idx="11"/>
          </p:nvPr>
        </p:nvSpPr>
        <p:spPr>
          <a:xfrm>
            <a:off x="1743075" y="2743200"/>
            <a:ext cx="5659438" cy="217488"/>
          </a:xfrm>
        </p:spPr>
        <p:txBody>
          <a:bodyPr/>
          <a:lstStyle/>
          <a:p>
            <a:pPr>
              <a:defRPr/>
            </a:pPr>
            <a:r>
              <a:rPr lang="en-CA" dirty="0"/>
              <a:t>Zoom Virtual Meeting</a:t>
            </a:r>
            <a:endParaRPr lang="en-ZA" dirty="0"/>
          </a:p>
        </p:txBody>
      </p:sp>
      <p:sp>
        <p:nvSpPr>
          <p:cNvPr id="2" name="TextBox 1"/>
          <p:cNvSpPr txBox="1"/>
          <p:nvPr/>
        </p:nvSpPr>
        <p:spPr>
          <a:xfrm>
            <a:off x="1520660" y="5867718"/>
            <a:ext cx="4685898" cy="369332"/>
          </a:xfrm>
          <a:prstGeom prst="rect">
            <a:avLst/>
          </a:prstGeom>
        </p:spPr>
        <p:txBody>
          <a:bodyPr wrap="none" rtlCol="0">
            <a:spAutoFit/>
          </a:bodyPr>
          <a:lstStyle/>
          <a:p>
            <a:r>
              <a:rPr lang="en-US" dirty="0">
                <a:solidFill>
                  <a:srgbClr val="376092"/>
                </a:solidFill>
              </a:rPr>
              <a:t>22, Apr. 2021, 9:00 am Eastern Time,  14:00 UTC</a:t>
            </a:r>
          </a:p>
        </p:txBody>
      </p:sp>
      <p:pic>
        <p:nvPicPr>
          <p:cNvPr id="3" name="Picture 2"/>
          <p:cNvPicPr>
            <a:picLocks noChangeAspect="1"/>
          </p:cNvPicPr>
          <p:nvPr/>
        </p:nvPicPr>
        <p:blipFill>
          <a:blip r:embed="rId3"/>
          <a:stretch>
            <a:fillRect/>
          </a:stretch>
        </p:blipFill>
        <p:spPr>
          <a:xfrm>
            <a:off x="6550268" y="5478"/>
            <a:ext cx="2549771" cy="1244959"/>
          </a:xfrm>
          <a:prstGeom prst="rect">
            <a:avLst/>
          </a:prstGeom>
        </p:spPr>
      </p:pic>
      <p:sp>
        <p:nvSpPr>
          <p:cNvPr id="4" name="Rectangle 3"/>
          <p:cNvSpPr/>
          <p:nvPr/>
        </p:nvSpPr>
        <p:spPr>
          <a:xfrm>
            <a:off x="6903993" y="35487"/>
            <a:ext cx="256802" cy="261610"/>
          </a:xfrm>
          <a:prstGeom prst="rect">
            <a:avLst/>
          </a:prstGeom>
          <a:noFill/>
        </p:spPr>
        <p:txBody>
          <a:bodyPr wrap="none" lIns="91440" tIns="45720" rIns="91440" bIns="45720">
            <a:spAutoFit/>
          </a:bodyPr>
          <a:lstStyle/>
          <a:p>
            <a:pPr algn="ctr"/>
            <a:r>
              <a:rPr lang="en-US" sz="1100" b="0" cap="none" spc="0" dirty="0">
                <a:ln w="0"/>
                <a:gradFill>
                  <a:gsLst>
                    <a:gs pos="21000">
                      <a:srgbClr val="53575C"/>
                    </a:gs>
                    <a:gs pos="88000">
                      <a:srgbClr val="C5C7CA"/>
                    </a:gs>
                  </a:gsLst>
                  <a:lin ang="5400000"/>
                </a:gradFill>
                <a:effectLst/>
              </a:rPr>
              <a:t>1</a:t>
            </a:r>
          </a:p>
        </p:txBody>
      </p:sp>
      <p:sp>
        <p:nvSpPr>
          <p:cNvPr id="7" name="Rectangle 6"/>
          <p:cNvSpPr/>
          <p:nvPr/>
        </p:nvSpPr>
        <p:spPr>
          <a:xfrm>
            <a:off x="7696752" y="187887"/>
            <a:ext cx="256802" cy="261610"/>
          </a:xfrm>
          <a:prstGeom prst="rect">
            <a:avLst/>
          </a:prstGeom>
          <a:noFill/>
        </p:spPr>
        <p:txBody>
          <a:bodyPr wrap="none" lIns="91440" tIns="45720" rIns="91440" bIns="45720">
            <a:spAutoFit/>
          </a:bodyPr>
          <a:lstStyle/>
          <a:p>
            <a:pPr algn="ctr"/>
            <a:r>
              <a:rPr lang="en-US" sz="1100" b="0" cap="none" spc="0" dirty="0">
                <a:ln w="0"/>
                <a:gradFill>
                  <a:gsLst>
                    <a:gs pos="21000">
                      <a:srgbClr val="53575C"/>
                    </a:gs>
                    <a:gs pos="88000">
                      <a:srgbClr val="C5C7CA"/>
                    </a:gs>
                  </a:gsLst>
                  <a:lin ang="5400000"/>
                </a:gradFill>
                <a:effectLst/>
              </a:rPr>
              <a:t>2</a:t>
            </a:r>
          </a:p>
        </p:txBody>
      </p:sp>
      <p:sp>
        <p:nvSpPr>
          <p:cNvPr id="8" name="Rectangle 7"/>
          <p:cNvSpPr/>
          <p:nvPr/>
        </p:nvSpPr>
        <p:spPr>
          <a:xfrm>
            <a:off x="8574108" y="449497"/>
            <a:ext cx="256802" cy="261610"/>
          </a:xfrm>
          <a:prstGeom prst="rect">
            <a:avLst/>
          </a:prstGeom>
          <a:noFill/>
        </p:spPr>
        <p:txBody>
          <a:bodyPr wrap="none" lIns="91440" tIns="45720" rIns="91440" bIns="45720">
            <a:spAutoFit/>
          </a:bodyPr>
          <a:lstStyle/>
          <a:p>
            <a:pPr algn="ctr"/>
            <a:r>
              <a:rPr lang="en-US" sz="1100" b="0" cap="none" spc="0" dirty="0">
                <a:ln w="0"/>
                <a:gradFill>
                  <a:gsLst>
                    <a:gs pos="21000">
                      <a:srgbClr val="53575C"/>
                    </a:gs>
                    <a:gs pos="88000">
                      <a:srgbClr val="C5C7CA"/>
                    </a:gs>
                  </a:gsLst>
                  <a:lin ang="5400000"/>
                </a:gradFill>
                <a:effectLst/>
              </a:rPr>
              <a:t>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74618"/>
            <a:ext cx="4853709" cy="4851545"/>
          </a:xfrm>
        </p:spPr>
        <p:txBody>
          <a:bodyPr/>
          <a:lstStyle/>
          <a:p>
            <a:r>
              <a:rPr lang="en-US" altLang="zh-CN" sz="1800" dirty="0">
                <a:solidFill>
                  <a:srgbClr val="5245F7"/>
                </a:solidFill>
                <a:latin typeface="Times New Roman" panose="02020603050405020304" pitchFamily="18" charset="0"/>
                <a:cs typeface="Times New Roman" panose="02020603050405020304" pitchFamily="18" charset="0"/>
              </a:rPr>
              <a:t>A3: Usually </a:t>
            </a:r>
            <a:r>
              <a:rPr lang="en-US" altLang="zh-CN" sz="1800" dirty="0" err="1">
                <a:solidFill>
                  <a:srgbClr val="5245F7"/>
                </a:solidFill>
                <a:latin typeface="Times New Roman" panose="02020603050405020304" pitchFamily="18" charset="0"/>
                <a:cs typeface="Times New Roman" panose="02020603050405020304" pitchFamily="18" charset="0"/>
              </a:rPr>
              <a:t>spectralResponseFunction</a:t>
            </a:r>
            <a:r>
              <a:rPr lang="en-US" altLang="zh-CN" sz="1800" dirty="0">
                <a:solidFill>
                  <a:srgbClr val="5245F7"/>
                </a:solidFill>
                <a:latin typeface="Times New Roman" panose="02020603050405020304" pitchFamily="18" charset="0"/>
                <a:cs typeface="Times New Roman" panose="02020603050405020304" pitchFamily="18" charset="0"/>
              </a:rPr>
              <a:t> is defined as a table as </a:t>
            </a:r>
            <a:r>
              <a:rPr lang="en-US" altLang="zh-CN" sz="1800" dirty="0">
                <a:solidFill>
                  <a:srgbClr val="5245F7"/>
                </a:solidFill>
                <a:latin typeface="Times New Roman" panose="02020603050405020304" pitchFamily="18" charset="0"/>
                <a:cs typeface="Times New Roman" panose="02020603050405020304" pitchFamily="18" charset="0"/>
                <a:hlinkClick r:id="rId2" action="ppaction://hlinksldjump"/>
              </a:rPr>
              <a:t>Table 1</a:t>
            </a:r>
            <a:r>
              <a:rPr lang="en-US" altLang="zh-CN" sz="1800" dirty="0">
                <a:solidFill>
                  <a:srgbClr val="5245F7"/>
                </a:solidFill>
                <a:latin typeface="Times New Roman" panose="02020603050405020304" pitchFamily="18" charset="0"/>
                <a:cs typeface="Times New Roman" panose="02020603050405020304" pitchFamily="18" charset="0"/>
              </a:rPr>
              <a:t>, which includes a column of frequencies and a column of weights, and the weights are normalized with the sum of 1. The number of frequencies in the band is depended on the representative of those weights of the frequency to the band response function, since the data of weight are discretized from the response function as following figure 1, which should be converted into absolute ratio with no unit. Please refers to 3.32 in Clause 3. Terms and definitions.</a:t>
            </a:r>
          </a:p>
          <a:p>
            <a:pPr marL="0" indent="0">
              <a:buNone/>
            </a:pPr>
            <a:r>
              <a:rPr lang="en-US" altLang="zh-CN" sz="2000" dirty="0">
                <a:solidFill>
                  <a:srgbClr val="5245F7"/>
                </a:solidFill>
                <a:latin typeface="Times New Roman" panose="02020603050405020304" pitchFamily="18" charset="0"/>
                <a:cs typeface="Times New Roman" panose="02020603050405020304" pitchFamily="18" charset="0"/>
              </a:rPr>
              <a:t>	</a:t>
            </a:r>
            <a:r>
              <a:rPr lang="en-US" altLang="zh-CN" sz="2000" dirty="0">
                <a:solidFill>
                  <a:srgbClr val="00B050"/>
                </a:solidFill>
                <a:latin typeface="Times New Roman" panose="02020603050405020304" pitchFamily="18" charset="0"/>
                <a:cs typeface="Times New Roman" panose="02020603050405020304" pitchFamily="18" charset="0"/>
              </a:rPr>
              <a:t>3.32 </a:t>
            </a:r>
            <a:r>
              <a:rPr lang="en-GB" altLang="zh-CN" sz="2000" dirty="0">
                <a:solidFill>
                  <a:srgbClr val="00B050"/>
                </a:solidFill>
                <a:latin typeface="Times New Roman" panose="02020603050405020304" pitchFamily="18" charset="0"/>
                <a:cs typeface="Times New Roman" panose="02020603050405020304" pitchFamily="18" charset="0"/>
              </a:rPr>
              <a:t>SRF</a:t>
            </a:r>
          </a:p>
          <a:p>
            <a:pPr marL="0" indent="0">
              <a:buNone/>
            </a:pPr>
            <a:r>
              <a:rPr lang="en-GB" altLang="zh-CN" sz="2000" dirty="0">
                <a:solidFill>
                  <a:srgbClr val="00B050"/>
                </a:solidFill>
                <a:latin typeface="Times New Roman" panose="02020603050405020304" pitchFamily="18" charset="0"/>
                <a:cs typeface="Times New Roman" panose="02020603050405020304" pitchFamily="18" charset="0"/>
              </a:rPr>
              <a:t>	relative sensitivity of the sensor to 	monochromatic radiation of different 	wavelengths</a:t>
            </a:r>
            <a:endParaRPr lang="zh-CN" altLang="zh-CN" sz="2000" dirty="0">
              <a:solidFill>
                <a:srgbClr val="00B050"/>
              </a:solidFill>
              <a:latin typeface="Times New Roman" panose="02020603050405020304" pitchFamily="18" charset="0"/>
              <a:cs typeface="Times New Roman" panose="02020603050405020304" pitchFamily="18" charset="0"/>
            </a:endParaRPr>
          </a:p>
          <a:p>
            <a:endParaRPr lang="en-US" altLang="zh-CN" sz="2000" dirty="0">
              <a:solidFill>
                <a:srgbClr val="5245F7"/>
              </a:solidFill>
              <a:latin typeface="Times New Roman" panose="02020603050405020304" pitchFamily="18" charset="0"/>
              <a:cs typeface="Times New Roman" panose="02020603050405020304" pitchFamily="18" charset="0"/>
            </a:endParaRPr>
          </a:p>
        </p:txBody>
      </p:sp>
      <p:sp>
        <p:nvSpPr>
          <p:cNvPr id="4" name="标题 2"/>
          <p:cNvSpPr>
            <a:spLocks noGrp="1"/>
          </p:cNvSpPr>
          <p:nvPr>
            <p:ph type="title"/>
          </p:nvPr>
        </p:nvSpPr>
        <p:spPr>
          <a:xfrm>
            <a:off x="351503" y="244523"/>
            <a:ext cx="8440994"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pic>
        <p:nvPicPr>
          <p:cNvPr id="5" name="图片 4" descr="双边带SRF"/>
          <p:cNvPicPr/>
          <p:nvPr/>
        </p:nvPicPr>
        <p:blipFill rotWithShape="1">
          <a:blip r:embed="rId3" cstate="print">
            <a:extLst>
              <a:ext uri="{28A0092B-C50C-407E-A947-70E740481C1C}">
                <a14:useLocalDpi xmlns:a14="http://schemas.microsoft.com/office/drawing/2010/main" val="0"/>
              </a:ext>
            </a:extLst>
          </a:blip>
          <a:srcRect l="30616" t="54099" r="48608" b="8487"/>
          <a:stretch/>
        </p:blipFill>
        <p:spPr bwMode="auto">
          <a:xfrm>
            <a:off x="5556827" y="2062681"/>
            <a:ext cx="3328555" cy="2278349"/>
          </a:xfrm>
          <a:prstGeom prst="rect">
            <a:avLst/>
          </a:prstGeom>
          <a:noFill/>
          <a:ln>
            <a:noFill/>
          </a:ln>
          <a:extLst>
            <a:ext uri="{53640926-AAD7-44D8-BBD7-CCE9431645EC}">
              <a14:shadowObscured xmlns:a14="http://schemas.microsoft.com/office/drawing/2010/main"/>
            </a:ext>
          </a:extLst>
        </p:spPr>
      </p:pic>
      <p:sp>
        <p:nvSpPr>
          <p:cNvPr id="3" name="矩形 2"/>
          <p:cNvSpPr/>
          <p:nvPr/>
        </p:nvSpPr>
        <p:spPr>
          <a:xfrm>
            <a:off x="5610569" y="4648835"/>
            <a:ext cx="3181928" cy="1077218"/>
          </a:xfrm>
          <a:prstGeom prst="rect">
            <a:avLst/>
          </a:prstGeom>
        </p:spPr>
        <p:txBody>
          <a:bodyPr wrap="square">
            <a:spAutoFit/>
          </a:bodyPr>
          <a:lstStyle/>
          <a:p>
            <a:pPr algn="ctr">
              <a:spcAft>
                <a:spcPts val="0"/>
              </a:spcAft>
            </a:pPr>
            <a:r>
              <a:rPr lang="en-US" altLang="zh-CN" sz="1600" b="1" kern="100">
                <a:solidFill>
                  <a:srgbClr val="0000FF"/>
                </a:solidFill>
                <a:latin typeface="Times New Roman" panose="02020603050405020304" pitchFamily="18" charset="0"/>
                <a:ea typeface="等线" panose="02010600030101010101" pitchFamily="2" charset="-122"/>
                <a:cs typeface="Times New Roman" panose="02020603050405020304" pitchFamily="18" charset="0"/>
              </a:rPr>
              <a:t>Figure 1: </a:t>
            </a:r>
            <a:r>
              <a:rPr lang="en-US" altLang="zh-CN" sz="1600" b="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rPr>
              <a:t>SRF of </a:t>
            </a:r>
            <a:r>
              <a:rPr lang="en-US" altLang="zh-CN" sz="1600" b="1" kern="100" dirty="0" err="1">
                <a:solidFill>
                  <a:srgbClr val="0000FF"/>
                </a:solidFill>
                <a:latin typeface="Times New Roman" panose="02020603050405020304" pitchFamily="18" charset="0"/>
                <a:ea typeface="等线" panose="02010600030101010101" pitchFamily="2" charset="-122"/>
                <a:cs typeface="Times New Roman" panose="02020603050405020304" pitchFamily="18" charset="0"/>
              </a:rPr>
              <a:t>ch.</a:t>
            </a:r>
            <a:r>
              <a:rPr lang="en-US" altLang="zh-CN" sz="1600" b="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rPr>
              <a:t> 7 of MWHS on FY-3D satellite (x-axis is frequency in GHz, and y-axis is response function in dB)</a:t>
            </a:r>
            <a:endParaRPr lang="zh-CN" altLang="zh-CN" sz="1600" b="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034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62001"/>
            <a:ext cx="8229600" cy="4525963"/>
          </a:xfrm>
        </p:spPr>
        <p:txBody>
          <a:bodyPr/>
          <a:lstStyle/>
          <a:p>
            <a:r>
              <a:rPr lang="en-US" altLang="zh-CN" sz="2000" dirty="0">
                <a:latin typeface="Times New Roman" panose="02020603050405020304" pitchFamily="18" charset="0"/>
                <a:cs typeface="Times New Roman" panose="02020603050405020304" pitchFamily="18" charset="0"/>
              </a:rPr>
              <a:t>Q4:    For line 46: pattern. Could you review the definition for this item? The last part should be reworded for clarity “, at least them should be given in E- and H- cuts of the ports of the antenna”. Regarding the data, my interpretation is that you would expect a structure like an array with multiple rows containing the following columns:</a:t>
            </a:r>
          </a:p>
          <a:p>
            <a:pPr lvl="1"/>
            <a:r>
              <a:rPr lang="en-US" altLang="zh-CN" sz="1600" dirty="0">
                <a:latin typeface="Times New Roman" panose="02020603050405020304" pitchFamily="18" charset="0"/>
                <a:cs typeface="Times New Roman" panose="02020603050405020304" pitchFamily="18" charset="0"/>
              </a:rPr>
              <a:t>a.       Elevation angle</a:t>
            </a:r>
          </a:p>
          <a:p>
            <a:pPr lvl="1"/>
            <a:r>
              <a:rPr lang="en-US" altLang="zh-CN" sz="1600" dirty="0">
                <a:latin typeface="Times New Roman" panose="02020603050405020304" pitchFamily="18" charset="0"/>
                <a:cs typeface="Times New Roman" panose="02020603050405020304" pitchFamily="18" charset="0"/>
              </a:rPr>
              <a:t>b.       Azimuth angle</a:t>
            </a:r>
          </a:p>
          <a:p>
            <a:pPr lvl="1"/>
            <a:r>
              <a:rPr lang="en-US" altLang="zh-CN" sz="1600" dirty="0">
                <a:latin typeface="Times New Roman" panose="02020603050405020304" pitchFamily="18" charset="0"/>
                <a:cs typeface="Times New Roman" panose="02020603050405020304" pitchFamily="18" charset="0"/>
              </a:rPr>
              <a:t>c.       Amplitude</a:t>
            </a:r>
          </a:p>
          <a:p>
            <a:pPr lvl="1"/>
            <a:r>
              <a:rPr lang="en-US" altLang="zh-CN" sz="1600" dirty="0">
                <a:latin typeface="Times New Roman" panose="02020603050405020304" pitchFamily="18" charset="0"/>
                <a:cs typeface="Times New Roman" panose="02020603050405020304" pitchFamily="18" charset="0"/>
              </a:rPr>
              <a:t>d.       Phase</a:t>
            </a:r>
            <a:endParaRPr lang="en-US" altLang="zh-CN"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a:xfrm>
            <a:off x="457200" y="8549"/>
            <a:ext cx="8470490"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84556174"/>
              </p:ext>
            </p:extLst>
          </p:nvPr>
        </p:nvGraphicFramePr>
        <p:xfrm>
          <a:off x="3306185" y="2439593"/>
          <a:ext cx="5501060" cy="4281988"/>
        </p:xfrm>
        <a:graphic>
          <a:graphicData uri="http://schemas.openxmlformats.org/drawingml/2006/table">
            <a:tbl>
              <a:tblPr firstRow="1" firstCol="1" bandRow="1">
                <a:tableStyleId>{5C22544A-7EE6-4342-B048-85BDC9FD1C3A}</a:tableStyleId>
              </a:tblPr>
              <a:tblGrid>
                <a:gridCol w="453015">
                  <a:extLst>
                    <a:ext uri="{9D8B030D-6E8A-4147-A177-3AD203B41FA5}">
                      <a16:colId xmlns:a16="http://schemas.microsoft.com/office/drawing/2014/main" val="1388719240"/>
                    </a:ext>
                  </a:extLst>
                </a:gridCol>
                <a:gridCol w="865562">
                  <a:extLst>
                    <a:ext uri="{9D8B030D-6E8A-4147-A177-3AD203B41FA5}">
                      <a16:colId xmlns:a16="http://schemas.microsoft.com/office/drawing/2014/main" val="886943175"/>
                    </a:ext>
                  </a:extLst>
                </a:gridCol>
                <a:gridCol w="971629">
                  <a:extLst>
                    <a:ext uri="{9D8B030D-6E8A-4147-A177-3AD203B41FA5}">
                      <a16:colId xmlns:a16="http://schemas.microsoft.com/office/drawing/2014/main" val="4089890557"/>
                    </a:ext>
                  </a:extLst>
                </a:gridCol>
                <a:gridCol w="753257">
                  <a:extLst>
                    <a:ext uri="{9D8B030D-6E8A-4147-A177-3AD203B41FA5}">
                      <a16:colId xmlns:a16="http://schemas.microsoft.com/office/drawing/2014/main" val="3101141774"/>
                    </a:ext>
                  </a:extLst>
                </a:gridCol>
                <a:gridCol w="844561">
                  <a:extLst>
                    <a:ext uri="{9D8B030D-6E8A-4147-A177-3AD203B41FA5}">
                      <a16:colId xmlns:a16="http://schemas.microsoft.com/office/drawing/2014/main" val="3518429217"/>
                    </a:ext>
                  </a:extLst>
                </a:gridCol>
                <a:gridCol w="814127">
                  <a:extLst>
                    <a:ext uri="{9D8B030D-6E8A-4147-A177-3AD203B41FA5}">
                      <a16:colId xmlns:a16="http://schemas.microsoft.com/office/drawing/2014/main" val="145146096"/>
                    </a:ext>
                  </a:extLst>
                </a:gridCol>
                <a:gridCol w="798909">
                  <a:extLst>
                    <a:ext uri="{9D8B030D-6E8A-4147-A177-3AD203B41FA5}">
                      <a16:colId xmlns:a16="http://schemas.microsoft.com/office/drawing/2014/main" val="3653898206"/>
                    </a:ext>
                  </a:extLst>
                </a:gridCol>
              </a:tblGrid>
              <a:tr h="406611">
                <a:tc>
                  <a:txBody>
                    <a:bodyPr/>
                    <a:lstStyle/>
                    <a:p>
                      <a:pPr marL="69850" marR="69850" algn="just">
                        <a:lnSpc>
                          <a:spcPct val="100000"/>
                        </a:lnSpc>
                        <a:spcBef>
                          <a:spcPts val="115"/>
                        </a:spcBef>
                        <a:spcAft>
                          <a:spcPts val="0"/>
                        </a:spcAft>
                        <a:tabLst>
                          <a:tab pos="255905" algn="l"/>
                        </a:tabLst>
                      </a:pP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le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me</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1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40">
                          <a:effectLst/>
                          <a:latin typeface="Times New Roman" panose="02020603050405020304" pitchFamily="18" charset="0"/>
                          <a:ea typeface="Cambria" panose="02040503050406030204" pitchFamily="18" charset="0"/>
                          <a:cs typeface="Times New Roman" panose="02020603050405020304" pitchFamily="18" charset="0"/>
                        </a:rPr>
                        <a:t>f</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in</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on</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86360" algn="just">
                        <a:lnSpc>
                          <a:spcPct val="100000"/>
                        </a:lnSpc>
                        <a:spcBef>
                          <a:spcPts val="160"/>
                        </a:spcBef>
                        <a:spcAft>
                          <a:spcPts val="0"/>
                        </a:spcAft>
                        <a:tabLst>
                          <a:tab pos="255905" algn="l"/>
                        </a:tabLst>
                      </a:pP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Ob</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g</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99695" algn="just">
                        <a:lnSpc>
                          <a:spcPct val="100000"/>
                        </a:lnSpc>
                        <a:spcBef>
                          <a:spcPts val="16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x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oc</a:t>
                      </a:r>
                      <a:r>
                        <a:rPr lang="en-GB" sz="1400" b="1" spc="25"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u</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en</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195580" algn="just">
                        <a:lnSpc>
                          <a:spcPct val="100000"/>
                        </a:lnSpc>
                        <a:spcBef>
                          <a:spcPts val="16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Data type</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ss</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in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4672578"/>
                  </a:ext>
                </a:extLst>
              </a:tr>
              <a:tr h="3428548">
                <a:tc>
                  <a:txBody>
                    <a:bodyPr/>
                    <a:lstStyle/>
                    <a:p>
                      <a:pPr marL="69850" marR="69850" algn="just">
                        <a:lnSpc>
                          <a:spcPct val="10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46.</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ts val="1100"/>
                        </a:lnSpc>
                        <a:spcBef>
                          <a:spcPts val="185"/>
                        </a:spcBef>
                        <a:spcAft>
                          <a:spcPts val="0"/>
                        </a:spcAft>
                        <a:tabLst>
                          <a:tab pos="255905" algn="l"/>
                        </a:tabLst>
                      </a:pPr>
                      <a:r>
                        <a:rPr lang="en-GB" sz="1400">
                          <a:effectLst/>
                          <a:latin typeface="Cambria" panose="02040503050406030204" pitchFamily="18" charset="0"/>
                          <a:ea typeface="Cambria" panose="02040503050406030204" pitchFamily="18" charset="0"/>
                          <a:cs typeface="Cambria" panose="02040503050406030204" pitchFamily="18" charset="0"/>
                        </a:rPr>
                        <a:t>pattern</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ts val="1100"/>
                        </a:lnSpc>
                        <a:spcAft>
                          <a:spcPts val="0"/>
                        </a:spcAft>
                        <a:tabLst>
                          <a:tab pos="255905" algn="l"/>
                        </a:tabLst>
                      </a:pPr>
                      <a:r>
                        <a:rPr lang="en-GB" sz="1400" dirty="0">
                          <a:effectLst/>
                          <a:latin typeface="Cambria" panose="02040503050406030204" pitchFamily="18" charset="0"/>
                          <a:ea typeface="宋体" panose="02010600030101010101" pitchFamily="2" charset="-122"/>
                          <a:cs typeface="Cambria" panose="02040503050406030204" pitchFamily="18" charset="0"/>
                        </a:rPr>
                        <a:t>Complex pattern including the amplitude and phase at different elevation angles and azimuth angles</a:t>
                      </a:r>
                      <a:r>
                        <a:rPr lang="en-GB" sz="1400" dirty="0">
                          <a:solidFill>
                            <a:srgbClr val="00B050"/>
                          </a:solidFill>
                          <a:effectLst/>
                          <a:latin typeface="Cambria" panose="02040503050406030204" pitchFamily="18" charset="0"/>
                          <a:ea typeface="宋体" panose="02010600030101010101" pitchFamily="2" charset="-122"/>
                          <a:cs typeface="Cambria" panose="02040503050406030204" pitchFamily="18" charset="0"/>
                        </a:rPr>
                        <a:t>; at least </a:t>
                      </a:r>
                      <a:r>
                        <a:rPr lang="en-GB" sz="1400" strike="sngStrike" dirty="0">
                          <a:solidFill>
                            <a:srgbClr val="00B050"/>
                          </a:solidFill>
                          <a:effectLst/>
                          <a:latin typeface="Cambria" panose="02040503050406030204" pitchFamily="18" charset="0"/>
                          <a:ea typeface="宋体" panose="02010600030101010101" pitchFamily="2" charset="-122"/>
                          <a:cs typeface="Cambria" panose="02040503050406030204" pitchFamily="18" charset="0"/>
                        </a:rPr>
                        <a:t>them </a:t>
                      </a:r>
                      <a:r>
                        <a:rPr lang="en-GB" sz="1400" dirty="0">
                          <a:solidFill>
                            <a:srgbClr val="00B050"/>
                          </a:solidFill>
                          <a:effectLst/>
                          <a:latin typeface="Cambria" panose="02040503050406030204" pitchFamily="18" charset="0"/>
                          <a:ea typeface="宋体" panose="02010600030101010101" pitchFamily="2" charset="-122"/>
                          <a:cs typeface="Cambria" panose="02040503050406030204" pitchFamily="18" charset="0"/>
                        </a:rPr>
                        <a:t>they should be given in E- and H- cuts of the ports of the antenna.</a:t>
                      </a:r>
                      <a:endParaRPr lang="zh-CN" sz="1400" dirty="0">
                        <a:solidFill>
                          <a:srgbClr val="00B050"/>
                        </a:solidFill>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ts val="1200"/>
                        </a:lnSpc>
                        <a:spcBef>
                          <a:spcPts val="11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M</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ts val="1200"/>
                        </a:lnSpc>
                        <a:spcBef>
                          <a:spcPts val="115"/>
                        </a:spcBef>
                        <a:spcAft>
                          <a:spcPts val="0"/>
                        </a:spcAft>
                        <a:tabLst>
                          <a:tab pos="255905" algn="l"/>
                        </a:tabLst>
                      </a:pPr>
                      <a:r>
                        <a:rPr lang="en-GB" sz="1400">
                          <a:effectLst/>
                          <a:latin typeface="Cambria" panose="02040503050406030204" pitchFamily="18" charset="0"/>
                          <a:ea typeface="Cambria" panose="02040503050406030204" pitchFamily="18" charset="0"/>
                          <a:cs typeface="Cambria" panose="02040503050406030204" pitchFamily="18" charset="0"/>
                        </a:rPr>
                        <a:t>1</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ts val="1100"/>
                        </a:lnSpc>
                        <a:spcAft>
                          <a:spcPts val="0"/>
                        </a:spcAft>
                        <a:tabLst>
                          <a:tab pos="255905" algn="l"/>
                        </a:tabLst>
                      </a:pPr>
                      <a:r>
                        <a:rPr lang="en-GB" sz="1400" dirty="0">
                          <a:effectLst/>
                          <a:latin typeface="Cambria" panose="02040503050406030204" pitchFamily="18" charset="0"/>
                          <a:ea typeface="宋体" panose="02010600030101010101" pitchFamily="2" charset="-122"/>
                          <a:cs typeface="Cambria" panose="02040503050406030204" pitchFamily="18" charset="0"/>
                        </a:rPr>
                        <a:t>Vector/</a:t>
                      </a:r>
                      <a:r>
                        <a:rPr lang="en-GB" sz="1400" dirty="0">
                          <a:solidFill>
                            <a:srgbClr val="333333"/>
                          </a:solidFill>
                          <a:effectLst/>
                          <a:latin typeface="Arial" panose="020B0604020202020204" pitchFamily="34" charset="0"/>
                          <a:ea typeface="宋体" panose="02010600030101010101" pitchFamily="2" charset="-122"/>
                          <a:cs typeface="Times New Roman" panose="02020603050405020304" pitchFamily="18" charset="0"/>
                        </a:rPr>
                        <a:t> array</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 </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09594896"/>
                  </a:ext>
                </a:extLst>
              </a:tr>
            </a:tbl>
          </a:graphicData>
        </a:graphic>
      </p:graphicFrame>
    </p:spTree>
    <p:extLst>
      <p:ext uri="{BB962C8B-B14F-4D97-AF65-F5344CB8AC3E}">
        <p14:creationId xmlns:p14="http://schemas.microsoft.com/office/powerpoint/2010/main" val="418086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74618"/>
            <a:ext cx="7486073" cy="4851545"/>
          </a:xfrm>
        </p:spPr>
        <p:txBody>
          <a:bodyPr/>
          <a:lstStyle/>
          <a:p>
            <a:r>
              <a:rPr lang="en-US" altLang="zh-CN" sz="2400" dirty="0">
                <a:solidFill>
                  <a:srgbClr val="5245F7"/>
                </a:solidFill>
                <a:latin typeface="Times New Roman" panose="02020603050405020304" pitchFamily="18" charset="0"/>
                <a:cs typeface="Times New Roman" panose="02020603050405020304" pitchFamily="18" charset="0"/>
              </a:rPr>
              <a:t>A4: You are right, the general form is usually given as you listed with 4 columns of </a:t>
            </a:r>
            <a:r>
              <a:rPr lang="en-US" altLang="zh-CN" sz="2400" dirty="0">
                <a:solidFill>
                  <a:srgbClr val="5245F7"/>
                </a:solidFill>
                <a:highlight>
                  <a:srgbClr val="FFFF00"/>
                </a:highlight>
                <a:latin typeface="Times New Roman" panose="02020603050405020304" pitchFamily="18" charset="0"/>
                <a:cs typeface="Times New Roman" panose="02020603050405020304" pitchFamily="18" charset="0"/>
              </a:rPr>
              <a:t>El. Angle, Az. Angle, Amplitude and the phase.</a:t>
            </a:r>
            <a:r>
              <a:rPr lang="en-US" altLang="zh-CN" sz="2400" dirty="0">
                <a:solidFill>
                  <a:srgbClr val="5245F7"/>
                </a:solidFill>
                <a:latin typeface="Times New Roman" panose="02020603050405020304" pitchFamily="18" charset="0"/>
                <a:cs typeface="Times New Roman" panose="02020603050405020304" pitchFamily="18" charset="0"/>
              </a:rPr>
              <a:t> </a:t>
            </a:r>
            <a:r>
              <a:rPr lang="en-US" altLang="zh-CN" sz="2400" dirty="0">
                <a:solidFill>
                  <a:srgbClr val="5245F7"/>
                </a:solidFill>
                <a:highlight>
                  <a:srgbClr val="00FFFF"/>
                </a:highlight>
                <a:latin typeface="Times New Roman" panose="02020603050405020304" pitchFamily="18" charset="0"/>
                <a:cs typeface="Times New Roman" panose="02020603050405020304" pitchFamily="18" charset="0"/>
              </a:rPr>
              <a:t>Sometimes</a:t>
            </a:r>
            <a:r>
              <a:rPr lang="en-US" altLang="zh-CN" sz="2400" dirty="0">
                <a:solidFill>
                  <a:srgbClr val="5245F7"/>
                </a:solidFill>
                <a:latin typeface="Times New Roman" panose="02020603050405020304" pitchFamily="18" charset="0"/>
                <a:cs typeface="Times New Roman" panose="02020603050405020304" pitchFamily="18" charset="0"/>
              </a:rPr>
              <a:t>, it was given by another form with 4 columns of </a:t>
            </a:r>
            <a:r>
              <a:rPr lang="en-US" altLang="zh-CN" sz="2400" dirty="0">
                <a:solidFill>
                  <a:srgbClr val="5245F7"/>
                </a:solidFill>
                <a:highlight>
                  <a:srgbClr val="FFFF00"/>
                </a:highlight>
                <a:latin typeface="Times New Roman" panose="02020603050405020304" pitchFamily="18" charset="0"/>
                <a:cs typeface="Times New Roman" panose="02020603050405020304" pitchFamily="18" charset="0"/>
              </a:rPr>
              <a:t>x-component of co-polarization, y-component of co-polarization, x-component of cross-polarization, y-component of cross-polarization,</a:t>
            </a:r>
            <a:r>
              <a:rPr lang="en-US" altLang="zh-CN" sz="2400" dirty="0">
                <a:solidFill>
                  <a:srgbClr val="5245F7"/>
                </a:solidFill>
                <a:latin typeface="Times New Roman" panose="02020603050405020304" pitchFamily="18" charset="0"/>
                <a:cs typeface="Times New Roman" panose="02020603050405020304" pitchFamily="18" charset="0"/>
              </a:rPr>
              <a:t> while the </a:t>
            </a:r>
            <a:r>
              <a:rPr lang="en-US" altLang="zh-CN" sz="2400" dirty="0">
                <a:solidFill>
                  <a:srgbClr val="5245F7"/>
                </a:solidFill>
                <a:highlight>
                  <a:srgbClr val="00FFFF"/>
                </a:highlight>
                <a:latin typeface="Times New Roman" panose="02020603050405020304" pitchFamily="18" charset="0"/>
                <a:cs typeface="Times New Roman" panose="02020603050405020304" pitchFamily="18" charset="0"/>
              </a:rPr>
              <a:t>elevation angle and azimuth angle are informed by the setting of configurations of the test</a:t>
            </a:r>
            <a:r>
              <a:rPr lang="en-US" altLang="zh-CN" sz="2400" dirty="0">
                <a:solidFill>
                  <a:srgbClr val="5245F7"/>
                </a:solidFill>
                <a:latin typeface="Times New Roman" panose="02020603050405020304" pitchFamily="18" charset="0"/>
                <a:cs typeface="Times New Roman" panose="02020603050405020304" pitchFamily="18" charset="0"/>
              </a:rPr>
              <a:t>. Certainly, the final form of the pattern may be requested or regulated by the form you given. Thanks.</a:t>
            </a:r>
            <a:endParaRPr lang="en-US" altLang="zh-CN" dirty="0">
              <a:solidFill>
                <a:srgbClr val="5245F7"/>
              </a:solidFill>
              <a:latin typeface="Times New Roman" panose="02020603050405020304" pitchFamily="18" charset="0"/>
              <a:cs typeface="Times New Roman" panose="02020603050405020304" pitchFamily="18" charset="0"/>
            </a:endParaRPr>
          </a:p>
        </p:txBody>
      </p:sp>
      <p:sp>
        <p:nvSpPr>
          <p:cNvPr id="4" name="标题 2"/>
          <p:cNvSpPr>
            <a:spLocks noGrp="1"/>
          </p:cNvSpPr>
          <p:nvPr>
            <p:ph type="title"/>
          </p:nvPr>
        </p:nvSpPr>
        <p:spPr>
          <a:xfrm>
            <a:off x="351503" y="244523"/>
            <a:ext cx="8440994"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spTree>
    <p:extLst>
      <p:ext uri="{BB962C8B-B14F-4D97-AF65-F5344CB8AC3E}">
        <p14:creationId xmlns:p14="http://schemas.microsoft.com/office/powerpoint/2010/main" val="50016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762971"/>
            <a:ext cx="8229600" cy="4525963"/>
          </a:xfrm>
        </p:spPr>
        <p:txBody>
          <a:bodyPr/>
          <a:lstStyle/>
          <a:p>
            <a:r>
              <a:rPr lang="en-US" altLang="zh-CN" sz="2000" dirty="0">
                <a:latin typeface="Times New Roman" panose="02020603050405020304" pitchFamily="18" charset="0"/>
                <a:cs typeface="Times New Roman" panose="02020603050405020304" pitchFamily="18" charset="0"/>
              </a:rPr>
              <a:t>Q5: For item 49: </a:t>
            </a:r>
            <a:r>
              <a:rPr lang="en-US" altLang="zh-CN" sz="2000" dirty="0" err="1">
                <a:latin typeface="Times New Roman" panose="02020603050405020304" pitchFamily="18" charset="0"/>
                <a:cs typeface="Times New Roman" panose="02020603050405020304" pitchFamily="18" charset="0"/>
              </a:rPr>
              <a:t>spectralResponse</a:t>
            </a:r>
            <a:r>
              <a:rPr lang="en-US" altLang="zh-CN" sz="2000" dirty="0">
                <a:latin typeface="Times New Roman" panose="02020603050405020304" pitchFamily="18" charset="0"/>
                <a:cs typeface="Times New Roman" panose="02020603050405020304" pitchFamily="18" charset="0"/>
              </a:rPr>
              <a:t>. Could you review the definition? I suspect “response rates or radio” should be “response rates or ratio”. Also, based on the description, my interpretation is that you would expect a structure like an array with multiple rows containing the following columns:</a:t>
            </a:r>
          </a:p>
          <a:p>
            <a:pPr lvl="1"/>
            <a:r>
              <a:rPr lang="en-US" altLang="zh-CN" sz="1800" dirty="0">
                <a:latin typeface="Times New Roman" panose="02020603050405020304" pitchFamily="18" charset="0"/>
                <a:cs typeface="Times New Roman" panose="02020603050405020304" pitchFamily="18" charset="0"/>
              </a:rPr>
              <a:t>a.       Frequency</a:t>
            </a:r>
          </a:p>
          <a:p>
            <a:pPr lvl="1"/>
            <a:r>
              <a:rPr lang="en-US" altLang="zh-CN" sz="1800" dirty="0">
                <a:latin typeface="Times New Roman" panose="02020603050405020304" pitchFamily="18" charset="0"/>
                <a:cs typeface="Times New Roman" panose="02020603050405020304" pitchFamily="18" charset="0"/>
              </a:rPr>
              <a:t>b.       Response weight or ratio</a:t>
            </a:r>
          </a:p>
          <a:p>
            <a:endParaRPr lang="en-US" altLang="zh-CN" dirty="0"/>
          </a:p>
        </p:txBody>
      </p:sp>
      <p:sp>
        <p:nvSpPr>
          <p:cNvPr id="3" name="标题 2"/>
          <p:cNvSpPr>
            <a:spLocks noGrp="1"/>
          </p:cNvSpPr>
          <p:nvPr>
            <p:ph type="title"/>
          </p:nvPr>
        </p:nvSpPr>
        <p:spPr>
          <a:xfrm>
            <a:off x="457200" y="8549"/>
            <a:ext cx="8470490"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63228811"/>
              </p:ext>
            </p:extLst>
          </p:nvPr>
        </p:nvGraphicFramePr>
        <p:xfrm>
          <a:off x="1138083" y="3145652"/>
          <a:ext cx="7108723" cy="2346960"/>
        </p:xfrm>
        <a:graphic>
          <a:graphicData uri="http://schemas.openxmlformats.org/drawingml/2006/table">
            <a:tbl>
              <a:tblPr firstRow="1" firstCol="1" bandRow="1">
                <a:tableStyleId>{5C22544A-7EE6-4342-B048-85BDC9FD1C3A}</a:tableStyleId>
              </a:tblPr>
              <a:tblGrid>
                <a:gridCol w="390691">
                  <a:extLst>
                    <a:ext uri="{9D8B030D-6E8A-4147-A177-3AD203B41FA5}">
                      <a16:colId xmlns:a16="http://schemas.microsoft.com/office/drawing/2014/main" val="1388719240"/>
                    </a:ext>
                  </a:extLst>
                </a:gridCol>
                <a:gridCol w="1313235">
                  <a:extLst>
                    <a:ext uri="{9D8B030D-6E8A-4147-A177-3AD203B41FA5}">
                      <a16:colId xmlns:a16="http://schemas.microsoft.com/office/drawing/2014/main" val="886943175"/>
                    </a:ext>
                  </a:extLst>
                </a:gridCol>
                <a:gridCol w="1255584">
                  <a:extLst>
                    <a:ext uri="{9D8B030D-6E8A-4147-A177-3AD203B41FA5}">
                      <a16:colId xmlns:a16="http://schemas.microsoft.com/office/drawing/2014/main" val="4089890557"/>
                    </a:ext>
                  </a:extLst>
                </a:gridCol>
                <a:gridCol w="973394">
                  <a:extLst>
                    <a:ext uri="{9D8B030D-6E8A-4147-A177-3AD203B41FA5}">
                      <a16:colId xmlns:a16="http://schemas.microsoft.com/office/drawing/2014/main" val="3101141774"/>
                    </a:ext>
                  </a:extLst>
                </a:gridCol>
                <a:gridCol w="1091380">
                  <a:extLst>
                    <a:ext uri="{9D8B030D-6E8A-4147-A177-3AD203B41FA5}">
                      <a16:colId xmlns:a16="http://schemas.microsoft.com/office/drawing/2014/main" val="3518429217"/>
                    </a:ext>
                  </a:extLst>
                </a:gridCol>
                <a:gridCol w="1052052">
                  <a:extLst>
                    <a:ext uri="{9D8B030D-6E8A-4147-A177-3AD203B41FA5}">
                      <a16:colId xmlns:a16="http://schemas.microsoft.com/office/drawing/2014/main" val="145146096"/>
                    </a:ext>
                  </a:extLst>
                </a:gridCol>
                <a:gridCol w="1032387">
                  <a:extLst>
                    <a:ext uri="{9D8B030D-6E8A-4147-A177-3AD203B41FA5}">
                      <a16:colId xmlns:a16="http://schemas.microsoft.com/office/drawing/2014/main" val="3653898206"/>
                    </a:ext>
                  </a:extLst>
                </a:gridCol>
              </a:tblGrid>
              <a:tr h="213534">
                <a:tc>
                  <a:txBody>
                    <a:bodyPr/>
                    <a:lstStyle/>
                    <a:p>
                      <a:pPr marL="69850" marR="69850" algn="just">
                        <a:lnSpc>
                          <a:spcPct val="100000"/>
                        </a:lnSpc>
                        <a:spcBef>
                          <a:spcPts val="115"/>
                        </a:spcBef>
                        <a:spcAft>
                          <a:spcPts val="0"/>
                        </a:spcAft>
                        <a:tabLst>
                          <a:tab pos="255905" algn="l"/>
                        </a:tabLst>
                      </a:pP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a:t>
                      </a:r>
                      <a:r>
                        <a:rPr lang="en-GB" sz="1400" b="1" spc="5" dirty="0" err="1">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5" dirty="0" err="1">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err="1">
                          <a:effectLst/>
                          <a:latin typeface="Times New Roman" panose="02020603050405020304" pitchFamily="18" charset="0"/>
                          <a:ea typeface="Cambria" panose="02040503050406030204" pitchFamily="18" charset="0"/>
                          <a:cs typeface="Times New Roman" panose="02020603050405020304" pitchFamily="18" charset="0"/>
                        </a:rPr>
                        <a:t>le</a:t>
                      </a:r>
                      <a:r>
                        <a:rPr lang="en-GB" sz="1400" b="1" spc="15" dirty="0" err="1">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dirty="0" err="1">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err="1">
                          <a:effectLst/>
                          <a:latin typeface="Times New Roman" panose="02020603050405020304" pitchFamily="18" charset="0"/>
                          <a:ea typeface="Cambria" panose="02040503050406030204" pitchFamily="18" charset="0"/>
                          <a:cs typeface="Times New Roman" panose="02020603050405020304" pitchFamily="18" charset="0"/>
                        </a:rPr>
                        <a:t>me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1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40">
                          <a:effectLst/>
                          <a:latin typeface="Times New Roman" panose="02020603050405020304" pitchFamily="18" charset="0"/>
                          <a:ea typeface="Cambria" panose="02040503050406030204" pitchFamily="18" charset="0"/>
                          <a:cs typeface="Times New Roman" panose="02020603050405020304" pitchFamily="18" charset="0"/>
                        </a:rPr>
                        <a:t>f</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in</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on</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86360" algn="just">
                        <a:lnSpc>
                          <a:spcPct val="100000"/>
                        </a:lnSpc>
                        <a:spcBef>
                          <a:spcPts val="160"/>
                        </a:spcBef>
                        <a:spcAft>
                          <a:spcPts val="0"/>
                        </a:spcAft>
                        <a:tabLst>
                          <a:tab pos="255905" algn="l"/>
                        </a:tabLst>
                      </a:pP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Ob</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g</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99695" algn="just">
                        <a:lnSpc>
                          <a:spcPct val="100000"/>
                        </a:lnSpc>
                        <a:spcBef>
                          <a:spcPts val="16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x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oc</a:t>
                      </a:r>
                      <a:r>
                        <a:rPr lang="en-GB" sz="1400" b="1" spc="25"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u</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en</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195580" algn="just">
                        <a:lnSpc>
                          <a:spcPct val="100000"/>
                        </a:lnSpc>
                        <a:spcBef>
                          <a:spcPts val="16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Data type</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ss</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in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4672578"/>
                  </a:ext>
                </a:extLst>
              </a:tr>
              <a:tr h="1715673">
                <a:tc>
                  <a:txBody>
                    <a:bodyPr/>
                    <a:lstStyle/>
                    <a:p>
                      <a:pPr marL="69850" marR="69850" algn="just">
                        <a:lnSpc>
                          <a:spcPct val="10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49.</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85"/>
                        </a:spcBef>
                        <a:spcAft>
                          <a:spcPts val="0"/>
                        </a:spcAft>
                        <a:tabLst>
                          <a:tab pos="255905" algn="l"/>
                        </a:tabLst>
                      </a:pPr>
                      <a:r>
                        <a:rPr lang="en-GB" sz="1400" spc="10" dirty="0" err="1">
                          <a:effectLst/>
                          <a:latin typeface="Cambria" panose="02040503050406030204" pitchFamily="18" charset="0"/>
                          <a:ea typeface="Cambria" panose="02040503050406030204" pitchFamily="18" charset="0"/>
                          <a:cs typeface="Cambria" panose="02040503050406030204" pitchFamily="18" charset="0"/>
                        </a:rPr>
                        <a:t>spectralResponse</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 response weights or </a:t>
                      </a:r>
                      <a:r>
                        <a:rPr lang="en-GB" altLang="zh-CN" sz="1400" strike="sngStrike"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radio</a:t>
                      </a:r>
                      <a:r>
                        <a:rPr lang="en-GB" altLang="zh-CN" sz="14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 ratio </a:t>
                      </a:r>
                      <a:r>
                        <a:rPr lang="en-GB" sz="1400" dirty="0">
                          <a:effectLst/>
                          <a:latin typeface="Cambria" panose="02040503050406030204" pitchFamily="18" charset="0"/>
                          <a:ea typeface="Cambria" panose="02040503050406030204" pitchFamily="18" charset="0"/>
                          <a:cs typeface="Cambria" panose="02040503050406030204" pitchFamily="18" charset="0"/>
                        </a:rPr>
                        <a:t>at the frequencies within the bandwidth of the receiver</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00000"/>
                        </a:lnSpc>
                        <a:spcBef>
                          <a:spcPts val="115"/>
                        </a:spcBef>
                        <a:spcAft>
                          <a:spcPts val="0"/>
                        </a:spcAft>
                        <a:tabLst>
                          <a:tab pos="255905" algn="l"/>
                        </a:tabLst>
                      </a:pPr>
                      <a:r>
                        <a:rPr lang="en-GB" sz="1400" spc="-5" dirty="0">
                          <a:effectLst/>
                          <a:latin typeface="Cambria" panose="02040503050406030204" pitchFamily="18" charset="0"/>
                          <a:ea typeface="Cambria" panose="02040503050406030204" pitchFamily="18" charset="0"/>
                          <a:cs typeface="Cambria" panose="02040503050406030204" pitchFamily="18" charset="0"/>
                        </a:rPr>
                        <a:t>M </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00000"/>
                        </a:lnSpc>
                        <a:spcBef>
                          <a:spcPts val="115"/>
                        </a:spcBef>
                        <a:spcAft>
                          <a:spcPts val="0"/>
                        </a:spcAft>
                        <a:tabLst>
                          <a:tab pos="255905" algn="l"/>
                        </a:tabLst>
                      </a:pPr>
                      <a:r>
                        <a:rPr lang="en-GB" sz="1400" spc="5" dirty="0">
                          <a:effectLst/>
                          <a:latin typeface="Cambria" panose="02040503050406030204" pitchFamily="18" charset="0"/>
                          <a:ea typeface="Cambria" panose="02040503050406030204" pitchFamily="18" charset="0"/>
                          <a:cs typeface="Cambria" panose="02040503050406030204" pitchFamily="18" charset="0"/>
                        </a:rPr>
                        <a:t>1 </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Aft>
                          <a:spcPts val="0"/>
                        </a:spcAft>
                        <a:tabLst>
                          <a:tab pos="255905" algn="l"/>
                        </a:tabLst>
                      </a:pPr>
                      <a:r>
                        <a:rPr lang="en-GB" sz="1400" spc="5" dirty="0">
                          <a:effectLst/>
                          <a:latin typeface="Cambria" panose="02040503050406030204" pitchFamily="18" charset="0"/>
                          <a:ea typeface="宋体" panose="02010600030101010101" pitchFamily="2" charset="-122"/>
                          <a:cs typeface="Cambria" panose="02040503050406030204" pitchFamily="18" charset="0"/>
                        </a:rPr>
                        <a:t>Vector/array</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 pos="255905" algn="l"/>
                          <a:tab pos="469900"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Usually in normalized weights in dB, --100 </a:t>
                      </a:r>
                      <a:r>
                        <a:rPr lang="en-GB" sz="1400" spc="-5" dirty="0">
                          <a:effectLst/>
                          <a:latin typeface="Cambria" panose="02040503050406030204" pitchFamily="18" charset="0"/>
                          <a:ea typeface="Cambria" panose="02040503050406030204" pitchFamily="18" charset="0"/>
                          <a:cs typeface="Cambria" panose="02040503050406030204" pitchFamily="18" charset="0"/>
                        </a:rPr>
                        <a:t>&lt;= </a:t>
                      </a:r>
                      <a:r>
                        <a:rPr lang="en-GB" sz="1400" dirty="0" err="1">
                          <a:effectLst/>
                          <a:latin typeface="Cambria" panose="02040503050406030204" pitchFamily="18" charset="0"/>
                          <a:ea typeface="Cambria" panose="02040503050406030204" pitchFamily="18" charset="0"/>
                          <a:cs typeface="Cambria" panose="02040503050406030204" pitchFamily="18" charset="0"/>
                        </a:rPr>
                        <a:t>spectralResponseFunction</a:t>
                      </a:r>
                      <a:r>
                        <a:rPr lang="en-GB" sz="1400" dirty="0">
                          <a:effectLst/>
                          <a:latin typeface="Cambria" panose="02040503050406030204" pitchFamily="18" charset="0"/>
                          <a:ea typeface="Cambria" panose="02040503050406030204" pitchFamily="18" charset="0"/>
                          <a:cs typeface="Cambria" panose="02040503050406030204" pitchFamily="18" charset="0"/>
                        </a:rPr>
                        <a:t> -&gt;</a:t>
                      </a:r>
                      <a:r>
                        <a:rPr lang="en-GB" sz="1400" spc="-30" dirty="0">
                          <a:effectLst/>
                          <a:latin typeface="Cambria" panose="02040503050406030204" pitchFamily="18" charset="0"/>
                          <a:ea typeface="Cambria" panose="02040503050406030204" pitchFamily="18" charset="0"/>
                          <a:cs typeface="Cambria" panose="02040503050406030204" pitchFamily="18" charset="0"/>
                        </a:rPr>
                        <a:t>V</a:t>
                      </a:r>
                      <a:r>
                        <a:rPr lang="en-GB" sz="1400" spc="25" dirty="0">
                          <a:effectLst/>
                          <a:latin typeface="Cambria" panose="02040503050406030204" pitchFamily="18" charset="0"/>
                          <a:ea typeface="Cambria" panose="02040503050406030204" pitchFamily="18" charset="0"/>
                          <a:cs typeface="Cambria" panose="02040503050406030204" pitchFamily="18" charset="0"/>
                        </a:rPr>
                        <a:t>a</a:t>
                      </a:r>
                      <a:r>
                        <a:rPr lang="en-GB" sz="1400" spc="-5" dirty="0">
                          <a:effectLst/>
                          <a:latin typeface="Cambria" panose="02040503050406030204" pitchFamily="18" charset="0"/>
                          <a:ea typeface="Cambria" panose="02040503050406030204" pitchFamily="18" charset="0"/>
                          <a:cs typeface="Cambria" panose="02040503050406030204" pitchFamily="18" charset="0"/>
                        </a:rPr>
                        <a:t>lu</a:t>
                      </a:r>
                      <a:r>
                        <a:rPr lang="en-GB" sz="1400" dirty="0">
                          <a:effectLst/>
                          <a:latin typeface="Cambria" panose="02040503050406030204" pitchFamily="18" charset="0"/>
                          <a:ea typeface="Cambria" panose="02040503050406030204" pitchFamily="18" charset="0"/>
                          <a:cs typeface="Cambria" panose="02040503050406030204" pitchFamily="18" charset="0"/>
                        </a:rPr>
                        <a:t>e</a:t>
                      </a:r>
                      <a:r>
                        <a:rPr lang="en-GB" sz="1400" spc="-10" dirty="0">
                          <a:effectLst/>
                          <a:latin typeface="Cambria" panose="02040503050406030204" pitchFamily="18" charset="0"/>
                          <a:ea typeface="Cambria" panose="02040503050406030204" pitchFamily="18" charset="0"/>
                          <a:cs typeface="Cambria" panose="02040503050406030204" pitchFamily="18" charset="0"/>
                        </a:rPr>
                        <a:t>&lt;=</a:t>
                      </a:r>
                      <a:r>
                        <a:rPr lang="en-GB" sz="1400" spc="-5" dirty="0">
                          <a:effectLst/>
                          <a:latin typeface="Cambria" panose="02040503050406030204" pitchFamily="18" charset="0"/>
                          <a:ea typeface="Cambria" panose="02040503050406030204" pitchFamily="18" charset="0"/>
                          <a:cs typeface="Cambria" panose="02040503050406030204" pitchFamily="18" charset="0"/>
                        </a:rPr>
                        <a:t> 1</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09594896"/>
                  </a:ext>
                </a:extLst>
              </a:tr>
            </a:tbl>
          </a:graphicData>
        </a:graphic>
      </p:graphicFrame>
      <p:sp>
        <p:nvSpPr>
          <p:cNvPr id="5" name="矩形 4"/>
          <p:cNvSpPr/>
          <p:nvPr/>
        </p:nvSpPr>
        <p:spPr>
          <a:xfrm>
            <a:off x="715819" y="6089180"/>
            <a:ext cx="6322290" cy="400110"/>
          </a:xfrm>
          <a:prstGeom prst="rect">
            <a:avLst/>
          </a:prstGeom>
        </p:spPr>
        <p:txBody>
          <a:bodyPr wrap="square">
            <a:spAutoFit/>
          </a:bodyPr>
          <a:lstStyle/>
          <a:p>
            <a:r>
              <a:rPr lang="en-US" altLang="zh-CN" sz="2000" dirty="0">
                <a:solidFill>
                  <a:srgbClr val="5245F7"/>
                </a:solidFill>
                <a:latin typeface="Times New Roman" panose="02020603050405020304" pitchFamily="18" charset="0"/>
                <a:cs typeface="Times New Roman" panose="02020603050405020304" pitchFamily="18" charset="0"/>
              </a:rPr>
              <a:t>A5: Yes, you are right. Please see the </a:t>
            </a:r>
            <a:r>
              <a:rPr lang="en-US" altLang="zh-CN" sz="2000" dirty="0">
                <a:solidFill>
                  <a:srgbClr val="5245F7"/>
                </a:solidFill>
                <a:latin typeface="Times New Roman" panose="02020603050405020304" pitchFamily="18" charset="0"/>
                <a:cs typeface="Times New Roman" panose="02020603050405020304" pitchFamily="18" charset="0"/>
                <a:hlinkClick r:id="rId2" action="ppaction://hlinksldjump"/>
              </a:rPr>
              <a:t>Table 1</a:t>
            </a:r>
            <a:r>
              <a:rPr lang="en-US" altLang="zh-CN" sz="2000" dirty="0">
                <a:solidFill>
                  <a:srgbClr val="5245F7"/>
                </a:solidFill>
                <a:latin typeface="Times New Roman" panose="02020603050405020304" pitchFamily="18" charset="0"/>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1660000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88923"/>
            <a:ext cx="8229600" cy="4525963"/>
          </a:xfrm>
        </p:spPr>
        <p:txBody>
          <a:bodyPr/>
          <a:lstStyle/>
          <a:p>
            <a:r>
              <a:rPr lang="en-US" altLang="zh-CN" sz="2000" dirty="0">
                <a:latin typeface="Times New Roman" panose="02020603050405020304" pitchFamily="18" charset="0"/>
                <a:cs typeface="Times New Roman" panose="02020603050405020304" pitchFamily="18" charset="0"/>
              </a:rPr>
              <a:t>Q6:   For line  63 – </a:t>
            </a:r>
            <a:r>
              <a:rPr lang="en-US" altLang="zh-CN" sz="2000" dirty="0" err="1">
                <a:latin typeface="Times New Roman" panose="02020603050405020304" pitchFamily="18" charset="0"/>
                <a:cs typeface="Times New Roman" panose="02020603050405020304" pitchFamily="18" charset="0"/>
              </a:rPr>
              <a:t>nonlinearityCoefficient</a:t>
            </a:r>
            <a:r>
              <a:rPr lang="en-US" altLang="zh-CN" sz="2000" dirty="0">
                <a:latin typeface="Times New Roman" panose="02020603050405020304" pitchFamily="18" charset="0"/>
                <a:cs typeface="Times New Roman" panose="02020603050405020304" pitchFamily="18" charset="0"/>
              </a:rPr>
              <a:t>. Could you review the definition for me. The text seems to imply that the value should be a list of operating temperatures and correction coefficients, or is this one coefficient based on the recorded </a:t>
            </a:r>
            <a:r>
              <a:rPr lang="en-US" altLang="zh-CN" sz="2000" dirty="0" err="1">
                <a:latin typeface="Times New Roman" panose="02020603050405020304" pitchFamily="18" charset="0"/>
                <a:cs typeface="Times New Roman" panose="02020603050405020304" pitchFamily="18" charset="0"/>
              </a:rPr>
              <a:t>receiverTemperature</a:t>
            </a:r>
            <a:r>
              <a:rPr lang="en-US" altLang="zh-CN" sz="2000" dirty="0">
                <a:latin typeface="Times New Roman" panose="02020603050405020304" pitchFamily="18" charset="0"/>
                <a:cs typeface="Times New Roman" panose="02020603050405020304" pitchFamily="18" charset="0"/>
              </a:rPr>
              <a:t> (Line 59)?</a:t>
            </a:r>
          </a:p>
          <a:p>
            <a:endParaRPr lang="en-US" altLang="zh-CN" dirty="0"/>
          </a:p>
        </p:txBody>
      </p:sp>
      <p:sp>
        <p:nvSpPr>
          <p:cNvPr id="3" name="标题 2"/>
          <p:cNvSpPr>
            <a:spLocks noGrp="1"/>
          </p:cNvSpPr>
          <p:nvPr>
            <p:ph type="title"/>
          </p:nvPr>
        </p:nvSpPr>
        <p:spPr>
          <a:xfrm>
            <a:off x="457200" y="8549"/>
            <a:ext cx="8470490"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60632094"/>
              </p:ext>
            </p:extLst>
          </p:nvPr>
        </p:nvGraphicFramePr>
        <p:xfrm>
          <a:off x="881266" y="2790574"/>
          <a:ext cx="7108723" cy="3229160"/>
        </p:xfrm>
        <a:graphic>
          <a:graphicData uri="http://schemas.openxmlformats.org/drawingml/2006/table">
            <a:tbl>
              <a:tblPr firstRow="1" firstCol="1" bandRow="1">
                <a:tableStyleId>{5C22544A-7EE6-4342-B048-85BDC9FD1C3A}</a:tableStyleId>
              </a:tblPr>
              <a:tblGrid>
                <a:gridCol w="390691">
                  <a:extLst>
                    <a:ext uri="{9D8B030D-6E8A-4147-A177-3AD203B41FA5}">
                      <a16:colId xmlns:a16="http://schemas.microsoft.com/office/drawing/2014/main" val="1388719240"/>
                    </a:ext>
                  </a:extLst>
                </a:gridCol>
                <a:gridCol w="1313235">
                  <a:extLst>
                    <a:ext uri="{9D8B030D-6E8A-4147-A177-3AD203B41FA5}">
                      <a16:colId xmlns:a16="http://schemas.microsoft.com/office/drawing/2014/main" val="886943175"/>
                    </a:ext>
                  </a:extLst>
                </a:gridCol>
                <a:gridCol w="1255584">
                  <a:extLst>
                    <a:ext uri="{9D8B030D-6E8A-4147-A177-3AD203B41FA5}">
                      <a16:colId xmlns:a16="http://schemas.microsoft.com/office/drawing/2014/main" val="4089890557"/>
                    </a:ext>
                  </a:extLst>
                </a:gridCol>
                <a:gridCol w="973394">
                  <a:extLst>
                    <a:ext uri="{9D8B030D-6E8A-4147-A177-3AD203B41FA5}">
                      <a16:colId xmlns:a16="http://schemas.microsoft.com/office/drawing/2014/main" val="3101141774"/>
                    </a:ext>
                  </a:extLst>
                </a:gridCol>
                <a:gridCol w="1091380">
                  <a:extLst>
                    <a:ext uri="{9D8B030D-6E8A-4147-A177-3AD203B41FA5}">
                      <a16:colId xmlns:a16="http://schemas.microsoft.com/office/drawing/2014/main" val="3518429217"/>
                    </a:ext>
                  </a:extLst>
                </a:gridCol>
                <a:gridCol w="1052052">
                  <a:extLst>
                    <a:ext uri="{9D8B030D-6E8A-4147-A177-3AD203B41FA5}">
                      <a16:colId xmlns:a16="http://schemas.microsoft.com/office/drawing/2014/main" val="145146096"/>
                    </a:ext>
                  </a:extLst>
                </a:gridCol>
                <a:gridCol w="1032387">
                  <a:extLst>
                    <a:ext uri="{9D8B030D-6E8A-4147-A177-3AD203B41FA5}">
                      <a16:colId xmlns:a16="http://schemas.microsoft.com/office/drawing/2014/main" val="3653898206"/>
                    </a:ext>
                  </a:extLst>
                </a:gridCol>
              </a:tblGrid>
              <a:tr h="348794">
                <a:tc>
                  <a:txBody>
                    <a:bodyPr/>
                    <a:lstStyle/>
                    <a:p>
                      <a:pPr marL="69850" marR="69850" algn="just">
                        <a:lnSpc>
                          <a:spcPct val="100000"/>
                        </a:lnSpc>
                        <a:spcBef>
                          <a:spcPts val="115"/>
                        </a:spcBef>
                        <a:spcAft>
                          <a:spcPts val="0"/>
                        </a:spcAft>
                        <a:tabLst>
                          <a:tab pos="255905" algn="l"/>
                        </a:tabLst>
                      </a:pP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le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me</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1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40">
                          <a:effectLst/>
                          <a:latin typeface="Times New Roman" panose="02020603050405020304" pitchFamily="18" charset="0"/>
                          <a:ea typeface="Cambria" panose="02040503050406030204" pitchFamily="18" charset="0"/>
                          <a:cs typeface="Times New Roman" panose="02020603050405020304" pitchFamily="18" charset="0"/>
                        </a:rPr>
                        <a:t>f</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in</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on</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86360" algn="just">
                        <a:lnSpc>
                          <a:spcPct val="100000"/>
                        </a:lnSpc>
                        <a:spcBef>
                          <a:spcPts val="160"/>
                        </a:spcBef>
                        <a:spcAft>
                          <a:spcPts val="0"/>
                        </a:spcAft>
                        <a:tabLst>
                          <a:tab pos="255905" algn="l"/>
                        </a:tabLst>
                      </a:pP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Ob</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g</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99695" algn="just">
                        <a:lnSpc>
                          <a:spcPct val="100000"/>
                        </a:lnSpc>
                        <a:spcBef>
                          <a:spcPts val="16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x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oc</a:t>
                      </a:r>
                      <a:r>
                        <a:rPr lang="en-GB" sz="1400" b="1" spc="25"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u</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en</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195580" algn="just">
                        <a:lnSpc>
                          <a:spcPct val="100000"/>
                        </a:lnSpc>
                        <a:spcBef>
                          <a:spcPts val="16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Data type</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ss</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in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4672578"/>
                  </a:ext>
                </a:extLst>
              </a:tr>
              <a:tr h="2802440">
                <a:tc>
                  <a:txBody>
                    <a:bodyPr/>
                    <a:lstStyle/>
                    <a:p>
                      <a:pPr marL="69850" marR="69850" algn="just">
                        <a:lnSpc>
                          <a:spcPct val="10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63.</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Lst>
                      </a:pPr>
                      <a:r>
                        <a:rPr lang="en-GB" sz="1400">
                          <a:effectLst/>
                          <a:latin typeface="Cambria" panose="02040503050406030204" pitchFamily="18" charset="0"/>
                          <a:ea typeface="Cambria" panose="02040503050406030204" pitchFamily="18" charset="0"/>
                          <a:cs typeface="Cambria" panose="02040503050406030204" pitchFamily="18" charset="0"/>
                        </a:rPr>
                        <a:t>nonlinearity</a:t>
                      </a:r>
                      <a:r>
                        <a:rPr lang="en-GB" sz="1400">
                          <a:effectLst/>
                          <a:latin typeface="宋体" panose="02010600030101010101" pitchFamily="2" charset="-122"/>
                          <a:ea typeface="宋体" panose="02010600030101010101" pitchFamily="2" charset="-122"/>
                          <a:cs typeface="Cambria" panose="02040503050406030204" pitchFamily="18" charset="0"/>
                        </a:rPr>
                        <a:t>C</a:t>
                      </a:r>
                      <a:r>
                        <a:rPr lang="en-GB" sz="1400">
                          <a:effectLst/>
                          <a:latin typeface="Cambria" panose="02040503050406030204" pitchFamily="18" charset="0"/>
                          <a:ea typeface="Cambria" panose="02040503050406030204" pitchFamily="18" charset="0"/>
                          <a:cs typeface="Cambria" panose="02040503050406030204" pitchFamily="18" charset="0"/>
                        </a:rPr>
                        <a:t>oefficient</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coefficients at different operation temperatures of the radiometer for correcting the nonlinear contributions of the system.</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00000"/>
                        </a:lnSpc>
                        <a:spcBef>
                          <a:spcPts val="11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M</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00000"/>
                        </a:lnSpc>
                        <a:spcBef>
                          <a:spcPts val="115"/>
                        </a:spcBef>
                        <a:spcAft>
                          <a:spcPts val="0"/>
                        </a:spcAft>
                        <a:tabLst>
                          <a:tab pos="255905" algn="l"/>
                        </a:tabLst>
                      </a:pPr>
                      <a:r>
                        <a:rPr lang="en-GB" sz="1400">
                          <a:effectLst/>
                          <a:latin typeface="Cambria" panose="02040503050406030204" pitchFamily="18" charset="0"/>
                          <a:ea typeface="Cambria" panose="02040503050406030204" pitchFamily="18" charset="0"/>
                          <a:cs typeface="Cambria" panose="02040503050406030204" pitchFamily="18" charset="0"/>
                        </a:rPr>
                        <a:t>1</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Lst>
                      </a:pPr>
                      <a:r>
                        <a:rPr lang="en-GB" sz="14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Real</a:t>
                      </a:r>
                      <a:endParaRPr lang="zh-CN" sz="1400" dirty="0">
                        <a:solidFill>
                          <a:srgbClr val="00B050"/>
                        </a:solidFill>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0&lt;=</a:t>
                      </a:r>
                      <a:r>
                        <a:rPr lang="en-GB" sz="1400" dirty="0" err="1">
                          <a:effectLst/>
                          <a:latin typeface="Cambria" panose="02040503050406030204" pitchFamily="18" charset="0"/>
                          <a:ea typeface="Cambria" panose="02040503050406030204" pitchFamily="18" charset="0"/>
                          <a:cs typeface="Cambria" panose="02040503050406030204" pitchFamily="18" charset="0"/>
                        </a:rPr>
                        <a:t>nonlinearityCoefficient</a:t>
                      </a:r>
                      <a:r>
                        <a:rPr lang="en-GB" sz="1400" dirty="0">
                          <a:effectLst/>
                          <a:latin typeface="Cambria" panose="02040503050406030204" pitchFamily="18" charset="0"/>
                          <a:ea typeface="Cambria" panose="02040503050406030204" pitchFamily="18" charset="0"/>
                          <a:cs typeface="Cambria" panose="02040503050406030204" pitchFamily="18" charset="0"/>
                        </a:rPr>
                        <a:t> - &gt; Value &lt;= 1</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09594896"/>
                  </a:ext>
                </a:extLst>
              </a:tr>
            </a:tbl>
          </a:graphicData>
        </a:graphic>
      </p:graphicFrame>
    </p:spTree>
    <p:extLst>
      <p:ext uri="{BB962C8B-B14F-4D97-AF65-F5344CB8AC3E}">
        <p14:creationId xmlns:p14="http://schemas.microsoft.com/office/powerpoint/2010/main" val="8980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274618"/>
            <a:ext cx="4050145" cy="4851545"/>
          </a:xfrm>
        </p:spPr>
        <p:txBody>
          <a:bodyPr/>
          <a:lstStyle/>
          <a:p>
            <a:r>
              <a:rPr lang="en-US" altLang="zh-CN" sz="1800" dirty="0">
                <a:solidFill>
                  <a:srgbClr val="5245F7"/>
                </a:solidFill>
                <a:latin typeface="Times New Roman" panose="02020603050405020304" pitchFamily="18" charset="0"/>
                <a:cs typeface="Times New Roman" panose="02020603050405020304" pitchFamily="18" charset="0"/>
              </a:rPr>
              <a:t>A6: Nonlinearity coefficient </a:t>
            </a:r>
            <a:r>
              <a:rPr lang="en-US" altLang="zh-CN" sz="1800" i="1" dirty="0">
                <a:solidFill>
                  <a:srgbClr val="5245F7"/>
                </a:solidFill>
                <a:latin typeface="Times New Roman" panose="02020603050405020304" pitchFamily="18" charset="0"/>
                <a:cs typeface="Times New Roman" panose="02020603050405020304" pitchFamily="18" charset="0"/>
              </a:rPr>
              <a:t>u</a:t>
            </a:r>
            <a:r>
              <a:rPr lang="en-US" altLang="zh-CN" sz="1800" dirty="0">
                <a:solidFill>
                  <a:srgbClr val="5245F7"/>
                </a:solidFill>
                <a:latin typeface="Times New Roman" panose="02020603050405020304" pitchFamily="18" charset="0"/>
                <a:cs typeface="Times New Roman" panose="02020603050405020304" pitchFamily="18" charset="0"/>
              </a:rPr>
              <a:t> is used for correction the deviation of the real calibration equation to the two-point calibration: </a:t>
            </a:r>
            <a:r>
              <a:rPr lang="en-US" altLang="zh-CN" sz="1800" i="1" dirty="0">
                <a:solidFill>
                  <a:srgbClr val="5245F7"/>
                </a:solidFill>
                <a:latin typeface="Times New Roman" panose="02020603050405020304" pitchFamily="18" charset="0"/>
                <a:cs typeface="Times New Roman" panose="02020603050405020304" pitchFamily="18" charset="0"/>
              </a:rPr>
              <a:t>u</a:t>
            </a:r>
            <a:r>
              <a:rPr lang="en-US" altLang="zh-CN" sz="1800" dirty="0">
                <a:solidFill>
                  <a:srgbClr val="5245F7"/>
                </a:solidFill>
                <a:latin typeface="Times New Roman" panose="02020603050405020304" pitchFamily="18" charset="0"/>
                <a:cs typeface="Times New Roman" panose="02020603050405020304" pitchFamily="18" charset="0"/>
              </a:rPr>
              <a:t> is a function of the receiver temperature, but at prelaunch thermal/vacuum test, it is impossible to get all the coefficients at each possible receiver temperature, so it’s usually derived from 3, or 4 receiver temperatures, which cover the range of working temperature on board. The application of </a:t>
            </a:r>
            <a:r>
              <a:rPr lang="en-US" altLang="zh-CN" sz="1800" i="1" dirty="0">
                <a:solidFill>
                  <a:srgbClr val="5245F7"/>
                </a:solidFill>
                <a:latin typeface="Times New Roman" panose="02020603050405020304" pitchFamily="18" charset="0"/>
                <a:cs typeface="Times New Roman" panose="02020603050405020304" pitchFamily="18" charset="0"/>
              </a:rPr>
              <a:t>u</a:t>
            </a:r>
            <a:r>
              <a:rPr lang="en-US" altLang="zh-CN" sz="1800" dirty="0">
                <a:solidFill>
                  <a:srgbClr val="5245F7"/>
                </a:solidFill>
                <a:latin typeface="Times New Roman" panose="02020603050405020304" pitchFamily="18" charset="0"/>
                <a:cs typeface="Times New Roman" panose="02020603050405020304" pitchFamily="18" charset="0"/>
              </a:rPr>
              <a:t> onboard into the calibration equation is done by interpolating or looking up it from the prelaunch results, </a:t>
            </a:r>
            <a:r>
              <a:rPr lang="en-US" altLang="zh-CN" sz="1800" dirty="0">
                <a:solidFill>
                  <a:srgbClr val="5245F7"/>
                </a:solidFill>
                <a:highlight>
                  <a:srgbClr val="FFFF00"/>
                </a:highlight>
                <a:latin typeface="Times New Roman" panose="02020603050405020304" pitchFamily="18" charset="0"/>
                <a:cs typeface="Times New Roman" panose="02020603050405020304" pitchFamily="18" charset="0"/>
              </a:rPr>
              <a:t>which includes at least two columns of the receiver temperatures and </a:t>
            </a:r>
            <a:r>
              <a:rPr lang="en-US" altLang="zh-CN" sz="1800" i="1" dirty="0">
                <a:solidFill>
                  <a:srgbClr val="5245F7"/>
                </a:solidFill>
                <a:highlight>
                  <a:srgbClr val="FFFF00"/>
                </a:highlight>
                <a:latin typeface="Times New Roman" panose="02020603050405020304" pitchFamily="18" charset="0"/>
                <a:cs typeface="Times New Roman" panose="02020603050405020304" pitchFamily="18" charset="0"/>
              </a:rPr>
              <a:t>u</a:t>
            </a:r>
            <a:r>
              <a:rPr lang="en-US" altLang="zh-CN" sz="1800" dirty="0">
                <a:solidFill>
                  <a:srgbClr val="5245F7"/>
                </a:solidFill>
                <a:highlight>
                  <a:srgbClr val="FFFF00"/>
                </a:highlight>
                <a:latin typeface="Times New Roman" panose="02020603050405020304" pitchFamily="18" charset="0"/>
                <a:cs typeface="Times New Roman" panose="02020603050405020304" pitchFamily="18" charset="0"/>
              </a:rPr>
              <a:t> at the corresponding temperature. </a:t>
            </a:r>
            <a:endParaRPr lang="en-US" altLang="zh-CN" sz="2000" dirty="0">
              <a:solidFill>
                <a:srgbClr val="5245F7"/>
              </a:solidFill>
              <a:highlight>
                <a:srgbClr val="FFFF00"/>
              </a:highlight>
              <a:latin typeface="Times New Roman" panose="02020603050405020304" pitchFamily="18" charset="0"/>
              <a:cs typeface="Times New Roman" panose="02020603050405020304" pitchFamily="18" charset="0"/>
            </a:endParaRPr>
          </a:p>
        </p:txBody>
      </p:sp>
      <p:sp>
        <p:nvSpPr>
          <p:cNvPr id="4" name="标题 2"/>
          <p:cNvSpPr>
            <a:spLocks noGrp="1"/>
          </p:cNvSpPr>
          <p:nvPr>
            <p:ph type="title"/>
          </p:nvPr>
        </p:nvSpPr>
        <p:spPr>
          <a:xfrm>
            <a:off x="351503" y="244523"/>
            <a:ext cx="8440994"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sp>
        <p:nvSpPr>
          <p:cNvPr id="3" name="矩形 2"/>
          <p:cNvSpPr/>
          <p:nvPr/>
        </p:nvSpPr>
        <p:spPr>
          <a:xfrm>
            <a:off x="5190835" y="1631486"/>
            <a:ext cx="3181928" cy="1077218"/>
          </a:xfrm>
          <a:prstGeom prst="rect">
            <a:avLst/>
          </a:prstGeom>
        </p:spPr>
        <p:txBody>
          <a:bodyPr wrap="square">
            <a:spAutoFit/>
          </a:bodyPr>
          <a:lstStyle/>
          <a:p>
            <a:pPr algn="ctr">
              <a:spcAft>
                <a:spcPts val="0"/>
              </a:spcAft>
            </a:pPr>
            <a:r>
              <a:rPr lang="en-US" altLang="zh-CN" sz="1600" b="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rPr>
              <a:t>Table 2 Parameter </a:t>
            </a:r>
            <a:r>
              <a:rPr lang="en-US" altLang="zh-CN" sz="1600" b="1" i="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rPr>
              <a:t>u</a:t>
            </a:r>
            <a:r>
              <a:rPr lang="en-US" altLang="zh-CN" sz="1600" b="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rPr>
              <a:t> (with uncertainty) for three channels of MWHS at receiver temperatures of 281.3 and 290.7 K</a:t>
            </a:r>
            <a:endParaRPr lang="zh-CN" altLang="zh-CN" sz="1600" b="1" kern="100" dirty="0">
              <a:solidFill>
                <a:srgbClr val="0000FF"/>
              </a:solidFill>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717618787"/>
              </p:ext>
            </p:extLst>
          </p:nvPr>
        </p:nvGraphicFramePr>
        <p:xfrm>
          <a:off x="4507345" y="2708704"/>
          <a:ext cx="4424220" cy="2240280"/>
        </p:xfrm>
        <a:graphic>
          <a:graphicData uri="http://schemas.openxmlformats.org/drawingml/2006/table">
            <a:tbl>
              <a:tblPr firstRow="1" firstCol="1" bandRow="1">
                <a:tableStyleId>{5C22544A-7EE6-4342-B048-85BDC9FD1C3A}</a:tableStyleId>
              </a:tblPr>
              <a:tblGrid>
                <a:gridCol w="1923192">
                  <a:extLst>
                    <a:ext uri="{9D8B030D-6E8A-4147-A177-3AD203B41FA5}">
                      <a16:colId xmlns:a16="http://schemas.microsoft.com/office/drawing/2014/main" val="2830728812"/>
                    </a:ext>
                  </a:extLst>
                </a:gridCol>
                <a:gridCol w="864961">
                  <a:extLst>
                    <a:ext uri="{9D8B030D-6E8A-4147-A177-3AD203B41FA5}">
                      <a16:colId xmlns:a16="http://schemas.microsoft.com/office/drawing/2014/main" val="992785094"/>
                    </a:ext>
                  </a:extLst>
                </a:gridCol>
                <a:gridCol w="869204">
                  <a:extLst>
                    <a:ext uri="{9D8B030D-6E8A-4147-A177-3AD203B41FA5}">
                      <a16:colId xmlns:a16="http://schemas.microsoft.com/office/drawing/2014/main" val="3256233038"/>
                    </a:ext>
                  </a:extLst>
                </a:gridCol>
                <a:gridCol w="766863">
                  <a:extLst>
                    <a:ext uri="{9D8B030D-6E8A-4147-A177-3AD203B41FA5}">
                      <a16:colId xmlns:a16="http://schemas.microsoft.com/office/drawing/2014/main" val="2915131128"/>
                    </a:ext>
                  </a:extLst>
                </a:gridCol>
              </a:tblGrid>
              <a:tr h="960120">
                <a:tc>
                  <a:txBody>
                    <a:bodyPr/>
                    <a:lstStyle/>
                    <a:p>
                      <a:pPr algn="ctr">
                        <a:lnSpc>
                          <a:spcPct val="150000"/>
                        </a:lnSpc>
                        <a:spcAft>
                          <a:spcPts val="0"/>
                        </a:spcAft>
                      </a:pPr>
                      <a:r>
                        <a:rPr lang="en-US" sz="1400" kern="100" dirty="0">
                          <a:effectLst/>
                        </a:rPr>
                        <a:t>Receiver Intermediate Frequency (IF) Temperature (K)</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Ch. 3</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Ch. 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Ch. 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6905712"/>
                  </a:ext>
                </a:extLst>
              </a:tr>
              <a:tr h="640080">
                <a:tc>
                  <a:txBody>
                    <a:bodyPr/>
                    <a:lstStyle/>
                    <a:p>
                      <a:pPr algn="ctr">
                        <a:lnSpc>
                          <a:spcPct val="150000"/>
                        </a:lnSpc>
                        <a:spcAft>
                          <a:spcPts val="0"/>
                        </a:spcAft>
                      </a:pPr>
                      <a:r>
                        <a:rPr lang="en-US" sz="1400" kern="100">
                          <a:effectLst/>
                        </a:rPr>
                        <a:t>281.3</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0.0053</a:t>
                      </a:r>
                      <a:endParaRPr lang="zh-CN" sz="1000" kern="100">
                        <a:effectLst/>
                      </a:endParaRPr>
                    </a:p>
                    <a:p>
                      <a:pPr algn="ctr">
                        <a:lnSpc>
                          <a:spcPct val="150000"/>
                        </a:lnSpc>
                        <a:spcAft>
                          <a:spcPts val="0"/>
                        </a:spcAft>
                      </a:pPr>
                      <a:r>
                        <a:rPr lang="en-US" sz="1400" kern="100">
                          <a:effectLst/>
                        </a:rPr>
                        <a:t>(0.0008)</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0.0029</a:t>
                      </a:r>
                      <a:endParaRPr lang="zh-CN" sz="1000" kern="100">
                        <a:effectLst/>
                      </a:endParaRPr>
                    </a:p>
                    <a:p>
                      <a:pPr algn="ctr">
                        <a:lnSpc>
                          <a:spcPct val="150000"/>
                        </a:lnSpc>
                        <a:spcAft>
                          <a:spcPts val="0"/>
                        </a:spcAft>
                      </a:pPr>
                      <a:r>
                        <a:rPr lang="en-US" sz="1400" kern="100">
                          <a:effectLst/>
                        </a:rPr>
                        <a:t>(0.0004)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0.0078</a:t>
                      </a:r>
                      <a:endParaRPr lang="zh-CN" sz="1000" kern="100">
                        <a:effectLst/>
                      </a:endParaRPr>
                    </a:p>
                    <a:p>
                      <a:pPr algn="ctr">
                        <a:lnSpc>
                          <a:spcPct val="150000"/>
                        </a:lnSpc>
                        <a:spcAft>
                          <a:spcPts val="0"/>
                        </a:spcAft>
                      </a:pPr>
                      <a:r>
                        <a:rPr lang="en-US" sz="1400" kern="100">
                          <a:effectLst/>
                        </a:rPr>
                        <a:t>(0.0014)</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18695459"/>
                  </a:ext>
                </a:extLst>
              </a:tr>
              <a:tr h="640080">
                <a:tc>
                  <a:txBody>
                    <a:bodyPr/>
                    <a:lstStyle/>
                    <a:p>
                      <a:pPr algn="ctr">
                        <a:lnSpc>
                          <a:spcPct val="150000"/>
                        </a:lnSpc>
                        <a:spcAft>
                          <a:spcPts val="0"/>
                        </a:spcAft>
                      </a:pPr>
                      <a:r>
                        <a:rPr lang="en-US" sz="1400" kern="100" dirty="0">
                          <a:effectLst/>
                        </a:rPr>
                        <a:t>290.7</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0.0076</a:t>
                      </a:r>
                      <a:endParaRPr lang="zh-CN" sz="1000" kern="100">
                        <a:effectLst/>
                      </a:endParaRPr>
                    </a:p>
                    <a:p>
                      <a:pPr algn="ctr">
                        <a:lnSpc>
                          <a:spcPct val="150000"/>
                        </a:lnSpc>
                        <a:spcAft>
                          <a:spcPts val="0"/>
                        </a:spcAft>
                      </a:pPr>
                      <a:r>
                        <a:rPr lang="en-US" sz="1400" kern="100">
                          <a:effectLst/>
                        </a:rPr>
                        <a:t>(0.0005)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a:effectLst/>
                        </a:rPr>
                        <a:t>0.0040</a:t>
                      </a:r>
                      <a:endParaRPr lang="zh-CN" sz="1000" kern="100">
                        <a:effectLst/>
                      </a:endParaRPr>
                    </a:p>
                    <a:p>
                      <a:pPr algn="ctr">
                        <a:lnSpc>
                          <a:spcPct val="150000"/>
                        </a:lnSpc>
                        <a:spcAft>
                          <a:spcPts val="0"/>
                        </a:spcAft>
                      </a:pPr>
                      <a:r>
                        <a:rPr lang="en-US" sz="1400" kern="100">
                          <a:effectLst/>
                        </a:rPr>
                        <a:t>(0.0005)</a:t>
                      </a:r>
                      <a:endParaRPr lang="zh-CN" sz="1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400" kern="100" dirty="0">
                          <a:effectLst/>
                        </a:rPr>
                        <a:t>0.0052</a:t>
                      </a:r>
                      <a:endParaRPr lang="zh-CN" sz="1000" kern="100" dirty="0">
                        <a:effectLst/>
                      </a:endParaRPr>
                    </a:p>
                    <a:p>
                      <a:pPr algn="ctr">
                        <a:lnSpc>
                          <a:spcPct val="150000"/>
                        </a:lnSpc>
                        <a:spcAft>
                          <a:spcPts val="0"/>
                        </a:spcAft>
                      </a:pPr>
                      <a:r>
                        <a:rPr lang="en-US" sz="1400" kern="100" dirty="0">
                          <a:effectLst/>
                        </a:rPr>
                        <a:t>(0.0006)</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8214014"/>
                  </a:ext>
                </a:extLst>
              </a:tr>
            </a:tbl>
          </a:graphicData>
        </a:graphic>
      </p:graphicFrame>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5083174" y="5085428"/>
            <a:ext cx="3397250" cy="514350"/>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5190835" y="5668255"/>
            <a:ext cx="3270250" cy="514350"/>
          </a:xfrm>
          <a:prstGeom prst="rect">
            <a:avLst/>
          </a:prstGeom>
          <a:noFill/>
          <a:ln>
            <a:noFill/>
          </a:ln>
        </p:spPr>
      </p:pic>
    </p:spTree>
    <p:extLst>
      <p:ext uri="{BB962C8B-B14F-4D97-AF65-F5344CB8AC3E}">
        <p14:creationId xmlns:p14="http://schemas.microsoft.com/office/powerpoint/2010/main" val="3850320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Next step</a:t>
            </a:r>
            <a:endParaRPr lang="zh-CN" altLang="en-US" dirty="0"/>
          </a:p>
        </p:txBody>
      </p:sp>
      <p:sp>
        <p:nvSpPr>
          <p:cNvPr id="4" name="Rectangle 1"/>
          <p:cNvSpPr>
            <a:spLocks noGrp="1" noChangeArrowheads="1"/>
          </p:cNvSpPr>
          <p:nvPr>
            <p:ph idx="1"/>
          </p:nvPr>
        </p:nvSpPr>
        <p:spPr bwMode="auto">
          <a:xfrm>
            <a:off x="457201" y="1970356"/>
            <a:ext cx="8229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C</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ompletely finalize</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the data dictionary</a:t>
            </a:r>
            <a:r>
              <a:rPr kumimoji="0" lang="en-US" altLang="zh-CN" sz="2400" b="0" i="0" u="none" strike="noStrike" cap="none" normalizeH="0" dirty="0">
                <a:ln>
                  <a:noFill/>
                </a:ln>
                <a:effectLst/>
                <a:latin typeface="Times New Roman" panose="02020603050405020304" pitchFamily="18" charset="0"/>
                <a:ea typeface="宋体" panose="02010600030101010101" pitchFamily="2" charset="-122"/>
                <a:cs typeface="Times New Roman" panose="02020603050405020304" pitchFamily="18" charset="0"/>
              </a:rPr>
              <a:t> as soon as possible,</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and </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send a copy of the finalized document to Tobias when complete.</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ii.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end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Tobias</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some example data</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(if Table</a:t>
            </a:r>
            <a:r>
              <a:rPr kumimoji="0" lang="en-US" altLang="zh-CN" sz="2400" b="0" i="0" u="none" strike="noStrike" cap="none" normalizeH="0" dirty="0">
                <a:ln>
                  <a:noFill/>
                </a:ln>
                <a:effectLst/>
                <a:latin typeface="Times New Roman" panose="02020603050405020304" pitchFamily="18" charset="0"/>
                <a:ea typeface="宋体" panose="02010600030101010101" pitchFamily="2" charset="-122"/>
                <a:cs typeface="Times New Roman" panose="02020603050405020304" pitchFamily="18" charset="0"/>
              </a:rPr>
              <a:t> 1 and Table 2 are not enough</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to work with in (</a:t>
            </a:r>
            <a:r>
              <a:rPr kumimoji="0" lang="en-US" altLang="zh-CN" sz="2400" b="0" i="0" u="none" strike="noStrike" cap="none" normalizeH="0" baseline="0" dirty="0" err="1">
                <a:ln>
                  <a:noFill/>
                </a:ln>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t does not have to be complete but could compose what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we</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have available</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to us</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iii. </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After sending (</a:t>
            </a:r>
            <a:r>
              <a:rPr kumimoji="0" lang="en-US" altLang="zh-CN" sz="2400" b="0" i="0" u="none" strike="noStrike" cap="none" normalizeH="0" baseline="0" dirty="0" err="1">
                <a:ln>
                  <a:noFill/>
                </a:ln>
                <a:effectLst/>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and (ii), Invite</a:t>
            </a:r>
            <a:r>
              <a:rPr kumimoji="0" lang="en-US" altLang="zh-CN" sz="2400" b="0" i="0" u="none" strike="noStrike" cap="none" normalizeH="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4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Tobias to ensure UML and data dictionary consistencies, and xml is in order.</a:t>
            </a:r>
            <a:endParaRPr kumimoji="0" lang="zh-CN" altLang="zh-CN"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697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8573" y="2829464"/>
            <a:ext cx="8229600" cy="2632465"/>
          </a:xfrm>
        </p:spPr>
        <p:txBody>
          <a:bodyPr/>
          <a:lstStyle/>
          <a:p>
            <a:pPr marL="0" indent="0" algn="ctr">
              <a:buNone/>
            </a:pPr>
            <a:r>
              <a:rPr lang="en-US" altLang="zh-CN" sz="7200" dirty="0">
                <a:latin typeface="华文彩云" panose="02010800040101010101" pitchFamily="2" charset="-122"/>
                <a:ea typeface="华文彩云" panose="02010800040101010101" pitchFamily="2" charset="-122"/>
              </a:rPr>
              <a:t>Thank you</a:t>
            </a:r>
            <a:endParaRPr lang="zh-CN" altLang="en-US" sz="7200" dirty="0">
              <a:latin typeface="华文彩云" panose="02010800040101010101" pitchFamily="2" charset="-122"/>
              <a:ea typeface="华文彩云" panose="02010800040101010101" pitchFamily="2" charset="-122"/>
            </a:endParaRPr>
          </a:p>
        </p:txBody>
      </p:sp>
    </p:spTree>
    <p:extLst>
      <p:ext uri="{BB962C8B-B14F-4D97-AF65-F5344CB8AC3E}">
        <p14:creationId xmlns:p14="http://schemas.microsoft.com/office/powerpoint/2010/main" val="20494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Updates since last meeting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On the questions related to the data dictionary from Tobias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Next step </a:t>
            </a:r>
            <a:endParaRPr lang="zh-CN" altLang="en-US"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en-US" altLang="zh-CN" dirty="0"/>
              <a:t>Outline</a:t>
            </a:r>
            <a:endParaRPr lang="zh-CN" altLang="en-US" dirty="0"/>
          </a:p>
        </p:txBody>
      </p:sp>
    </p:spTree>
    <p:extLst>
      <p:ext uri="{BB962C8B-B14F-4D97-AF65-F5344CB8AC3E}">
        <p14:creationId xmlns:p14="http://schemas.microsoft.com/office/powerpoint/2010/main" val="200752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19772278"/>
              </p:ext>
            </p:extLst>
          </p:nvPr>
        </p:nvGraphicFramePr>
        <p:xfrm>
          <a:off x="457200" y="2825151"/>
          <a:ext cx="8229600" cy="25958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441706824"/>
                    </a:ext>
                  </a:extLst>
                </a:gridCol>
                <a:gridCol w="2743200">
                  <a:extLst>
                    <a:ext uri="{9D8B030D-6E8A-4147-A177-3AD203B41FA5}">
                      <a16:colId xmlns:a16="http://schemas.microsoft.com/office/drawing/2014/main" val="109678647"/>
                    </a:ext>
                  </a:extLst>
                </a:gridCol>
                <a:gridCol w="2743200">
                  <a:extLst>
                    <a:ext uri="{9D8B030D-6E8A-4147-A177-3AD203B41FA5}">
                      <a16:colId xmlns:a16="http://schemas.microsoft.com/office/drawing/2014/main" val="763818009"/>
                    </a:ext>
                  </a:extLst>
                </a:gridCol>
              </a:tblGrid>
              <a:tr h="370840">
                <a:tc>
                  <a:txBody>
                    <a:bodyPr/>
                    <a:lstStyle/>
                    <a:p>
                      <a:r>
                        <a:rPr lang="en-US" altLang="zh-CN" dirty="0"/>
                        <a:t>No.</a:t>
                      </a:r>
                      <a:endParaRPr lang="zh-CN" altLang="en-US" dirty="0"/>
                    </a:p>
                  </a:txBody>
                  <a:tcPr/>
                </a:tc>
                <a:tc>
                  <a:txBody>
                    <a:bodyPr/>
                    <a:lstStyle/>
                    <a:p>
                      <a:r>
                        <a:rPr lang="en-US" altLang="zh-CN" dirty="0"/>
                        <a:t>Line</a:t>
                      </a:r>
                      <a:endParaRPr lang="zh-CN" altLang="en-US" dirty="0"/>
                    </a:p>
                  </a:txBody>
                  <a:tcPr/>
                </a:tc>
                <a:tc>
                  <a:txBody>
                    <a:bodyPr/>
                    <a:lstStyle/>
                    <a:p>
                      <a:r>
                        <a:rPr lang="en-US" altLang="zh-CN" dirty="0"/>
                        <a:t>Addition of sample</a:t>
                      </a:r>
                      <a:r>
                        <a:rPr lang="en-US" altLang="zh-CN" baseline="0" dirty="0"/>
                        <a:t> data</a:t>
                      </a:r>
                      <a:endParaRPr lang="zh-CN" altLang="en-US" dirty="0"/>
                    </a:p>
                  </a:txBody>
                  <a:tcPr/>
                </a:tc>
                <a:extLst>
                  <a:ext uri="{0D108BD9-81ED-4DB2-BD59-A6C34878D82A}">
                    <a16:rowId xmlns:a16="http://schemas.microsoft.com/office/drawing/2014/main" val="1294711203"/>
                  </a:ext>
                </a:extLst>
              </a:tr>
              <a:tr h="370840">
                <a:tc>
                  <a:txBody>
                    <a:bodyPr/>
                    <a:lstStyle/>
                    <a:p>
                      <a:r>
                        <a:rPr lang="en-US" altLang="zh-CN" dirty="0"/>
                        <a:t>1</a:t>
                      </a:r>
                      <a:endParaRPr lang="zh-CN" altLang="en-US" dirty="0"/>
                    </a:p>
                  </a:txBody>
                  <a:tcPr/>
                </a:tc>
                <a:tc>
                  <a:txBody>
                    <a:bodyPr/>
                    <a:lstStyle/>
                    <a:p>
                      <a:r>
                        <a:rPr lang="en-US" altLang="zh-CN" sz="1800" dirty="0"/>
                        <a:t>Lines 26, 27</a:t>
                      </a:r>
                      <a:endParaRPr lang="zh-CN" altLang="en-US" dirty="0"/>
                    </a:p>
                  </a:txBody>
                  <a:tcPr/>
                </a:tc>
                <a:tc>
                  <a:txBody>
                    <a:bodyPr/>
                    <a:lstStyle/>
                    <a:p>
                      <a:r>
                        <a:rPr lang="en-US" altLang="zh-CN" dirty="0"/>
                        <a:t>Yes</a:t>
                      </a:r>
                      <a:endParaRPr lang="zh-CN" altLang="en-US" dirty="0"/>
                    </a:p>
                  </a:txBody>
                  <a:tcPr/>
                </a:tc>
                <a:extLst>
                  <a:ext uri="{0D108BD9-81ED-4DB2-BD59-A6C34878D82A}">
                    <a16:rowId xmlns:a16="http://schemas.microsoft.com/office/drawing/2014/main" val="2497846715"/>
                  </a:ext>
                </a:extLst>
              </a:tr>
              <a:tr h="370840">
                <a:tc>
                  <a:txBody>
                    <a:bodyPr/>
                    <a:lstStyle/>
                    <a:p>
                      <a:r>
                        <a:rPr lang="en-US" altLang="zh-CN" dirty="0"/>
                        <a:t>2</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Lines 28</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a:tc>
                <a:tc>
                  <a:txBody>
                    <a:bodyPr/>
                    <a:lstStyle/>
                    <a:p>
                      <a:endParaRPr lang="zh-CN" altLang="en-US" dirty="0"/>
                    </a:p>
                  </a:txBody>
                  <a:tcPr/>
                </a:tc>
                <a:extLst>
                  <a:ext uri="{0D108BD9-81ED-4DB2-BD59-A6C34878D82A}">
                    <a16:rowId xmlns:a16="http://schemas.microsoft.com/office/drawing/2014/main" val="2737649899"/>
                  </a:ext>
                </a:extLst>
              </a:tr>
              <a:tr h="370840">
                <a:tc>
                  <a:txBody>
                    <a:bodyPr/>
                    <a:lstStyle/>
                    <a:p>
                      <a:r>
                        <a:rPr lang="en-US" altLang="zh-CN" dirty="0"/>
                        <a:t>3</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Lines 32</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a:tc>
                <a:tc>
                  <a:txBody>
                    <a:bodyPr/>
                    <a:lstStyle/>
                    <a:p>
                      <a:r>
                        <a:rPr lang="en-US" altLang="zh-CN" dirty="0"/>
                        <a:t>Yes</a:t>
                      </a:r>
                      <a:endParaRPr lang="zh-CN" altLang="en-US" dirty="0"/>
                    </a:p>
                  </a:txBody>
                  <a:tcPr/>
                </a:tc>
                <a:extLst>
                  <a:ext uri="{0D108BD9-81ED-4DB2-BD59-A6C34878D82A}">
                    <a16:rowId xmlns:a16="http://schemas.microsoft.com/office/drawing/2014/main" val="504913100"/>
                  </a:ext>
                </a:extLst>
              </a:tr>
              <a:tr h="370840">
                <a:tc>
                  <a:txBody>
                    <a:bodyPr/>
                    <a:lstStyle/>
                    <a:p>
                      <a:r>
                        <a:rPr lang="en-US" altLang="zh-CN" dirty="0"/>
                        <a:t>4</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Lines 46</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a:tc>
                <a:tc>
                  <a:txBody>
                    <a:bodyPr/>
                    <a:lstStyle/>
                    <a:p>
                      <a:endParaRPr lang="zh-CN" altLang="en-US" dirty="0"/>
                    </a:p>
                  </a:txBody>
                  <a:tcPr/>
                </a:tc>
                <a:extLst>
                  <a:ext uri="{0D108BD9-81ED-4DB2-BD59-A6C34878D82A}">
                    <a16:rowId xmlns:a16="http://schemas.microsoft.com/office/drawing/2014/main" val="968255535"/>
                  </a:ext>
                </a:extLst>
              </a:tr>
              <a:tr h="370840">
                <a:tc>
                  <a:txBody>
                    <a:bodyPr/>
                    <a:lstStyle/>
                    <a:p>
                      <a:r>
                        <a:rPr lang="en-US" altLang="zh-CN" dirty="0"/>
                        <a:t>5</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Lines 49</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a:tc>
                <a:tc>
                  <a:txBody>
                    <a:bodyPr/>
                    <a:lstStyle/>
                    <a:p>
                      <a:endParaRPr lang="zh-CN" altLang="en-US" dirty="0"/>
                    </a:p>
                  </a:txBody>
                  <a:tcPr/>
                </a:tc>
                <a:extLst>
                  <a:ext uri="{0D108BD9-81ED-4DB2-BD59-A6C34878D82A}">
                    <a16:rowId xmlns:a16="http://schemas.microsoft.com/office/drawing/2014/main" val="4051424297"/>
                  </a:ext>
                </a:extLst>
              </a:tr>
              <a:tr h="370840">
                <a:tc>
                  <a:txBody>
                    <a:bodyPr/>
                    <a:lstStyle/>
                    <a:p>
                      <a:r>
                        <a:rPr lang="en-US" altLang="zh-CN" dirty="0"/>
                        <a:t>6</a:t>
                      </a:r>
                      <a:endParaRPr lang="zh-CN" alt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Lines 63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a:tc>
                <a:tc>
                  <a:txBody>
                    <a:bodyPr/>
                    <a:lstStyle/>
                    <a:p>
                      <a:r>
                        <a:rPr lang="en-US" altLang="zh-CN" dirty="0"/>
                        <a:t>Yes</a:t>
                      </a:r>
                      <a:endParaRPr lang="zh-CN" altLang="en-US" dirty="0"/>
                    </a:p>
                  </a:txBody>
                  <a:tcPr/>
                </a:tc>
                <a:extLst>
                  <a:ext uri="{0D108BD9-81ED-4DB2-BD59-A6C34878D82A}">
                    <a16:rowId xmlns:a16="http://schemas.microsoft.com/office/drawing/2014/main" val="2856016431"/>
                  </a:ext>
                </a:extLst>
              </a:tr>
            </a:tbl>
          </a:graphicData>
        </a:graphic>
      </p:graphicFrame>
      <p:sp>
        <p:nvSpPr>
          <p:cNvPr id="3" name="标题 2"/>
          <p:cNvSpPr>
            <a:spLocks noGrp="1"/>
          </p:cNvSpPr>
          <p:nvPr>
            <p:ph type="title"/>
          </p:nvPr>
        </p:nvSpPr>
        <p:spPr>
          <a:xfrm>
            <a:off x="457200" y="257931"/>
            <a:ext cx="8229600" cy="756156"/>
          </a:xfrm>
        </p:spPr>
        <p:txBody>
          <a:bodyPr>
            <a:normAutofit/>
          </a:bodyPr>
          <a:lstStyle/>
          <a:p>
            <a:r>
              <a:rPr lang="en-US" altLang="zh-CN" dirty="0"/>
              <a:t>Update Since last meeting</a:t>
            </a:r>
            <a:endParaRPr lang="zh-CN" altLang="en-US" dirty="0"/>
          </a:p>
        </p:txBody>
      </p:sp>
      <p:sp>
        <p:nvSpPr>
          <p:cNvPr id="2" name="矩形 1"/>
          <p:cNvSpPr/>
          <p:nvPr/>
        </p:nvSpPr>
        <p:spPr>
          <a:xfrm>
            <a:off x="810882" y="1153882"/>
            <a:ext cx="7004649"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Received 6 comments from Tobias on April 14, 2021.</a:t>
            </a:r>
          </a:p>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Answered the questions, with addition of some sample data.</a:t>
            </a:r>
          </a:p>
        </p:txBody>
      </p:sp>
    </p:spTree>
    <p:extLst>
      <p:ext uri="{BB962C8B-B14F-4D97-AF65-F5344CB8AC3E}">
        <p14:creationId xmlns:p14="http://schemas.microsoft.com/office/powerpoint/2010/main" val="300958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88923"/>
            <a:ext cx="8229600" cy="4525963"/>
          </a:xfrm>
        </p:spPr>
        <p:txBody>
          <a:bodyPr/>
          <a:lstStyle/>
          <a:p>
            <a:r>
              <a:rPr lang="en-US" altLang="zh-CN" sz="2000" dirty="0">
                <a:latin typeface="Times New Roman" panose="02020603050405020304" pitchFamily="18" charset="0"/>
                <a:cs typeface="Times New Roman" panose="02020603050405020304" pitchFamily="18" charset="0"/>
              </a:rPr>
              <a:t>Q1: For lines 26, 27: USBLimit and </a:t>
            </a:r>
            <a:r>
              <a:rPr lang="en-US" altLang="zh-CN" sz="2000" dirty="0" err="1">
                <a:latin typeface="Times New Roman" panose="02020603050405020304" pitchFamily="18" charset="0"/>
                <a:cs typeface="Times New Roman" panose="02020603050405020304" pitchFamily="18" charset="0"/>
              </a:rPr>
              <a:t>LSBLimit</a:t>
            </a:r>
            <a:r>
              <a:rPr lang="en-US" altLang="zh-CN" sz="2000" dirty="0">
                <a:latin typeface="Times New Roman" panose="02020603050405020304" pitchFamily="18" charset="0"/>
                <a:cs typeface="Times New Roman" panose="02020603050405020304" pitchFamily="18" charset="0"/>
              </a:rPr>
              <a:t>, these were changed from Real to Vector. Based on the description, it appears as though these are two-value Vectors containing lower and upper range values for USBLimit and </a:t>
            </a:r>
            <a:r>
              <a:rPr lang="en-US" altLang="zh-CN" sz="2000" dirty="0" err="1">
                <a:latin typeface="Times New Roman" panose="02020603050405020304" pitchFamily="18" charset="0"/>
                <a:cs typeface="Times New Roman" panose="02020603050405020304" pitchFamily="18" charset="0"/>
              </a:rPr>
              <a:t>LSBLimit</a:t>
            </a:r>
            <a:r>
              <a:rPr lang="en-US" altLang="zh-CN" sz="2000" dirty="0">
                <a:latin typeface="Times New Roman" panose="02020603050405020304" pitchFamily="18" charset="0"/>
                <a:cs typeface="Times New Roman" panose="02020603050405020304" pitchFamily="18" charset="0"/>
              </a:rPr>
              <a:t> respectively. Is this correct?</a:t>
            </a:r>
          </a:p>
          <a:p>
            <a:endParaRPr lang="en-US" altLang="zh-CN" dirty="0"/>
          </a:p>
        </p:txBody>
      </p:sp>
      <p:sp>
        <p:nvSpPr>
          <p:cNvPr id="3" name="标题 2"/>
          <p:cNvSpPr>
            <a:spLocks noGrp="1"/>
          </p:cNvSpPr>
          <p:nvPr>
            <p:ph type="title"/>
          </p:nvPr>
        </p:nvSpPr>
        <p:spPr>
          <a:xfrm>
            <a:off x="457200" y="8549"/>
            <a:ext cx="8470490" cy="753452"/>
          </a:xfrm>
        </p:spPr>
        <p:txBody>
          <a:bodyPr>
            <a:normAutofit fontScale="90000"/>
          </a:bodyPr>
          <a:lstStyle/>
          <a:p>
            <a:r>
              <a:rPr lang="en-US" altLang="zh-CN" dirty="0"/>
              <a:t>On the questions related to the data dictionary from Tobias</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755800231"/>
              </p:ext>
            </p:extLst>
          </p:nvPr>
        </p:nvGraphicFramePr>
        <p:xfrm>
          <a:off x="1017638" y="2762865"/>
          <a:ext cx="7108723" cy="3466966"/>
        </p:xfrm>
        <a:graphic>
          <a:graphicData uri="http://schemas.openxmlformats.org/drawingml/2006/table">
            <a:tbl>
              <a:tblPr firstRow="1" firstCol="1" bandRow="1">
                <a:tableStyleId>{5C22544A-7EE6-4342-B048-85BDC9FD1C3A}</a:tableStyleId>
              </a:tblPr>
              <a:tblGrid>
                <a:gridCol w="390691">
                  <a:extLst>
                    <a:ext uri="{9D8B030D-6E8A-4147-A177-3AD203B41FA5}">
                      <a16:colId xmlns:a16="http://schemas.microsoft.com/office/drawing/2014/main" val="1388719240"/>
                    </a:ext>
                  </a:extLst>
                </a:gridCol>
                <a:gridCol w="1313235">
                  <a:extLst>
                    <a:ext uri="{9D8B030D-6E8A-4147-A177-3AD203B41FA5}">
                      <a16:colId xmlns:a16="http://schemas.microsoft.com/office/drawing/2014/main" val="886943175"/>
                    </a:ext>
                  </a:extLst>
                </a:gridCol>
                <a:gridCol w="1255584">
                  <a:extLst>
                    <a:ext uri="{9D8B030D-6E8A-4147-A177-3AD203B41FA5}">
                      <a16:colId xmlns:a16="http://schemas.microsoft.com/office/drawing/2014/main" val="4089890557"/>
                    </a:ext>
                  </a:extLst>
                </a:gridCol>
                <a:gridCol w="973394">
                  <a:extLst>
                    <a:ext uri="{9D8B030D-6E8A-4147-A177-3AD203B41FA5}">
                      <a16:colId xmlns:a16="http://schemas.microsoft.com/office/drawing/2014/main" val="3101141774"/>
                    </a:ext>
                  </a:extLst>
                </a:gridCol>
                <a:gridCol w="1091380">
                  <a:extLst>
                    <a:ext uri="{9D8B030D-6E8A-4147-A177-3AD203B41FA5}">
                      <a16:colId xmlns:a16="http://schemas.microsoft.com/office/drawing/2014/main" val="3518429217"/>
                    </a:ext>
                  </a:extLst>
                </a:gridCol>
                <a:gridCol w="1052052">
                  <a:extLst>
                    <a:ext uri="{9D8B030D-6E8A-4147-A177-3AD203B41FA5}">
                      <a16:colId xmlns:a16="http://schemas.microsoft.com/office/drawing/2014/main" val="145146096"/>
                    </a:ext>
                  </a:extLst>
                </a:gridCol>
                <a:gridCol w="1032387">
                  <a:extLst>
                    <a:ext uri="{9D8B030D-6E8A-4147-A177-3AD203B41FA5}">
                      <a16:colId xmlns:a16="http://schemas.microsoft.com/office/drawing/2014/main" val="3653898206"/>
                    </a:ext>
                  </a:extLst>
                </a:gridCol>
              </a:tblGrid>
              <a:tr h="983226">
                <a:tc>
                  <a:txBody>
                    <a:bodyPr/>
                    <a:lstStyle/>
                    <a:p>
                      <a:pPr marL="69850" marR="69850" algn="just">
                        <a:lnSpc>
                          <a:spcPct val="150000"/>
                        </a:lnSpc>
                        <a:spcBef>
                          <a:spcPts val="115"/>
                        </a:spcBef>
                        <a:spcAft>
                          <a:spcPts val="0"/>
                        </a:spcAft>
                        <a:tabLst>
                          <a:tab pos="255905" algn="l"/>
                        </a:tabLst>
                      </a:pP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5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le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me</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5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1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40">
                          <a:effectLst/>
                          <a:latin typeface="Times New Roman" panose="02020603050405020304" pitchFamily="18" charset="0"/>
                          <a:ea typeface="Cambria" panose="02040503050406030204" pitchFamily="18" charset="0"/>
                          <a:cs typeface="Times New Roman" panose="02020603050405020304" pitchFamily="18" charset="0"/>
                        </a:rPr>
                        <a:t>f</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in</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on</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86360" algn="just">
                        <a:lnSpc>
                          <a:spcPct val="150000"/>
                        </a:lnSpc>
                        <a:spcBef>
                          <a:spcPts val="160"/>
                        </a:spcBef>
                        <a:spcAft>
                          <a:spcPts val="0"/>
                        </a:spcAft>
                        <a:tabLst>
                          <a:tab pos="255905" algn="l"/>
                        </a:tabLst>
                      </a:pP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Ob</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g</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99695" algn="just">
                        <a:lnSpc>
                          <a:spcPct val="150000"/>
                        </a:lnSpc>
                        <a:spcBef>
                          <a:spcPts val="16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x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oc</a:t>
                      </a:r>
                      <a:r>
                        <a:rPr lang="en-GB" sz="1400" b="1" spc="25"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u</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en</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195580" algn="just">
                        <a:lnSpc>
                          <a:spcPct val="150000"/>
                        </a:lnSpc>
                        <a:spcBef>
                          <a:spcPts val="16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Data type</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ss</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50000"/>
                        </a:lnSpc>
                        <a:spcBef>
                          <a:spcPts val="9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in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4672578"/>
                  </a:ext>
                </a:extLst>
              </a:tr>
              <a:tr h="1070250">
                <a:tc>
                  <a:txBody>
                    <a:bodyPr/>
                    <a:lstStyle/>
                    <a:p>
                      <a:pPr marL="69850" marR="69850" algn="just">
                        <a:lnSpc>
                          <a:spcPct val="15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26.</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85"/>
                        </a:spcBef>
                        <a:spcAft>
                          <a:spcPts val="0"/>
                        </a:spcAft>
                        <a:tabLst>
                          <a:tab pos="255905" algn="l"/>
                        </a:tabLst>
                      </a:pPr>
                      <a:r>
                        <a:rPr lang="en-GB" sz="1400" b="1" dirty="0" err="1">
                          <a:effectLst/>
                          <a:latin typeface="Times New Roman" panose="02020603050405020304" pitchFamily="18" charset="0"/>
                          <a:cs typeface="Times New Roman" panose="02020603050405020304" pitchFamily="18" charset="0"/>
                        </a:rPr>
                        <a:t>USBLimit</a:t>
                      </a:r>
                      <a:endParaRPr lang="zh-CN" sz="1400" b="1" dirty="0">
                        <a:effectLst/>
                        <a:latin typeface="Times New Roman" panose="02020603050405020304" pitchFamily="18" charset="0"/>
                        <a:cs typeface="Times New Roman" panose="02020603050405020304" pitchFamily="18" charset="0"/>
                      </a:endParaRPr>
                    </a:p>
                    <a:p>
                      <a:pPr marL="69850" marR="69850" algn="just">
                        <a:lnSpc>
                          <a:spcPct val="150000"/>
                        </a:lnSpc>
                        <a:spcBef>
                          <a:spcPts val="18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 </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8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Frequency range of the Upper Side Band </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5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M</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5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1</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Vector </a:t>
                      </a:r>
                      <a:r>
                        <a:rPr lang="en-GB" sz="1400" b="1" dirty="0">
                          <a:solidFill>
                            <a:srgbClr val="FF0000"/>
                          </a:solidFill>
                          <a:effectLst/>
                          <a:latin typeface="Times New Roman" panose="02020603050405020304" pitchFamily="18" charset="0"/>
                          <a:cs typeface="Times New Roman" panose="02020603050405020304" pitchFamily="18" charset="0"/>
                        </a:rPr>
                        <a:t>&lt;Real&gt;</a:t>
                      </a:r>
                      <a:endParaRPr lang="zh-CN" sz="14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b="1" spc="5" dirty="0">
                          <a:effectLst/>
                          <a:latin typeface="Times New Roman" panose="02020603050405020304" pitchFamily="18" charset="0"/>
                          <a:cs typeface="Times New Roman" panose="02020603050405020304" pitchFamily="18" charset="0"/>
                        </a:rPr>
                        <a:t>&gt;</a:t>
                      </a:r>
                      <a:r>
                        <a:rPr lang="en-GB" sz="1400" b="1" dirty="0">
                          <a:effectLst/>
                          <a:latin typeface="Times New Roman" panose="02020603050405020304" pitchFamily="18" charset="0"/>
                          <a:cs typeface="Times New Roman" panose="02020603050405020304" pitchFamily="18" charset="0"/>
                        </a:rPr>
                        <a:t>0, the unit </a:t>
                      </a:r>
                      <a:r>
                        <a:rPr lang="en-GB" sz="1400" b="1" spc="15" dirty="0">
                          <a:effectLst/>
                          <a:latin typeface="Times New Roman" panose="02020603050405020304" pitchFamily="18" charset="0"/>
                          <a:cs typeface="Times New Roman" panose="02020603050405020304" pitchFamily="18" charset="0"/>
                        </a:rPr>
                        <a:t>is GHz</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09594896"/>
                  </a:ext>
                </a:extLst>
              </a:tr>
              <a:tr h="1070250">
                <a:tc>
                  <a:txBody>
                    <a:bodyPr/>
                    <a:lstStyle/>
                    <a:p>
                      <a:pPr marL="69850" marR="69850" algn="just">
                        <a:lnSpc>
                          <a:spcPct val="150000"/>
                        </a:lnSpc>
                        <a:spcBef>
                          <a:spcPts val="115"/>
                        </a:spcBef>
                        <a:spcAft>
                          <a:spcPts val="0"/>
                        </a:spcAft>
                        <a:tabLst>
                          <a:tab pos="255905" algn="l"/>
                        </a:tabLst>
                      </a:pPr>
                      <a:r>
                        <a:rPr lang="en-GB" sz="1400" b="1">
                          <a:effectLst/>
                          <a:latin typeface="Times New Roman" panose="02020603050405020304" pitchFamily="18" charset="0"/>
                          <a:cs typeface="Times New Roman" panose="02020603050405020304" pitchFamily="18" charset="0"/>
                        </a:rPr>
                        <a:t>27.</a:t>
                      </a:r>
                      <a:endParaRPr lang="zh-CN" sz="1400" b="1">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85"/>
                        </a:spcBef>
                        <a:spcAft>
                          <a:spcPts val="0"/>
                        </a:spcAft>
                        <a:tabLst>
                          <a:tab pos="255905" algn="l"/>
                        </a:tabLst>
                      </a:pPr>
                      <a:r>
                        <a:rPr lang="en-GB" sz="1400" b="1">
                          <a:effectLst/>
                          <a:latin typeface="Times New Roman" panose="02020603050405020304" pitchFamily="18" charset="0"/>
                          <a:cs typeface="Times New Roman" panose="02020603050405020304" pitchFamily="18" charset="0"/>
                        </a:rPr>
                        <a:t>LSBLimit</a:t>
                      </a:r>
                      <a:endParaRPr lang="zh-CN" sz="1400" b="1">
                        <a:effectLst/>
                        <a:latin typeface="Times New Roman" panose="02020603050405020304" pitchFamily="18" charset="0"/>
                        <a:cs typeface="Times New Roman" panose="02020603050405020304" pitchFamily="18" charset="0"/>
                      </a:endParaRPr>
                    </a:p>
                    <a:p>
                      <a:pPr marL="69850" marR="69850" algn="just">
                        <a:lnSpc>
                          <a:spcPct val="150000"/>
                        </a:lnSpc>
                        <a:spcBef>
                          <a:spcPts val="185"/>
                        </a:spcBef>
                        <a:spcAft>
                          <a:spcPts val="0"/>
                        </a:spcAft>
                        <a:tabLst>
                          <a:tab pos="255905" algn="l"/>
                        </a:tabLst>
                      </a:pPr>
                      <a:r>
                        <a:rPr lang="en-GB" sz="1400" b="1">
                          <a:effectLst/>
                          <a:latin typeface="Times New Roman" panose="02020603050405020304" pitchFamily="18" charset="0"/>
                          <a:cs typeface="Times New Roman" panose="02020603050405020304" pitchFamily="18" charset="0"/>
                        </a:rPr>
                        <a:t> </a:t>
                      </a:r>
                      <a:endParaRPr lang="zh-CN" sz="1400" b="1">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8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Frequency range of the Lower Side Band </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5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M</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50000"/>
                        </a:lnSpc>
                        <a:spcBef>
                          <a:spcPts val="115"/>
                        </a:spcBef>
                        <a:spcAft>
                          <a:spcPts val="0"/>
                        </a:spcAft>
                        <a:tabLst>
                          <a:tab pos="255905" algn="l"/>
                        </a:tabLst>
                      </a:pPr>
                      <a:r>
                        <a:rPr lang="en-GB" sz="1400" b="1">
                          <a:effectLst/>
                          <a:latin typeface="Times New Roman" panose="02020603050405020304" pitchFamily="18" charset="0"/>
                          <a:cs typeface="Times New Roman" panose="02020603050405020304" pitchFamily="18" charset="0"/>
                        </a:rPr>
                        <a:t>1</a:t>
                      </a:r>
                      <a:endParaRPr lang="zh-CN" sz="1400" b="1">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Vector </a:t>
                      </a:r>
                      <a:r>
                        <a:rPr lang="en-GB" altLang="zh-CN" sz="1400" b="1" dirty="0">
                          <a:solidFill>
                            <a:srgbClr val="FF0000"/>
                          </a:solidFill>
                          <a:effectLst/>
                          <a:latin typeface="Times New Roman" panose="02020603050405020304" pitchFamily="18" charset="0"/>
                          <a:cs typeface="Times New Roman" panose="02020603050405020304" pitchFamily="18" charset="0"/>
                        </a:rPr>
                        <a:t>&lt;Real&gt;</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b="1" spc="5" dirty="0">
                          <a:effectLst/>
                          <a:latin typeface="Times New Roman" panose="02020603050405020304" pitchFamily="18" charset="0"/>
                          <a:cs typeface="Times New Roman" panose="02020603050405020304" pitchFamily="18" charset="0"/>
                        </a:rPr>
                        <a:t>&gt;</a:t>
                      </a:r>
                      <a:r>
                        <a:rPr lang="en-GB" sz="1400" b="1" dirty="0">
                          <a:effectLst/>
                          <a:latin typeface="Times New Roman" panose="02020603050405020304" pitchFamily="18" charset="0"/>
                          <a:cs typeface="Times New Roman" panose="02020603050405020304" pitchFamily="18" charset="0"/>
                        </a:rPr>
                        <a:t>0, the unit </a:t>
                      </a:r>
                      <a:r>
                        <a:rPr lang="en-GB" sz="1400" b="1" spc="15" dirty="0">
                          <a:effectLst/>
                          <a:latin typeface="Times New Roman" panose="02020603050405020304" pitchFamily="18" charset="0"/>
                          <a:cs typeface="Times New Roman" panose="02020603050405020304" pitchFamily="18" charset="0"/>
                        </a:rPr>
                        <a:t>is GHz</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081795490"/>
                  </a:ext>
                </a:extLst>
              </a:tr>
            </a:tbl>
          </a:graphicData>
        </a:graphic>
      </p:graphicFrame>
    </p:spTree>
    <p:extLst>
      <p:ext uri="{BB962C8B-B14F-4D97-AF65-F5344CB8AC3E}">
        <p14:creationId xmlns:p14="http://schemas.microsoft.com/office/powerpoint/2010/main" val="368229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solidFill>
                  <a:srgbClr val="5245F7"/>
                </a:solidFill>
                <a:latin typeface="Times New Roman" panose="02020603050405020304" pitchFamily="18" charset="0"/>
                <a:cs typeface="Times New Roman" panose="02020603050405020304" pitchFamily="18" charset="0"/>
              </a:rPr>
              <a:t>A1: USBLimit and </a:t>
            </a:r>
            <a:r>
              <a:rPr lang="en-US" altLang="zh-CN" sz="2400" dirty="0" err="1">
                <a:solidFill>
                  <a:srgbClr val="5245F7"/>
                </a:solidFill>
                <a:latin typeface="Times New Roman" panose="02020603050405020304" pitchFamily="18" charset="0"/>
                <a:cs typeface="Times New Roman" panose="02020603050405020304" pitchFamily="18" charset="0"/>
              </a:rPr>
              <a:t>LSBLimit</a:t>
            </a:r>
            <a:r>
              <a:rPr lang="en-US" altLang="zh-CN" sz="2400" dirty="0">
                <a:solidFill>
                  <a:srgbClr val="5245F7"/>
                </a:solidFill>
                <a:latin typeface="Times New Roman" panose="02020603050405020304" pitchFamily="18" charset="0"/>
                <a:cs typeface="Times New Roman" panose="02020603050405020304" pitchFamily="18" charset="0"/>
              </a:rPr>
              <a:t> have two applications in CAL/Val of microwave radiometer:</a:t>
            </a:r>
            <a:endParaRPr lang="zh-CN" altLang="zh-CN" sz="2400" dirty="0">
              <a:solidFill>
                <a:srgbClr val="5245F7"/>
              </a:solidFill>
              <a:latin typeface="Times New Roman" panose="02020603050405020304" pitchFamily="18" charset="0"/>
              <a:cs typeface="Times New Roman" panose="02020603050405020304" pitchFamily="18" charset="0"/>
            </a:endParaRPr>
          </a:p>
          <a:p>
            <a:pPr lvl="1"/>
            <a:r>
              <a:rPr lang="en-US" altLang="zh-CN" sz="1800" dirty="0">
                <a:solidFill>
                  <a:srgbClr val="5245F7"/>
                </a:solidFill>
                <a:latin typeface="Times New Roman" panose="02020603050405020304" pitchFamily="18" charset="0"/>
                <a:cs typeface="Times New Roman" panose="02020603050405020304" pitchFamily="18" charset="0"/>
              </a:rPr>
              <a:t>Case 1:  </a:t>
            </a:r>
            <a:r>
              <a:rPr lang="en-US" altLang="zh-CN" sz="1800" dirty="0" err="1">
                <a:solidFill>
                  <a:srgbClr val="5245F7"/>
                </a:solidFill>
                <a:latin typeface="Times New Roman" panose="02020603050405020304" pitchFamily="18" charset="0"/>
                <a:cs typeface="Times New Roman" panose="02020603050405020304" pitchFamily="18" charset="0"/>
              </a:rPr>
              <a:t>USBLimit</a:t>
            </a:r>
            <a:r>
              <a:rPr lang="en-US" altLang="zh-CN" sz="1800" dirty="0">
                <a:solidFill>
                  <a:srgbClr val="5245F7"/>
                </a:solidFill>
                <a:latin typeface="Times New Roman" panose="02020603050405020304" pitchFamily="18" charset="0"/>
                <a:cs typeface="Times New Roman" panose="02020603050405020304" pitchFamily="18" charset="0"/>
              </a:rPr>
              <a:t> and </a:t>
            </a:r>
            <a:r>
              <a:rPr lang="en-US" altLang="zh-CN" sz="1800" dirty="0" err="1">
                <a:solidFill>
                  <a:srgbClr val="5245F7"/>
                </a:solidFill>
                <a:latin typeface="Times New Roman" panose="02020603050405020304" pitchFamily="18" charset="0"/>
                <a:cs typeface="Times New Roman" panose="02020603050405020304" pitchFamily="18" charset="0"/>
              </a:rPr>
              <a:t>LSBLimit</a:t>
            </a:r>
            <a:r>
              <a:rPr lang="en-US" altLang="zh-CN" sz="1800" dirty="0">
                <a:solidFill>
                  <a:srgbClr val="5245F7"/>
                </a:solidFill>
                <a:latin typeface="Times New Roman" panose="02020603050405020304" pitchFamily="18" charset="0"/>
                <a:cs typeface="Times New Roman" panose="02020603050405020304" pitchFamily="18" charset="0"/>
              </a:rPr>
              <a:t> are used as input frequencies of </a:t>
            </a:r>
            <a:r>
              <a:rPr lang="en-US" altLang="zh-CN" sz="1800" dirty="0">
                <a:solidFill>
                  <a:srgbClr val="00B050"/>
                </a:solidFill>
                <a:latin typeface="Times New Roman" panose="02020603050405020304" pitchFamily="18" charset="0"/>
                <a:cs typeface="Times New Roman" panose="02020603050405020304" pitchFamily="18" charset="0"/>
              </a:rPr>
              <a:t>band-corrections</a:t>
            </a:r>
            <a:r>
              <a:rPr lang="en-US" altLang="zh-CN" sz="1800" dirty="0">
                <a:solidFill>
                  <a:srgbClr val="5245F7"/>
                </a:solidFill>
                <a:latin typeface="Times New Roman" panose="02020603050405020304" pitchFamily="18" charset="0"/>
                <a:cs typeface="Times New Roman" panose="02020603050405020304" pitchFamily="18" charset="0"/>
              </a:rPr>
              <a:t> in applying brightness temperatures of the calibration target at the central frequencies for representing the brightness temperatures at the upper and lower passbands. </a:t>
            </a:r>
          </a:p>
          <a:p>
            <a:pPr lvl="1"/>
            <a:r>
              <a:rPr lang="en-US" altLang="zh-CN" sz="1800" dirty="0">
                <a:solidFill>
                  <a:srgbClr val="5245F7"/>
                </a:solidFill>
                <a:latin typeface="Times New Roman" panose="02020603050405020304" pitchFamily="18" charset="0"/>
                <a:cs typeface="Times New Roman" panose="02020603050405020304" pitchFamily="18" charset="0"/>
              </a:rPr>
              <a:t>Case 2: USBLimit and </a:t>
            </a:r>
            <a:r>
              <a:rPr lang="en-US" altLang="zh-CN" sz="1800" dirty="0" err="1">
                <a:solidFill>
                  <a:srgbClr val="5245F7"/>
                </a:solidFill>
                <a:latin typeface="Times New Roman" panose="02020603050405020304" pitchFamily="18" charset="0"/>
                <a:cs typeface="Times New Roman" panose="02020603050405020304" pitchFamily="18" charset="0"/>
              </a:rPr>
              <a:t>LSBLimit</a:t>
            </a:r>
            <a:r>
              <a:rPr lang="en-US" altLang="zh-CN" sz="1800" dirty="0">
                <a:solidFill>
                  <a:srgbClr val="5245F7"/>
                </a:solidFill>
                <a:latin typeface="Times New Roman" panose="02020603050405020304" pitchFamily="18" charset="0"/>
                <a:cs typeface="Times New Roman" panose="02020603050405020304" pitchFamily="18" charset="0"/>
              </a:rPr>
              <a:t> are used as input frequencies of </a:t>
            </a:r>
            <a:r>
              <a:rPr lang="en-US" altLang="zh-CN" sz="1800" dirty="0" err="1">
                <a:solidFill>
                  <a:srgbClr val="00B050"/>
                </a:solidFill>
                <a:latin typeface="Times New Roman" panose="02020603050405020304" pitchFamily="18" charset="0"/>
                <a:cs typeface="Times New Roman" panose="02020603050405020304" pitchFamily="18" charset="0"/>
              </a:rPr>
              <a:t>spectralResponse</a:t>
            </a:r>
            <a:r>
              <a:rPr lang="en-US" altLang="zh-CN" sz="1800" dirty="0">
                <a:solidFill>
                  <a:srgbClr val="5245F7"/>
                </a:solidFill>
                <a:latin typeface="Times New Roman" panose="02020603050405020304" pitchFamily="18" charset="0"/>
                <a:cs typeface="Times New Roman" panose="02020603050405020304" pitchFamily="18" charset="0"/>
              </a:rPr>
              <a:t>, as mentioned in following Q3. In this case, USBLimit and </a:t>
            </a:r>
            <a:r>
              <a:rPr lang="en-US" altLang="zh-CN" sz="1800" dirty="0" err="1">
                <a:solidFill>
                  <a:srgbClr val="5245F7"/>
                </a:solidFill>
                <a:latin typeface="Times New Roman" panose="02020603050405020304" pitchFamily="18" charset="0"/>
                <a:cs typeface="Times New Roman" panose="02020603050405020304" pitchFamily="18" charset="0"/>
              </a:rPr>
              <a:t>LSBLimit</a:t>
            </a:r>
            <a:r>
              <a:rPr lang="en-US" altLang="zh-CN" sz="1800" dirty="0">
                <a:solidFill>
                  <a:srgbClr val="5245F7"/>
                </a:solidFill>
                <a:latin typeface="Times New Roman" panose="02020603050405020304" pitchFamily="18" charset="0"/>
                <a:cs typeface="Times New Roman" panose="02020603050405020304" pitchFamily="18" charset="0"/>
              </a:rPr>
              <a:t> includes </a:t>
            </a:r>
            <a:r>
              <a:rPr lang="en-US" altLang="zh-CN" sz="1800" dirty="0">
                <a:solidFill>
                  <a:srgbClr val="00B050"/>
                </a:solidFill>
                <a:latin typeface="Times New Roman" panose="02020603050405020304" pitchFamily="18" charset="0"/>
                <a:cs typeface="Times New Roman" panose="02020603050405020304" pitchFamily="18" charset="0"/>
              </a:rPr>
              <a:t>many frequencies</a:t>
            </a:r>
            <a:r>
              <a:rPr lang="en-US" altLang="zh-CN" sz="1800" dirty="0">
                <a:solidFill>
                  <a:srgbClr val="5245F7"/>
                </a:solidFill>
                <a:latin typeface="Times New Roman" panose="02020603050405020304" pitchFamily="18" charset="0"/>
                <a:cs typeface="Times New Roman" panose="02020603050405020304" pitchFamily="18" charset="0"/>
              </a:rPr>
              <a:t> within the upper band and the lower band. Therefore, USBLimit and </a:t>
            </a:r>
            <a:r>
              <a:rPr lang="en-US" altLang="zh-CN" sz="1800" dirty="0" err="1">
                <a:solidFill>
                  <a:srgbClr val="5245F7"/>
                </a:solidFill>
                <a:latin typeface="Times New Roman" panose="02020603050405020304" pitchFamily="18" charset="0"/>
                <a:cs typeface="Times New Roman" panose="02020603050405020304" pitchFamily="18" charset="0"/>
              </a:rPr>
              <a:t>LSBLimit</a:t>
            </a:r>
            <a:r>
              <a:rPr lang="en-US" altLang="zh-CN" sz="1800" dirty="0">
                <a:solidFill>
                  <a:srgbClr val="5245F7"/>
                </a:solidFill>
                <a:latin typeface="Times New Roman" panose="02020603050405020304" pitchFamily="18" charset="0"/>
                <a:cs typeface="Times New Roman" panose="02020603050405020304" pitchFamily="18" charset="0"/>
              </a:rPr>
              <a:t> should be treated as a vector, which is a list of frequencies.</a:t>
            </a:r>
          </a:p>
          <a:p>
            <a:pPr lvl="1"/>
            <a:endParaRPr lang="zh-CN" altLang="en-US" sz="1600"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 name="标题 2"/>
          <p:cNvSpPr>
            <a:spLocks noGrp="1"/>
          </p:cNvSpPr>
          <p:nvPr>
            <p:ph type="title"/>
          </p:nvPr>
        </p:nvSpPr>
        <p:spPr>
          <a:xfrm>
            <a:off x="351503" y="244523"/>
            <a:ext cx="8440994"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spTree>
    <p:extLst>
      <p:ext uri="{BB962C8B-B14F-4D97-AF65-F5344CB8AC3E}">
        <p14:creationId xmlns:p14="http://schemas.microsoft.com/office/powerpoint/2010/main" val="32105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685688160"/>
              </p:ext>
            </p:extLst>
          </p:nvPr>
        </p:nvGraphicFramePr>
        <p:xfrm>
          <a:off x="116830" y="1709225"/>
          <a:ext cx="4347593" cy="3022257"/>
        </p:xfrm>
        <a:graphic>
          <a:graphicData uri="http://schemas.openxmlformats.org/drawingml/2006/table">
            <a:tbl>
              <a:tblPr firstRow="1" firstCol="1" bandRow="1">
                <a:tableStyleId>{5C22544A-7EE6-4342-B048-85BDC9FD1C3A}</a:tableStyleId>
              </a:tblPr>
              <a:tblGrid>
                <a:gridCol w="855850">
                  <a:extLst>
                    <a:ext uri="{9D8B030D-6E8A-4147-A177-3AD203B41FA5}">
                      <a16:colId xmlns:a16="http://schemas.microsoft.com/office/drawing/2014/main" val="2265358776"/>
                    </a:ext>
                  </a:extLst>
                </a:gridCol>
                <a:gridCol w="1199097">
                  <a:extLst>
                    <a:ext uri="{9D8B030D-6E8A-4147-A177-3AD203B41FA5}">
                      <a16:colId xmlns:a16="http://schemas.microsoft.com/office/drawing/2014/main" val="145163550"/>
                    </a:ext>
                  </a:extLst>
                </a:gridCol>
                <a:gridCol w="2292646">
                  <a:extLst>
                    <a:ext uri="{9D8B030D-6E8A-4147-A177-3AD203B41FA5}">
                      <a16:colId xmlns:a16="http://schemas.microsoft.com/office/drawing/2014/main" val="4012653641"/>
                    </a:ext>
                  </a:extLst>
                </a:gridCol>
              </a:tblGrid>
              <a:tr h="362803">
                <a:tc>
                  <a:txBody>
                    <a:bodyPr/>
                    <a:lstStyle/>
                    <a:p>
                      <a:pPr algn="ctr">
                        <a:lnSpc>
                          <a:spcPts val="1200"/>
                        </a:lnSpc>
                        <a:spcAft>
                          <a:spcPts val="0"/>
                        </a:spcAft>
                      </a:pPr>
                      <a:r>
                        <a:rPr lang="en-US" sz="1400" kern="0" dirty="0">
                          <a:effectLst/>
                          <a:latin typeface="Times New Roman" panose="02020603050405020304" pitchFamily="18" charset="0"/>
                          <a:cs typeface="Times New Roman" panose="02020603050405020304" pitchFamily="18" charset="0"/>
                        </a:rPr>
                        <a:t>Band</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0">
                          <a:effectLst/>
                          <a:latin typeface="Times New Roman" panose="02020603050405020304" pitchFamily="18" charset="0"/>
                          <a:cs typeface="Times New Roman" panose="02020603050405020304" pitchFamily="18" charset="0"/>
                        </a:rPr>
                        <a:t>Frequency(GHz)</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0">
                          <a:effectLst/>
                          <a:latin typeface="Times New Roman" panose="02020603050405020304" pitchFamily="18" charset="0"/>
                          <a:cs typeface="Times New Roman" panose="02020603050405020304" pitchFamily="18" charset="0"/>
                        </a:rPr>
                        <a:t>Band response function (Weights)</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743054436"/>
                  </a:ext>
                </a:extLst>
              </a:tr>
              <a:tr h="189961">
                <a:tc rowSpan="14">
                  <a:txBody>
                    <a:bodyPr/>
                    <a:lstStyle/>
                    <a:p>
                      <a:pPr algn="ctr">
                        <a:lnSpc>
                          <a:spcPts val="1200"/>
                        </a:lnSpc>
                        <a:spcAft>
                          <a:spcPts val="0"/>
                        </a:spcAft>
                      </a:pPr>
                      <a:r>
                        <a:rPr lang="en-US" sz="1400" kern="0" dirty="0">
                          <a:effectLst/>
                          <a:latin typeface="Times New Roman" panose="02020603050405020304" pitchFamily="18" charset="0"/>
                          <a:cs typeface="Times New Roman" panose="02020603050405020304" pitchFamily="18" charset="0"/>
                        </a:rPr>
                        <a:t>LSB</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116.1526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0.034773</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2590175783"/>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116.1674</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0.039172</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3137732"/>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116.1821</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0.041576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407652196"/>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116.1969</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0.041576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293711637"/>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116.2117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0.046835</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756621656"/>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116.2265</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0.046835</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164356232"/>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116.2412</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0.036907</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816456856"/>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116.256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0.036907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727007099"/>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116.2708</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0.034773</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247723597"/>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116.2856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0.034773</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646035657"/>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116.3003</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0.030869</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745621881"/>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116.3151</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0.029084</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2914578033"/>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116.3299</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0.024326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053254635"/>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116.3447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0.021594</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568083088"/>
                  </a:ext>
                </a:extLst>
              </a:tr>
            </a:tbl>
          </a:graphicData>
        </a:graphic>
      </p:graphicFrame>
      <p:graphicFrame>
        <p:nvGraphicFramePr>
          <p:cNvPr id="5" name="内容占位符 3"/>
          <p:cNvGraphicFramePr>
            <a:graphicFrameLocks/>
          </p:cNvGraphicFramePr>
          <p:nvPr>
            <p:extLst>
              <p:ext uri="{D42A27DB-BD31-4B8C-83A1-F6EECF244321}">
                <p14:modId xmlns:p14="http://schemas.microsoft.com/office/powerpoint/2010/main" val="617405192"/>
              </p:ext>
            </p:extLst>
          </p:nvPr>
        </p:nvGraphicFramePr>
        <p:xfrm>
          <a:off x="4572000" y="1671056"/>
          <a:ext cx="4347593" cy="3022257"/>
        </p:xfrm>
        <a:graphic>
          <a:graphicData uri="http://schemas.openxmlformats.org/drawingml/2006/table">
            <a:tbl>
              <a:tblPr firstRow="1" firstCol="1" bandRow="1">
                <a:tableStyleId>{5C22544A-7EE6-4342-B048-85BDC9FD1C3A}</a:tableStyleId>
              </a:tblPr>
              <a:tblGrid>
                <a:gridCol w="855850">
                  <a:extLst>
                    <a:ext uri="{9D8B030D-6E8A-4147-A177-3AD203B41FA5}">
                      <a16:colId xmlns:a16="http://schemas.microsoft.com/office/drawing/2014/main" val="2265358776"/>
                    </a:ext>
                  </a:extLst>
                </a:gridCol>
                <a:gridCol w="1199097">
                  <a:extLst>
                    <a:ext uri="{9D8B030D-6E8A-4147-A177-3AD203B41FA5}">
                      <a16:colId xmlns:a16="http://schemas.microsoft.com/office/drawing/2014/main" val="145163550"/>
                    </a:ext>
                  </a:extLst>
                </a:gridCol>
                <a:gridCol w="2292646">
                  <a:extLst>
                    <a:ext uri="{9D8B030D-6E8A-4147-A177-3AD203B41FA5}">
                      <a16:colId xmlns:a16="http://schemas.microsoft.com/office/drawing/2014/main" val="4012653641"/>
                    </a:ext>
                  </a:extLst>
                </a:gridCol>
              </a:tblGrid>
              <a:tr h="362803">
                <a:tc>
                  <a:txBody>
                    <a:bodyPr/>
                    <a:lstStyle/>
                    <a:p>
                      <a:pPr algn="ctr">
                        <a:lnSpc>
                          <a:spcPts val="1200"/>
                        </a:lnSpc>
                        <a:spcAft>
                          <a:spcPts val="0"/>
                        </a:spcAft>
                      </a:pPr>
                      <a:r>
                        <a:rPr lang="en-US" sz="1400" kern="0" dirty="0">
                          <a:effectLst/>
                          <a:latin typeface="Times New Roman" panose="02020603050405020304" pitchFamily="18" charset="0"/>
                          <a:cs typeface="Times New Roman" panose="02020603050405020304" pitchFamily="18" charset="0"/>
                        </a:rPr>
                        <a:t>Band</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0">
                          <a:effectLst/>
                          <a:latin typeface="Times New Roman" panose="02020603050405020304" pitchFamily="18" charset="0"/>
                          <a:cs typeface="Times New Roman" panose="02020603050405020304" pitchFamily="18" charset="0"/>
                        </a:rPr>
                        <a:t>Frequency(GHz)</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0">
                          <a:effectLst/>
                          <a:latin typeface="Times New Roman" panose="02020603050405020304" pitchFamily="18" charset="0"/>
                          <a:cs typeface="Times New Roman" panose="02020603050405020304" pitchFamily="18" charset="0"/>
                        </a:rPr>
                        <a:t>Band response function (Weights)</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743054436"/>
                  </a:ext>
                </a:extLst>
              </a:tr>
              <a:tr h="189961">
                <a:tc rowSpan="14">
                  <a:txBody>
                    <a:bodyPr/>
                    <a:lstStyle/>
                    <a:p>
                      <a:pPr algn="ctr">
                        <a:lnSpc>
                          <a:spcPts val="1200"/>
                        </a:lnSpc>
                        <a:spcAft>
                          <a:spcPts val="0"/>
                        </a:spcAft>
                      </a:pPr>
                      <a:r>
                        <a:rPr lang="en-US" sz="1400" kern="0" dirty="0">
                          <a:effectLst/>
                          <a:latin typeface="Times New Roman" panose="02020603050405020304" pitchFamily="18" charset="0"/>
                          <a:cs typeface="Times New Roman" panose="02020603050405020304" pitchFamily="18" charset="0"/>
                        </a:rPr>
                        <a:t>USB</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116.1526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0.034773</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2590175783"/>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116.1674</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0.039172</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3137732"/>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116.1821</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0.041576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407652196"/>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116.1969</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0.041576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293711637"/>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116.2117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0.046835</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756621656"/>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116.2265</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0.046835</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164356232"/>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116.2412</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0.036907</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816456856"/>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116.256</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0.036907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727007099"/>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116.2708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0.034773</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247723597"/>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116.2856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0.034773</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646035657"/>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116.3003</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0.030869</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3745621881"/>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116.3151</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0.029084</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2914578033"/>
                  </a:ext>
                </a:extLst>
              </a:tr>
              <a:tr h="189961">
                <a:tc vMerge="1">
                  <a:txBody>
                    <a:bodyPr/>
                    <a:lstStyle/>
                    <a:p>
                      <a:endParaRPr lang="zh-CN" altLang="en-US"/>
                    </a:p>
                  </a:txBody>
                  <a:tcPr/>
                </a:tc>
                <a:tc>
                  <a:txBody>
                    <a:bodyPr/>
                    <a:lstStyle/>
                    <a:p>
                      <a:pPr algn="ctr">
                        <a:lnSpc>
                          <a:spcPts val="1200"/>
                        </a:lnSpc>
                        <a:spcAft>
                          <a:spcPts val="0"/>
                        </a:spcAft>
                      </a:pPr>
                      <a:r>
                        <a:rPr lang="en-US" sz="1400" kern="100">
                          <a:effectLst/>
                          <a:latin typeface="Times New Roman" panose="02020603050405020304" pitchFamily="18" charset="0"/>
                          <a:cs typeface="Times New Roman" panose="02020603050405020304" pitchFamily="18" charset="0"/>
                        </a:rPr>
                        <a:t>116.3299</a:t>
                      </a:r>
                      <a:endParaRPr lang="zh-CN" sz="1400" kern="10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0.024326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053254635"/>
                  </a:ext>
                </a:extLst>
              </a:tr>
              <a:tr h="189961">
                <a:tc vMerge="1">
                  <a:txBody>
                    <a:bodyPr/>
                    <a:lstStyle/>
                    <a:p>
                      <a:endParaRPr lang="zh-CN" altLang="en-US"/>
                    </a:p>
                  </a:txBody>
                  <a:tcP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116.3447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tc>
                  <a:txBody>
                    <a:bodyPr/>
                    <a:lstStyle/>
                    <a:p>
                      <a:pPr algn="ctr">
                        <a:lnSpc>
                          <a:spcPts val="1200"/>
                        </a:lnSpc>
                        <a:spcAft>
                          <a:spcPts val="0"/>
                        </a:spcAft>
                      </a:pPr>
                      <a:r>
                        <a:rPr lang="en-US" sz="1400" kern="100" dirty="0">
                          <a:effectLst/>
                          <a:latin typeface="Times New Roman" panose="02020603050405020304" pitchFamily="18" charset="0"/>
                          <a:cs typeface="Times New Roman" panose="02020603050405020304" pitchFamily="18" charset="0"/>
                        </a:rPr>
                        <a:t>0.021594</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40734" marR="40734" marT="0" marB="0" anchor="ctr"/>
                </a:tc>
                <a:extLst>
                  <a:ext uri="{0D108BD9-81ED-4DB2-BD59-A6C34878D82A}">
                    <a16:rowId xmlns:a16="http://schemas.microsoft.com/office/drawing/2014/main" val="1568083088"/>
                  </a:ext>
                </a:extLst>
              </a:tr>
            </a:tbl>
          </a:graphicData>
        </a:graphic>
      </p:graphicFrame>
      <p:sp>
        <p:nvSpPr>
          <p:cNvPr id="6" name="矩形 5"/>
          <p:cNvSpPr/>
          <p:nvPr/>
        </p:nvSpPr>
        <p:spPr>
          <a:xfrm>
            <a:off x="457200" y="4752882"/>
            <a:ext cx="8507216" cy="1477328"/>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5245F7"/>
                </a:solidFill>
                <a:latin typeface="Times New Roman" panose="02020603050405020304" pitchFamily="18" charset="0"/>
                <a:cs typeface="Times New Roman" panose="02020603050405020304" pitchFamily="18" charset="0"/>
              </a:rPr>
              <a:t>Case 1: usually the lower band limit refers to the range of [116.1526,116.3447], and the upper limit refers to the range of [121.1554, 121.3474], For simplification, sometimes the central frequencies of 116.2486 and 121.2514 GHz are given for the LSB and USB limits.</a:t>
            </a:r>
          </a:p>
          <a:p>
            <a:pPr marL="285750" indent="-285750">
              <a:buFont typeface="Arial" panose="020B0604020202020204" pitchFamily="34" charset="0"/>
              <a:buChar char="•"/>
            </a:pPr>
            <a:r>
              <a:rPr lang="en-US" altLang="zh-CN" dirty="0">
                <a:solidFill>
                  <a:srgbClr val="5245F7"/>
                </a:solidFill>
                <a:latin typeface="Times New Roman" panose="02020603050405020304" pitchFamily="18" charset="0"/>
                <a:cs typeface="Times New Roman" panose="02020603050405020304" pitchFamily="18" charset="0"/>
              </a:rPr>
              <a:t>Case 2: the upper band and the lower band refers to all the frequencies listed in Table 1.</a:t>
            </a:r>
            <a:endParaRPr lang="zh-CN" altLang="en-US" dirty="0"/>
          </a:p>
        </p:txBody>
      </p:sp>
      <p:sp>
        <p:nvSpPr>
          <p:cNvPr id="7" name="矩形 6"/>
          <p:cNvSpPr/>
          <p:nvPr/>
        </p:nvSpPr>
        <p:spPr>
          <a:xfrm>
            <a:off x="959223" y="990025"/>
            <a:ext cx="7010400" cy="707886"/>
          </a:xfrm>
          <a:prstGeom prst="rect">
            <a:avLst/>
          </a:prstGeom>
        </p:spPr>
        <p:txBody>
          <a:bodyPr wrap="square">
            <a:spAutoFit/>
          </a:bodyPr>
          <a:lstStyle/>
          <a:p>
            <a:pPr algn="ctr"/>
            <a:r>
              <a:rPr lang="en-US" altLang="zh-CN" sz="2000" b="1" dirty="0">
                <a:latin typeface="Times New Roman" panose="02020603050405020304" pitchFamily="18" charset="0"/>
                <a:cs typeface="Times New Roman" panose="02020603050405020304" pitchFamily="18" charset="0"/>
              </a:rPr>
              <a:t>Table 1: An example of the channel 7 of MWHS on FY-3D satellite. with a bandwidth of 0.192GHz at each band</a:t>
            </a:r>
            <a:endParaRPr lang="zh-CN" altLang="en-US" sz="2000" b="1" dirty="0">
              <a:latin typeface="Times New Roman" panose="02020603050405020304" pitchFamily="18" charset="0"/>
              <a:cs typeface="Times New Roman" panose="02020603050405020304" pitchFamily="18" charset="0"/>
            </a:endParaRPr>
          </a:p>
        </p:txBody>
      </p:sp>
      <p:sp>
        <p:nvSpPr>
          <p:cNvPr id="8" name="标题 2"/>
          <p:cNvSpPr>
            <a:spLocks noGrp="1"/>
          </p:cNvSpPr>
          <p:nvPr>
            <p:ph type="title"/>
          </p:nvPr>
        </p:nvSpPr>
        <p:spPr>
          <a:xfrm>
            <a:off x="318392" y="177004"/>
            <a:ext cx="8507216"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spTree>
    <p:extLst>
      <p:ext uri="{BB962C8B-B14F-4D97-AF65-F5344CB8AC3E}">
        <p14:creationId xmlns:p14="http://schemas.microsoft.com/office/powerpoint/2010/main" val="179681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88923"/>
            <a:ext cx="8229600" cy="4525963"/>
          </a:xfrm>
        </p:spPr>
        <p:txBody>
          <a:bodyPr/>
          <a:lstStyle/>
          <a:p>
            <a:r>
              <a:rPr lang="en-US" altLang="zh-CN" sz="2000" dirty="0">
                <a:latin typeface="Times New Roman" panose="02020603050405020304" pitchFamily="18" charset="0"/>
                <a:cs typeface="Times New Roman" panose="02020603050405020304" pitchFamily="18" charset="0"/>
              </a:rPr>
              <a:t>Q2:  For line 28: </a:t>
            </a:r>
            <a:r>
              <a:rPr lang="en-US" altLang="zh-CN" sz="2000" dirty="0" err="1">
                <a:latin typeface="Times New Roman" panose="02020603050405020304" pitchFamily="18" charset="0"/>
                <a:cs typeface="Times New Roman" panose="02020603050405020304" pitchFamily="18" charset="0"/>
              </a:rPr>
              <a:t>polarizationMode</a:t>
            </a:r>
            <a:r>
              <a:rPr lang="en-US" altLang="zh-CN" sz="2000" dirty="0">
                <a:latin typeface="Times New Roman" panose="02020603050405020304" pitchFamily="18" charset="0"/>
                <a:cs typeface="Times New Roman" panose="02020603050405020304" pitchFamily="18" charset="0"/>
              </a:rPr>
              <a:t>. Could you review the definition for this item? The type is set of string, but the definition looks as though it should be a list of four values, or should it be one of the four values in the domain description?</a:t>
            </a:r>
          </a:p>
          <a:p>
            <a:endParaRPr lang="en-US" altLang="zh-CN" dirty="0"/>
          </a:p>
        </p:txBody>
      </p:sp>
      <p:sp>
        <p:nvSpPr>
          <p:cNvPr id="3" name="标题 2"/>
          <p:cNvSpPr>
            <a:spLocks noGrp="1"/>
          </p:cNvSpPr>
          <p:nvPr>
            <p:ph type="title"/>
          </p:nvPr>
        </p:nvSpPr>
        <p:spPr>
          <a:xfrm>
            <a:off x="457200" y="8549"/>
            <a:ext cx="8470490"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79667973"/>
              </p:ext>
            </p:extLst>
          </p:nvPr>
        </p:nvGraphicFramePr>
        <p:xfrm>
          <a:off x="945921" y="2458065"/>
          <a:ext cx="7108723" cy="4267200"/>
        </p:xfrm>
        <a:graphic>
          <a:graphicData uri="http://schemas.openxmlformats.org/drawingml/2006/table">
            <a:tbl>
              <a:tblPr firstRow="1" firstCol="1" bandRow="1">
                <a:tableStyleId>{5C22544A-7EE6-4342-B048-85BDC9FD1C3A}</a:tableStyleId>
              </a:tblPr>
              <a:tblGrid>
                <a:gridCol w="390691">
                  <a:extLst>
                    <a:ext uri="{9D8B030D-6E8A-4147-A177-3AD203B41FA5}">
                      <a16:colId xmlns:a16="http://schemas.microsoft.com/office/drawing/2014/main" val="1388719240"/>
                    </a:ext>
                  </a:extLst>
                </a:gridCol>
                <a:gridCol w="1313235">
                  <a:extLst>
                    <a:ext uri="{9D8B030D-6E8A-4147-A177-3AD203B41FA5}">
                      <a16:colId xmlns:a16="http://schemas.microsoft.com/office/drawing/2014/main" val="886943175"/>
                    </a:ext>
                  </a:extLst>
                </a:gridCol>
                <a:gridCol w="1255584">
                  <a:extLst>
                    <a:ext uri="{9D8B030D-6E8A-4147-A177-3AD203B41FA5}">
                      <a16:colId xmlns:a16="http://schemas.microsoft.com/office/drawing/2014/main" val="4089890557"/>
                    </a:ext>
                  </a:extLst>
                </a:gridCol>
                <a:gridCol w="973394">
                  <a:extLst>
                    <a:ext uri="{9D8B030D-6E8A-4147-A177-3AD203B41FA5}">
                      <a16:colId xmlns:a16="http://schemas.microsoft.com/office/drawing/2014/main" val="3101141774"/>
                    </a:ext>
                  </a:extLst>
                </a:gridCol>
                <a:gridCol w="1091380">
                  <a:extLst>
                    <a:ext uri="{9D8B030D-6E8A-4147-A177-3AD203B41FA5}">
                      <a16:colId xmlns:a16="http://schemas.microsoft.com/office/drawing/2014/main" val="3518429217"/>
                    </a:ext>
                  </a:extLst>
                </a:gridCol>
                <a:gridCol w="1052052">
                  <a:extLst>
                    <a:ext uri="{9D8B030D-6E8A-4147-A177-3AD203B41FA5}">
                      <a16:colId xmlns:a16="http://schemas.microsoft.com/office/drawing/2014/main" val="145146096"/>
                    </a:ext>
                  </a:extLst>
                </a:gridCol>
                <a:gridCol w="1032387">
                  <a:extLst>
                    <a:ext uri="{9D8B030D-6E8A-4147-A177-3AD203B41FA5}">
                      <a16:colId xmlns:a16="http://schemas.microsoft.com/office/drawing/2014/main" val="3653898206"/>
                    </a:ext>
                  </a:extLst>
                </a:gridCol>
              </a:tblGrid>
              <a:tr h="406611">
                <a:tc>
                  <a:txBody>
                    <a:bodyPr/>
                    <a:lstStyle/>
                    <a:p>
                      <a:pPr marL="69850" marR="69850" algn="just">
                        <a:lnSpc>
                          <a:spcPct val="100000"/>
                        </a:lnSpc>
                        <a:spcBef>
                          <a:spcPts val="115"/>
                        </a:spcBef>
                        <a:spcAft>
                          <a:spcPts val="0"/>
                        </a:spcAft>
                        <a:tabLst>
                          <a:tab pos="255905" algn="l"/>
                        </a:tabLst>
                      </a:pP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le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me</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1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40">
                          <a:effectLst/>
                          <a:latin typeface="Times New Roman" panose="02020603050405020304" pitchFamily="18" charset="0"/>
                          <a:ea typeface="Cambria" panose="02040503050406030204" pitchFamily="18" charset="0"/>
                          <a:cs typeface="Times New Roman" panose="02020603050405020304" pitchFamily="18" charset="0"/>
                        </a:rPr>
                        <a:t>f</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in</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on</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86360" algn="just">
                        <a:lnSpc>
                          <a:spcPct val="100000"/>
                        </a:lnSpc>
                        <a:spcBef>
                          <a:spcPts val="160"/>
                        </a:spcBef>
                        <a:spcAft>
                          <a:spcPts val="0"/>
                        </a:spcAft>
                        <a:tabLst>
                          <a:tab pos="255905" algn="l"/>
                        </a:tabLst>
                      </a:pP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Ob</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g</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99695" algn="just">
                        <a:lnSpc>
                          <a:spcPct val="100000"/>
                        </a:lnSpc>
                        <a:spcBef>
                          <a:spcPts val="16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x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oc</a:t>
                      </a:r>
                      <a:r>
                        <a:rPr lang="en-GB" sz="1400" b="1" spc="25"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u</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en</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195580" algn="just">
                        <a:lnSpc>
                          <a:spcPct val="100000"/>
                        </a:lnSpc>
                        <a:spcBef>
                          <a:spcPts val="16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Data type</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ss</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in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4672578"/>
                  </a:ext>
                </a:extLst>
              </a:tr>
              <a:tr h="3428548">
                <a:tc>
                  <a:txBody>
                    <a:bodyPr/>
                    <a:lstStyle/>
                    <a:p>
                      <a:pPr marL="69850" marR="69850" algn="just">
                        <a:lnSpc>
                          <a:spcPct val="10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28.</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85"/>
                        </a:spcBef>
                        <a:spcAft>
                          <a:spcPts val="0"/>
                        </a:spcAft>
                        <a:tabLst>
                          <a:tab pos="255905" algn="l"/>
                        </a:tabLst>
                      </a:pPr>
                      <a:r>
                        <a:rPr lang="en-GB" sz="1400">
                          <a:effectLst/>
                          <a:latin typeface="Times New Roman" panose="02020603050405020304" pitchFamily="18" charset="0"/>
                          <a:ea typeface="Cambria" panose="02040503050406030204" pitchFamily="18" charset="0"/>
                          <a:cs typeface="Times New Roman" panose="02020603050405020304" pitchFamily="18" charset="0"/>
                        </a:rPr>
                        <a:t>polarizationMode</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85"/>
                        </a:spcBef>
                        <a:spcAft>
                          <a:spcPts val="0"/>
                        </a:spcAft>
                        <a:tabLst>
                          <a:tab pos="255905" algn="l"/>
                        </a:tabLst>
                      </a:pPr>
                      <a:r>
                        <a:rPr lang="en-GB" sz="1400" dirty="0">
                          <a:effectLst/>
                          <a:latin typeface="Times New Roman" panose="02020603050405020304" pitchFamily="18" charset="0"/>
                          <a:ea typeface="Cambria" panose="02040503050406030204" pitchFamily="18" charset="0"/>
                          <a:cs typeface="Times New Roman" panose="02020603050405020304" pitchFamily="18" charset="0"/>
                        </a:rPr>
                        <a:t>Polarization mode of the radiometer, usually referring to vertical and horizontal polarization, which corresponding to the first two modified Stokes parameters,  most generally referring to the four Stokes parameters. </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00000"/>
                        </a:lnSpc>
                        <a:spcBef>
                          <a:spcPts val="115"/>
                        </a:spcBef>
                        <a:spcAft>
                          <a:spcPts val="0"/>
                        </a:spcAft>
                        <a:tabLst>
                          <a:tab pos="255905" algn="l"/>
                        </a:tabLst>
                      </a:pPr>
                      <a:r>
                        <a:rPr lang="en-GB" sz="140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00000"/>
                        </a:lnSpc>
                        <a:spcBef>
                          <a:spcPts val="115"/>
                        </a:spcBef>
                        <a:spcAft>
                          <a:spcPts val="0"/>
                        </a:spcAft>
                        <a:tabLst>
                          <a:tab pos="255905" algn="l"/>
                        </a:tabLst>
                      </a:pPr>
                      <a:r>
                        <a:rPr lang="en-GB" sz="14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Lst>
                      </a:pPr>
                      <a:r>
                        <a:rPr lang="en-GB" sz="14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String</a:t>
                      </a:r>
                      <a:endParaRPr lang="zh-CN" sz="14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00000"/>
                        </a:lnSpc>
                        <a:spcBef>
                          <a:spcPts val="115"/>
                        </a:spcBef>
                        <a:spcAft>
                          <a:spcPts val="0"/>
                        </a:spcAft>
                        <a:tabLst>
                          <a:tab pos="255905" algn="l"/>
                        </a:tabLst>
                      </a:pPr>
                      <a:r>
                        <a:rPr lang="en-GB" sz="1400" dirty="0">
                          <a:effectLst/>
                          <a:latin typeface="Times New Roman" panose="02020603050405020304" pitchFamily="18" charset="0"/>
                          <a:ea typeface="宋体" panose="02010600030101010101" pitchFamily="2" charset="-122"/>
                          <a:cs typeface="Times New Roman" panose="02020603050405020304" pitchFamily="18" charset="0"/>
                        </a:rPr>
                        <a:t>vertical-polarization, horizontal polarization, the third Stokes parameter, the fourth Stokes parameter</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09594896"/>
                  </a:ext>
                </a:extLst>
              </a:tr>
            </a:tbl>
          </a:graphicData>
        </a:graphic>
      </p:graphicFrame>
    </p:spTree>
    <p:extLst>
      <p:ext uri="{BB962C8B-B14F-4D97-AF65-F5344CB8AC3E}">
        <p14:creationId xmlns:p14="http://schemas.microsoft.com/office/powerpoint/2010/main" val="97001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2400" dirty="0">
                <a:solidFill>
                  <a:srgbClr val="5245F7"/>
                </a:solidFill>
                <a:latin typeface="Times New Roman" panose="02020603050405020304" pitchFamily="18" charset="0"/>
                <a:cs typeface="Times New Roman" panose="02020603050405020304" pitchFamily="18" charset="0"/>
              </a:rPr>
              <a:t>A2: The </a:t>
            </a:r>
            <a:r>
              <a:rPr lang="en-US" altLang="zh-CN" sz="2400" dirty="0">
                <a:solidFill>
                  <a:srgbClr val="00B050"/>
                </a:solidFill>
                <a:latin typeface="Times New Roman" panose="02020603050405020304" pitchFamily="18" charset="0"/>
                <a:cs typeface="Times New Roman" panose="02020603050405020304" pitchFamily="18" charset="0"/>
              </a:rPr>
              <a:t>polarization mode </a:t>
            </a:r>
            <a:r>
              <a:rPr lang="en-US" altLang="zh-CN" sz="2400" dirty="0">
                <a:solidFill>
                  <a:srgbClr val="5245F7"/>
                </a:solidFill>
                <a:latin typeface="Times New Roman" panose="02020603050405020304" pitchFamily="18" charset="0"/>
                <a:cs typeface="Times New Roman" panose="02020603050405020304" pitchFamily="18" charset="0"/>
              </a:rPr>
              <a:t>is the characteristic of a radiometer, for example a horizontal polarization microwave radiometer. </a:t>
            </a:r>
          </a:p>
          <a:p>
            <a:pPr lvl="1"/>
            <a:r>
              <a:rPr lang="en-US" altLang="zh-CN" sz="2000" dirty="0">
                <a:solidFill>
                  <a:srgbClr val="5245F7"/>
                </a:solidFill>
                <a:latin typeface="Times New Roman" panose="02020603050405020304" pitchFamily="18" charset="0"/>
                <a:cs typeface="Times New Roman" panose="02020603050405020304" pitchFamily="18" charset="0"/>
              </a:rPr>
              <a:t>Generally, </a:t>
            </a:r>
            <a:r>
              <a:rPr lang="en-US" altLang="zh-CN" sz="2000" dirty="0">
                <a:solidFill>
                  <a:srgbClr val="00B050"/>
                </a:solidFill>
                <a:latin typeface="Times New Roman" panose="02020603050405020304" pitchFamily="18" charset="0"/>
                <a:cs typeface="Times New Roman" panose="02020603050405020304" pitchFamily="18" charset="0"/>
              </a:rPr>
              <a:t>Polarization</a:t>
            </a:r>
            <a:r>
              <a:rPr lang="en-US" altLang="zh-CN" sz="2000" dirty="0">
                <a:solidFill>
                  <a:srgbClr val="5245F7"/>
                </a:solidFill>
                <a:latin typeface="Times New Roman" panose="02020603050405020304" pitchFamily="18" charset="0"/>
                <a:cs typeface="Times New Roman" panose="02020603050405020304" pitchFamily="18" charset="0"/>
              </a:rPr>
              <a:t> is defined as the direction of the electric (E) or magnetic (H) field in a propagating electromagnetic wave. </a:t>
            </a:r>
          </a:p>
          <a:p>
            <a:pPr lvl="1"/>
            <a:r>
              <a:rPr lang="en-US" altLang="zh-CN" sz="2000" dirty="0">
                <a:solidFill>
                  <a:srgbClr val="5245F7"/>
                </a:solidFill>
                <a:latin typeface="Times New Roman" panose="02020603050405020304" pitchFamily="18" charset="0"/>
                <a:cs typeface="Times New Roman" panose="02020603050405020304" pitchFamily="18" charset="0"/>
              </a:rPr>
              <a:t>The </a:t>
            </a:r>
            <a:r>
              <a:rPr lang="en-US" altLang="zh-CN" sz="2000" dirty="0">
                <a:solidFill>
                  <a:srgbClr val="00B050"/>
                </a:solidFill>
                <a:latin typeface="Times New Roman" panose="02020603050405020304" pitchFamily="18" charset="0"/>
                <a:cs typeface="Times New Roman" panose="02020603050405020304" pitchFamily="18" charset="0"/>
              </a:rPr>
              <a:t>Stokes parameters </a:t>
            </a:r>
            <a:r>
              <a:rPr lang="en-US" altLang="zh-CN" sz="2000" dirty="0">
                <a:solidFill>
                  <a:srgbClr val="5245F7"/>
                </a:solidFill>
                <a:latin typeface="Times New Roman" panose="02020603050405020304" pitchFamily="18" charset="0"/>
                <a:cs typeface="Times New Roman" panose="02020603050405020304" pitchFamily="18" charset="0"/>
              </a:rPr>
              <a:t>(a set of 4 values (I, Q, U, V)) were introduced as a mathematically convenient alternative by Sir George Stokes. These four parameters are related to the horizontally and vertically polarized components of electric field. The units of the Stokes parameters are W/m</a:t>
            </a:r>
            <a:r>
              <a:rPr lang="en-US" altLang="zh-CN" sz="2000" baseline="30000" dirty="0">
                <a:solidFill>
                  <a:srgbClr val="5245F7"/>
                </a:solidFill>
                <a:latin typeface="Times New Roman" panose="02020603050405020304" pitchFamily="18" charset="0"/>
                <a:cs typeface="Times New Roman" panose="02020603050405020304" pitchFamily="18" charset="0"/>
              </a:rPr>
              <a:t>2</a:t>
            </a:r>
            <a:r>
              <a:rPr lang="en-US" altLang="zh-CN" sz="2000" dirty="0">
                <a:solidFill>
                  <a:srgbClr val="5245F7"/>
                </a:solidFill>
                <a:latin typeface="Times New Roman" panose="02020603050405020304" pitchFamily="18" charset="0"/>
                <a:cs typeface="Times New Roman" panose="02020603050405020304" pitchFamily="18" charset="0"/>
              </a:rPr>
              <a:t>. </a:t>
            </a:r>
          </a:p>
          <a:p>
            <a:pPr lvl="1"/>
            <a:r>
              <a:rPr lang="en-US" altLang="zh-CN" sz="2000" dirty="0">
                <a:solidFill>
                  <a:srgbClr val="5245F7"/>
                </a:solidFill>
                <a:latin typeface="Times New Roman" panose="02020603050405020304" pitchFamily="18" charset="0"/>
                <a:cs typeface="Times New Roman" panose="02020603050405020304" pitchFamily="18" charset="0"/>
              </a:rPr>
              <a:t>For microwave remote sensing, </a:t>
            </a:r>
            <a:r>
              <a:rPr lang="en-US" altLang="zh-CN" sz="2000" dirty="0">
                <a:solidFill>
                  <a:srgbClr val="00B050"/>
                </a:solidFill>
                <a:latin typeface="Times New Roman" panose="02020603050405020304" pitchFamily="18" charset="0"/>
                <a:cs typeface="Times New Roman" panose="02020603050405020304" pitchFamily="18" charset="0"/>
              </a:rPr>
              <a:t>modified Stokes </a:t>
            </a:r>
            <a:r>
              <a:rPr lang="en-US" altLang="zh-CN" sz="2000" dirty="0">
                <a:solidFill>
                  <a:srgbClr val="5245F7"/>
                </a:solidFill>
                <a:latin typeface="Times New Roman" panose="02020603050405020304" pitchFamily="18" charset="0"/>
                <a:cs typeface="Times New Roman" panose="02020603050405020304" pitchFamily="18" charset="0"/>
              </a:rPr>
              <a:t>parameters are often used (the unites are converted to Kelvin). </a:t>
            </a:r>
          </a:p>
          <a:p>
            <a:pPr lvl="1"/>
            <a:r>
              <a:rPr lang="en-US" altLang="zh-CN" sz="2000" dirty="0">
                <a:solidFill>
                  <a:srgbClr val="5245F7"/>
                </a:solidFill>
                <a:latin typeface="Times New Roman" panose="02020603050405020304" pitchFamily="18" charset="0"/>
                <a:cs typeface="Times New Roman" panose="02020603050405020304" pitchFamily="18" charset="0"/>
              </a:rPr>
              <a:t>From the definition above, </a:t>
            </a:r>
            <a:r>
              <a:rPr lang="en-US" altLang="zh-CN" sz="2000" dirty="0" err="1">
                <a:solidFill>
                  <a:srgbClr val="5245F7"/>
                </a:solidFill>
                <a:latin typeface="Times New Roman" panose="02020603050405020304" pitchFamily="18" charset="0"/>
                <a:cs typeface="Times New Roman" panose="02020603050405020304" pitchFamily="18" charset="0"/>
              </a:rPr>
              <a:t>polarizationMode</a:t>
            </a:r>
            <a:r>
              <a:rPr lang="en-US" altLang="zh-CN" sz="2000" dirty="0">
                <a:solidFill>
                  <a:srgbClr val="5245F7"/>
                </a:solidFill>
                <a:latin typeface="Times New Roman" panose="02020603050405020304" pitchFamily="18" charset="0"/>
                <a:cs typeface="Times New Roman" panose="02020603050405020304" pitchFamily="18" charset="0"/>
              </a:rPr>
              <a:t> </a:t>
            </a:r>
            <a:r>
              <a:rPr lang="en-US" altLang="zh-CN" sz="2000" dirty="0">
                <a:solidFill>
                  <a:srgbClr val="00B050"/>
                </a:solidFill>
                <a:latin typeface="Times New Roman" panose="02020603050405020304" pitchFamily="18" charset="0"/>
                <a:cs typeface="Times New Roman" panose="02020603050405020304" pitchFamily="18" charset="0"/>
              </a:rPr>
              <a:t>is a set of string as {‘v-</a:t>
            </a:r>
            <a:r>
              <a:rPr lang="en-US" altLang="zh-CN" sz="2000" dirty="0" err="1">
                <a:solidFill>
                  <a:srgbClr val="00B050"/>
                </a:solidFill>
                <a:latin typeface="Times New Roman" panose="02020603050405020304" pitchFamily="18" charset="0"/>
                <a:cs typeface="Times New Roman" panose="02020603050405020304" pitchFamily="18" charset="0"/>
              </a:rPr>
              <a:t>pol’,’h</a:t>
            </a:r>
            <a:r>
              <a:rPr lang="en-US" altLang="zh-CN" sz="2000" dirty="0">
                <a:solidFill>
                  <a:srgbClr val="00B050"/>
                </a:solidFill>
                <a:latin typeface="Times New Roman" panose="02020603050405020304" pitchFamily="18" charset="0"/>
                <a:cs typeface="Times New Roman" panose="02020603050405020304" pitchFamily="18" charset="0"/>
              </a:rPr>
              <a:t>-</a:t>
            </a:r>
            <a:r>
              <a:rPr lang="en-US" altLang="zh-CN" sz="2000" dirty="0" err="1">
                <a:solidFill>
                  <a:srgbClr val="00B050"/>
                </a:solidFill>
                <a:latin typeface="Times New Roman" panose="02020603050405020304" pitchFamily="18" charset="0"/>
                <a:cs typeface="Times New Roman" panose="02020603050405020304" pitchFamily="18" charset="0"/>
              </a:rPr>
              <a:t>pol’,’U</a:t>
            </a:r>
            <a:r>
              <a:rPr lang="en-US" altLang="zh-CN" sz="2000" dirty="0">
                <a:solidFill>
                  <a:srgbClr val="00B050"/>
                </a:solidFill>
                <a:latin typeface="Times New Roman" panose="02020603050405020304" pitchFamily="18" charset="0"/>
                <a:cs typeface="Times New Roman" panose="02020603050405020304" pitchFamily="18" charset="0"/>
              </a:rPr>
              <a:t>-</a:t>
            </a:r>
            <a:r>
              <a:rPr lang="en-US" altLang="zh-CN" sz="2000" dirty="0" err="1">
                <a:solidFill>
                  <a:srgbClr val="00B050"/>
                </a:solidFill>
                <a:latin typeface="Times New Roman" panose="02020603050405020304" pitchFamily="18" charset="0"/>
                <a:cs typeface="Times New Roman" panose="02020603050405020304" pitchFamily="18" charset="0"/>
              </a:rPr>
              <a:t>pol’,’V</a:t>
            </a:r>
            <a:r>
              <a:rPr lang="en-US" altLang="zh-CN" sz="2000" dirty="0">
                <a:solidFill>
                  <a:srgbClr val="00B050"/>
                </a:solidFill>
                <a:latin typeface="Times New Roman" panose="02020603050405020304" pitchFamily="18" charset="0"/>
                <a:cs typeface="Times New Roman" panose="02020603050405020304" pitchFamily="18" charset="0"/>
              </a:rPr>
              <a:t>-pol’}</a:t>
            </a:r>
            <a:r>
              <a:rPr lang="en-US" altLang="zh-CN" sz="2000" dirty="0">
                <a:solidFill>
                  <a:srgbClr val="5245F7"/>
                </a:solidFill>
                <a:latin typeface="Times New Roman" panose="02020603050405020304" pitchFamily="18" charset="0"/>
                <a:cs typeface="Times New Roman" panose="02020603050405020304" pitchFamily="18" charset="0"/>
              </a:rPr>
              <a:t>. It can also be defined as a </a:t>
            </a:r>
            <a:r>
              <a:rPr lang="en-US" altLang="zh-CN" sz="2000" dirty="0" err="1">
                <a:solidFill>
                  <a:srgbClr val="00B050"/>
                </a:solidFill>
                <a:latin typeface="Times New Roman" panose="02020603050405020304" pitchFamily="18" charset="0"/>
                <a:cs typeface="Times New Roman" panose="02020603050405020304" pitchFamily="18" charset="0"/>
              </a:rPr>
              <a:t>codelist</a:t>
            </a:r>
            <a:r>
              <a:rPr lang="en-US" altLang="zh-CN" sz="2000" dirty="0">
                <a:solidFill>
                  <a:srgbClr val="5245F7"/>
                </a:solidFill>
                <a:latin typeface="Times New Roman" panose="02020603050405020304" pitchFamily="18" charset="0"/>
                <a:cs typeface="Times New Roman" panose="02020603050405020304" pitchFamily="18" charset="0"/>
              </a:rPr>
              <a:t>.</a:t>
            </a:r>
          </a:p>
        </p:txBody>
      </p:sp>
      <p:sp>
        <p:nvSpPr>
          <p:cNvPr id="4" name="标题 2"/>
          <p:cNvSpPr>
            <a:spLocks noGrp="1"/>
          </p:cNvSpPr>
          <p:nvPr>
            <p:ph type="title"/>
          </p:nvPr>
        </p:nvSpPr>
        <p:spPr>
          <a:xfrm>
            <a:off x="351503" y="244523"/>
            <a:ext cx="8440994"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spTree>
    <p:extLst>
      <p:ext uri="{BB962C8B-B14F-4D97-AF65-F5344CB8AC3E}">
        <p14:creationId xmlns:p14="http://schemas.microsoft.com/office/powerpoint/2010/main" val="24999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88923"/>
            <a:ext cx="8229600" cy="4525963"/>
          </a:xfrm>
        </p:spPr>
        <p:txBody>
          <a:bodyPr/>
          <a:lstStyle/>
          <a:p>
            <a:r>
              <a:rPr lang="en-US" altLang="zh-CN" sz="2000" dirty="0">
                <a:latin typeface="Times New Roman" panose="02020603050405020304" pitchFamily="18" charset="0"/>
                <a:cs typeface="Times New Roman" panose="02020603050405020304" pitchFamily="18" charset="0"/>
              </a:rPr>
              <a:t>Q3:   For line 32: </a:t>
            </a:r>
            <a:r>
              <a:rPr lang="en-US" altLang="zh-CN" sz="2000" dirty="0" err="1">
                <a:latin typeface="Times New Roman" panose="02020603050405020304" pitchFamily="18" charset="0"/>
                <a:cs typeface="Times New Roman" panose="02020603050405020304" pitchFamily="18" charset="0"/>
              </a:rPr>
              <a:t>spectralResponseFunction</a:t>
            </a:r>
            <a:r>
              <a:rPr lang="en-US" altLang="zh-CN" sz="2000" dirty="0">
                <a:latin typeface="Times New Roman" panose="02020603050405020304" pitchFamily="18" charset="0"/>
                <a:cs typeface="Times New Roman" panose="02020603050405020304" pitchFamily="18" charset="0"/>
              </a:rPr>
              <a:t>. Could you review the definition for this item and reference to radio: “weights or radio at”. Also, if the data is weight at </a:t>
            </a:r>
            <a:r>
              <a:rPr lang="en-US" altLang="zh-CN" sz="2000" dirty="0" err="1">
                <a:latin typeface="Times New Roman" panose="02020603050405020304" pitchFamily="18" charset="0"/>
                <a:cs typeface="Times New Roman" panose="02020603050405020304" pitchFamily="18" charset="0"/>
              </a:rPr>
              <a:t>USBLimit</a:t>
            </a:r>
            <a:r>
              <a:rPr lang="en-US" altLang="zh-CN" sz="2000" dirty="0">
                <a:latin typeface="Times New Roman" panose="02020603050405020304" pitchFamily="18" charset="0"/>
                <a:cs typeface="Times New Roman" panose="02020603050405020304" pitchFamily="18" charset="0"/>
              </a:rPr>
              <a:t> and </a:t>
            </a:r>
            <a:r>
              <a:rPr lang="en-US" altLang="zh-CN" sz="2000" dirty="0" err="1">
                <a:latin typeface="Times New Roman" panose="02020603050405020304" pitchFamily="18" charset="0"/>
                <a:cs typeface="Times New Roman" panose="02020603050405020304" pitchFamily="18" charset="0"/>
              </a:rPr>
              <a:t>LSBLimit</a:t>
            </a:r>
            <a:r>
              <a:rPr lang="en-US" altLang="zh-CN" sz="2000" dirty="0">
                <a:latin typeface="Times New Roman" panose="02020603050405020304" pitchFamily="18" charset="0"/>
                <a:cs typeface="Times New Roman" panose="02020603050405020304" pitchFamily="18" charset="0"/>
              </a:rPr>
              <a:t>, could you confirm how the data should be structured?</a:t>
            </a:r>
          </a:p>
          <a:p>
            <a:endParaRPr lang="en-US" altLang="zh-CN" dirty="0"/>
          </a:p>
        </p:txBody>
      </p:sp>
      <p:sp>
        <p:nvSpPr>
          <p:cNvPr id="3" name="标题 2"/>
          <p:cNvSpPr>
            <a:spLocks noGrp="1"/>
          </p:cNvSpPr>
          <p:nvPr>
            <p:ph type="title"/>
          </p:nvPr>
        </p:nvSpPr>
        <p:spPr>
          <a:xfrm>
            <a:off x="457200" y="8549"/>
            <a:ext cx="8470490" cy="753452"/>
          </a:xfrm>
        </p:spPr>
        <p:txBody>
          <a:bodyPr>
            <a:normAutofit fontScale="90000"/>
          </a:bodyPr>
          <a:lstStyle/>
          <a:p>
            <a:r>
              <a:rPr lang="en-US" altLang="zh-CN" dirty="0"/>
              <a:t>On the questions related to the data dictionary from Tobias</a:t>
            </a:r>
            <a:br>
              <a:rPr lang="en-US" altLang="zh-CN" dirty="0"/>
            </a:b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27838709"/>
              </p:ext>
            </p:extLst>
          </p:nvPr>
        </p:nvGraphicFramePr>
        <p:xfrm>
          <a:off x="945921" y="2458065"/>
          <a:ext cx="7108723" cy="3855268"/>
        </p:xfrm>
        <a:graphic>
          <a:graphicData uri="http://schemas.openxmlformats.org/drawingml/2006/table">
            <a:tbl>
              <a:tblPr firstRow="1" firstCol="1" bandRow="1">
                <a:tableStyleId>{5C22544A-7EE6-4342-B048-85BDC9FD1C3A}</a:tableStyleId>
              </a:tblPr>
              <a:tblGrid>
                <a:gridCol w="390691">
                  <a:extLst>
                    <a:ext uri="{9D8B030D-6E8A-4147-A177-3AD203B41FA5}">
                      <a16:colId xmlns:a16="http://schemas.microsoft.com/office/drawing/2014/main" val="1388719240"/>
                    </a:ext>
                  </a:extLst>
                </a:gridCol>
                <a:gridCol w="1313235">
                  <a:extLst>
                    <a:ext uri="{9D8B030D-6E8A-4147-A177-3AD203B41FA5}">
                      <a16:colId xmlns:a16="http://schemas.microsoft.com/office/drawing/2014/main" val="886943175"/>
                    </a:ext>
                  </a:extLst>
                </a:gridCol>
                <a:gridCol w="1255584">
                  <a:extLst>
                    <a:ext uri="{9D8B030D-6E8A-4147-A177-3AD203B41FA5}">
                      <a16:colId xmlns:a16="http://schemas.microsoft.com/office/drawing/2014/main" val="4089890557"/>
                    </a:ext>
                  </a:extLst>
                </a:gridCol>
                <a:gridCol w="973394">
                  <a:extLst>
                    <a:ext uri="{9D8B030D-6E8A-4147-A177-3AD203B41FA5}">
                      <a16:colId xmlns:a16="http://schemas.microsoft.com/office/drawing/2014/main" val="3101141774"/>
                    </a:ext>
                  </a:extLst>
                </a:gridCol>
                <a:gridCol w="1091380">
                  <a:extLst>
                    <a:ext uri="{9D8B030D-6E8A-4147-A177-3AD203B41FA5}">
                      <a16:colId xmlns:a16="http://schemas.microsoft.com/office/drawing/2014/main" val="3518429217"/>
                    </a:ext>
                  </a:extLst>
                </a:gridCol>
                <a:gridCol w="1052052">
                  <a:extLst>
                    <a:ext uri="{9D8B030D-6E8A-4147-A177-3AD203B41FA5}">
                      <a16:colId xmlns:a16="http://schemas.microsoft.com/office/drawing/2014/main" val="145146096"/>
                    </a:ext>
                  </a:extLst>
                </a:gridCol>
                <a:gridCol w="1032387">
                  <a:extLst>
                    <a:ext uri="{9D8B030D-6E8A-4147-A177-3AD203B41FA5}">
                      <a16:colId xmlns:a16="http://schemas.microsoft.com/office/drawing/2014/main" val="3653898206"/>
                    </a:ext>
                  </a:extLst>
                </a:gridCol>
              </a:tblGrid>
              <a:tr h="406611">
                <a:tc>
                  <a:txBody>
                    <a:bodyPr/>
                    <a:lstStyle/>
                    <a:p>
                      <a:pPr marL="69850" marR="69850" algn="just">
                        <a:lnSpc>
                          <a:spcPct val="100000"/>
                        </a:lnSpc>
                        <a:spcBef>
                          <a:spcPts val="115"/>
                        </a:spcBef>
                        <a:spcAft>
                          <a:spcPts val="0"/>
                        </a:spcAft>
                        <a:tabLst>
                          <a:tab pos="255905" algn="l"/>
                        </a:tabLst>
                      </a:pP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le</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2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me</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10">
                          <a:effectLst/>
                          <a:latin typeface="Times New Roman" panose="02020603050405020304" pitchFamily="18" charset="0"/>
                          <a:ea typeface="Cambria" panose="02040503050406030204" pitchFamily="18" charset="0"/>
                          <a:cs typeface="Times New Roman" panose="02020603050405020304" pitchFamily="18" charset="0"/>
                        </a:rPr>
                        <a:t>e</a:t>
                      </a:r>
                      <a:r>
                        <a:rPr lang="en-GB" sz="1400" b="1" spc="40">
                          <a:effectLst/>
                          <a:latin typeface="Times New Roman" panose="02020603050405020304" pitchFamily="18" charset="0"/>
                          <a:ea typeface="Cambria" panose="02040503050406030204" pitchFamily="18" charset="0"/>
                          <a:cs typeface="Times New Roman" panose="02020603050405020304" pitchFamily="18" charset="0"/>
                        </a:rPr>
                        <a:t>f</a:t>
                      </a:r>
                      <a:r>
                        <a:rPr lang="en-GB" sz="1400" b="1" spc="15">
                          <a:effectLst/>
                          <a:latin typeface="Times New Roman" panose="02020603050405020304" pitchFamily="18" charset="0"/>
                          <a:ea typeface="Cambria" panose="02040503050406030204" pitchFamily="18" charset="0"/>
                          <a:cs typeface="Times New Roman" panose="02020603050405020304" pitchFamily="18" charset="0"/>
                        </a:rPr>
                        <a:t>in</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5">
                          <a:effectLst/>
                          <a:latin typeface="Times New Roman" panose="02020603050405020304" pitchFamily="18" charset="0"/>
                          <a:ea typeface="Cambria" panose="02040503050406030204" pitchFamily="18" charset="0"/>
                          <a:cs typeface="Times New Roman" panose="02020603050405020304" pitchFamily="18" charset="0"/>
                        </a:rPr>
                        <a:t>on</a:t>
                      </a:r>
                      <a:endParaRPr lang="zh-CN" sz="140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86360" algn="just">
                        <a:lnSpc>
                          <a:spcPct val="100000"/>
                        </a:lnSpc>
                        <a:spcBef>
                          <a:spcPts val="160"/>
                        </a:spcBef>
                        <a:spcAft>
                          <a:spcPts val="0"/>
                        </a:spcAft>
                        <a:tabLst>
                          <a:tab pos="255905" algn="l"/>
                        </a:tabLst>
                      </a:pP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Ob</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g</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n</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i</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t</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ion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99695" algn="just">
                        <a:lnSpc>
                          <a:spcPct val="100000"/>
                        </a:lnSpc>
                        <a:spcBef>
                          <a:spcPts val="16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x </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oc</a:t>
                      </a:r>
                      <a:r>
                        <a:rPr lang="en-GB" sz="1400" b="1" spc="25"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u</a:t>
                      </a:r>
                      <a:r>
                        <a:rPr lang="en-GB" sz="1400" b="1" spc="30"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r</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en</a:t>
                      </a: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dirty="0">
                          <a:effectLst/>
                          <a:latin typeface="Times New Roman" panose="02020603050405020304" pitchFamily="18" charset="0"/>
                          <a:ea typeface="Cambria" panose="02040503050406030204" pitchFamily="18" charset="0"/>
                          <a:cs typeface="Times New Roman" panose="02020603050405020304" pitchFamily="18" charset="0"/>
                        </a:rPr>
                        <a:t>e</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marR="195580" algn="just">
                        <a:lnSpc>
                          <a:spcPct val="100000"/>
                        </a:lnSpc>
                        <a:spcBef>
                          <a:spcPts val="160"/>
                        </a:spcBef>
                        <a:spcAft>
                          <a:spcPts val="0"/>
                        </a:spcAft>
                        <a:tabLst>
                          <a:tab pos="255905" algn="l"/>
                        </a:tabLst>
                      </a:pP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Data type</a:t>
                      </a:r>
                      <a:r>
                        <a:rPr lang="en-GB" sz="1400" b="1" spc="-35" dirty="0">
                          <a:effectLst/>
                          <a:latin typeface="Times New Roman" panose="02020603050405020304" pitchFamily="18" charset="0"/>
                          <a:ea typeface="Cambria" panose="02040503050406030204" pitchFamily="18" charset="0"/>
                          <a:cs typeface="Times New Roman" panose="02020603050405020304" pitchFamily="18" charset="0"/>
                        </a:rPr>
                        <a:t>/ </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C</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l</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ss</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25400" algn="just">
                        <a:lnSpc>
                          <a:spcPct val="100000"/>
                        </a:lnSpc>
                        <a:spcBef>
                          <a:spcPts val="90"/>
                        </a:spcBef>
                        <a:spcAft>
                          <a:spcPts val="0"/>
                        </a:spcAft>
                        <a:tabLst>
                          <a:tab pos="255905" algn="l"/>
                        </a:tabLst>
                      </a:pPr>
                      <a:r>
                        <a:rPr lang="en-GB" sz="1400" b="1" spc="10" dirty="0">
                          <a:effectLst/>
                          <a:latin typeface="Times New Roman" panose="02020603050405020304" pitchFamily="18" charset="0"/>
                          <a:ea typeface="Cambria" panose="02040503050406030204" pitchFamily="18" charset="0"/>
                          <a:cs typeface="Times New Roman" panose="02020603050405020304" pitchFamily="18" charset="0"/>
                        </a:rPr>
                        <a:t>D</a:t>
                      </a:r>
                      <a:r>
                        <a:rPr lang="en-GB" sz="1400" b="1" spc="-5" dirty="0">
                          <a:effectLst/>
                          <a:latin typeface="Times New Roman" panose="02020603050405020304" pitchFamily="18" charset="0"/>
                          <a:ea typeface="Cambria" panose="02040503050406030204" pitchFamily="18" charset="0"/>
                          <a:cs typeface="Times New Roman" panose="02020603050405020304" pitchFamily="18" charset="0"/>
                        </a:rPr>
                        <a:t>o</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m</a:t>
                      </a:r>
                      <a:r>
                        <a:rPr lang="en-GB" sz="1400" b="1" spc="20" dirty="0">
                          <a:effectLst/>
                          <a:latin typeface="Times New Roman" panose="02020603050405020304" pitchFamily="18" charset="0"/>
                          <a:ea typeface="Cambria" panose="02040503050406030204" pitchFamily="18" charset="0"/>
                          <a:cs typeface="Times New Roman" panose="02020603050405020304" pitchFamily="18" charset="0"/>
                        </a:rPr>
                        <a:t>a</a:t>
                      </a:r>
                      <a:r>
                        <a:rPr lang="en-GB" sz="1400" b="1" spc="15" dirty="0">
                          <a:effectLst/>
                          <a:latin typeface="Times New Roman" panose="02020603050405020304" pitchFamily="18" charset="0"/>
                          <a:ea typeface="Cambria" panose="02040503050406030204" pitchFamily="18" charset="0"/>
                          <a:cs typeface="Times New Roman" panose="02020603050405020304" pitchFamily="18" charset="0"/>
                        </a:rPr>
                        <a:t>in</a:t>
                      </a:r>
                      <a:endParaRPr lang="zh-CN" sz="14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4144672578"/>
                  </a:ext>
                </a:extLst>
              </a:tr>
              <a:tr h="3428548">
                <a:tc>
                  <a:txBody>
                    <a:bodyPr/>
                    <a:lstStyle/>
                    <a:p>
                      <a:pPr marL="69850" marR="69850" algn="just">
                        <a:lnSpc>
                          <a:spcPct val="100000"/>
                        </a:lnSpc>
                        <a:spcBef>
                          <a:spcPts val="115"/>
                        </a:spcBef>
                        <a:spcAft>
                          <a:spcPts val="0"/>
                        </a:spcAft>
                        <a:tabLst>
                          <a:tab pos="255905" algn="l"/>
                        </a:tabLst>
                      </a:pPr>
                      <a:r>
                        <a:rPr lang="en-GB" sz="1400" b="1" dirty="0">
                          <a:effectLst/>
                          <a:latin typeface="Times New Roman" panose="02020603050405020304" pitchFamily="18" charset="0"/>
                          <a:cs typeface="Times New Roman" panose="02020603050405020304" pitchFamily="18" charset="0"/>
                        </a:rPr>
                        <a:t>32.</a:t>
                      </a:r>
                      <a:endParaRPr lang="zh-CN" sz="1400" b="1"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85"/>
                        </a:spcBef>
                        <a:spcAft>
                          <a:spcPts val="0"/>
                        </a:spcAft>
                        <a:tabLst>
                          <a:tab pos="255905" algn="l"/>
                        </a:tabLst>
                      </a:pPr>
                      <a:r>
                        <a:rPr lang="en-GB" sz="1400" dirty="0" err="1">
                          <a:effectLst/>
                          <a:latin typeface="Cambria" panose="02040503050406030204" pitchFamily="18" charset="0"/>
                          <a:ea typeface="Cambria" panose="02040503050406030204" pitchFamily="18" charset="0"/>
                          <a:cs typeface="Cambria" panose="02040503050406030204" pitchFamily="18" charset="0"/>
                        </a:rPr>
                        <a:t>spectralResponseFunction</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8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Spectral response weights or </a:t>
                      </a:r>
                      <a:r>
                        <a:rPr lang="en-GB" sz="1400" strike="sngStrike"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radio</a:t>
                      </a:r>
                      <a:r>
                        <a:rPr lang="en-GB" sz="1400" dirty="0">
                          <a:solidFill>
                            <a:srgbClr val="00B050"/>
                          </a:solidFill>
                          <a:effectLst/>
                          <a:latin typeface="Cambria" panose="02040503050406030204" pitchFamily="18" charset="0"/>
                          <a:ea typeface="Cambria" panose="02040503050406030204" pitchFamily="18" charset="0"/>
                          <a:cs typeface="Cambria" panose="02040503050406030204" pitchFamily="18" charset="0"/>
                        </a:rPr>
                        <a:t> ratio </a:t>
                      </a:r>
                      <a:r>
                        <a:rPr lang="en-GB" sz="1400" dirty="0">
                          <a:effectLst/>
                          <a:latin typeface="Cambria" panose="02040503050406030204" pitchFamily="18" charset="0"/>
                          <a:ea typeface="Cambria" panose="02040503050406030204" pitchFamily="18" charset="0"/>
                          <a:cs typeface="Cambria" panose="02040503050406030204" pitchFamily="18" charset="0"/>
                        </a:rPr>
                        <a:t>at the frequencies within the bandwidth of the receiver.</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50000"/>
                        </a:lnSpc>
                        <a:spcBef>
                          <a:spcPts val="115"/>
                        </a:spcBef>
                        <a:spcAft>
                          <a:spcPts val="0"/>
                        </a:spcAft>
                        <a:tabLst>
                          <a:tab pos="255905" algn="l"/>
                        </a:tabLst>
                      </a:pPr>
                      <a:r>
                        <a:rPr lang="en-GB" sz="1400">
                          <a:effectLst/>
                          <a:latin typeface="Cambria" panose="02040503050406030204" pitchFamily="18" charset="0"/>
                          <a:ea typeface="宋体" panose="02010600030101010101" pitchFamily="2" charset="-122"/>
                          <a:cs typeface="Cambria" panose="02040503050406030204" pitchFamily="18" charset="0"/>
                        </a:rPr>
                        <a:t>M</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ctr">
                        <a:lnSpc>
                          <a:spcPct val="150000"/>
                        </a:lnSpc>
                        <a:spcBef>
                          <a:spcPts val="115"/>
                        </a:spcBef>
                        <a:spcAft>
                          <a:spcPts val="0"/>
                        </a:spcAft>
                        <a:tabLst>
                          <a:tab pos="255905" algn="l"/>
                        </a:tabLst>
                      </a:pPr>
                      <a:r>
                        <a:rPr lang="en-GB" sz="1400">
                          <a:effectLst/>
                          <a:latin typeface="Cambria" panose="02040503050406030204" pitchFamily="18" charset="0"/>
                          <a:ea typeface="宋体" panose="02010600030101010101" pitchFamily="2" charset="-122"/>
                          <a:cs typeface="Cambria" panose="02040503050406030204" pitchFamily="18" charset="0"/>
                        </a:rPr>
                        <a:t>1</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a:effectLst/>
                          <a:latin typeface="Cambria" panose="02040503050406030204" pitchFamily="18" charset="0"/>
                          <a:ea typeface="Cambria" panose="02040503050406030204" pitchFamily="18" charset="0"/>
                          <a:cs typeface="Cambria" panose="02040503050406030204" pitchFamily="18" charset="0"/>
                        </a:rPr>
                        <a:t>CA_SpectralResponseFunction or weights at the USBLimit and LSBLimit</a:t>
                      </a:r>
                      <a:endParaRPr lang="zh-CN" sz="140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tc>
                  <a:txBody>
                    <a:bodyPr/>
                    <a:lstStyle/>
                    <a:p>
                      <a:pPr marL="69850" marR="69850" algn="just">
                        <a:lnSpc>
                          <a:spcPct val="150000"/>
                        </a:lnSpc>
                        <a:spcBef>
                          <a:spcPts val="115"/>
                        </a:spcBef>
                        <a:spcAft>
                          <a:spcPts val="0"/>
                        </a:spcAft>
                        <a:tabLst>
                          <a:tab pos="255905" algn="l"/>
                        </a:tabLst>
                      </a:pPr>
                      <a:r>
                        <a:rPr lang="en-GB" sz="1400" dirty="0">
                          <a:effectLst/>
                          <a:latin typeface="Cambria" panose="02040503050406030204" pitchFamily="18" charset="0"/>
                          <a:ea typeface="Cambria" panose="02040503050406030204" pitchFamily="18" charset="0"/>
                          <a:cs typeface="Cambria" panose="02040503050406030204" pitchFamily="18" charset="0"/>
                        </a:rPr>
                        <a:t> </a:t>
                      </a:r>
                      <a:endParaRPr lang="zh-CN" sz="1400" dirty="0">
                        <a:effectLst/>
                        <a:latin typeface="Cambria" panose="02040503050406030204" pitchFamily="18" charset="0"/>
                        <a:ea typeface="宋体" panose="02010600030101010101" pitchFamily="2" charset="-122"/>
                        <a:cs typeface="Times New Roman" panose="02020603050405020304" pitchFamily="18" charset="0"/>
                      </a:endParaRPr>
                    </a:p>
                  </a:txBody>
                  <a:tcPr marL="0" marR="0" marT="0" marB="0"/>
                </a:tc>
                <a:extLst>
                  <a:ext uri="{0D108BD9-81ED-4DB2-BD59-A6C34878D82A}">
                    <a16:rowId xmlns:a16="http://schemas.microsoft.com/office/drawing/2014/main" val="2109594896"/>
                  </a:ext>
                </a:extLst>
              </a:tr>
            </a:tbl>
          </a:graphicData>
        </a:graphic>
      </p:graphicFrame>
    </p:spTree>
    <p:extLst>
      <p:ext uri="{BB962C8B-B14F-4D97-AF65-F5344CB8AC3E}">
        <p14:creationId xmlns:p14="http://schemas.microsoft.com/office/powerpoint/2010/main" val="109359223"/>
      </p:ext>
    </p:extLst>
  </p:cSld>
  <p:clrMapOvr>
    <a:masterClrMapping/>
  </p:clrMapOvr>
</p:sld>
</file>

<file path=ppt/theme/theme1.xml><?xml version="1.0" encoding="utf-8"?>
<a:theme xmlns:a="http://schemas.openxmlformats.org/drawingml/2006/main" name="PresentationTemplate_2015">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a:defRPr dirty="0" smtClean="0">
            <a:solidFill>
              <a:srgbClr val="376092"/>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PresentationTemplate_2015</Template>
  <TotalTime>23516</TotalTime>
  <Words>2065</Words>
  <Application>Microsoft Office PowerPoint</Application>
  <PresentationFormat>On-screen Show (4:3)</PresentationFormat>
  <Paragraphs>253</Paragraphs>
  <Slides>17</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6" baseType="lpstr">
      <vt:lpstr>等线</vt:lpstr>
      <vt:lpstr>宋体</vt:lpstr>
      <vt:lpstr>华文彩云</vt:lpstr>
      <vt:lpstr>Arial</vt:lpstr>
      <vt:lpstr>Calibri</vt:lpstr>
      <vt:lpstr>Cambria</vt:lpstr>
      <vt:lpstr>Times New Roman</vt:lpstr>
      <vt:lpstr>PresentationTemplate_2015</vt:lpstr>
      <vt:lpstr>CorelDRAW</vt:lpstr>
      <vt:lpstr>ISO/TS 19159-4 Calibration and validation of remote sensing imagery sensors — Part 4: Space-borne microwave radiometers</vt:lpstr>
      <vt:lpstr>Outline</vt:lpstr>
      <vt:lpstr>Update Since last meeting</vt:lpstr>
      <vt:lpstr>On the questions related to the data dictionary from Tobias</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On the questions related to the data dictionary from Tobias </vt:lpstr>
      <vt:lpstr>Next step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 space for two lines in case the heading is long.</dc:title>
  <dc:creator>CDO'Brien</dc:creator>
  <cp:lastModifiedBy>Tobias Spears</cp:lastModifiedBy>
  <cp:revision>593</cp:revision>
  <dcterms:created xsi:type="dcterms:W3CDTF">2015-02-05T13:06:45Z</dcterms:created>
  <dcterms:modified xsi:type="dcterms:W3CDTF">2021-04-25T19:29:07Z</dcterms:modified>
</cp:coreProperties>
</file>