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442" r:id="rId3"/>
    <p:sldId id="444" r:id="rId4"/>
    <p:sldId id="428" r:id="rId5"/>
    <p:sldId id="447" r:id="rId6"/>
    <p:sldId id="448" r:id="rId7"/>
    <p:sldId id="449" r:id="rId8"/>
    <p:sldId id="450" r:id="rId9"/>
    <p:sldId id="451" r:id="rId10"/>
    <p:sldId id="445" r:id="rId11"/>
    <p:sldId id="446" r:id="rId12"/>
  </p:sldIdLst>
  <p:sldSz cx="9144000" cy="6858000" type="screen4x3"/>
  <p:notesSz cx="6858000" cy="9144000"/>
  <p:defaultTextStyle>
    <a:defPPr>
      <a:defRPr lang="en-ZA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kes, Graham" initials="W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45F7"/>
    <a:srgbClr val="04047C"/>
    <a:srgbClr val="FF9D1A"/>
    <a:srgbClr val="88BD2F"/>
    <a:srgbClr val="006699"/>
    <a:srgbClr val="0070B1"/>
    <a:srgbClr val="E48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05" autoAdjust="0"/>
  </p:normalViewPr>
  <p:slideViewPr>
    <p:cSldViewPr snapToGrid="0" snapToObjects="1">
      <p:cViewPr varScale="1">
        <p:scale>
          <a:sx n="91" d="100"/>
          <a:sy n="91" d="100"/>
        </p:scale>
        <p:origin x="140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B9785889-A136-4B49-9C0F-8A0560695A57}" type="datetimeFigureOut">
              <a:rPr lang="en-ZA" altLang="en-US"/>
              <a:t>2021/05/06</a:t>
            </a:fld>
            <a:endParaRPr lang="en-ZA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94A9E61C-7CB4-4CE4-A04B-8D2BB8053AA3}" type="slidenum">
              <a:rPr lang="en-ZA" altLang="en-US"/>
              <a:t>‹#›</a:t>
            </a:fld>
            <a:endParaRPr lang="en-Z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A9E61C-7CB4-4CE4-A04B-8D2BB8053AA3}" type="slidenum">
              <a:rPr lang="en-ZA" altLang="en-US" smtClean="0"/>
              <a:t>1</a:t>
            </a:fld>
            <a:endParaRPr lang="en-ZA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739"/>
            <a:ext cx="9144000" cy="547389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43486" y="1859449"/>
            <a:ext cx="5659200" cy="692150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 algn="ctr">
              <a:defRPr lang="en-GB" sz="2800" b="1">
                <a:solidFill>
                  <a:srgbClr val="37609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743486" y="2743151"/>
            <a:ext cx="5659200" cy="217855"/>
          </a:xfrm>
        </p:spPr>
        <p:txBody>
          <a:bodyPr lIns="0" tIns="0" rIns="0" bIns="0" rtlCol="0" anchor="ctr">
            <a:noAutofit/>
          </a:bodyPr>
          <a:lstStyle>
            <a:lvl1pPr algn="ctr"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 marL="0" indent="0">
              <a:buFontTx/>
              <a:buNone/>
              <a:defRPr lang="en-US" smtClean="0"/>
            </a:lvl2pPr>
            <a:lvl3pPr marL="1905" indent="0">
              <a:buFontTx/>
              <a:buNone/>
              <a:defRPr lang="en-US" smtClean="0"/>
            </a:lvl3pPr>
            <a:lvl4pPr marL="0" indent="0">
              <a:buFontTx/>
              <a:buNone/>
              <a:defRPr lang="en-US" smtClean="0"/>
            </a:lvl4pPr>
            <a:lvl5pPr marL="0" indent="0">
              <a:buFontTx/>
              <a:buNone/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083" y="5940257"/>
            <a:ext cx="819150" cy="752475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 userDrawn="1"/>
        </p:nvGraphicFramePr>
        <p:xfrm>
          <a:off x="0" y="0"/>
          <a:ext cx="3883025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" name="CorelDRAW" r:id="rId5" imgW="3895725" imgH="2200275" progId="">
                  <p:embed/>
                </p:oleObj>
              </mc:Choice>
              <mc:Fallback>
                <p:oleObj name="CorelDRAW" r:id="rId5" imgW="3895725" imgH="2200275" progId="">
                  <p:embed/>
                  <p:pic>
                    <p:nvPicPr>
                      <p:cNvPr id="0" name="Picture 9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883025" cy="219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 userDrawn="1"/>
        </p:nvCxnSpPr>
        <p:spPr>
          <a:xfrm>
            <a:off x="2199861" y="1404730"/>
            <a:ext cx="1842866" cy="27299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948070" y="1404730"/>
            <a:ext cx="968802" cy="35482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 userDrawn="1"/>
        </p:nvGrpSpPr>
        <p:grpSpPr>
          <a:xfrm>
            <a:off x="2791777" y="4507230"/>
            <a:ext cx="1376045" cy="106680"/>
            <a:chOff x="3883025" y="4709160"/>
            <a:chExt cx="1376045" cy="106680"/>
          </a:xfrm>
          <a:scene3d>
            <a:camera prst="orthographicFront">
              <a:rot lat="0" lon="0" rev="2100000"/>
            </a:camera>
            <a:lightRig rig="threePt" dir="t"/>
          </a:scene3d>
        </p:grpSpPr>
        <p:sp>
          <p:nvSpPr>
            <p:cNvPr id="14" name="Rectangle 13"/>
            <p:cNvSpPr/>
            <p:nvPr userDrawn="1"/>
          </p:nvSpPr>
          <p:spPr>
            <a:xfrm>
              <a:off x="3883025" y="4709160"/>
              <a:ext cx="125095" cy="10668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4008120" y="4709160"/>
              <a:ext cx="125095" cy="10668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4133215" y="4709160"/>
              <a:ext cx="125095" cy="10668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4258310" y="4709160"/>
              <a:ext cx="125095" cy="10668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4383405" y="4709160"/>
              <a:ext cx="125095" cy="10668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508500" y="4709160"/>
              <a:ext cx="125095" cy="10668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633595" y="4709160"/>
              <a:ext cx="125095" cy="10668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4758690" y="4709160"/>
              <a:ext cx="125095" cy="10668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883785" y="4709160"/>
              <a:ext cx="125095" cy="10668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5008880" y="4709160"/>
              <a:ext cx="125095" cy="10668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5133975" y="4709160"/>
              <a:ext cx="125095" cy="10668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28"/>
          <p:cNvSpPr>
            <a:spLocks noGrp="1"/>
          </p:cNvSpPr>
          <p:nvPr>
            <p:ph type="title"/>
          </p:nvPr>
        </p:nvSpPr>
        <p:spPr>
          <a:xfrm>
            <a:off x="457200" y="8549"/>
            <a:ext cx="8229600" cy="75615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Page - AfriG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575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28"/>
          <p:cNvSpPr>
            <a:spLocks noGrp="1"/>
          </p:cNvSpPr>
          <p:nvPr>
            <p:ph type="title"/>
          </p:nvPr>
        </p:nvSpPr>
        <p:spPr>
          <a:xfrm>
            <a:off x="457200" y="8549"/>
            <a:ext cx="8229600" cy="75345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8"/>
          <p:cNvSpPr>
            <a:spLocks noGrp="1"/>
          </p:cNvSpPr>
          <p:nvPr>
            <p:ph type="title"/>
          </p:nvPr>
        </p:nvSpPr>
        <p:spPr bwMode="auto">
          <a:xfrm>
            <a:off x="457200" y="7938"/>
            <a:ext cx="8229600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ZA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79425" y="1484313"/>
            <a:ext cx="8207375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ZA" altLang="en-US" dirty="0"/>
          </a:p>
        </p:txBody>
      </p:sp>
      <p:sp>
        <p:nvSpPr>
          <p:cNvPr id="11" name="Slide Number Placeholder 5"/>
          <p:cNvSpPr txBox="1"/>
          <p:nvPr/>
        </p:nvSpPr>
        <p:spPr>
          <a:xfrm>
            <a:off x="2935288" y="6581582"/>
            <a:ext cx="3589248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900" dirty="0"/>
              <a:t>ISO/TC211 Geographic information/Geomatics   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19163" y="6332538"/>
            <a:ext cx="0" cy="525462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3"/>
          <p:cNvSpPr txBox="1">
            <a:spLocks noChangeArrowheads="1"/>
          </p:cNvSpPr>
          <p:nvPr userDrawn="1"/>
        </p:nvSpPr>
        <p:spPr bwMode="auto">
          <a:xfrm>
            <a:off x="7243763" y="6503988"/>
            <a:ext cx="20002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DB66488F-F4CE-4FFA-823B-A9FE1B6D5156}" type="slidenum">
              <a:rPr lang="en-GB" altLang="en-US" sz="9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alt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752725" y="6332538"/>
            <a:ext cx="0" cy="525462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76092"/>
          </a:solidFill>
          <a:latin typeface="Arial" panose="020B0604020202020204"/>
          <a:ea typeface="MS PGothic" panose="020B0600070205080204" pitchFamily="34" charset="-128"/>
          <a:cs typeface="Arial" panose="020B0604020202020204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/>
          <a:ea typeface="MS PGothic" panose="020B0600070205080204" pitchFamily="34" charset="-128"/>
          <a:cs typeface="Arial" panose="020B0604020202020204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/>
          <a:ea typeface="MS PGothic" panose="020B0600070205080204" pitchFamily="34" charset="-128"/>
          <a:cs typeface="Arial" panose="020B0604020202020204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/>
          <a:ea typeface="MS PGothic" panose="020B0600070205080204" pitchFamily="34" charset="-128"/>
          <a:cs typeface="Arial" panose="020B0604020202020204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>
              <a:lumMod val="75000"/>
              <a:lumOff val="25000"/>
            </a:schemeClr>
          </a:solidFill>
          <a:latin typeface="Arial" panose="020B0604020202020204"/>
          <a:ea typeface="MS PGothic" panose="020B0600070205080204" pitchFamily="34" charset="-128"/>
          <a:cs typeface="Arial" panose="020B0604020202020204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>
              <a:lumMod val="75000"/>
              <a:lumOff val="25000"/>
            </a:schemeClr>
          </a:solidFill>
          <a:latin typeface="Arial" panose="020B0604020202020204"/>
          <a:ea typeface="MS PGothic" panose="020B0600070205080204" pitchFamily="34" charset="-128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1998133" y="1520190"/>
            <a:ext cx="6152445" cy="1223009"/>
          </a:xfrm>
        </p:spPr>
        <p:txBody>
          <a:bodyPr/>
          <a:lstStyle/>
          <a:p>
            <a:r>
              <a:rPr lang="en-ZA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ISO/TS 19159-4 </a:t>
            </a:r>
            <a:r>
              <a:rPr lang="en-CA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Calibration and validation of remote sensing imagery sensors — Part 4: Space-borne microwave radiometers</a:t>
            </a:r>
            <a:endParaRPr lang="en-ZA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43075" y="2743200"/>
            <a:ext cx="5659438" cy="217488"/>
          </a:xfrm>
        </p:spPr>
        <p:txBody>
          <a:bodyPr/>
          <a:lstStyle/>
          <a:p>
            <a:pPr>
              <a:defRPr/>
            </a:pPr>
            <a:r>
              <a:rPr lang="en-CA" dirty="0"/>
              <a:t>Zoom Virtual Meeting</a:t>
            </a:r>
            <a:endParaRPr lang="en-ZA" dirty="0"/>
          </a:p>
        </p:txBody>
      </p:sp>
      <p:sp>
        <p:nvSpPr>
          <p:cNvPr id="2" name="TextBox 1"/>
          <p:cNvSpPr txBox="1"/>
          <p:nvPr/>
        </p:nvSpPr>
        <p:spPr>
          <a:xfrm>
            <a:off x="1520660" y="5867718"/>
            <a:ext cx="4607030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76092"/>
                </a:solidFill>
              </a:rPr>
              <a:t>6, May 2021, </a:t>
            </a:r>
            <a:r>
              <a:rPr lang="en-US" dirty="0">
                <a:solidFill>
                  <a:srgbClr val="376092"/>
                </a:solidFill>
              </a:rPr>
              <a:t>9:00 am Eastern Time,  14:00 UTC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268" y="5478"/>
            <a:ext cx="2549771" cy="124495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03993" y="35487"/>
            <a:ext cx="25680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7696752" y="187887"/>
            <a:ext cx="25680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8574108" y="449497"/>
            <a:ext cx="25680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 step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1" y="1416359"/>
            <a:ext cx="8229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5245F7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i.   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5245F7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5245F7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ompletely finalize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5245F7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the data dictionary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rgbClr val="5245F7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as soon as possible,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5245F7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5245F7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5245F7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send a copy of the finalized document to Tobias when complete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5245F7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if he has no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rgbClr val="5245F7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further comment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5245F7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5245F7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>
              <a:spcBef>
                <a:spcPct val="0"/>
              </a:spcBef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5245F7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5245F7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5245F7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kumimoji="0" lang="en-US" altLang="zh-CN" sz="2400" b="0" i="1" u="none" strike="noStrike" cap="none" normalizeH="0" baseline="0" dirty="0" err="1" smtClean="0">
                <a:ln>
                  <a:noFill/>
                </a:ln>
                <a:solidFill>
                  <a:srgbClr val="5245F7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DataType</a:t>
            </a:r>
            <a:r>
              <a:rPr kumimoji="0" lang="en-US" altLang="zh-CN" sz="2400" b="0" i="1" u="none" strike="noStrike" cap="none" normalizeH="0" dirty="0" smtClean="0">
                <a:ln>
                  <a:noFill/>
                </a:ln>
                <a:solidFill>
                  <a:srgbClr val="5245F7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2400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Vector</a:t>
            </a:r>
            <a:r>
              <a:rPr lang="zh-CN" altLang="en-US" sz="2400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5245F7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5245F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throughout  the data dictionary may be  inappropriate, so how should we revise these items?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5245F7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2400" b="0" i="1" u="none" strike="noStrike" cap="none" normalizeH="0" baseline="0" dirty="0" smtClean="0">
              <a:ln>
                <a:noFill/>
              </a:ln>
              <a:solidFill>
                <a:srgbClr val="5245F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400" dirty="0" smtClean="0">
              <a:solidFill>
                <a:srgbClr val="5245F7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5245F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ii. Absorb the latest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TMG</a:t>
            </a:r>
            <a:r>
              <a:rPr lang="en-US" altLang="zh-CN" sz="2400" dirty="0" smtClean="0">
                <a:solidFill>
                  <a:srgbClr val="5245F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comments from Reese (if it is available).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5245F7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5245F7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400" dirty="0">
              <a:solidFill>
                <a:srgbClr val="5245F7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5245F7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iii. After sending (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5245F7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5245F7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and (ii), invite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rgbClr val="5245F7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5245F7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Tobias to ensure UML and data dictionary consistencies, and xml is in order.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5245F7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400" dirty="0">
              <a:solidFill>
                <a:srgbClr val="5245F7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5245F7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iv. Prepare a deck for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rgbClr val="5245F7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the pre-plenary meeting.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rgbClr val="5245F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48573" y="2829464"/>
            <a:ext cx="8229600" cy="263246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7200" dirty="0" smtClean="0">
                <a:latin typeface="华文彩云" panose="02010800040101010101" pitchFamily="2" charset="-122"/>
                <a:ea typeface="华文彩云" panose="02010800040101010101" pitchFamily="2" charset="-122"/>
              </a:rPr>
              <a:t>Thank you</a:t>
            </a:r>
            <a:endParaRPr lang="zh-CN" altLang="en-US" sz="7200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Updates since last meeting</a:t>
            </a:r>
          </a:p>
          <a:p>
            <a:endParaRPr lang="en-US" altLang="zh-CN" dirty="0" smtClean="0">
              <a:solidFill>
                <a:srgbClr val="5245F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of several </a:t>
            </a:r>
            <a:r>
              <a:rPr lang="en-US" altLang="zh-CN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endParaRPr lang="en-US" altLang="zh-CN" dirty="0" smtClean="0">
              <a:solidFill>
                <a:srgbClr val="5245F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step </a:t>
            </a:r>
            <a:endParaRPr lang="zh-CN" altLang="en-US" dirty="0">
              <a:solidFill>
                <a:srgbClr val="5245F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2825151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8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USBLimit</a:t>
                      </a:r>
                      <a:r>
                        <a:rPr lang="en-US" altLang="zh-CN" sz="1800" dirty="0" smtClean="0"/>
                        <a:t> &amp; </a:t>
                      </a:r>
                      <a:r>
                        <a:rPr lang="en-US" altLang="zh-CN" sz="1800" dirty="0" err="1" smtClean="0"/>
                        <a:t>LSBLimit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Lines 26, 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polarizationMode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Lines 28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spectralResponseFunction (SRF)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Lines 32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Nonlinearity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Lines 63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57931"/>
            <a:ext cx="8229600" cy="75615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Update Since last meeting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10882" y="1153882"/>
            <a:ext cx="70046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</a:t>
            </a:r>
            <a:r>
              <a:rPr lang="en-US" altLang="zh-CN" sz="24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US" altLang="zh-CN" sz="24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2400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parameters</a:t>
            </a:r>
            <a:r>
              <a:rPr lang="en-US" altLang="zh-CN" sz="24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88923"/>
            <a:ext cx="8229600" cy="1755781"/>
          </a:xfrm>
        </p:spPr>
        <p:txBody>
          <a:bodyPr/>
          <a:lstStyle/>
          <a:p>
            <a:r>
              <a:rPr lang="en-US" altLang="zh-CN" sz="20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altLang="zh-CN" sz="2000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zh-CN" sz="20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 limits of a channel of a microwave radiometer. </a:t>
            </a:r>
            <a:endParaRPr lang="en-US" altLang="zh-CN" sz="2000" dirty="0" smtClean="0">
              <a:solidFill>
                <a:srgbClr val="5245F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0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example, from Table 1 below, we can infer that:</a:t>
            </a:r>
          </a:p>
          <a:p>
            <a:r>
              <a:rPr lang="en-US" altLang="zh-CN" sz="2000" dirty="0" err="1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USBlimit</a:t>
            </a:r>
            <a:r>
              <a:rPr lang="en-US" altLang="zh-CN" sz="20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=[121.1554, 121.3474], and </a:t>
            </a:r>
            <a:r>
              <a:rPr lang="en-US" altLang="zh-CN" sz="2000" dirty="0" err="1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LSBlimit</a:t>
            </a:r>
            <a:r>
              <a:rPr lang="en-US" altLang="zh-CN" sz="20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=[116.1526,116.3447].</a:t>
            </a:r>
          </a:p>
          <a:p>
            <a:r>
              <a:rPr lang="en-US" altLang="zh-CN" sz="20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Table 1 is for a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DSB</a:t>
            </a:r>
            <a:r>
              <a:rPr lang="en-US" altLang="zh-CN" sz="20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(Double Side Band) radiometer; for a SSB (Single Side Band) radiometer, </a:t>
            </a:r>
            <a:r>
              <a:rPr lang="en-US" altLang="zh-CN" sz="2000" dirty="0" err="1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LSBlimit</a:t>
            </a:r>
            <a:r>
              <a:rPr lang="en-US" altLang="zh-CN" sz="2000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same as </a:t>
            </a:r>
            <a:r>
              <a:rPr lang="en-US" altLang="zh-CN" sz="2000" dirty="0" err="1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USBlimit</a:t>
            </a:r>
            <a:r>
              <a:rPr lang="en-US" altLang="zh-CN" sz="20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8549"/>
            <a:ext cx="8470490" cy="75345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application of several </a:t>
            </a:r>
            <a:r>
              <a:rPr lang="en-US" altLang="zh-CN" dirty="0" smtClean="0"/>
              <a:t>parameters</a:t>
            </a:r>
            <a:br>
              <a:rPr lang="en-US" altLang="zh-CN" dirty="0" smtClean="0"/>
            </a:br>
            <a:r>
              <a:rPr lang="en-US" altLang="zh-CN" dirty="0" smtClean="0"/>
              <a:t>(1) </a:t>
            </a:r>
            <a:r>
              <a:rPr lang="en-US" altLang="zh-CN" dirty="0" err="1" smtClean="0"/>
              <a:t>USBLimit</a:t>
            </a:r>
            <a:r>
              <a:rPr lang="en-US" altLang="zh-CN" dirty="0" smtClean="0"/>
              <a:t> </a:t>
            </a:r>
            <a:r>
              <a:rPr lang="en-US" altLang="zh-CN" dirty="0"/>
              <a:t>&amp; </a:t>
            </a:r>
            <a:r>
              <a:rPr lang="en-US" altLang="zh-CN" dirty="0" err="1" smtClean="0"/>
              <a:t>LSBLimit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59223" y="2844704"/>
            <a:ext cx="701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 An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the channel 7 of MWHS on FY-3D satellite. with a bandwidth of 0.192GHz at each band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内容占位符 3"/>
          <p:cNvGraphicFramePr/>
          <p:nvPr/>
        </p:nvGraphicFramePr>
        <p:xfrm>
          <a:off x="344852" y="3552590"/>
          <a:ext cx="4347593" cy="30222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9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2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80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Band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Frequency(GHz)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Band response function (Weights)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961">
                <a:tc rowSpan="14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LSB</a:t>
                      </a:r>
                      <a:endParaRPr lang="zh-CN" sz="1400" b="1" kern="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5245F7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116.1526</a:t>
                      </a:r>
                      <a:endParaRPr lang="zh-CN" sz="1400" kern="100" dirty="0">
                        <a:solidFill>
                          <a:srgbClr val="5245F7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0.034773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116.1674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0.039172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116.1821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0.041576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116.1969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0.041576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116.2117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0.046835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116.2265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0.046835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116.2412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0.036907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116.256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0.036907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116.2708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0.034773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116.2856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0.034773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116.3003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0.030869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116.3151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0.029084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116.3299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0.024326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5245F7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116.3447</a:t>
                      </a:r>
                      <a:endParaRPr lang="zh-CN" sz="1400" kern="100" dirty="0">
                        <a:solidFill>
                          <a:srgbClr val="5245F7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0.021594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7" name="内容占位符 3"/>
          <p:cNvGraphicFramePr/>
          <p:nvPr>
            <p:extLst>
              <p:ext uri="{D42A27DB-BD31-4B8C-83A1-F6EECF244321}">
                <p14:modId xmlns:p14="http://schemas.microsoft.com/office/powerpoint/2010/main" val="45902816"/>
              </p:ext>
            </p:extLst>
          </p:nvPr>
        </p:nvGraphicFramePr>
        <p:xfrm>
          <a:off x="4869985" y="3552589"/>
          <a:ext cx="4196378" cy="29846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6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2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80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Band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Frequency(GHz)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Band response function (Weights)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961">
                <a:tc rowSpan="14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1400" b="1" kern="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SB</a:t>
                      </a:r>
                      <a:endParaRPr lang="zh-CN" sz="1400" b="1" kern="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121.1554 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0.021594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121.1701 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0.024326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121.1849 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0.029084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121.1997 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0.030869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121.2145 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0.034773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121.2292 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0.034773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121.2440 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0.036907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121.2588 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0.036907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121.2736 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0.046835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121.2883 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0.046835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121.3031 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0.041576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121.3179 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0.041576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121.3327 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0.039172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121.3474 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0.034773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88923"/>
            <a:ext cx="8229600" cy="175578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use these two parameters? </a:t>
            </a:r>
            <a:endParaRPr lang="en-US" altLang="zh-CN" sz="2000" dirty="0" smtClean="0">
              <a:solidFill>
                <a:srgbClr val="5245F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altLang="zh-CN" sz="20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used for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</a:t>
            </a:r>
            <a:r>
              <a:rPr lang="en-US" altLang="zh-CN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bandwidthCorrectionCoefficients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(Line 25 in the data dictionary) for </a:t>
            </a:r>
            <a:r>
              <a:rPr lang="en-US" altLang="zh-CN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hotTargetTB</a:t>
            </a:r>
            <a:r>
              <a:rPr lang="en-US" altLang="zh-CN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coldTargetTB</a:t>
            </a:r>
            <a:r>
              <a:rPr lang="en-US" altLang="zh-CN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(Line </a:t>
            </a:r>
            <a:r>
              <a:rPr lang="en-US" altLang="zh-CN" sz="2000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 &amp; 35 </a:t>
            </a:r>
            <a:r>
              <a:rPr lang="en-US" altLang="zh-CN" sz="20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data dictionary) </a:t>
            </a:r>
            <a:r>
              <a:rPr lang="en-US" altLang="zh-CN" sz="2000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zh-CN" sz="20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 in CA_SCF. IF SRF </a:t>
            </a:r>
            <a:r>
              <a:rPr lang="en-US" altLang="zh-CN" sz="2000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CN" sz="20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from the sensor’s manufacturer, the band limit can be informed for </a:t>
            </a:r>
            <a:r>
              <a:rPr lang="en-US" altLang="zh-CN" sz="2000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them; </a:t>
            </a:r>
            <a:r>
              <a:rPr lang="en-US" altLang="zh-CN" sz="20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this is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zh-CN" sz="20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general case for band limits</a:t>
            </a:r>
            <a:r>
              <a:rPr lang="en-US" altLang="zh-CN" sz="2000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8549"/>
            <a:ext cx="8470490" cy="75345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application of several </a:t>
            </a:r>
            <a:r>
              <a:rPr lang="en-US" altLang="zh-CN" dirty="0" smtClean="0"/>
              <a:t>parameters</a:t>
            </a:r>
            <a:br>
              <a:rPr lang="en-US" altLang="zh-CN" dirty="0" smtClean="0"/>
            </a:br>
            <a:r>
              <a:rPr lang="en-US" altLang="zh-CN" dirty="0" smtClean="0"/>
              <a:t>(1) </a:t>
            </a:r>
            <a:r>
              <a:rPr lang="en-US" altLang="zh-CN" dirty="0" err="1" smtClean="0"/>
              <a:t>USBLimit</a:t>
            </a:r>
            <a:r>
              <a:rPr lang="en-US" altLang="zh-CN" dirty="0" smtClean="0"/>
              <a:t> </a:t>
            </a:r>
            <a:r>
              <a:rPr lang="en-US" altLang="zh-CN" dirty="0"/>
              <a:t>&amp; </a:t>
            </a:r>
            <a:r>
              <a:rPr lang="en-US" altLang="zh-CN" dirty="0" err="1" smtClean="0"/>
              <a:t>LSBLimit</a:t>
            </a:r>
            <a:r>
              <a:rPr lang="en-US" altLang="zh-CN" dirty="0" smtClean="0"/>
              <a:t> cont.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51" y="3233593"/>
            <a:ext cx="8551298" cy="1304925"/>
          </a:xfrm>
          <a:prstGeom prst="rect">
            <a:avLst/>
          </a:prstGeom>
        </p:spPr>
      </p:pic>
      <p:graphicFrame>
        <p:nvGraphicFramePr>
          <p:cNvPr id="10" name="对象 9"/>
          <p:cNvGraphicFramePr/>
          <p:nvPr/>
        </p:nvGraphicFramePr>
        <p:xfrm>
          <a:off x="457200" y="4879340"/>
          <a:ext cx="819404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4" imgW="11577320" imgH="1100455" progId="Paint.Picture">
                  <p:embed/>
                </p:oleObj>
              </mc:Choice>
              <mc:Fallback>
                <p:oleObj r:id="rId4" imgW="11577320" imgH="1100455" progId="Paint.Picture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4879340"/>
                        <a:ext cx="819404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2091" y="1097472"/>
            <a:ext cx="8229600" cy="1755781"/>
          </a:xfrm>
        </p:spPr>
        <p:txBody>
          <a:bodyPr/>
          <a:lstStyle/>
          <a:p>
            <a:r>
              <a:rPr lang="en-US" altLang="zh-CN" sz="2000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microwave remote sensing</a:t>
            </a:r>
            <a:r>
              <a:rPr lang="en-US" altLang="zh-CN" sz="20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</a:t>
            </a:r>
            <a:r>
              <a:rPr lang="en-US" altLang="zh-CN" sz="20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Rayleigh-Jeans approximation, the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Stokes parameters in brightness temperature (TB)</a:t>
            </a:r>
            <a:r>
              <a:rPr lang="en-US" altLang="zh-CN" sz="20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given by</a:t>
            </a:r>
            <a:r>
              <a:rPr lang="en-US" altLang="zh-CN" sz="2000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zh-CN" sz="2000" dirty="0">
              <a:solidFill>
                <a:srgbClr val="5245F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 smtClean="0">
              <a:solidFill>
                <a:srgbClr val="5245F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rgbClr val="5245F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zh-CN" sz="2000" dirty="0" err="1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 err="1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 err="1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altLang="zh-CN" sz="2000" baseline="-25000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000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are, respectively, the vertically and horizontally polarized and the third and fourth Stokes parameters.</a:t>
            </a:r>
            <a:endParaRPr lang="en-US" altLang="zh-CN" sz="2000" dirty="0" smtClean="0">
              <a:solidFill>
                <a:srgbClr val="5245F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dirty="0" smtClean="0">
              <a:solidFill>
                <a:srgbClr val="5245F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we have a TB to be calibrated, we should also </a:t>
            </a:r>
            <a:r>
              <a:rPr lang="en-US" altLang="zh-CN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 the corresponding polarization mode</a:t>
            </a:r>
            <a:r>
              <a:rPr lang="en-US" altLang="zh-CN" sz="2000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Therefore, polarizationMode is one choice from the set {‘v-</a:t>
            </a:r>
            <a:r>
              <a:rPr lang="en-US" altLang="zh-CN" sz="2000" dirty="0" err="1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pol’,’h</a:t>
            </a:r>
            <a:r>
              <a:rPr lang="en-US" altLang="zh-CN" sz="2000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000" dirty="0" err="1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pol’,’U</a:t>
            </a:r>
            <a:r>
              <a:rPr lang="en-US" altLang="zh-CN" sz="2000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000" dirty="0" err="1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pol’,’V</a:t>
            </a:r>
            <a:r>
              <a:rPr lang="en-US" altLang="zh-CN" sz="2000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-pol’}. For example, if polarizationMode=’h-pol’, we can know that the TB is the horizontally polarization TB. Each TB to be calibrated is accompanied by a “</a:t>
            </a:r>
            <a:r>
              <a:rPr lang="en-US" altLang="zh-CN" sz="2000" dirty="0" err="1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polarizationMode</a:t>
            </a:r>
            <a:r>
              <a:rPr lang="en-US" altLang="zh-CN" sz="2000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8549"/>
            <a:ext cx="8470490" cy="75345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application of several parameters</a:t>
            </a:r>
            <a:br>
              <a:rPr lang="en-US" altLang="zh-CN" dirty="0" smtClean="0"/>
            </a:br>
            <a:r>
              <a:rPr lang="en-US" altLang="zh-CN" dirty="0" smtClean="0"/>
              <a:t>(2) polarizationMode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4891" y="85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491817"/>
              </p:ext>
            </p:extLst>
          </p:nvPr>
        </p:nvGraphicFramePr>
        <p:xfrm>
          <a:off x="3285843" y="1975362"/>
          <a:ext cx="1926208" cy="1578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3" imgW="1625600" imgH="1270000" progId="Equation.DSMT4">
                  <p:embed/>
                </p:oleObj>
              </mc:Choice>
              <mc:Fallback>
                <p:oleObj r:id="rId3" imgW="1625600" imgH="1270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5843" y="1975362"/>
                        <a:ext cx="1926208" cy="15780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2091" y="1097472"/>
            <a:ext cx="8229600" cy="4966898"/>
          </a:xfrm>
        </p:spPr>
        <p:txBody>
          <a:bodyPr/>
          <a:lstStyle/>
          <a:p>
            <a:r>
              <a:rPr lang="en-US" altLang="zh-CN" sz="20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SRF is defined as:</a:t>
            </a:r>
          </a:p>
          <a:p>
            <a:pPr lvl="1"/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&lt;frequency&gt;&lt;real&gt;;</a:t>
            </a:r>
          </a:p>
          <a:p>
            <a:pPr lvl="1"/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&lt;weight&gt;&lt;real</a:t>
            </a:r>
            <a:r>
              <a:rPr lang="en-US" altLang="zh-CN" sz="1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dirty="0" smtClean="0">
              <a:solidFill>
                <a:srgbClr val="5245F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altLang="zh-CN" sz="20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use the SRF? </a:t>
            </a:r>
          </a:p>
          <a:p>
            <a:pPr marL="400050" lvl="1" indent="0" algn="ctr">
              <a:buNone/>
            </a:pPr>
            <a:r>
              <a:rPr lang="en-US" altLang="zh-CN" sz="1600" i="1" dirty="0" err="1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en-US" altLang="zh-CN" sz="1600" i="1" baseline="-25000" dirty="0" err="1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</a:t>
            </a:r>
            <a:r>
              <a:rPr lang="en-US" altLang="zh-CN" sz="1600" i="1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=function(</a:t>
            </a:r>
            <a:r>
              <a:rPr lang="en-US" altLang="zh-CN" sz="1600" i="1" dirty="0" err="1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en-US" altLang="zh-CN" sz="1600" i="1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(frequency</a:t>
            </a:r>
            <a:r>
              <a:rPr lang="en-US" altLang="zh-CN" sz="1600" i="1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),weights)</a:t>
            </a:r>
          </a:p>
          <a:p>
            <a:pPr marL="400050" lvl="1" indent="0">
              <a:buNone/>
            </a:pPr>
            <a:r>
              <a:rPr lang="en-US" altLang="zh-CN" sz="1600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where </a:t>
            </a:r>
            <a:r>
              <a:rPr lang="en-US" altLang="zh-CN" sz="1600" dirty="0" err="1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en-US" altLang="zh-CN" sz="16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(frequency) refer to TBs at each frequency in the table.</a:t>
            </a:r>
          </a:p>
          <a:p>
            <a:endParaRPr lang="en-US" altLang="zh-CN" sz="2000" dirty="0">
              <a:solidFill>
                <a:srgbClr val="5245F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rgbClr val="5245F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 smtClean="0">
              <a:solidFill>
                <a:srgbClr val="5245F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8549"/>
            <a:ext cx="8470490" cy="75345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application of several parameters</a:t>
            </a:r>
            <a:br>
              <a:rPr lang="en-US" altLang="zh-CN" dirty="0" smtClean="0"/>
            </a:br>
            <a:r>
              <a:rPr lang="en-US" altLang="zh-CN" dirty="0" smtClean="0"/>
              <a:t>(3</a:t>
            </a:r>
            <a:r>
              <a:rPr lang="en-US" altLang="zh-CN" dirty="0"/>
              <a:t>) spectralResponseFunction (SRF)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4891" y="85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内容占位符 3"/>
          <p:cNvGraphicFramePr/>
          <p:nvPr/>
        </p:nvGraphicFramePr>
        <p:xfrm>
          <a:off x="344852" y="3552590"/>
          <a:ext cx="4347593" cy="30222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9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2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80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Band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Frequency(GHz)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Band response function (Weights)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961">
                <a:tc rowSpan="14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LSB</a:t>
                      </a:r>
                      <a:endParaRPr lang="zh-CN" sz="1400" b="1" kern="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5245F7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116.1526</a:t>
                      </a:r>
                      <a:endParaRPr lang="zh-CN" sz="1400" kern="100" dirty="0">
                        <a:solidFill>
                          <a:srgbClr val="5245F7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0.034773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116.1674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0.039172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116.1821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0.041576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116.1969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0.041576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116.2117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0.046835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116.2265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0.046835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116.2412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0.036907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116.256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0.036907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116.2708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0.034773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116.2856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0.034773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116.3003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0.030869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116.3151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0.029084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116.3299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0.024326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5245F7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116.3447</a:t>
                      </a:r>
                      <a:endParaRPr lang="zh-CN" sz="1400" kern="100" dirty="0">
                        <a:solidFill>
                          <a:srgbClr val="5245F7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0.021594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7" name="内容占位符 3"/>
          <p:cNvGraphicFramePr/>
          <p:nvPr>
            <p:extLst>
              <p:ext uri="{D42A27DB-BD31-4B8C-83A1-F6EECF244321}">
                <p14:modId xmlns:p14="http://schemas.microsoft.com/office/powerpoint/2010/main" val="4281856855"/>
              </p:ext>
            </p:extLst>
          </p:nvPr>
        </p:nvGraphicFramePr>
        <p:xfrm>
          <a:off x="4869985" y="3552589"/>
          <a:ext cx="4196378" cy="29846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6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2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80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Band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Frequency(GHz)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Band response function (Weights)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961">
                <a:tc rowSpan="14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1400" b="1" kern="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SB</a:t>
                      </a:r>
                      <a:endParaRPr lang="zh-CN" sz="1400" b="1" kern="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0734" marR="407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121.1554 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0.021594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121.1701 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0.024326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121.1849 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0.029084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121.1997 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0.030869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121.2145 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0.034773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121.2292 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0.034773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121.2440 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0.036907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121.2588 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0.036907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121.2736 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0.046835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121.2883 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0.046835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121.3031 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0.041576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121.3179 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0.041576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121.3327 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0.039172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9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121.3474 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0.034773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2091" y="1097472"/>
            <a:ext cx="8229600" cy="2497066"/>
          </a:xfrm>
        </p:spPr>
        <p:txBody>
          <a:bodyPr/>
          <a:lstStyle/>
          <a:p>
            <a:r>
              <a:rPr lang="en-US" altLang="zh-CN" sz="2000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notes on SRF:</a:t>
            </a:r>
            <a:endParaRPr lang="en-US" altLang="zh-CN" sz="16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① </a:t>
            </a:r>
            <a:r>
              <a:rPr lang="en-US" altLang="zh-CN" sz="1800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SRF </a:t>
            </a:r>
            <a:r>
              <a:rPr lang="en-US" altLang="zh-CN" sz="18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error source which has </a:t>
            </a:r>
            <a:r>
              <a:rPr lang="en-US" altLang="zh-CN" sz="1800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been long </a:t>
            </a:r>
            <a:r>
              <a:rPr lang="en-US" altLang="zh-CN" sz="18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neglected </a:t>
            </a:r>
            <a:r>
              <a:rPr lang="en-US" altLang="zh-CN" sz="1800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till recently. </a:t>
            </a:r>
            <a:r>
              <a:rPr lang="en-US" altLang="zh-CN" sz="18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table of SRF </a:t>
            </a:r>
            <a:r>
              <a:rPr lang="en-US" altLang="zh-CN" sz="1800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CN" sz="1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necessarily be given from manufacturer of the sensor</a:t>
            </a:r>
            <a:r>
              <a:rPr lang="en-US" altLang="zh-CN" sz="18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 </a:t>
            </a:r>
            <a:r>
              <a:rPr lang="en-US" altLang="zh-CN" sz="1800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8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 is </a:t>
            </a:r>
            <a:r>
              <a:rPr lang="en-US" altLang="zh-CN" sz="1800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often treated </a:t>
            </a:r>
            <a:r>
              <a:rPr lang="en-US" altLang="zh-CN" sz="18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lang="en-US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rectangle </a:t>
            </a:r>
            <a:r>
              <a:rPr lang="en-US" altLang="zh-CN" sz="1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(no weight)</a:t>
            </a:r>
            <a:r>
              <a:rPr lang="en-US" altLang="zh-CN" sz="1800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zh-CN" sz="1800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the </a:t>
            </a:r>
            <a:r>
              <a:rPr lang="en-US" altLang="zh-CN" sz="18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 limits are required. </a:t>
            </a:r>
            <a:endParaRPr lang="en-US" altLang="zh-CN" sz="1800" dirty="0" smtClean="0">
              <a:solidFill>
                <a:srgbClr val="5245F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en-US" altLang="zh-CN" sz="1800" dirty="0">
              <a:solidFill>
                <a:srgbClr val="5245F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② </a:t>
            </a:r>
            <a:r>
              <a:rPr lang="en-US" altLang="zh-CN" sz="1800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8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spectralResponseFunction is usually used in </a:t>
            </a:r>
            <a:r>
              <a:rPr lang="en-US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 calibration </a:t>
            </a:r>
            <a:r>
              <a:rPr lang="en-US" altLang="zh-CN" sz="18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stage, so it would be clearer and easier to be implemented if it is </a:t>
            </a:r>
            <a:r>
              <a:rPr lang="en-US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shifted from Table B.4 (Auxiliary Data) to Table B.6 (TA calibration) in the data dictionary</a:t>
            </a:r>
            <a:r>
              <a:rPr lang="en-US" altLang="zh-CN" sz="1800" dirty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(and shifted in the UML accordingly).</a:t>
            </a:r>
          </a:p>
          <a:p>
            <a:endParaRPr lang="en-US" altLang="zh-CN" sz="2000" dirty="0">
              <a:solidFill>
                <a:srgbClr val="5245F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rgbClr val="5245F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 smtClean="0">
              <a:solidFill>
                <a:srgbClr val="5245F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8549"/>
            <a:ext cx="8470490" cy="75345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application of several parameters</a:t>
            </a:r>
            <a:br>
              <a:rPr lang="en-US" altLang="zh-CN" dirty="0" smtClean="0"/>
            </a:br>
            <a:r>
              <a:rPr lang="en-US" altLang="zh-CN" dirty="0" smtClean="0"/>
              <a:t>(3</a:t>
            </a:r>
            <a:r>
              <a:rPr lang="en-US" altLang="zh-CN" dirty="0"/>
              <a:t>) spectralResponseFunction (SRF</a:t>
            </a:r>
            <a:r>
              <a:rPr lang="en-US" altLang="zh-CN" dirty="0" smtClean="0"/>
              <a:t>) cont.</a:t>
            </a:r>
            <a:endParaRPr lang="en-US" altLang="zh-C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4891" y="85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91" y="4182284"/>
            <a:ext cx="3673366" cy="15846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40" y="4239211"/>
            <a:ext cx="3842805" cy="152775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04247" y="5882430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SRF been given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782716" y="5850164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5245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SRF not given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552091" y="1097471"/>
                <a:ext cx="8229600" cy="5277449"/>
              </a:xfrm>
            </p:spPr>
            <p:txBody>
              <a:bodyPr/>
              <a:lstStyle/>
              <a:p>
                <a:r>
                  <a:rPr lang="en-US" altLang="zh-CN" sz="2000" dirty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Nonlinearity of a channel or frequency a radiometer is given by table of at least </a:t>
                </a:r>
                <a:r>
                  <a:rPr lang="en-US" altLang="zh-CN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columns</a:t>
                </a:r>
                <a:r>
                  <a:rPr lang="en-US" altLang="zh-CN" sz="2000" dirty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r>
                  <a:rPr lang="en-US" altLang="zh-CN" sz="16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16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receiverTemperature</a:t>
                </a:r>
                <a:r>
                  <a:rPr lang="en-US" altLang="zh-CN" sz="16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(in K, real)&gt;;</a:t>
                </a:r>
              </a:p>
              <a:p>
                <a:pPr lvl="1"/>
                <a:r>
                  <a:rPr lang="en-US" altLang="zh-CN" sz="16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</a:t>
                </a:r>
                <a:r>
                  <a:rPr lang="en-US" altLang="zh-CN" sz="16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nonlinearTerm</a:t>
                </a:r>
                <a:r>
                  <a:rPr lang="en-US" altLang="zh-CN" sz="16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(real)&gt;</a:t>
                </a:r>
              </a:p>
              <a:p>
                <a:r>
                  <a:rPr lang="en-US" altLang="zh-CN" sz="2000" dirty="0" smtClean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US" altLang="zh-CN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replaced</a:t>
                </a:r>
                <a:r>
                  <a:rPr lang="en-US" altLang="zh-CN" sz="2000" i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 </a:t>
                </a:r>
                <a:r>
                  <a:rPr lang="en-US" altLang="zh-CN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parameter by the </a:t>
                </a:r>
                <a:r>
                  <a:rPr lang="en-US" altLang="zh-CN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ΔT</a:t>
                </a:r>
                <a:r>
                  <a:rPr lang="en-US" altLang="zh-CN" sz="2000" baseline="-25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</a:t>
                </a:r>
                <a:r>
                  <a:rPr lang="en-US" altLang="zh-CN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defined as </a:t>
                </a:r>
                <a:r>
                  <a:rPr lang="en-US" altLang="zh-CN" sz="2000" dirty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following for it is more flexible and general :</a:t>
                </a:r>
              </a:p>
              <a:p>
                <a:pPr marL="0" indent="0" algn="ctr">
                  <a:buNone/>
                </a:pPr>
                <a:r>
                  <a:rPr lang="en-US" altLang="zh-CN" sz="2000" i="1" dirty="0" smtClean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T</a:t>
                </a:r>
                <a:r>
                  <a:rPr lang="en-US" altLang="zh-CN" sz="2000" i="1" baseline="-25000" dirty="0" smtClean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</a:t>
                </a:r>
                <a:r>
                  <a:rPr lang="en-US" altLang="zh-CN" sz="2000" i="1" dirty="0" smtClean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solidFill>
                              <a:srgbClr val="5245F7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i="1" dirty="0">
                            <a:solidFill>
                              <a:srgbClr val="5245F7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CN" sz="2000" i="1" baseline="-25000" dirty="0">
                            <a:solidFill>
                              <a:srgbClr val="5245F7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HC</m:t>
                        </m:r>
                        <m:r>
                          <m:rPr>
                            <m:nor/>
                          </m:rPr>
                          <a:rPr lang="en-US" altLang="zh-CN" sz="2000" b="0" i="1" baseline="-25000" dirty="0" smtClean="0">
                            <a:solidFill>
                              <a:srgbClr val="5245F7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i="1" dirty="0">
                            <a:solidFill>
                              <a:srgbClr val="5245F7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2000" i="1" dirty="0">
                            <a:solidFill>
                              <a:srgbClr val="5245F7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TCC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000" i="1" dirty="0">
                            <a:solidFill>
                              <a:srgbClr val="5245F7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altLang="zh-CN" sz="2000" i="1" baseline="-25000" dirty="0">
                            <a:solidFill>
                              <a:srgbClr val="5245F7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altLang="zh-CN" sz="2000" b="0" i="1" baseline="-25000" dirty="0" smtClean="0">
                            <a:solidFill>
                              <a:srgbClr val="5245F7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i="1" dirty="0">
                            <a:solidFill>
                              <a:srgbClr val="5245F7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2000" i="1" dirty="0">
                            <a:solidFill>
                              <a:srgbClr val="5245F7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VC</m:t>
                        </m:r>
                      </m:den>
                    </m:f>
                  </m:oMath>
                </a14:m>
                <a:r>
                  <a:rPr lang="en-US" altLang="zh-CN" sz="2000" i="1" dirty="0" smtClean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·V</a:t>
                </a:r>
                <a:r>
                  <a:rPr lang="en-US" altLang="zh-CN" sz="2000" i="1" baseline="-25000" dirty="0" smtClean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000" i="1" dirty="0" smtClean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solidFill>
                              <a:srgbClr val="5245F7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000" i="1" dirty="0">
                            <a:solidFill>
                              <a:srgbClr val="5245F7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CN" sz="2000" i="1" baseline="-25000" dirty="0">
                            <a:solidFill>
                              <a:srgbClr val="5245F7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CC</m:t>
                        </m:r>
                        <m:r>
                          <m:rPr>
                            <m:nor/>
                          </m:rPr>
                          <a:rPr lang="en-US" altLang="zh-CN" sz="2000" i="1" dirty="0">
                            <a:solidFill>
                              <a:srgbClr val="5245F7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altLang="zh-CN" sz="2000" i="1" baseline="-25000" dirty="0">
                            <a:solidFill>
                              <a:srgbClr val="5245F7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altLang="zh-CN" sz="2000" i="1" dirty="0">
                            <a:solidFill>
                              <a:srgbClr val="5245F7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2000" i="1" dirty="0">
                            <a:solidFill>
                              <a:srgbClr val="5245F7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THCVC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000" i="1" dirty="0">
                            <a:solidFill>
                              <a:srgbClr val="5245F7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altLang="zh-CN" sz="2000" i="1" baseline="-25000" dirty="0">
                            <a:solidFill>
                              <a:srgbClr val="5245F7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altLang="zh-CN" sz="2000" i="1" baseline="-25000" dirty="0">
                            <a:solidFill>
                              <a:srgbClr val="5245F7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en-US" altLang="zh-CN" sz="2000" i="1" dirty="0">
                            <a:solidFill>
                              <a:srgbClr val="5245F7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VC</m:t>
                        </m:r>
                      </m:den>
                    </m:f>
                  </m:oMath>
                </a14:m>
                <a:r>
                  <a:rPr lang="en-US" altLang="zh-CN" sz="2000" i="1" dirty="0" smtClean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000" i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ΔT</a:t>
                </a:r>
                <a:r>
                  <a:rPr lang="en-US" altLang="zh-CN" sz="2000" i="1" baseline="-25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</a:t>
                </a:r>
                <a:r>
                  <a:rPr lang="en-US" altLang="zh-CN" sz="2000" i="1" dirty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endParaRPr lang="en-US" altLang="zh-CN" sz="2000" dirty="0">
                  <a:solidFill>
                    <a:srgbClr val="5245F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 smtClean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where </a:t>
                </a:r>
                <a:r>
                  <a:rPr lang="en-US" altLang="zh-CN" sz="20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ΔT</a:t>
                </a:r>
                <a:r>
                  <a:rPr lang="en-US" altLang="zh-CN" sz="2000" i="1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</a:t>
                </a:r>
                <a:r>
                  <a:rPr lang="en-US" altLang="zh-CN" sz="2000" dirty="0" smtClean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000" dirty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nonlinear term, </a:t>
                </a:r>
                <a:r>
                  <a:rPr lang="en-US" altLang="zh-CN" sz="2000" dirty="0" smtClean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aseline="-25000" dirty="0" smtClean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HC</a:t>
                </a:r>
                <a:r>
                  <a:rPr lang="en-US" altLang="zh-CN" sz="2000" dirty="0" smtClean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=T</a:t>
                </a:r>
                <a:r>
                  <a:rPr lang="en-US" altLang="zh-CN" sz="2000" baseline="-25000" dirty="0" smtClean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000" dirty="0" smtClean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+ΔT</a:t>
                </a:r>
                <a:r>
                  <a:rPr lang="en-US" altLang="zh-CN" sz="2000" baseline="-25000" dirty="0" smtClean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000" dirty="0" smtClean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is the hot target TB after </a:t>
                </a:r>
                <a:r>
                  <a:rPr lang="en-US" altLang="zh-CN" sz="2000" dirty="0" smtClean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correction</a:t>
                </a:r>
                <a:r>
                  <a:rPr lang="en-US" altLang="zh-CN" sz="2000" dirty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000" dirty="0" smtClean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aseline="-25000" dirty="0" smtClean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CC</a:t>
                </a:r>
                <a:r>
                  <a:rPr lang="en-US" altLang="zh-CN" sz="2000" dirty="0" smtClean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=T</a:t>
                </a:r>
                <a:r>
                  <a:rPr lang="en-US" altLang="zh-CN" sz="2000" baseline="-25000" dirty="0" smtClean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000" dirty="0" smtClean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+ΔT</a:t>
                </a:r>
                <a:r>
                  <a:rPr lang="en-US" altLang="zh-CN" sz="2000" baseline="-25000" dirty="0" smtClean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000" dirty="0" smtClean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2000" dirty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cold target TB after correction, V</a:t>
                </a:r>
                <a:r>
                  <a:rPr lang="en-US" altLang="zh-CN" sz="2000" baseline="-25000" dirty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000" dirty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voltage at the cold target, V</a:t>
                </a:r>
                <a:r>
                  <a:rPr lang="en-US" altLang="zh-CN" sz="2000" baseline="-25000" dirty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000" dirty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voltage at the hot </a:t>
                </a:r>
                <a:r>
                  <a:rPr lang="en-US" altLang="zh-CN" sz="2000" dirty="0" smtClean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target.</a:t>
                </a:r>
              </a:p>
              <a:p>
                <a:pPr marL="0" indent="0">
                  <a:buNone/>
                </a:pPr>
                <a:r>
                  <a:rPr lang="en-US" altLang="zh-CN" sz="2000" dirty="0" smtClean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The above Eq. is </a:t>
                </a:r>
                <a:r>
                  <a:rPr lang="en-US" altLang="zh-CN" sz="2000" dirty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same as </a:t>
                </a:r>
                <a:r>
                  <a:rPr lang="en-US" altLang="zh-CN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Eq. (D.1) </a:t>
                </a:r>
                <a:r>
                  <a:rPr lang="en-US" altLang="zh-CN" sz="2000" dirty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Annex D of the </a:t>
                </a:r>
                <a:r>
                  <a:rPr lang="en-US" altLang="zh-CN" sz="2000" dirty="0" smtClean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draft.  </a:t>
                </a:r>
                <a:endParaRPr lang="en-US" altLang="zh-CN" sz="2000" dirty="0">
                  <a:solidFill>
                    <a:srgbClr val="5245F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 smtClean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2000" dirty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application of ΔT</a:t>
                </a:r>
                <a:r>
                  <a:rPr lang="en-US" altLang="zh-CN" sz="2000" baseline="-25000" dirty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</a:t>
                </a:r>
                <a:r>
                  <a:rPr lang="en-US" altLang="zh-CN" sz="2000" dirty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calibration is done by looking up or interpolating real-time ΔT</a:t>
                </a:r>
                <a:r>
                  <a:rPr lang="en-US" altLang="zh-CN" sz="2000" baseline="-25000" dirty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</a:t>
                </a:r>
                <a:r>
                  <a:rPr lang="en-US" altLang="zh-CN" sz="2000" dirty="0">
                    <a:solidFill>
                      <a:srgbClr val="5245F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the table according to the real instrument temperature</a:t>
                </a:r>
              </a:p>
              <a:p>
                <a:endParaRPr lang="en-US" altLang="zh-CN" sz="2000" dirty="0">
                  <a:solidFill>
                    <a:srgbClr val="5245F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000" dirty="0" smtClean="0">
                  <a:solidFill>
                    <a:srgbClr val="5245F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091" y="1097471"/>
                <a:ext cx="8229600" cy="5277449"/>
              </a:xfrm>
              <a:blipFill>
                <a:blip r:embed="rId2"/>
                <a:stretch>
                  <a:fillRect l="-815" t="-577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8549"/>
            <a:ext cx="8470490" cy="75345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application of several parameters</a:t>
            </a:r>
            <a:br>
              <a:rPr lang="en-US" altLang="zh-CN" dirty="0" smtClean="0"/>
            </a:br>
            <a:r>
              <a:rPr lang="en-US" altLang="zh-CN" dirty="0" smtClean="0"/>
              <a:t>(4</a:t>
            </a:r>
            <a:r>
              <a:rPr lang="en-US" altLang="zh-CN" dirty="0"/>
              <a:t>) Nonlinearity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4891" y="85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Template_2015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>
          <a:defRPr dirty="0" smtClean="0">
            <a:solidFill>
              <a:srgbClr val="37609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PresentationTemplate_2015</Template>
  <TotalTime>24</TotalTime>
  <Words>750</Words>
  <Application>Microsoft Office PowerPoint</Application>
  <PresentationFormat>全屏显示(4:3)</PresentationFormat>
  <Paragraphs>212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MS PGothic</vt:lpstr>
      <vt:lpstr>等线</vt:lpstr>
      <vt:lpstr>华文彩云</vt:lpstr>
      <vt:lpstr>宋体</vt:lpstr>
      <vt:lpstr>Arial</vt:lpstr>
      <vt:lpstr>Calibri</vt:lpstr>
      <vt:lpstr>Cambria Math</vt:lpstr>
      <vt:lpstr>Times New Roman</vt:lpstr>
      <vt:lpstr>PresentationTemplate_2015</vt:lpstr>
      <vt:lpstr>CorelDRAW</vt:lpstr>
      <vt:lpstr>Bitmap Image</vt:lpstr>
      <vt:lpstr>MathType 6.0 Equation</vt:lpstr>
      <vt:lpstr>ISO/TS 19159-4 Calibration and validation of remote sensing imagery sensors — Part 4: Space-borne microwave radiometers</vt:lpstr>
      <vt:lpstr>Outline</vt:lpstr>
      <vt:lpstr>Update Since last meeting</vt:lpstr>
      <vt:lpstr>The application of several parameters (1) USBLimit &amp; LSBLimit</vt:lpstr>
      <vt:lpstr>The application of several parameters (1) USBLimit &amp; LSBLimit cont.</vt:lpstr>
      <vt:lpstr>The application of several parameters (2) polarizationMode</vt:lpstr>
      <vt:lpstr>The application of several parameters (3) spectralResponseFunction (SRF)</vt:lpstr>
      <vt:lpstr>The application of several parameters (3) spectralResponseFunction (SRF) cont.</vt:lpstr>
      <vt:lpstr>The application of several parameters (4) Nonlinearity</vt:lpstr>
      <vt:lpstr>Next step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 space for two lines in case the heading is long.</dc:title>
  <dc:creator>CDO'Brien</dc:creator>
  <cp:lastModifiedBy>weibo</cp:lastModifiedBy>
  <cp:revision>605</cp:revision>
  <dcterms:created xsi:type="dcterms:W3CDTF">2015-02-05T13:06:00Z</dcterms:created>
  <dcterms:modified xsi:type="dcterms:W3CDTF">2021-05-06T13:03:53Z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D3CD74EAB9734ED6A237DF6C40374025</vt:lpwstr>
  </property>
  <property fmtid="{D5CDD505-2E9C-101B-9397-08002B2CF9AE}" pid="3" name="KSOProductBuildVer">
    <vt:lpwstr>2052-11.1.0.10495</vt:lpwstr>
  </property>
</Properties>
</file>