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54" r:id="rId3"/>
    <p:sldId id="382" r:id="rId4"/>
    <p:sldId id="445" r:id="rId5"/>
    <p:sldId id="446" r:id="rId6"/>
    <p:sldId id="427" r:id="rId7"/>
    <p:sldId id="443" r:id="rId8"/>
    <p:sldId id="447" r:id="rId9"/>
    <p:sldId id="270" r:id="rId10"/>
  </p:sldIdLst>
  <p:sldSz cx="9144000" cy="6858000" type="screen4x3"/>
  <p:notesSz cx="6858000" cy="9144000"/>
  <p:defaultTextStyle>
    <a:defPPr>
      <a:defRPr lang="en-Z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kes, Graham" initials="WG" lastIdx="1" clrIdx="0">
    <p:extLst>
      <p:ext uri="{19B8F6BF-5375-455C-9EA6-DF929625EA0E}">
        <p15:presenceInfo xmlns:p15="http://schemas.microsoft.com/office/powerpoint/2012/main" userId="S-1-5-21-66081788-462978661-1268862865-297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1A"/>
    <a:srgbClr val="88BD2F"/>
    <a:srgbClr val="006699"/>
    <a:srgbClr val="0070B1"/>
    <a:srgbClr val="E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6405" autoAdjust="0"/>
  </p:normalViewPr>
  <p:slideViewPr>
    <p:cSldViewPr snapToGrid="0" snapToObjects="1">
      <p:cViewPr varScale="1">
        <p:scale>
          <a:sx n="65" d="100"/>
          <a:sy n="65" d="100"/>
        </p:scale>
        <p:origin x="12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785889-A136-4B49-9C0F-8A0560695A57}" type="datetimeFigureOut">
              <a:rPr lang="en-ZA" altLang="en-US"/>
              <a:pPr>
                <a:defRPr/>
              </a:pPr>
              <a:t>2021/05/25</a:t>
            </a:fld>
            <a:endParaRPr lang="en-Z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4A9E61C-7CB4-4CE4-A04B-8D2BB8053AA3}" type="slidenum">
              <a:rPr lang="en-ZA" altLang="en-US"/>
              <a:pPr>
                <a:defRPr/>
              </a:pPr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1560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A9E61C-7CB4-4CE4-A04B-8D2BB8053AA3}" type="slidenum">
              <a:rPr lang="en-ZA" altLang="en-US" smtClean="0"/>
              <a:pPr>
                <a:defRPr/>
              </a:pPr>
              <a:t>1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54034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739"/>
            <a:ext cx="9144000" cy="54738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43486" y="1859449"/>
            <a:ext cx="5659200" cy="69215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algn="ctr">
              <a:defRPr lang="en-GB" sz="2800" b="1">
                <a:solidFill>
                  <a:srgbClr val="37609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743486" y="2743151"/>
            <a:ext cx="5659200" cy="217855"/>
          </a:xfrm>
        </p:spPr>
        <p:txBody>
          <a:bodyPr lIns="0" tIns="0" rIns="0" bIns="0" rtlCol="0" anchor="ctr">
            <a:noAutofit/>
          </a:bodyPr>
          <a:lstStyle>
            <a:lvl1pPr algn="ctr">
              <a:buFontTx/>
              <a:buNone/>
              <a:tabLst/>
              <a:defRPr lang="en-US" sz="1400" smtClean="0">
                <a:solidFill>
                  <a:srgbClr val="404040"/>
                </a:solidFill>
              </a:defRPr>
            </a:lvl1pPr>
            <a:lvl2pPr marL="0" indent="0">
              <a:buFontTx/>
              <a:buNone/>
              <a:tabLst/>
              <a:defRPr lang="en-US" smtClean="0"/>
            </a:lvl2pPr>
            <a:lvl3pPr marL="1588" indent="0">
              <a:buFontTx/>
              <a:buNone/>
              <a:tabLst/>
              <a:defRPr lang="en-US" smtClean="0"/>
            </a:lvl3pPr>
            <a:lvl4pPr marL="0" indent="0">
              <a:buFontTx/>
              <a:buNone/>
              <a:tabLst/>
              <a:defRPr lang="en-US" smtClean="0"/>
            </a:lvl4pPr>
            <a:lvl5pPr marL="0" indent="0">
              <a:buFontTx/>
              <a:buNone/>
              <a:tabLst/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83" y="5940257"/>
            <a:ext cx="819150" cy="752475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0" y="0"/>
          <a:ext cx="388302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" name="CorelDRAW" r:id="rId5" imgW="3870360" imgH="2191320" progId="">
                  <p:embed/>
                </p:oleObj>
              </mc:Choice>
              <mc:Fallback>
                <p:oleObj name="CorelDRAW" r:id="rId5" imgW="3870360" imgH="2191320" progId="">
                  <p:embed/>
                  <p:pic>
                    <p:nvPicPr>
                      <p:cNvPr id="0" name="Picture 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83025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 userDrawn="1"/>
        </p:nvCxnSpPr>
        <p:spPr>
          <a:xfrm>
            <a:off x="2199861" y="1404730"/>
            <a:ext cx="1842866" cy="2729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48070" y="1404730"/>
            <a:ext cx="968802" cy="3548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2791777" y="4507230"/>
            <a:ext cx="1376045" cy="106680"/>
            <a:chOff x="3883025" y="4709160"/>
            <a:chExt cx="1376045" cy="106680"/>
          </a:xfrm>
          <a:scene3d>
            <a:camera prst="orthographicFront">
              <a:rot lat="0" lon="0" rev="2100000"/>
            </a:camera>
            <a:lightRig rig="threePt" dir="t"/>
          </a:scene3d>
        </p:grpSpPr>
        <p:sp>
          <p:nvSpPr>
            <p:cNvPr id="14" name="Rectangle 13"/>
            <p:cNvSpPr/>
            <p:nvPr userDrawn="1"/>
          </p:nvSpPr>
          <p:spPr>
            <a:xfrm>
              <a:off x="388302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008120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13321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58310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38340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508500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63359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758690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88378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5008880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513397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89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6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37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Page - AfriG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34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8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30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7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8"/>
          <p:cNvSpPr>
            <a:spLocks noGrp="1"/>
          </p:cNvSpPr>
          <p:nvPr>
            <p:ph type="title"/>
          </p:nvPr>
        </p:nvSpPr>
        <p:spPr bwMode="auto">
          <a:xfrm>
            <a:off x="457200" y="7938"/>
            <a:ext cx="82296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ZA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9425" y="1484313"/>
            <a:ext cx="820737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ZA" alt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2935288" y="6581582"/>
            <a:ext cx="3589248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/>
              <a:t>ISO/TC211 Geographic information/Geomatics  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9163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3"/>
          <p:cNvSpPr txBox="1">
            <a:spLocks noChangeArrowheads="1"/>
          </p:cNvSpPr>
          <p:nvPr userDrawn="1"/>
        </p:nvSpPr>
        <p:spPr bwMode="auto">
          <a:xfrm>
            <a:off x="7243763" y="6503988"/>
            <a:ext cx="2000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DB66488F-F4CE-4FFA-823B-A9FE1B6D5156}" type="slidenum">
              <a:rPr lang="en-GB" altLang="en-US" sz="9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GB" altLang="en-US" sz="9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52725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6" r:id="rId2"/>
    <p:sldLayoutId id="2147483747" r:id="rId3"/>
    <p:sldLayoutId id="2147483751" r:id="rId4"/>
    <p:sldLayoutId id="2147483748" r:id="rId5"/>
    <p:sldLayoutId id="2147483749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76092"/>
          </a:solidFill>
          <a:latin typeface="Arial"/>
          <a:ea typeface="MS PGothic" pitchFamily="34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998133" y="1520190"/>
            <a:ext cx="6152445" cy="1223009"/>
          </a:xfrm>
        </p:spPr>
        <p:txBody>
          <a:bodyPr/>
          <a:lstStyle/>
          <a:p>
            <a:r>
              <a:rPr lang="en-ZA" altLang="en-US" sz="2000" dirty="0">
                <a:latin typeface="Arial" charset="0"/>
                <a:cs typeface="Arial" charset="0"/>
              </a:rPr>
              <a:t>ISO/TS 19159-4 </a:t>
            </a:r>
            <a:r>
              <a:rPr lang="en-CA" altLang="en-US" sz="2000" dirty="0">
                <a:latin typeface="Arial" charset="0"/>
                <a:cs typeface="Arial" charset="0"/>
              </a:rPr>
              <a:t>Calibration and validation of remote sensing imagery sensors — Part 4: Space-borne microwave radiometers</a:t>
            </a:r>
            <a:endParaRPr lang="en-ZA" altLang="en-US" dirty="0">
              <a:latin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3075" y="2743200"/>
            <a:ext cx="5659438" cy="217488"/>
          </a:xfrm>
        </p:spPr>
        <p:txBody>
          <a:bodyPr/>
          <a:lstStyle/>
          <a:p>
            <a:pPr>
              <a:defRPr/>
            </a:pPr>
            <a:r>
              <a:rPr lang="en-CA" dirty="0"/>
              <a:t>Zoom Virtual Meeting</a:t>
            </a:r>
            <a:endParaRPr lang="en-ZA" dirty="0"/>
          </a:p>
        </p:txBody>
      </p:sp>
      <p:sp>
        <p:nvSpPr>
          <p:cNvPr id="2" name="TextBox 1"/>
          <p:cNvSpPr txBox="1"/>
          <p:nvPr/>
        </p:nvSpPr>
        <p:spPr>
          <a:xfrm>
            <a:off x="1520660" y="5867718"/>
            <a:ext cx="479086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27,  May 2021, </a:t>
            </a:r>
            <a:r>
              <a:rPr lang="en-US" dirty="0">
                <a:solidFill>
                  <a:srgbClr val="376092"/>
                </a:solidFill>
              </a:rPr>
              <a:t>9:00 am Eastern Time,  </a:t>
            </a:r>
            <a:r>
              <a:rPr lang="en-US" dirty="0" smtClean="0">
                <a:solidFill>
                  <a:srgbClr val="376092"/>
                </a:solidFill>
              </a:rPr>
              <a:t>11:00 </a:t>
            </a:r>
            <a:r>
              <a:rPr lang="en-US" dirty="0">
                <a:solidFill>
                  <a:srgbClr val="376092"/>
                </a:solidFill>
              </a:rPr>
              <a:t>UTC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68" y="5478"/>
            <a:ext cx="2549771" cy="1244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03993" y="35487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752" y="187887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8574108" y="449497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>
                <a:ea typeface="Arial"/>
                <a:sym typeface="Arial"/>
              </a:rPr>
              <a:t>Status of the Project: Timeline</a:t>
            </a:r>
          </a:p>
          <a:p>
            <a:endParaRPr lang="en-CA" b="1" dirty="0">
              <a:ea typeface="Arial"/>
              <a:sym typeface="Arial"/>
            </a:endParaRPr>
          </a:p>
          <a:p>
            <a:r>
              <a:rPr lang="en-CA" b="1" dirty="0">
                <a:ea typeface="Arial"/>
                <a:sym typeface="Arial"/>
              </a:rPr>
              <a:t>Status of the Project: Background</a:t>
            </a:r>
          </a:p>
          <a:p>
            <a:endParaRPr lang="en-CA" b="1" dirty="0">
              <a:ea typeface="Arial"/>
              <a:sym typeface="Arial"/>
            </a:endParaRPr>
          </a:p>
          <a:p>
            <a:r>
              <a:rPr lang="en-CA" b="1" dirty="0">
                <a:ea typeface="Arial"/>
                <a:sym typeface="Arial"/>
              </a:rPr>
              <a:t>Status of the Project: </a:t>
            </a:r>
            <a:r>
              <a:rPr lang="en-CA" b="1" dirty="0" smtClean="0">
                <a:ea typeface="Arial"/>
                <a:sym typeface="Arial"/>
              </a:rPr>
              <a:t>Updates since last plenary meeting</a:t>
            </a:r>
            <a:endParaRPr lang="en-CA" b="1" dirty="0">
              <a:ea typeface="Arial"/>
              <a:sym typeface="Arial"/>
            </a:endParaRPr>
          </a:p>
          <a:p>
            <a:endParaRPr lang="en-CA" b="1" dirty="0">
              <a:ea typeface="Arial"/>
              <a:sym typeface="Arial"/>
            </a:endParaRPr>
          </a:p>
          <a:p>
            <a:r>
              <a:rPr lang="en-CA" b="1" dirty="0" smtClean="0">
                <a:ea typeface="Arial"/>
                <a:sym typeface="Arial"/>
              </a:rPr>
              <a:t>Next </a:t>
            </a:r>
            <a:r>
              <a:rPr lang="en-CA" b="1" dirty="0">
                <a:ea typeface="Arial"/>
                <a:sym typeface="Arial"/>
              </a:rPr>
              <a:t>Steps</a:t>
            </a:r>
          </a:p>
          <a:p>
            <a:endParaRPr lang="en-CA" b="1" dirty="0">
              <a:ea typeface="Arial"/>
              <a:sym typeface="Arial"/>
            </a:endParaRPr>
          </a:p>
          <a:p>
            <a:endParaRPr lang="en-CA" b="1" dirty="0">
              <a:ea typeface="Arial"/>
              <a:sym typeface="Arial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Outlines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08992"/>
            <a:ext cx="8146026" cy="4372758"/>
          </a:xfrm>
          <a:prstGeom prst="rect">
            <a:avLst/>
          </a:prstGeom>
        </p:spPr>
      </p:pic>
      <p:sp>
        <p:nvSpPr>
          <p:cNvPr id="5122" name="Content Placeholder 6"/>
          <p:cNvSpPr>
            <a:spLocks noGrp="1"/>
          </p:cNvSpPr>
          <p:nvPr>
            <p:ph idx="1"/>
          </p:nvPr>
        </p:nvSpPr>
        <p:spPr>
          <a:xfrm>
            <a:off x="65802" y="910729"/>
            <a:ext cx="9143999" cy="709162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ISO/TS 19159-4 </a:t>
            </a:r>
            <a:r>
              <a:rPr lang="en-CA" sz="1800" dirty="0"/>
              <a:t>Calibration and validation of remote sensing imagery sensors — Part 4: Space-borne microwave radiometers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123" name="Title 5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75406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charset="0"/>
                <a:cs typeface="Arial" charset="0"/>
              </a:rPr>
              <a:t>Status of Project: Timeline</a:t>
            </a:r>
          </a:p>
        </p:txBody>
      </p:sp>
      <p:pic>
        <p:nvPicPr>
          <p:cNvPr id="4" name="Picture 14" descr="Aloue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112"/>
            <a:ext cx="2667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6213">
            <a:off x="114922" y="154400"/>
            <a:ext cx="684558" cy="419369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6962872" y="2027104"/>
            <a:ext cx="1343846" cy="834904"/>
          </a:xfrm>
          <a:prstGeom prst="wedgeRoundRectCallout">
            <a:avLst>
              <a:gd name="adj1" fmla="val -260828"/>
              <a:gd name="adj2" fmla="val 158734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Get DTS ballot </a:t>
            </a:r>
            <a:r>
              <a:rPr lang="en-CA" sz="1500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CA" altLang="zh-CN" sz="1500" dirty="0" smtClean="0">
                <a:solidFill>
                  <a:schemeClr val="tx1"/>
                </a:solidFill>
              </a:rPr>
              <a:t>Oct. 12, 2020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2786415" y="5060965"/>
            <a:ext cx="1561659" cy="519798"/>
          </a:xfrm>
          <a:prstGeom prst="wedgeRoundRectCallout">
            <a:avLst>
              <a:gd name="adj1" fmla="val 40202"/>
              <a:gd name="adj2" fmla="val -167951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Editing </a:t>
            </a:r>
            <a:r>
              <a:rPr lang="en-CA" sz="1500" dirty="0" smtClean="0">
                <a:solidFill>
                  <a:schemeClr val="tx1"/>
                </a:solidFill>
              </a:rPr>
              <a:t>meeting</a:t>
            </a:r>
          </a:p>
          <a:p>
            <a:pPr algn="ctr"/>
            <a:r>
              <a:rPr lang="en-CA" sz="1500" dirty="0" smtClean="0">
                <a:solidFill>
                  <a:schemeClr val="tx1"/>
                </a:solidFill>
              </a:rPr>
              <a:t>Nov. 24, 2020</a:t>
            </a:r>
            <a:endParaRPr lang="en-CA" sz="1500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7465944" y="3410800"/>
            <a:ext cx="1466480" cy="712171"/>
          </a:xfrm>
          <a:prstGeom prst="wedgeRoundRectCallout">
            <a:avLst>
              <a:gd name="adj1" fmla="val -111868"/>
              <a:gd name="adj2" fmla="val 3862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TS Published by July 2 2022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4775021" y="1838848"/>
            <a:ext cx="1330346" cy="707080"/>
          </a:xfrm>
          <a:prstGeom prst="wedgeRoundRectCallout">
            <a:avLst>
              <a:gd name="adj1" fmla="val -123619"/>
              <a:gd name="adj2" fmla="val 241054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Submit for DTS </a:t>
            </a:r>
            <a:r>
              <a:rPr lang="en-CA" sz="1500" dirty="0" smtClean="0">
                <a:solidFill>
                  <a:schemeClr val="tx1"/>
                </a:solidFill>
              </a:rPr>
              <a:t>ballot</a:t>
            </a:r>
          </a:p>
          <a:p>
            <a:pPr algn="ctr"/>
            <a:r>
              <a:rPr lang="en-CA" sz="1500" dirty="0" smtClean="0">
                <a:solidFill>
                  <a:schemeClr val="tx1"/>
                </a:solidFill>
              </a:rPr>
              <a:t>Aug. 17, 2020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8"/>
          <p:cNvSpPr/>
          <p:nvPr/>
        </p:nvSpPr>
        <p:spPr>
          <a:xfrm>
            <a:off x="4572000" y="5731255"/>
            <a:ext cx="1702112" cy="1039596"/>
          </a:xfrm>
          <a:prstGeom prst="wedgeRoundRectCallout">
            <a:avLst>
              <a:gd name="adj1" fmla="val -66495"/>
              <a:gd name="adj2" fmla="val -168725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51st Plenary</a:t>
            </a:r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Week </a:t>
            </a:r>
            <a:r>
              <a:rPr lang="en-US" sz="1500" dirty="0" smtClean="0">
                <a:solidFill>
                  <a:schemeClr val="tx1"/>
                </a:solidFill>
              </a:rPr>
              <a:t>(Nov</a:t>
            </a:r>
            <a:r>
              <a:rPr lang="en-US" sz="1500" dirty="0">
                <a:solidFill>
                  <a:schemeClr val="tx1"/>
                </a:solidFill>
              </a:rPr>
              <a:t>. </a:t>
            </a:r>
            <a:r>
              <a:rPr lang="en-US" sz="1500" dirty="0" smtClean="0">
                <a:solidFill>
                  <a:schemeClr val="tx1"/>
                </a:solidFill>
              </a:rPr>
              <a:t>30 ~ </a:t>
            </a:r>
            <a:r>
              <a:rPr lang="en-US" sz="1500" dirty="0">
                <a:solidFill>
                  <a:schemeClr val="tx1"/>
                </a:solidFill>
              </a:rPr>
              <a:t>Dec</a:t>
            </a:r>
            <a:r>
              <a:rPr lang="en-US" sz="1500" dirty="0" smtClean="0">
                <a:solidFill>
                  <a:schemeClr val="tx1"/>
                </a:solidFill>
              </a:rPr>
              <a:t>. 4) </a:t>
            </a:r>
            <a:r>
              <a:rPr lang="en-US" sz="1500" dirty="0">
                <a:solidFill>
                  <a:schemeClr val="tx1"/>
                </a:solidFill>
              </a:rPr>
              <a:t>2020</a:t>
            </a:r>
            <a:endParaRPr lang="en-CA" sz="150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26"/>
          <p:cNvSpPr/>
          <p:nvPr/>
        </p:nvSpPr>
        <p:spPr>
          <a:xfrm>
            <a:off x="7393857" y="4246938"/>
            <a:ext cx="1401267" cy="707080"/>
          </a:xfrm>
          <a:prstGeom prst="wedgeRoundRectCallout">
            <a:avLst>
              <a:gd name="adj1" fmla="val -194825"/>
              <a:gd name="adj2" fmla="val -33791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 smtClean="0">
                <a:solidFill>
                  <a:schemeClr val="tx1"/>
                </a:solidFill>
              </a:rPr>
              <a:t>52nd </a:t>
            </a:r>
            <a:r>
              <a:rPr lang="en-CA" sz="1500" dirty="0">
                <a:solidFill>
                  <a:schemeClr val="tx1"/>
                </a:solidFill>
              </a:rPr>
              <a:t>Plenary</a:t>
            </a:r>
          </a:p>
          <a:p>
            <a:pPr algn="ctr"/>
            <a:r>
              <a:rPr lang="en-CA" sz="1500" dirty="0">
                <a:solidFill>
                  <a:schemeClr val="tx1"/>
                </a:solidFill>
              </a:rPr>
              <a:t>Week </a:t>
            </a:r>
            <a:r>
              <a:rPr lang="en-US" altLang="zh-CN" sz="1500" dirty="0" smtClean="0">
                <a:solidFill>
                  <a:schemeClr val="tx1"/>
                </a:solidFill>
              </a:rPr>
              <a:t>(June 7 </a:t>
            </a:r>
            <a:r>
              <a:rPr lang="en-US" altLang="zh-CN" sz="1500" dirty="0">
                <a:solidFill>
                  <a:schemeClr val="tx1"/>
                </a:solidFill>
              </a:rPr>
              <a:t>~ </a:t>
            </a:r>
            <a:r>
              <a:rPr lang="en-US" altLang="zh-CN" sz="1500" dirty="0" smtClean="0">
                <a:solidFill>
                  <a:schemeClr val="tx1"/>
                </a:solidFill>
              </a:rPr>
              <a:t>11) 2021</a:t>
            </a:r>
            <a:r>
              <a:rPr lang="en-CA" sz="1500" dirty="0" smtClean="0">
                <a:solidFill>
                  <a:schemeClr val="tx1"/>
                </a:solidFill>
              </a:rPr>
              <a:t> 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7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045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Editing meeting </a:t>
            </a:r>
            <a:r>
              <a:rPr lang="en-US" altLang="zh-CN" dirty="0"/>
              <a:t>has been held on </a:t>
            </a:r>
            <a:r>
              <a:rPr lang="en-US" altLang="zh-CN" dirty="0" smtClean="0"/>
              <a:t>Nov. 24, 2020.</a:t>
            </a:r>
            <a:endParaRPr lang="en-US" altLang="zh-CN" dirty="0"/>
          </a:p>
          <a:p>
            <a:pPr lvl="1"/>
            <a:r>
              <a:rPr lang="en-US" altLang="zh-CN" dirty="0"/>
              <a:t>3 comments </a:t>
            </a:r>
            <a:r>
              <a:rPr lang="en-US" altLang="zh-CN" dirty="0" smtClean="0"/>
              <a:t>received during </a:t>
            </a:r>
            <a:r>
              <a:rPr lang="en-US" altLang="zh-CN" dirty="0"/>
              <a:t>the DTS ballot</a:t>
            </a:r>
            <a:r>
              <a:rPr lang="en-US" altLang="zh-CN" dirty="0" smtClean="0"/>
              <a:t>: </a:t>
            </a:r>
            <a:r>
              <a:rPr lang="en-US" altLang="zh-CN" dirty="0"/>
              <a:t>2 from GBR, 1 from </a:t>
            </a:r>
            <a:r>
              <a:rPr lang="en-US" altLang="zh-CN" dirty="0" smtClean="0"/>
              <a:t>Japan.</a:t>
            </a:r>
            <a:endParaRPr lang="zh-CN" altLang="en-US" dirty="0"/>
          </a:p>
          <a:p>
            <a:pPr lvl="1"/>
            <a:r>
              <a:rPr lang="en-US" altLang="zh-CN" dirty="0" smtClean="0"/>
              <a:t>After </a:t>
            </a:r>
            <a:r>
              <a:rPr lang="en-US" altLang="zh-CN" dirty="0"/>
              <a:t>the DTS ballot, 28 comments received in mid-Nov. from Canada </a:t>
            </a:r>
            <a:r>
              <a:rPr lang="en-US" altLang="zh-CN" dirty="0" smtClean="0"/>
              <a:t>(Tobias </a:t>
            </a:r>
            <a:r>
              <a:rPr lang="en-US" altLang="zh-CN" dirty="0"/>
              <a:t>Spears from XMG) mostly on the class diagrams, UML model and data dictionary.  </a:t>
            </a:r>
          </a:p>
          <a:p>
            <a:r>
              <a:rPr lang="en-US" altLang="zh-CN" dirty="0" smtClean="0"/>
              <a:t>Comments </a:t>
            </a:r>
            <a:r>
              <a:rPr lang="en-US" altLang="zh-CN" dirty="0"/>
              <a:t>received </a:t>
            </a:r>
            <a:r>
              <a:rPr lang="en-US" altLang="zh-CN" dirty="0" smtClean="0"/>
              <a:t>from </a:t>
            </a:r>
            <a:r>
              <a:rPr lang="en-US" altLang="zh-CN" dirty="0"/>
              <a:t>TMG (Reese </a:t>
            </a:r>
            <a:r>
              <a:rPr lang="en-US" altLang="zh-CN" dirty="0" err="1"/>
              <a:t>Plews</a:t>
            </a:r>
            <a:r>
              <a:rPr lang="en-US" altLang="zh-CN" dirty="0"/>
              <a:t>) on the terms. 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Arial" charset="0"/>
                <a:cs typeface="Arial" charset="0"/>
              </a:rPr>
              <a:t>Status of Project: </a:t>
            </a:r>
            <a:r>
              <a:rPr lang="en-CA" altLang="zh-CN" b="1" dirty="0" smtClean="0">
                <a:ea typeface="Arial"/>
                <a:sym typeface="Arial"/>
              </a:rPr>
              <a:t>Background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4915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1185"/>
            <a:ext cx="8229600" cy="5647623"/>
          </a:xfrm>
        </p:spPr>
        <p:txBody>
          <a:bodyPr/>
          <a:lstStyle/>
          <a:p>
            <a:pPr marL="40005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dirty="0" smtClean="0">
                <a:sym typeface="Arial"/>
              </a:rPr>
              <a:t>Term definitions have been modified in Jan. and Feb. 2021.  </a:t>
            </a:r>
          </a:p>
          <a:p>
            <a:pPr marL="40005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altLang="zh-CN" dirty="0" smtClean="0"/>
          </a:p>
          <a:p>
            <a:pPr marL="40005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dirty="0" smtClean="0"/>
              <a:t>Data dictionary were significantly enriched in Mar. ~May. 2021. Very few modifications are made in the main </a:t>
            </a:r>
            <a:r>
              <a:rPr lang="en-US" altLang="zh-CN" dirty="0" smtClean="0"/>
              <a:t>text to keep accordance with </a:t>
            </a:r>
            <a:r>
              <a:rPr lang="en-US" altLang="zh-CN"/>
              <a:t>the </a:t>
            </a:r>
            <a:r>
              <a:rPr lang="en-US" altLang="zh-CN" smtClean="0"/>
              <a:t>data </a:t>
            </a:r>
            <a:r>
              <a:rPr lang="en-US" altLang="zh-CN"/>
              <a:t>dictionary .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charset="0"/>
                <a:cs typeface="Arial" charset="0"/>
              </a:rPr>
              <a:t>Status of Project: </a:t>
            </a:r>
            <a:r>
              <a:rPr lang="en-US" altLang="en-US" b="1" dirty="0" smtClean="0">
                <a:latin typeface="Arial" charset="0"/>
                <a:cs typeface="Arial" charset="0"/>
              </a:rPr>
              <a:t/>
            </a:r>
            <a:br>
              <a:rPr lang="en-US" altLang="en-US" b="1" dirty="0" smtClean="0">
                <a:latin typeface="Arial" charset="0"/>
                <a:cs typeface="Arial" charset="0"/>
              </a:rPr>
            </a:br>
            <a:r>
              <a:rPr lang="en-US" altLang="en-US" b="1" dirty="0" smtClean="0">
                <a:latin typeface="Arial" charset="0"/>
                <a:cs typeface="Arial" charset="0"/>
              </a:rPr>
              <a:t>Updates since </a:t>
            </a:r>
            <a:r>
              <a:rPr lang="en-US" altLang="en-US" b="1" dirty="0">
                <a:latin typeface="Arial" charset="0"/>
                <a:cs typeface="Arial" charset="0"/>
              </a:rPr>
              <a:t>last plenary </a:t>
            </a:r>
            <a:r>
              <a:rPr lang="en-US" altLang="en-US" b="1" dirty="0" smtClean="0">
                <a:latin typeface="Arial" charset="0"/>
                <a:cs typeface="Arial" charset="0"/>
              </a:rPr>
              <a:t>meeting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111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1185"/>
            <a:ext cx="8229600" cy="5647623"/>
          </a:xfrm>
        </p:spPr>
        <p:txBody>
          <a:bodyPr/>
          <a:lstStyle/>
          <a:p>
            <a:pPr marL="40005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sz="2400" dirty="0">
                <a:sym typeface="Arial"/>
              </a:rPr>
              <a:t>Two meeting were held to </a:t>
            </a:r>
            <a:r>
              <a:rPr lang="en-US" altLang="zh-CN" sz="2400" dirty="0" smtClean="0">
                <a:sym typeface="Arial"/>
              </a:rPr>
              <a:t>deal with </a:t>
            </a:r>
            <a:r>
              <a:rPr lang="en-US" altLang="zh-CN" sz="2400" dirty="0">
                <a:sym typeface="Arial"/>
              </a:rPr>
              <a:t>the  issues on terms (Jan. 21 &amp; Jan. 29, 2021). </a:t>
            </a:r>
            <a:endParaRPr lang="en-US" altLang="zh-CN" sz="2400" dirty="0" smtClean="0">
              <a:sym typeface="Arial"/>
            </a:endParaRPr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latest draft,  Version 2.5 has been written along with a merging file containing all the response to the comments since the DTS Ballot, which were dispatched on Feb. 16, 2021.</a:t>
            </a:r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UML diagrams were redesigned using EA tool, and the </a:t>
            </a:r>
            <a:r>
              <a:rPr lang="en-US" altLang="zh-CN" sz="2400" dirty="0" err="1"/>
              <a:t>xsd</a:t>
            </a:r>
            <a:r>
              <a:rPr lang="en-US" altLang="zh-CN" sz="2400" dirty="0"/>
              <a:t> file  was regenerated using </a:t>
            </a:r>
            <a:r>
              <a:rPr lang="en-US" altLang="zh-CN" sz="2400" dirty="0" err="1"/>
              <a:t>Shapechange</a:t>
            </a:r>
            <a:r>
              <a:rPr lang="en-US" altLang="zh-CN" sz="2400" dirty="0"/>
              <a:t> tool and validated using </a:t>
            </a:r>
            <a:r>
              <a:rPr lang="en-US" altLang="zh-CN" sz="2400" dirty="0" err="1"/>
              <a:t>xmlspy</a:t>
            </a:r>
            <a:r>
              <a:rPr lang="en-US" altLang="zh-CN" sz="2400" dirty="0"/>
              <a:t> tool. The files were submitted on Mar. 1, 2021.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charset="0"/>
                <a:cs typeface="Arial" charset="0"/>
              </a:rPr>
              <a:t>Status of Project: </a:t>
            </a:r>
            <a:r>
              <a:rPr lang="en-US" altLang="en-US" b="1" dirty="0" smtClean="0">
                <a:latin typeface="Arial" charset="0"/>
                <a:cs typeface="Arial" charset="0"/>
              </a:rPr>
              <a:t>Updates</a:t>
            </a:r>
            <a:br>
              <a:rPr lang="en-US" altLang="en-US" b="1" dirty="0" smtClean="0">
                <a:latin typeface="Arial" charset="0"/>
                <a:cs typeface="Arial" charset="0"/>
              </a:rPr>
            </a:br>
            <a:r>
              <a:rPr lang="en-CA" altLang="zh-CN" b="1" dirty="0" smtClean="0">
                <a:ea typeface="Arial"/>
                <a:sym typeface="Arial"/>
              </a:rPr>
              <a:t>Dec. 2020~ Mar. </a:t>
            </a:r>
            <a:r>
              <a:rPr lang="en-CA" altLang="zh-CN" b="1" dirty="0">
                <a:ea typeface="Arial"/>
                <a:sym typeface="Arial"/>
              </a:rPr>
              <a:t>2021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943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1185"/>
            <a:ext cx="8229600" cy="5647623"/>
          </a:xfrm>
        </p:spPr>
        <p:txBody>
          <a:bodyPr/>
          <a:lstStyle/>
          <a:p>
            <a:r>
              <a:rPr lang="en-US" altLang="zh-CN" sz="2000" dirty="0" smtClean="0"/>
              <a:t>The data dictionary are checked item by item, and </a:t>
            </a:r>
            <a:r>
              <a:rPr lang="en-US" altLang="zh-CN" sz="2000" dirty="0"/>
              <a:t>the definitions </a:t>
            </a:r>
            <a:r>
              <a:rPr lang="en-US" altLang="zh-CN" sz="2000" dirty="0" smtClean="0"/>
              <a:t>has been </a:t>
            </a:r>
            <a:r>
              <a:rPr lang="en-US" altLang="zh-CN" sz="2000" dirty="0"/>
              <a:t>expanded. 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data dictionary </a:t>
            </a:r>
            <a:r>
              <a:rPr lang="en-US" altLang="zh-CN" sz="2000" dirty="0" smtClean="0"/>
              <a:t>is rearranged in </a:t>
            </a:r>
            <a:r>
              <a:rPr lang="en-US" altLang="zh-CN" sz="2000" dirty="0"/>
              <a:t>the alphabet order. 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1400" dirty="0"/>
              <a:t>“</a:t>
            </a:r>
            <a:r>
              <a:rPr lang="en-US" altLang="zh-CN" sz="1400" dirty="0" err="1"/>
              <a:t>bandResponseFunction”s</a:t>
            </a:r>
            <a:r>
              <a:rPr lang="en-US" altLang="zh-CN" sz="1400" dirty="0"/>
              <a:t> </a:t>
            </a:r>
            <a:r>
              <a:rPr lang="zh-CN" altLang="en-US" sz="1400" dirty="0"/>
              <a:t>→</a:t>
            </a:r>
            <a:r>
              <a:rPr lang="en-US" altLang="zh-CN" sz="1400" dirty="0"/>
              <a:t>“</a:t>
            </a:r>
            <a:r>
              <a:rPr lang="en-US" altLang="zh-CN" sz="1400" dirty="0" err="1"/>
              <a:t>spectralResponseFunction”s</a:t>
            </a:r>
            <a:r>
              <a:rPr lang="en-US" altLang="zh-CN" sz="1400" dirty="0"/>
              <a:t>, and shifted from </a:t>
            </a:r>
            <a:r>
              <a:rPr lang="en-US" altLang="zh-CN" sz="1400" dirty="0" err="1"/>
              <a:t>CA_AuxilaryData</a:t>
            </a:r>
            <a:r>
              <a:rPr lang="en-US" altLang="zh-CN" sz="1400" dirty="0"/>
              <a:t> to </a:t>
            </a:r>
            <a:r>
              <a:rPr lang="en-US" altLang="zh-CN" sz="1400" dirty="0" err="1"/>
              <a:t>CA_TACalibration</a:t>
            </a:r>
            <a:r>
              <a:rPr lang="en-US" altLang="zh-CN" sz="1400" dirty="0"/>
              <a:t>.</a:t>
            </a:r>
          </a:p>
          <a:p>
            <a:pPr lvl="1"/>
            <a:r>
              <a:rPr lang="en-GB" altLang="zh-CN" sz="1400" dirty="0" err="1"/>
              <a:t>DataType</a:t>
            </a:r>
            <a:r>
              <a:rPr lang="en-GB" altLang="zh-CN" sz="1400" dirty="0"/>
              <a:t>: Real[0..1]</a:t>
            </a:r>
            <a:r>
              <a:rPr lang="zh-CN" altLang="en-US" sz="1400" dirty="0"/>
              <a:t>→</a:t>
            </a:r>
            <a:r>
              <a:rPr lang="en-GB" altLang="zh-CN" sz="1400" dirty="0"/>
              <a:t> Real[2]</a:t>
            </a:r>
            <a:r>
              <a:rPr lang="en-US" altLang="zh-CN" sz="1400" dirty="0"/>
              <a:t> (item 25)</a:t>
            </a:r>
            <a:r>
              <a:rPr lang="en-GB" altLang="zh-CN" sz="1400" dirty="0"/>
              <a:t>; Real[0..2]</a:t>
            </a:r>
            <a:r>
              <a:rPr lang="zh-CN" altLang="en-US" sz="1400" dirty="0"/>
              <a:t>→</a:t>
            </a:r>
            <a:r>
              <a:rPr lang="en-GB" altLang="zh-CN" sz="1400" dirty="0"/>
              <a:t> Real[3]</a:t>
            </a:r>
            <a:r>
              <a:rPr lang="en-US" altLang="zh-CN" sz="1400" dirty="0"/>
              <a:t> (item 30)</a:t>
            </a:r>
            <a:endParaRPr lang="en-GB" altLang="zh-CN" sz="1400" dirty="0"/>
          </a:p>
          <a:p>
            <a:pPr lvl="1"/>
            <a:r>
              <a:rPr lang="en-GB" altLang="zh-CN" sz="1400" dirty="0"/>
              <a:t> “</a:t>
            </a:r>
            <a:r>
              <a:rPr lang="en-GB" altLang="zh-CN" sz="1400" dirty="0" err="1"/>
              <a:t>microwaveRadiometerObservationInterval</a:t>
            </a:r>
            <a:r>
              <a:rPr lang="en-GB" altLang="zh-CN" sz="1400" dirty="0"/>
              <a:t>” </a:t>
            </a:r>
            <a:r>
              <a:rPr lang="zh-CN" altLang="en-US" sz="1400" dirty="0"/>
              <a:t> → </a:t>
            </a:r>
            <a:r>
              <a:rPr lang="en-GB" altLang="zh-CN" sz="1400" dirty="0"/>
              <a:t>“</a:t>
            </a:r>
            <a:r>
              <a:rPr lang="en-GB" altLang="zh-CN" sz="1400" dirty="0" err="1"/>
              <a:t>microwaveRadiometerSamplingInterval</a:t>
            </a:r>
            <a:r>
              <a:rPr lang="en-GB" altLang="zh-CN" sz="1400" dirty="0"/>
              <a:t>” </a:t>
            </a:r>
            <a:r>
              <a:rPr lang="en-US" altLang="zh-CN" sz="1400" dirty="0"/>
              <a:t>(item 55)</a:t>
            </a:r>
          </a:p>
          <a:p>
            <a:pPr lvl="1"/>
            <a:r>
              <a:rPr lang="en-GB" altLang="zh-CN" sz="1400" dirty="0"/>
              <a:t>The “</a:t>
            </a:r>
            <a:r>
              <a:rPr lang="en-GB" altLang="zh-CN" sz="1400" dirty="0" err="1"/>
              <a:t>atmosphereMoisture</a:t>
            </a:r>
            <a:r>
              <a:rPr lang="en-GB" altLang="zh-CN" sz="1400" dirty="0"/>
              <a:t>” is </a:t>
            </a:r>
            <a:r>
              <a:rPr lang="en-US" altLang="zh-CN" sz="1400" dirty="0"/>
              <a:t>replaced by  </a:t>
            </a:r>
            <a:r>
              <a:rPr lang="en-GB" altLang="zh-CN" sz="1400" dirty="0"/>
              <a:t>“</a:t>
            </a:r>
            <a:r>
              <a:rPr lang="en-GB" altLang="zh-CN" sz="1400" dirty="0" err="1"/>
              <a:t>atmosphereHumidity</a:t>
            </a:r>
            <a:r>
              <a:rPr lang="en-GB" altLang="zh-CN" sz="1400" dirty="0"/>
              <a:t>” </a:t>
            </a:r>
            <a:r>
              <a:rPr lang="en-US" altLang="zh-CN" sz="1400" dirty="0"/>
              <a:t>(item 55)</a:t>
            </a:r>
          </a:p>
          <a:p>
            <a:pPr lvl="1"/>
            <a:r>
              <a:rPr lang="en-GB" altLang="zh-CN" sz="1400" dirty="0"/>
              <a:t> “</a:t>
            </a:r>
            <a:r>
              <a:rPr lang="en-GB" altLang="zh-CN" sz="1400" dirty="0" err="1"/>
              <a:t>atmosphereMoisture</a:t>
            </a:r>
            <a:r>
              <a:rPr lang="en-GB" altLang="zh-CN" sz="1400" dirty="0"/>
              <a:t>” </a:t>
            </a:r>
            <a:r>
              <a:rPr lang="zh-CN" altLang="en-US" sz="1400" dirty="0"/>
              <a:t>→</a:t>
            </a:r>
            <a:r>
              <a:rPr lang="en-GB" altLang="zh-CN" sz="1400" dirty="0"/>
              <a:t>“</a:t>
            </a:r>
            <a:r>
              <a:rPr lang="en-GB" altLang="zh-CN" sz="1400" dirty="0" err="1"/>
              <a:t>atmosphereHumidity</a:t>
            </a:r>
            <a:r>
              <a:rPr lang="en-GB" altLang="zh-CN" sz="1400" dirty="0"/>
              <a:t>” </a:t>
            </a:r>
            <a:r>
              <a:rPr lang="en-US" altLang="zh-CN" sz="1400" dirty="0"/>
              <a:t>(item 119)</a:t>
            </a:r>
          </a:p>
          <a:p>
            <a:pPr lvl="1"/>
            <a:r>
              <a:rPr lang="en-GB" altLang="zh-CN" sz="1400" dirty="0"/>
              <a:t>“</a:t>
            </a:r>
            <a:r>
              <a:rPr lang="en-GB" altLang="zh-CN" sz="1400" dirty="0" err="1"/>
              <a:t>oceanSurfaceRoughness</a:t>
            </a:r>
            <a:r>
              <a:rPr lang="en-GB" altLang="zh-CN" sz="1400" dirty="0"/>
              <a:t>” </a:t>
            </a:r>
            <a:r>
              <a:rPr lang="zh-CN" altLang="en-US" sz="1400" dirty="0"/>
              <a:t>→</a:t>
            </a:r>
            <a:r>
              <a:rPr lang="en-GB" altLang="zh-CN" sz="1400" dirty="0"/>
              <a:t>“</a:t>
            </a:r>
            <a:r>
              <a:rPr lang="en-GB" altLang="zh-CN" sz="1400" dirty="0" err="1"/>
              <a:t>oceanSignificantWaveHeight</a:t>
            </a:r>
            <a:r>
              <a:rPr lang="en-GB" altLang="zh-CN" sz="1400" dirty="0"/>
              <a:t>” </a:t>
            </a:r>
            <a:r>
              <a:rPr lang="en-US" altLang="zh-CN" sz="1400" dirty="0"/>
              <a:t>(item 125)</a:t>
            </a:r>
          </a:p>
          <a:p>
            <a:pPr lvl="1"/>
            <a:r>
              <a:rPr lang="en-US" altLang="zh-CN" sz="1400" dirty="0"/>
              <a:t>“</a:t>
            </a:r>
            <a:r>
              <a:rPr lang="en-US" altLang="zh-CN" sz="1400" dirty="0" err="1"/>
              <a:t>rainAbnormal</a:t>
            </a:r>
            <a:r>
              <a:rPr lang="en-US" altLang="zh-CN" sz="1400" dirty="0"/>
              <a:t>” in </a:t>
            </a:r>
            <a:r>
              <a:rPr lang="en-US" altLang="zh-CN" sz="1400" dirty="0" err="1"/>
              <a:t>codelist</a:t>
            </a:r>
            <a:r>
              <a:rPr lang="en-US" altLang="zh-CN" sz="1400" dirty="0"/>
              <a:t> (item 36) is deleted.</a:t>
            </a:r>
          </a:p>
          <a:p>
            <a:pPr lvl="1"/>
            <a:r>
              <a:rPr lang="en-US" altLang="zh-CN" sz="1400" dirty="0"/>
              <a:t>The upper limit of the TB attributes is set as 330K.</a:t>
            </a:r>
          </a:p>
          <a:p>
            <a:pPr lvl="1"/>
            <a:r>
              <a:rPr lang="en-US" altLang="zh-CN" sz="1400" dirty="0"/>
              <a:t>Unit of frequency: “Hz”</a:t>
            </a:r>
            <a:r>
              <a:rPr lang="zh-CN" altLang="en-US" sz="1400" dirty="0"/>
              <a:t> →</a:t>
            </a:r>
            <a:r>
              <a:rPr lang="en-GB" altLang="zh-CN" sz="1400" dirty="0"/>
              <a:t> </a:t>
            </a:r>
            <a:r>
              <a:rPr lang="en-US" altLang="zh-CN" sz="1400" dirty="0"/>
              <a:t>“GHz</a:t>
            </a:r>
            <a:r>
              <a:rPr lang="en-US" altLang="zh-CN" sz="1400" dirty="0" smtClean="0"/>
              <a:t>”.</a:t>
            </a:r>
            <a:endParaRPr lang="en-US" altLang="zh-CN" sz="1400" dirty="0"/>
          </a:p>
          <a:p>
            <a:r>
              <a:rPr lang="en-US" altLang="zh-CN" sz="2000" dirty="0" smtClean="0"/>
              <a:t>Sample </a:t>
            </a:r>
            <a:r>
              <a:rPr lang="en-US" altLang="zh-CN" sz="2000" dirty="0"/>
              <a:t>data are provided for almost all the attributes in the classes. </a:t>
            </a:r>
            <a:r>
              <a:rPr lang="en-US" altLang="zh-CN" sz="2000" dirty="0" smtClean="0"/>
              <a:t>The corresponding xml data are generated. All </a:t>
            </a:r>
            <a:r>
              <a:rPr lang="en-US" altLang="zh-CN" sz="2000" dirty="0"/>
              <a:t>the data are physically meaningful and can help experts from microwave radiometer community understand and implement the model</a:t>
            </a:r>
            <a:r>
              <a:rPr lang="en-US" altLang="zh-CN" sz="2000" dirty="0" smtClean="0"/>
              <a:t>.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charset="0"/>
                <a:cs typeface="Arial" charset="0"/>
              </a:rPr>
              <a:t>Status of Project: </a:t>
            </a:r>
            <a:r>
              <a:rPr lang="en-US" altLang="en-US" b="1" dirty="0" smtClean="0">
                <a:latin typeface="Arial" charset="0"/>
                <a:cs typeface="Arial" charset="0"/>
              </a:rPr>
              <a:t>Updates</a:t>
            </a:r>
            <a:br>
              <a:rPr lang="en-US" altLang="en-US" b="1" dirty="0" smtClean="0">
                <a:latin typeface="Arial" charset="0"/>
                <a:cs typeface="Arial" charset="0"/>
              </a:rPr>
            </a:br>
            <a:r>
              <a:rPr lang="en-CA" altLang="zh-CN" b="1" dirty="0" smtClean="0">
                <a:ea typeface="Arial"/>
                <a:sym typeface="Arial"/>
              </a:rPr>
              <a:t>Apr. </a:t>
            </a:r>
            <a:r>
              <a:rPr lang="en-CA" altLang="zh-CN" b="1" dirty="0">
                <a:ea typeface="Arial"/>
                <a:sym typeface="Arial"/>
              </a:rPr>
              <a:t>2021~ </a:t>
            </a:r>
            <a:r>
              <a:rPr lang="en-CA" altLang="zh-CN" b="1" dirty="0" smtClean="0">
                <a:ea typeface="Arial"/>
                <a:sym typeface="Arial"/>
              </a:rPr>
              <a:t>May </a:t>
            </a:r>
            <a:r>
              <a:rPr lang="en-CA" altLang="zh-CN" b="1" dirty="0">
                <a:ea typeface="Arial"/>
                <a:sym typeface="Arial"/>
              </a:rPr>
              <a:t>2021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93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5859" y="2081902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i.   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ompletely finalize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data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dictionary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send a copy of the finalized document to Tobias when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complete.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ii.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Check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sample xml files with Tobias.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iii.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sending 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and (ii), invite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Tobias to ensure UML and data dictionary consistencies, and xml is in order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5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Alouet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2667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28171" y="145883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76092"/>
                </a:solidFill>
                <a:latin typeface="Arial"/>
                <a:ea typeface="MS PGothic" pitchFamily="34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CA" sz="5400" b="1" dirty="0"/>
              <a:t>Thank You</a:t>
            </a:r>
            <a:endParaRPr lang="en-CA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15" y="3043088"/>
            <a:ext cx="5527700" cy="30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58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_2015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>
            <a:solidFill>
              <a:srgbClr val="37609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PresentationTemplate_2015</Template>
  <TotalTime>23081</TotalTime>
  <Words>559</Words>
  <Application>Microsoft Office PowerPoint</Application>
  <PresentationFormat>全屏显示(4:3)</PresentationFormat>
  <Paragraphs>62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MS PGothic</vt:lpstr>
      <vt:lpstr>宋体</vt:lpstr>
      <vt:lpstr>Arial</vt:lpstr>
      <vt:lpstr>Calibri</vt:lpstr>
      <vt:lpstr>Times New Roman</vt:lpstr>
      <vt:lpstr>PresentationTemplate_2015</vt:lpstr>
      <vt:lpstr>CorelDRAW</vt:lpstr>
      <vt:lpstr>ISO/TS 19159-4 Calibration and validation of remote sensing imagery sensors — Part 4: Space-borne microwave radiometers</vt:lpstr>
      <vt:lpstr>Outlines</vt:lpstr>
      <vt:lpstr>Status of Project: Timeline</vt:lpstr>
      <vt:lpstr>Status of Project: Background</vt:lpstr>
      <vt:lpstr>Status of Project:  Updates since last plenary meeting</vt:lpstr>
      <vt:lpstr>Status of Project: Updates Dec. 2020~ Mar. 2021</vt:lpstr>
      <vt:lpstr>Status of Project: Updates Apr. 2021~ May 2021</vt:lpstr>
      <vt:lpstr>Next step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space for two lines in case the heading is long.</dc:title>
  <dc:creator>CDO'Brien</dc:creator>
  <cp:lastModifiedBy>xxy</cp:lastModifiedBy>
  <cp:revision>582</cp:revision>
  <dcterms:created xsi:type="dcterms:W3CDTF">2015-02-05T13:06:45Z</dcterms:created>
  <dcterms:modified xsi:type="dcterms:W3CDTF">2021-05-25T08:48:51Z</dcterms:modified>
</cp:coreProperties>
</file>