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0"/>
    <p:restoredTop sz="94694"/>
  </p:normalViewPr>
  <p:slideViewPr>
    <p:cSldViewPr>
      <p:cViewPr varScale="1">
        <p:scale>
          <a:sx n="121" d="100"/>
          <a:sy n="121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0047F-EEB5-214F-8231-4E098361736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A8DF9-E118-A84F-8403-359539653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8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dirty="0" err="1">
                <a:solidFill>
                  <a:schemeClr val="tx1"/>
                </a:solidFill>
              </a:rPr>
              <a:t>tahap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awal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terbentuknya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memerlukan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dikenal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project charter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landasan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definisi</a:t>
            </a:r>
            <a:r>
              <a:rPr lang="en-US" dirty="0">
                <a:solidFill>
                  <a:schemeClr val="tx1"/>
                </a:solidFill>
              </a:rPr>
              <a:t> formal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r>
              <a:rPr lang="en-US" b="1" dirty="0">
                <a:solidFill>
                  <a:schemeClr val="tx1"/>
                </a:solidFill>
              </a:rPr>
              <a:t>. Project charter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elemen-elemen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unik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hanya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berlaku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A8DF9-E118-A84F-8403-3595396539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B0B580D-255D-43C3-BE57-B73A71C54992}" type="datetimeFigureOut">
              <a:rPr lang="en-US" smtClean="0"/>
              <a:pPr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DD1E792-E275-4A01-9B10-A3CFF2AC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4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580D-255D-43C3-BE57-B73A71C54992}" type="datetimeFigureOut">
              <a:rPr lang="en-US" smtClean="0"/>
              <a:pPr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E792-E275-4A01-9B10-A3CFF2AC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B0B580D-255D-43C3-BE57-B73A71C54992}" type="datetimeFigureOut">
              <a:rPr lang="en-US" smtClean="0"/>
              <a:pPr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DD1E792-E275-4A01-9B10-A3CFF2AC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580D-255D-43C3-BE57-B73A71C54992}" type="datetimeFigureOut">
              <a:rPr lang="en-US" smtClean="0"/>
              <a:pPr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E792-E275-4A01-9B10-A3CFF2AC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1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B0B580D-255D-43C3-BE57-B73A71C54992}" type="datetimeFigureOut">
              <a:rPr lang="en-US" smtClean="0"/>
              <a:pPr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DD1E792-E275-4A01-9B10-A3CFF2AC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7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B0B580D-255D-43C3-BE57-B73A71C54992}" type="datetimeFigureOut">
              <a:rPr lang="en-US" smtClean="0"/>
              <a:pPr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DD1E792-E275-4A01-9B10-A3CFF2AC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B0B580D-255D-43C3-BE57-B73A71C54992}" type="datetimeFigureOut">
              <a:rPr lang="en-US" smtClean="0"/>
              <a:pPr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DD1E792-E275-4A01-9B10-A3CFF2AC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580D-255D-43C3-BE57-B73A71C54992}" type="datetimeFigureOut">
              <a:rPr lang="en-US" smtClean="0"/>
              <a:pPr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E792-E275-4A01-9B10-A3CFF2AC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B0B580D-255D-43C3-BE57-B73A71C54992}" type="datetimeFigureOut">
              <a:rPr lang="en-US" smtClean="0"/>
              <a:pPr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DD1E792-E275-4A01-9B10-A3CFF2AC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580D-255D-43C3-BE57-B73A71C54992}" type="datetimeFigureOut">
              <a:rPr lang="en-US" smtClean="0"/>
              <a:pPr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E792-E275-4A01-9B10-A3CFF2AC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B0B580D-255D-43C3-BE57-B73A71C54992}" type="datetimeFigureOut">
              <a:rPr lang="en-US" smtClean="0"/>
              <a:pPr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1DD1E792-E275-4A01-9B10-A3CFF2AC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4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580D-255D-43C3-BE57-B73A71C54992}" type="datetimeFigureOut">
              <a:rPr lang="en-US" smtClean="0"/>
              <a:pPr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1E792-E275-4A01-9B10-A3CFF2AC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7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207" y="2061838"/>
            <a:ext cx="5219585" cy="1662475"/>
          </a:xfrm>
        </p:spPr>
        <p:txBody>
          <a:bodyPr>
            <a:normAutofit/>
          </a:bodyPr>
          <a:lstStyle/>
          <a:p>
            <a:r>
              <a:rPr lang="en-US" sz="4200" b="1" dirty="0"/>
              <a:t>Project Charter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1703" y="3783690"/>
            <a:ext cx="4060594" cy="1196717"/>
          </a:xfrm>
        </p:spPr>
        <p:txBody>
          <a:bodyPr>
            <a:normAutofit/>
          </a:bodyPr>
          <a:lstStyle/>
          <a:p>
            <a:r>
              <a:rPr lang="en-US" sz="1700"/>
              <a:t> 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Studi</a:t>
            </a:r>
            <a:r>
              <a:rPr lang="en-US" b="1" i="1" dirty="0"/>
              <a:t> </a:t>
            </a:r>
            <a:r>
              <a:rPr lang="en-US" b="1" i="1" dirty="0" err="1"/>
              <a:t>Kasus</a:t>
            </a:r>
            <a:r>
              <a:rPr lang="en-US" b="1" i="1" dirty="0"/>
              <a:t> Project Charter</a:t>
            </a:r>
            <a:br>
              <a:rPr lang="en-US" b="1" i="1" dirty="0"/>
            </a:b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: upgrade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Win XP </a:t>
            </a:r>
            <a:r>
              <a:rPr lang="en-US" dirty="0" err="1"/>
              <a:t>dan</a:t>
            </a:r>
            <a:r>
              <a:rPr lang="en-US" dirty="0"/>
              <a:t> Win server 2000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UKM.</a:t>
            </a:r>
          </a:p>
          <a:p>
            <a:pPr lvl="0" algn="just"/>
            <a:r>
              <a:rPr lang="en-US" dirty="0"/>
              <a:t>Sponsor </a:t>
            </a:r>
            <a:r>
              <a:rPr lang="en-US" dirty="0" err="1"/>
              <a:t>proyek</a:t>
            </a:r>
            <a:r>
              <a:rPr lang="en-US" dirty="0"/>
              <a:t>: </a:t>
            </a:r>
            <a:r>
              <a:rPr lang="en-US" dirty="0" err="1"/>
              <a:t>rektor</a:t>
            </a:r>
            <a:r>
              <a:rPr lang="en-US" dirty="0"/>
              <a:t> UKM, CISCO Networking.</a:t>
            </a:r>
          </a:p>
          <a:p>
            <a:pPr lvl="0" algn="just"/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: </a:t>
            </a:r>
            <a:r>
              <a:rPr lang="en-US" dirty="0" err="1"/>
              <a:t>kepala</a:t>
            </a:r>
            <a:r>
              <a:rPr lang="en-US" dirty="0"/>
              <a:t> NOC.</a:t>
            </a:r>
          </a:p>
          <a:p>
            <a:pPr lvl="0" algn="just"/>
            <a:r>
              <a:rPr lang="en-US" dirty="0"/>
              <a:t>Tim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: network operation center.</a:t>
            </a:r>
          </a:p>
          <a:p>
            <a:pPr lvl="0" algn="just"/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: </a:t>
            </a:r>
            <a:r>
              <a:rPr lang="en-US" dirty="0" err="1"/>
              <a:t>Semua</a:t>
            </a:r>
            <a:r>
              <a:rPr lang="en-US" dirty="0"/>
              <a:t> OS PC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-</a:t>
            </a:r>
            <a:r>
              <a:rPr lang="en-US" i="1" dirty="0"/>
              <a:t>upgrade </a:t>
            </a:r>
            <a:r>
              <a:rPr lang="en-US" dirty="0" err="1"/>
              <a:t>ke</a:t>
            </a:r>
            <a:r>
              <a:rPr lang="en-US" dirty="0"/>
              <a:t> Win XP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(20 Des 2003)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server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-</a:t>
            </a:r>
            <a:r>
              <a:rPr lang="en-US" i="1" dirty="0"/>
              <a:t>upgrade </a:t>
            </a:r>
            <a:r>
              <a:rPr lang="en-US" dirty="0" err="1"/>
              <a:t>ke</a:t>
            </a:r>
            <a:r>
              <a:rPr lang="en-US" dirty="0"/>
              <a:t> Win 2000 server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(20 Des 2004).</a:t>
            </a:r>
          </a:p>
          <a:p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Studi</a:t>
            </a:r>
            <a:r>
              <a:rPr lang="en-US" b="1" i="1" dirty="0"/>
              <a:t> </a:t>
            </a:r>
            <a:r>
              <a:rPr lang="en-US" b="1" i="1" dirty="0" err="1"/>
              <a:t>Kasus</a:t>
            </a:r>
            <a:r>
              <a:rPr lang="en-US" b="1" i="1" dirty="0"/>
              <a:t> Project 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:</a:t>
            </a:r>
          </a:p>
          <a:p>
            <a:endParaRPr lang="en-US" dirty="0"/>
          </a:p>
          <a:p>
            <a:pPr lvl="0"/>
            <a:r>
              <a:rPr lang="en-US" dirty="0"/>
              <a:t>win 95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5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: Win XP. </a:t>
            </a:r>
          </a:p>
          <a:p>
            <a:pPr lvl="0"/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produktif</a:t>
            </a:r>
            <a:r>
              <a:rPr lang="en-US" dirty="0"/>
              <a:t>, </a:t>
            </a:r>
            <a:r>
              <a:rPr lang="en-US" dirty="0" err="1"/>
              <a:t>terkendali</a:t>
            </a:r>
            <a:r>
              <a:rPr lang="en-US" dirty="0"/>
              <a:t>, </a:t>
            </a:r>
            <a:r>
              <a:rPr lang="en-US" dirty="0" err="1"/>
              <a:t>aman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i="1" dirty="0"/>
              <a:t>user-friendly.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spt</a:t>
            </a:r>
            <a:r>
              <a:rPr lang="en-US" dirty="0"/>
              <a:t>: </a:t>
            </a:r>
            <a:r>
              <a:rPr lang="en-US" dirty="0" err="1"/>
              <a:t>jaringan</a:t>
            </a:r>
            <a:r>
              <a:rPr lang="en-US" dirty="0"/>
              <a:t> infrared,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i="1" dirty="0"/>
              <a:t>web-based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Menggantikan</a:t>
            </a:r>
            <a:r>
              <a:rPr lang="en-US" dirty="0"/>
              <a:t> server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multi-processors</a:t>
            </a:r>
            <a:r>
              <a:rPr lang="en-US" dirty="0"/>
              <a:t> server yang </a:t>
            </a:r>
            <a:r>
              <a:rPr lang="en-US" dirty="0" err="1"/>
              <a:t>ditunjang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win 2000 adv. server.</a:t>
            </a:r>
          </a:p>
          <a:p>
            <a:pPr lvl="0"/>
            <a:r>
              <a:rPr lang="en-US" dirty="0"/>
              <a:t>Win 2000 Adv. Server </a:t>
            </a:r>
            <a:r>
              <a:rPr lang="en-US" dirty="0" err="1"/>
              <a:t>membantu</a:t>
            </a:r>
            <a:r>
              <a:rPr lang="en-US" dirty="0"/>
              <a:t> user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pengamanan</a:t>
            </a:r>
            <a:r>
              <a:rPr lang="en-US" dirty="0"/>
              <a:t> yang </a:t>
            </a:r>
            <a:r>
              <a:rPr lang="en-US" dirty="0" err="1"/>
              <a:t>memadai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Studi</a:t>
            </a:r>
            <a:r>
              <a:rPr lang="en-US" b="1" i="1" dirty="0"/>
              <a:t> </a:t>
            </a:r>
            <a:r>
              <a:rPr lang="en-US" b="1" i="1" dirty="0" err="1"/>
              <a:t>Kasus</a:t>
            </a:r>
            <a:r>
              <a:rPr lang="en-US" b="1" i="1" dirty="0"/>
              <a:t> Project 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Instalasi</a:t>
            </a:r>
            <a:r>
              <a:rPr lang="en-US" dirty="0"/>
              <a:t> Win XP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PC</a:t>
            </a:r>
          </a:p>
          <a:p>
            <a:pPr lvl="1"/>
            <a:r>
              <a:rPr lang="en-US" dirty="0" err="1"/>
              <a:t>Instalasi</a:t>
            </a:r>
            <a:r>
              <a:rPr lang="en-US" dirty="0"/>
              <a:t> Win 2000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server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20 Des 2004.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Studi</a:t>
            </a:r>
            <a:r>
              <a:rPr lang="en-US" b="1" i="1" dirty="0"/>
              <a:t> </a:t>
            </a:r>
            <a:r>
              <a:rPr lang="en-US" b="1" i="1" dirty="0" err="1"/>
              <a:t>Kasus</a:t>
            </a:r>
            <a:r>
              <a:rPr lang="en-US" b="1" i="1" dirty="0"/>
              <a:t> Project 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kasar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Jun</a:t>
            </a:r>
            <a:r>
              <a:rPr lang="en-US" dirty="0"/>
              <a:t>: </a:t>
            </a:r>
          </a:p>
          <a:p>
            <a:pPr lvl="2"/>
            <a:r>
              <a:rPr lang="en-US" u="sng" dirty="0"/>
              <a:t>start</a:t>
            </a:r>
            <a:r>
              <a:rPr lang="en-US" dirty="0"/>
              <a:t> test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, </a:t>
            </a:r>
            <a:r>
              <a:rPr lang="en-US" dirty="0" err="1"/>
              <a:t>menginventarisari</a:t>
            </a:r>
            <a:r>
              <a:rPr lang="en-US" dirty="0"/>
              <a:t> </a:t>
            </a:r>
            <a:r>
              <a:rPr lang="en-US" dirty="0" err="1"/>
              <a:t>applikasi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PC,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i="1" dirty="0"/>
              <a:t>scripts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pemindahan</a:t>
            </a:r>
            <a:r>
              <a:rPr lang="en-US" dirty="0"/>
              <a:t> </a:t>
            </a:r>
            <a:r>
              <a:rPr lang="en-US" dirty="0" err="1"/>
              <a:t>applikasi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Agust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 (100 user). </a:t>
            </a:r>
            <a:r>
              <a:rPr lang="en-US" dirty="0" err="1"/>
              <a:t>Mencoba</a:t>
            </a:r>
            <a:r>
              <a:rPr lang="en-US" dirty="0"/>
              <a:t>, </a:t>
            </a:r>
            <a:r>
              <a:rPr lang="en-US" dirty="0" err="1"/>
              <a:t>mendokumentasikan</a:t>
            </a:r>
            <a:r>
              <a:rPr lang="en-US" dirty="0"/>
              <a:t> problem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pemecahannya</a:t>
            </a:r>
            <a:r>
              <a:rPr lang="en-US" dirty="0"/>
              <a:t>.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Win 2000 Server.</a:t>
            </a:r>
          </a:p>
          <a:p>
            <a:pPr lvl="1"/>
            <a:r>
              <a:rPr lang="en-US" b="1" dirty="0" err="1"/>
              <a:t>Okt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Win XP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user. </a:t>
            </a:r>
          </a:p>
          <a:p>
            <a:pPr lvl="2"/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Win XP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diinstalasi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PC </a:t>
            </a:r>
            <a:r>
              <a:rPr lang="en-US" dirty="0" err="1"/>
              <a:t>mereka</a:t>
            </a:r>
            <a:r>
              <a:rPr lang="en-US" dirty="0"/>
              <a:t>. </a:t>
            </a:r>
          </a:p>
          <a:p>
            <a:pPr lvl="2"/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masalah-masalah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helpdesk (support) </a:t>
            </a:r>
            <a:r>
              <a:rPr lang="en-US" dirty="0" err="1"/>
              <a:t>bagi</a:t>
            </a:r>
            <a:r>
              <a:rPr lang="en-US" dirty="0"/>
              <a:t> user. </a:t>
            </a:r>
          </a:p>
          <a:p>
            <a:pPr lvl="2"/>
            <a:r>
              <a:rPr lang="en-US" dirty="0" err="1"/>
              <a:t>Pengetesan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server </a:t>
            </a:r>
            <a:r>
              <a:rPr lang="en-US" dirty="0" err="1"/>
              <a:t>dengan</a:t>
            </a:r>
            <a:r>
              <a:rPr lang="en-US" dirty="0"/>
              <a:t> Win 2000.</a:t>
            </a:r>
          </a:p>
          <a:p>
            <a:pPr lvl="1"/>
            <a:r>
              <a:rPr lang="en-US" b="1" dirty="0"/>
              <a:t>Des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Win XP.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menginstalasi</a:t>
            </a:r>
            <a:r>
              <a:rPr lang="en-US" dirty="0"/>
              <a:t> Win 2000 Server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infrastrukturnya</a:t>
            </a:r>
            <a:r>
              <a:rPr lang="en-US" dirty="0"/>
              <a:t> (</a:t>
            </a:r>
            <a:r>
              <a:rPr lang="en-US" dirty="0" err="1"/>
              <a:t>utk</a:t>
            </a:r>
            <a:r>
              <a:rPr lang="en-US" dirty="0"/>
              <a:t> server-server yang </a:t>
            </a:r>
            <a:r>
              <a:rPr lang="en-US" dirty="0" err="1"/>
              <a:t>baru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inventarisasi</a:t>
            </a:r>
            <a:r>
              <a:rPr lang="en-US" dirty="0"/>
              <a:t> problem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. </a:t>
            </a:r>
          </a:p>
          <a:p>
            <a:pPr lvl="2"/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server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Pembangunan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. 20 Des 2004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Studi</a:t>
            </a:r>
            <a:r>
              <a:rPr lang="en-US" b="1" i="1" dirty="0"/>
              <a:t> </a:t>
            </a:r>
            <a:r>
              <a:rPr lang="en-US" b="1" i="1" dirty="0" err="1"/>
              <a:t>Kasus</a:t>
            </a:r>
            <a:r>
              <a:rPr lang="en-US" b="1" i="1" dirty="0"/>
              <a:t> Project 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Perkiraan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dirty="0"/>
              <a:t>: </a:t>
            </a:r>
            <a:r>
              <a:rPr lang="en-US" dirty="0" err="1"/>
              <a:t>Rp</a:t>
            </a:r>
            <a:r>
              <a:rPr lang="en-US" dirty="0"/>
              <a:t>. 800 </a:t>
            </a:r>
            <a:r>
              <a:rPr lang="en-US" dirty="0" err="1"/>
              <a:t>juta</a:t>
            </a:r>
            <a:r>
              <a:rPr lang="en-US" dirty="0"/>
              <a:t>. (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software </a:t>
            </a:r>
            <a:r>
              <a:rPr lang="en-US" dirty="0" err="1"/>
              <a:t>baru</a:t>
            </a:r>
            <a:r>
              <a:rPr lang="en-US" dirty="0"/>
              <a:t>, XP, win 2000, </a:t>
            </a:r>
            <a:r>
              <a:rPr lang="en-US" dirty="0" err="1"/>
              <a:t>lisensi</a:t>
            </a:r>
            <a:r>
              <a:rPr lang="en-US" dirty="0"/>
              <a:t>, </a:t>
            </a:r>
            <a:r>
              <a:rPr lang="en-US" dirty="0" err="1"/>
              <a:t>konsultan</a:t>
            </a:r>
            <a:r>
              <a:rPr lang="en-US" dirty="0"/>
              <a:t>, </a:t>
            </a:r>
            <a:r>
              <a:rPr lang="en-US" dirty="0" err="1"/>
              <a:t>pelatihan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pengetesan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dibooking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5 </a:t>
            </a:r>
            <a:r>
              <a:rPr lang="en-US" dirty="0" err="1"/>
              <a:t>bulan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Konsultansi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CISCO Networking Consultancy.</a:t>
            </a:r>
          </a:p>
          <a:p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Pendahuluan</a:t>
            </a:r>
            <a:endParaRPr lang="en-US" b="1" i="1" dirty="0"/>
          </a:p>
          <a:p>
            <a:endParaRPr lang="en-US" dirty="0"/>
          </a:p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bab</a:t>
            </a:r>
            <a:r>
              <a:rPr lang="en-US" dirty="0"/>
              <a:t> </a:t>
            </a:r>
            <a:r>
              <a:rPr lang="en-US" dirty="0" err="1"/>
              <a:t>terdahulu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project charter </a:t>
            </a:r>
            <a:r>
              <a:rPr lang="en-US" dirty="0" err="1"/>
              <a:t>sebagai</a:t>
            </a:r>
            <a:r>
              <a:rPr lang="en-US" dirty="0"/>
              <a:t> basis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project charter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anggapan-anggapan</a:t>
            </a:r>
            <a:r>
              <a:rPr lang="en-US" dirty="0"/>
              <a:t> (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)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anggapan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(</a:t>
            </a:r>
            <a:r>
              <a:rPr lang="en-US" dirty="0" err="1"/>
              <a:t>setelah</a:t>
            </a:r>
            <a:r>
              <a:rPr lang="en-US" dirty="0"/>
              <a:t> project charter </a:t>
            </a:r>
            <a:r>
              <a:rPr lang="en-US" dirty="0" err="1"/>
              <a:t>terbentuk</a:t>
            </a:r>
            <a:r>
              <a:rPr lang="en-US" dirty="0"/>
              <a:t>)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yang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dituangkan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/>
              <a:t>feasibility plan,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paling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Dalam</a:t>
            </a:r>
            <a:r>
              <a:rPr lang="en-US" dirty="0"/>
              <a:t> project charter </a:t>
            </a:r>
            <a:r>
              <a:rPr lang="en-US" dirty="0" err="1"/>
              <a:t>sebuah</a:t>
            </a:r>
            <a:r>
              <a:rPr lang="en-US" dirty="0"/>
              <a:t> order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terdefinisi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terkesan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pemberi</a:t>
            </a:r>
            <a:r>
              <a:rPr lang="en-US" dirty="0"/>
              <a:t> order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menyebutkan</a:t>
            </a:r>
            <a:r>
              <a:rPr lang="en-US" dirty="0"/>
              <a:t>: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dirasakan</a:t>
            </a:r>
            <a:r>
              <a:rPr lang="en-US" dirty="0"/>
              <a:t> </a:t>
            </a:r>
            <a:r>
              <a:rPr lang="en-US" dirty="0" err="1"/>
              <a:t>terasa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lambat</a:t>
            </a:r>
            <a:r>
              <a:rPr lang="en-US" dirty="0"/>
              <a:t>,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gantikan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 </a:t>
            </a:r>
            <a:r>
              <a:rPr lang="en-US" dirty="0" err="1"/>
              <a:t>Kadangkala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bandwith</a:t>
            </a:r>
            <a:r>
              <a:rPr lang="en-US" dirty="0"/>
              <a:t> </a:t>
            </a:r>
            <a:r>
              <a:rPr lang="en-US" dirty="0" err="1"/>
              <a:t>kabelnya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switch yang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rusak</a:t>
            </a:r>
            <a:r>
              <a:rPr lang="en-US" dirty="0"/>
              <a:t>.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pemberi</a:t>
            </a:r>
            <a:r>
              <a:rPr lang="en-US" dirty="0"/>
              <a:t> order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(</a:t>
            </a:r>
            <a:r>
              <a:rPr lang="en-US" dirty="0" err="1"/>
              <a:t>riset</a:t>
            </a:r>
            <a:r>
              <a:rPr lang="en-US" dirty="0"/>
              <a:t>) </a:t>
            </a:r>
            <a:r>
              <a:rPr lang="en-US" dirty="0" err="1"/>
              <a:t>terhadap</a:t>
            </a:r>
            <a:r>
              <a:rPr lang="en-US" dirty="0"/>
              <a:t> order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Riset</a:t>
            </a:r>
            <a:r>
              <a:rPr lang="en-US" i="1" dirty="0"/>
              <a:t> </a:t>
            </a:r>
            <a:r>
              <a:rPr lang="en-US" i="1" dirty="0" err="1"/>
              <a:t>proyek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sz="2800" dirty="0" err="1"/>
              <a:t>Langkah-langkah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yang </a:t>
            </a:r>
            <a:r>
              <a:rPr lang="en-US" sz="2800" dirty="0" err="1"/>
              <a:t>dibutuhkan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mengadakan</a:t>
            </a:r>
            <a:r>
              <a:rPr lang="en-US" sz="2800" dirty="0"/>
              <a:t> </a:t>
            </a:r>
            <a:r>
              <a:rPr lang="en-US" sz="2800" dirty="0" err="1"/>
              <a:t>riset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?</a:t>
            </a:r>
          </a:p>
          <a:p>
            <a:pPr algn="just"/>
            <a:endParaRPr lang="en-US" sz="2800" dirty="0"/>
          </a:p>
          <a:p>
            <a:pPr lvl="0" algn="just"/>
            <a:r>
              <a:rPr lang="en-US" sz="2800" dirty="0" err="1"/>
              <a:t>Memulai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riset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 (</a:t>
            </a:r>
            <a:r>
              <a:rPr lang="en-US" sz="2800" i="1" dirty="0"/>
              <a:t>purpose statement</a:t>
            </a:r>
            <a:r>
              <a:rPr lang="en-US" sz="2800" dirty="0"/>
              <a:t>).</a:t>
            </a:r>
          </a:p>
          <a:p>
            <a:pPr lvl="0" algn="just"/>
            <a:r>
              <a:rPr lang="en-US" sz="2800" dirty="0" err="1"/>
              <a:t>Langkah-langkah</a:t>
            </a:r>
            <a:r>
              <a:rPr lang="en-US" sz="2800" dirty="0"/>
              <a:t>:</a:t>
            </a:r>
          </a:p>
          <a:p>
            <a:pPr lvl="1" algn="just"/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/>
              <a:t> </a:t>
            </a:r>
            <a:r>
              <a:rPr lang="en-US" sz="2400" dirty="0" err="1"/>
              <a:t>pertanyaan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u="sng" dirty="0" err="1"/>
              <a:t>memperjelas</a:t>
            </a:r>
            <a:r>
              <a:rPr lang="en-US" sz="2400" dirty="0"/>
              <a:t> </a:t>
            </a:r>
            <a:r>
              <a:rPr lang="en-US" sz="2400" dirty="0" err="1"/>
              <a:t>keinginan</a:t>
            </a:r>
            <a:r>
              <a:rPr lang="en-US" sz="2400" dirty="0"/>
              <a:t> </a:t>
            </a:r>
            <a:r>
              <a:rPr lang="en-US" sz="2400" dirty="0" err="1"/>
              <a:t>pemberi</a:t>
            </a:r>
            <a:r>
              <a:rPr lang="en-US" sz="2400" dirty="0"/>
              <a:t> order (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riset</a:t>
            </a:r>
            <a:r>
              <a:rPr lang="en-US" sz="2400" dirty="0"/>
              <a:t>).</a:t>
            </a:r>
          </a:p>
          <a:p>
            <a:pPr lvl="1" algn="just"/>
            <a:r>
              <a:rPr lang="en-US" sz="2400" dirty="0" err="1"/>
              <a:t>Menyusun</a:t>
            </a:r>
            <a:r>
              <a:rPr lang="en-US" sz="2400" dirty="0"/>
              <a:t> </a:t>
            </a:r>
            <a:r>
              <a:rPr lang="en-US" sz="2400" u="sng" dirty="0" err="1"/>
              <a:t>informasi</a:t>
            </a:r>
            <a:r>
              <a:rPr lang="en-US" sz="2400" u="sng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yang </a:t>
            </a:r>
            <a:r>
              <a:rPr lang="en-US" sz="2400" dirty="0" err="1"/>
              <a:t>dibutuhkan</a:t>
            </a:r>
            <a:r>
              <a:rPr lang="en-US" sz="2400" dirty="0"/>
              <a:t> (</a:t>
            </a:r>
            <a:r>
              <a:rPr lang="en-US" sz="2400" i="1" dirty="0"/>
              <a:t>resources</a:t>
            </a:r>
            <a:r>
              <a:rPr lang="en-US" sz="2400" dirty="0"/>
              <a:t>), </a:t>
            </a:r>
            <a:r>
              <a:rPr lang="en-US" sz="2400" dirty="0" err="1"/>
              <a:t>spt</a:t>
            </a:r>
            <a:r>
              <a:rPr lang="en-US" sz="2400" dirty="0"/>
              <a:t>: </a:t>
            </a:r>
          </a:p>
          <a:p>
            <a:pPr lvl="2" algn="just"/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sejenis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</a:p>
          <a:p>
            <a:pPr lvl="2" algn="just"/>
            <a:r>
              <a:rPr lang="en-US" dirty="0" err="1"/>
              <a:t>buku</a:t>
            </a:r>
            <a:r>
              <a:rPr lang="en-US" dirty="0"/>
              <a:t>, internet, </a:t>
            </a:r>
            <a:r>
              <a:rPr lang="en-US" dirty="0" err="1"/>
              <a:t>brosur-brosur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IT vendors, </a:t>
            </a:r>
            <a:endParaRPr lang="en-US" dirty="0"/>
          </a:p>
          <a:p>
            <a:pPr lvl="2" algn="just"/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client/</a:t>
            </a:r>
            <a:r>
              <a:rPr lang="en-US" dirty="0" err="1"/>
              <a:t>pemberi</a:t>
            </a:r>
            <a:r>
              <a:rPr lang="en-US" dirty="0"/>
              <a:t> order.</a:t>
            </a:r>
          </a:p>
          <a:p>
            <a:pPr lvl="1" algn="just"/>
            <a:r>
              <a:rPr lang="en-US" sz="2400" u="sng" dirty="0" err="1"/>
              <a:t>Mendelegasikan</a:t>
            </a:r>
            <a:r>
              <a:rPr lang="en-US" sz="2400" dirty="0"/>
              <a:t> </a:t>
            </a:r>
            <a:r>
              <a:rPr lang="en-US" sz="2400" dirty="0" err="1"/>
              <a:t>tugas-tugas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(</a:t>
            </a:r>
            <a:r>
              <a:rPr lang="en-US" sz="2400" dirty="0" err="1"/>
              <a:t>seseorang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). </a:t>
            </a:r>
            <a:r>
              <a:rPr lang="en-US" sz="2400" dirty="0" err="1"/>
              <a:t>Pertolongan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dibutuhkan</a:t>
            </a:r>
            <a:r>
              <a:rPr lang="en-US" sz="2400" dirty="0"/>
              <a:t>.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manajer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betapun</a:t>
            </a:r>
            <a:r>
              <a:rPr lang="en-US" sz="2400" dirty="0"/>
              <a:t> </a:t>
            </a:r>
            <a:r>
              <a:rPr lang="en-US" sz="2400" dirty="0" err="1"/>
              <a:t>hebatnya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keterbatasan</a:t>
            </a:r>
            <a:r>
              <a:rPr lang="en-US" sz="2400" dirty="0"/>
              <a:t>.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riset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bagikan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elemen-elemen</a:t>
            </a:r>
            <a:r>
              <a:rPr lang="en-US" dirty="0"/>
              <a:t> pada project charter:</a:t>
            </a:r>
          </a:p>
          <a:p>
            <a:endParaRPr lang="en-US" dirty="0"/>
          </a:p>
          <a:p>
            <a:pPr lvl="0"/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;</a:t>
            </a:r>
          </a:p>
          <a:p>
            <a:pPr lvl="0"/>
            <a:r>
              <a:rPr lang="en-US" dirty="0"/>
              <a:t>Sponsor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;</a:t>
            </a:r>
          </a:p>
          <a:p>
            <a:pPr lvl="0"/>
            <a:r>
              <a:rPr lang="en-US" dirty="0"/>
              <a:t>Manager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;</a:t>
            </a:r>
          </a:p>
          <a:p>
            <a:pPr lvl="0"/>
            <a:r>
              <a:rPr lang="en-US" i="1" dirty="0"/>
              <a:t>Goal </a:t>
            </a:r>
            <a:r>
              <a:rPr lang="en-US" dirty="0"/>
              <a:t>(</a:t>
            </a:r>
            <a:r>
              <a:rPr lang="en-US" dirty="0" err="1"/>
              <a:t>tujuan</a:t>
            </a:r>
            <a:r>
              <a:rPr lang="en-US" dirty="0"/>
              <a:t>) </a:t>
            </a:r>
            <a:r>
              <a:rPr lang="en-US" dirty="0" err="1"/>
              <a:t>proyek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asal-muasal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i="1" dirty="0"/>
              <a:t> Deliverables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fase-fase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Strategi</a:t>
            </a:r>
            <a:r>
              <a:rPr lang="en-US" dirty="0"/>
              <a:t> global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kasar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prasarana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(</a:t>
            </a:r>
            <a:r>
              <a:rPr lang="en-US" dirty="0" err="1"/>
              <a:t>kasar</a:t>
            </a:r>
            <a:r>
              <a:rPr lang="en-US" dirty="0"/>
              <a:t>), staff, </a:t>
            </a:r>
            <a:r>
              <a:rPr lang="en-US" i="1" dirty="0"/>
              <a:t>vendors / stakeholders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Riset</a:t>
            </a:r>
            <a:r>
              <a:rPr lang="en-US" i="1" dirty="0"/>
              <a:t> </a:t>
            </a:r>
            <a:r>
              <a:rPr lang="en-US" i="1" dirty="0" err="1"/>
              <a:t>proyek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en-US" sz="2400" u="sng" dirty="0" err="1"/>
              <a:t>Mulai</a:t>
            </a:r>
            <a:r>
              <a:rPr lang="en-US" sz="2400" u="sng" dirty="0"/>
              <a:t> </a:t>
            </a:r>
            <a:r>
              <a:rPr lang="en-US" sz="2400" u="sng" dirty="0" err="1"/>
              <a:t>bekerja</a:t>
            </a:r>
            <a:r>
              <a:rPr lang="en-US" sz="2400" u="sng" dirty="0"/>
              <a:t>.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, </a:t>
            </a:r>
            <a:r>
              <a:rPr lang="en-US" sz="2400" dirty="0" err="1"/>
              <a:t>mengevaluasi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mencatat</a:t>
            </a:r>
            <a:r>
              <a:rPr lang="en-US" sz="2400" dirty="0"/>
              <a:t> </a:t>
            </a:r>
            <a:r>
              <a:rPr lang="en-US" sz="2400" dirty="0" err="1"/>
              <a:t>penemuan-penemuan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riset</a:t>
            </a:r>
            <a:r>
              <a:rPr lang="en-US" sz="2400" dirty="0"/>
              <a:t>. </a:t>
            </a:r>
            <a:r>
              <a:rPr lang="en-US" sz="2400" dirty="0" err="1"/>
              <a:t>Dokumentasi</a:t>
            </a:r>
            <a:r>
              <a:rPr lang="en-US" sz="2400" dirty="0"/>
              <a:t> </a:t>
            </a:r>
            <a:r>
              <a:rPr lang="en-US" sz="2400" dirty="0" err="1"/>
              <a:t>situs</a:t>
            </a:r>
            <a:r>
              <a:rPr lang="en-US" sz="2400" dirty="0"/>
              <a:t> Internet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mem</a:t>
            </a:r>
            <a:r>
              <a:rPr lang="en-US" sz="2400" dirty="0"/>
              <a:t>-</a:t>
            </a:r>
            <a:r>
              <a:rPr lang="en-US" sz="2400" i="1" dirty="0"/>
              <a:t>bookmarks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Internet yang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. </a:t>
            </a:r>
            <a:r>
              <a:rPr lang="en-US" sz="2400" dirty="0" err="1"/>
              <a:t>Catatlah</a:t>
            </a:r>
            <a:r>
              <a:rPr lang="en-US" sz="2400" dirty="0"/>
              <a:t> </a:t>
            </a:r>
            <a:r>
              <a:rPr lang="en-US" sz="2400" dirty="0" err="1"/>
              <a:t>buku-buku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majalah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artikel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inspirasi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jangan</a:t>
            </a:r>
            <a:r>
              <a:rPr lang="en-US" sz="2400" dirty="0"/>
              <a:t> </a:t>
            </a:r>
            <a:r>
              <a:rPr lang="en-US" sz="2400" dirty="0" err="1"/>
              <a:t>lupa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mencatat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yang </a:t>
            </a:r>
            <a:r>
              <a:rPr lang="en-US" sz="2400" dirty="0" err="1"/>
              <a:t>diacu</a:t>
            </a:r>
            <a:r>
              <a:rPr lang="en-US" sz="2400" dirty="0"/>
              <a:t>.</a:t>
            </a:r>
          </a:p>
          <a:p>
            <a:pPr lvl="1"/>
            <a:r>
              <a:rPr lang="en-US" sz="2400" u="sng" dirty="0" err="1"/>
              <a:t>Merangkumkan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riset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catatan</a:t>
            </a:r>
            <a:r>
              <a:rPr lang="en-US" sz="2400" dirty="0"/>
              <a:t> yang </a:t>
            </a:r>
            <a:r>
              <a:rPr lang="en-US" sz="2400" dirty="0" err="1"/>
              <a:t>terstruktur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basis </a:t>
            </a:r>
            <a:r>
              <a:rPr lang="en-US" sz="2400" dirty="0" err="1"/>
              <a:t>dari</a:t>
            </a:r>
            <a:r>
              <a:rPr lang="en-US" sz="2400" dirty="0"/>
              <a:t> feasibility plan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disusun</a:t>
            </a:r>
            <a:r>
              <a:rPr lang="en-US" sz="2400" dirty="0"/>
              <a:t>.</a:t>
            </a:r>
          </a:p>
          <a:p>
            <a:pPr lvl="1"/>
            <a:r>
              <a:rPr lang="en-US" sz="2400" u="sng" dirty="0" err="1"/>
              <a:t>Mengorganisasikan</a:t>
            </a:r>
            <a:r>
              <a:rPr lang="en-US" sz="2400" dirty="0"/>
              <a:t> </a:t>
            </a:r>
            <a:r>
              <a:rPr lang="en-US" sz="2400" dirty="0" err="1"/>
              <a:t>dokumen-dokumen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riset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Mengadakan</a:t>
            </a:r>
            <a:r>
              <a:rPr lang="en-US" sz="2400" dirty="0"/>
              <a:t> </a:t>
            </a:r>
            <a:r>
              <a:rPr lang="en-US" sz="2400" u="sng" dirty="0" err="1"/>
              <a:t>penelaahan</a:t>
            </a:r>
            <a:r>
              <a:rPr lang="en-US" sz="2400" u="sng" dirty="0"/>
              <a:t> </a:t>
            </a:r>
            <a:r>
              <a:rPr lang="en-US" sz="2400" u="sng" dirty="0" err="1"/>
              <a:t>ulang</a:t>
            </a:r>
            <a:r>
              <a:rPr lang="en-US" sz="2400" dirty="0"/>
              <a:t> (</a:t>
            </a:r>
            <a:r>
              <a:rPr lang="en-US" sz="2400" i="1" dirty="0"/>
              <a:t>review</a:t>
            </a:r>
            <a:r>
              <a:rPr lang="en-US" sz="2400" dirty="0"/>
              <a:t>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pemberi</a:t>
            </a:r>
            <a:r>
              <a:rPr lang="en-US" sz="2400" dirty="0"/>
              <a:t> order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</a:t>
            </a:r>
            <a:r>
              <a:rPr lang="en-US" sz="2400" dirty="0"/>
              <a:t> </a:t>
            </a:r>
            <a:r>
              <a:rPr lang="en-US" sz="2400" u="sng" dirty="0" err="1"/>
              <a:t>masukan</a:t>
            </a:r>
            <a:r>
              <a:rPr lang="en-US" sz="2400" dirty="0"/>
              <a:t> (</a:t>
            </a:r>
            <a:r>
              <a:rPr lang="en-US" sz="2400" i="1" dirty="0"/>
              <a:t>feed-back</a:t>
            </a:r>
            <a:r>
              <a:rPr lang="en-US" sz="2400" dirty="0"/>
              <a:t>)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dimaksud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keinginan</a:t>
            </a:r>
            <a:r>
              <a:rPr lang="en-US" sz="2400" dirty="0"/>
              <a:t>. Dan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kekurangan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riset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takaran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Project Scope Management</a:t>
            </a:r>
            <a:br>
              <a:rPr lang="en-US" i="1" dirty="0"/>
            </a:b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project charter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(scope)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scope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Project Scope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US" dirty="0"/>
              <a:t>Project </a:t>
            </a:r>
            <a:r>
              <a:rPr lang="en-US" b="1" dirty="0"/>
              <a:t>objectives</a:t>
            </a:r>
            <a:r>
              <a:rPr lang="en-US" dirty="0"/>
              <a:t>, </a:t>
            </a:r>
            <a:r>
              <a:rPr lang="en-US" b="1" dirty="0"/>
              <a:t>vision, mission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goal</a:t>
            </a:r>
            <a:r>
              <a:rPr lang="en-US" dirty="0"/>
              <a:t> (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);</a:t>
            </a:r>
          </a:p>
          <a:p>
            <a:pPr lvl="0" algn="just"/>
            <a:r>
              <a:rPr lang="en-US" b="1" dirty="0"/>
              <a:t>Deliverables</a:t>
            </a:r>
            <a:r>
              <a:rPr lang="en-US" dirty="0"/>
              <a:t> (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user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);</a:t>
            </a:r>
          </a:p>
          <a:p>
            <a:pPr lvl="0" algn="just"/>
            <a:r>
              <a:rPr lang="en-US" b="1" dirty="0"/>
              <a:t>Milestones</a:t>
            </a:r>
            <a:r>
              <a:rPr lang="en-US" dirty="0"/>
              <a:t> (</a:t>
            </a: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);</a:t>
            </a:r>
          </a:p>
          <a:p>
            <a:pPr lvl="0" algn="just"/>
            <a:r>
              <a:rPr lang="en-US" b="1" dirty="0"/>
              <a:t>Technical Requirements</a:t>
            </a:r>
            <a:r>
              <a:rPr lang="en-US" dirty="0"/>
              <a:t> (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yang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pemenuhan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yang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);</a:t>
            </a:r>
          </a:p>
          <a:p>
            <a:pPr lvl="0" algn="just"/>
            <a:r>
              <a:rPr lang="en-US" b="1" dirty="0"/>
              <a:t>Limits, exclusions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contraints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);</a:t>
            </a:r>
          </a:p>
          <a:p>
            <a:pPr lvl="0" algn="just"/>
            <a:r>
              <a:rPr lang="en-US" b="1" dirty="0"/>
              <a:t>Reviews with customers</a:t>
            </a:r>
            <a:r>
              <a:rPr lang="en-US" dirty="0"/>
              <a:t>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);</a:t>
            </a:r>
          </a:p>
          <a:p>
            <a:pPr lvl="0" algn="just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: </a:t>
            </a:r>
            <a:r>
              <a:rPr lang="en-US" b="1" dirty="0"/>
              <a:t>Feasibility Plan.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u="sng" dirty="0"/>
              <a:t>Project scope statement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u="sng" dirty="0" err="1"/>
              <a:t>misi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dijalani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/ </a:t>
            </a:r>
            <a:r>
              <a:rPr lang="en-US" dirty="0" err="1"/>
              <a:t>klien</a:t>
            </a:r>
            <a:r>
              <a:rPr lang="en-US" dirty="0"/>
              <a:t>. 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 agar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u="sng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agar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u="sng" dirty="0" err="1"/>
              <a:t>fokus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Menciptakan</a:t>
            </a:r>
            <a:r>
              <a:rPr lang="en-US" dirty="0"/>
              <a:t> feasibility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Feasibility plan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feasibility plan </a:t>
            </a:r>
            <a:r>
              <a:rPr lang="en-US" dirty="0" err="1"/>
              <a:t>validitas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dinilai</a:t>
            </a:r>
            <a:r>
              <a:rPr lang="en-US" dirty="0"/>
              <a:t>.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dipresentasikan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pemberi</a:t>
            </a:r>
            <a:r>
              <a:rPr lang="en-US" dirty="0"/>
              <a:t> order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.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IT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mengandalkan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pemberi</a:t>
            </a:r>
            <a:r>
              <a:rPr lang="en-US" dirty="0"/>
              <a:t> order.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(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1005840"/>
          </a:xfrm>
        </p:spPr>
        <p:txBody>
          <a:bodyPr>
            <a:normAutofit fontScale="90000"/>
          </a:bodyPr>
          <a:lstStyle/>
          <a:p>
            <a:r>
              <a:rPr lang="en-US" sz="2700" dirty="0" err="1"/>
              <a:t>Proses</a:t>
            </a:r>
            <a:r>
              <a:rPr lang="en-US" sz="2700" dirty="0"/>
              <a:t> </a:t>
            </a:r>
            <a:r>
              <a:rPr lang="en-US" sz="2700" dirty="0" err="1"/>
              <a:t>terbentuknya</a:t>
            </a:r>
            <a:r>
              <a:rPr lang="en-US" sz="2700" dirty="0"/>
              <a:t> feasibility plan </a:t>
            </a:r>
            <a:r>
              <a:rPr lang="en-US" sz="2700" dirty="0" err="1"/>
              <a:t>dapat</a:t>
            </a:r>
            <a:r>
              <a:rPr lang="en-US" sz="2700" dirty="0"/>
              <a:t> </a:t>
            </a:r>
            <a:r>
              <a:rPr lang="en-US" sz="2700" dirty="0" err="1"/>
              <a:t>digambarkan</a:t>
            </a:r>
            <a:r>
              <a:rPr lang="en-US" sz="2700" dirty="0"/>
              <a:t> </a:t>
            </a:r>
            <a:r>
              <a:rPr lang="en-US" sz="2700" dirty="0" err="1"/>
              <a:t>sebagai</a:t>
            </a:r>
            <a:r>
              <a:rPr lang="en-US" sz="2700" dirty="0"/>
              <a:t> </a:t>
            </a:r>
            <a:r>
              <a:rPr lang="en-US" sz="2700" dirty="0" err="1"/>
              <a:t>berikut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6934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diriset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,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penemuan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ide-ide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2800" dirty="0" err="1"/>
              <a:t>Sebuah</a:t>
            </a:r>
            <a:r>
              <a:rPr lang="en-US" sz="2800" dirty="0"/>
              <a:t> feasibility plan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:</a:t>
            </a:r>
          </a:p>
          <a:p>
            <a:pPr algn="just"/>
            <a:endParaRPr lang="en-US" sz="2800" dirty="0"/>
          </a:p>
          <a:p>
            <a:pPr lvl="1" algn="just"/>
            <a:r>
              <a:rPr lang="en-US" sz="2400" i="1" dirty="0"/>
              <a:t>Executive summary</a:t>
            </a:r>
            <a:r>
              <a:rPr lang="en-US" sz="2400" dirty="0"/>
              <a:t> (</a:t>
            </a:r>
            <a:r>
              <a:rPr lang="en-US" sz="2400" dirty="0" err="1"/>
              <a:t>rangkuman</a:t>
            </a:r>
            <a:r>
              <a:rPr lang="en-US" sz="2400" dirty="0"/>
              <a:t> </a:t>
            </a:r>
            <a:r>
              <a:rPr lang="en-US" sz="2400" i="1" dirty="0"/>
              <a:t>project</a:t>
            </a:r>
            <a:r>
              <a:rPr lang="en-US" sz="2400" dirty="0"/>
              <a:t> </a:t>
            </a:r>
            <a:r>
              <a:rPr lang="en-US" sz="2400" i="1" dirty="0"/>
              <a:t>objectives </a:t>
            </a:r>
            <a:r>
              <a:rPr lang="en-US" sz="2400" dirty="0"/>
              <a:t>and </a:t>
            </a:r>
            <a:r>
              <a:rPr lang="en-US" sz="2400" i="1" dirty="0"/>
              <a:t>goal</a:t>
            </a:r>
            <a:r>
              <a:rPr lang="en-US" sz="2400" dirty="0"/>
              <a:t>);</a:t>
            </a:r>
          </a:p>
          <a:p>
            <a:pPr lvl="0" algn="just"/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feasibility plan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dituliskan</a:t>
            </a:r>
            <a:r>
              <a:rPr lang="en-US" sz="2800" dirty="0"/>
              <a:t> executive summary,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kegunaan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mempresentasikan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pembaca</a:t>
            </a:r>
            <a:r>
              <a:rPr lang="en-US" sz="2800" dirty="0"/>
              <a:t> </a:t>
            </a:r>
            <a:r>
              <a:rPr lang="en-US" sz="2800" dirty="0" err="1"/>
              <a:t>mengenai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penemuan</a:t>
            </a:r>
            <a:r>
              <a:rPr lang="en-US" sz="2800" dirty="0"/>
              <a:t> </a:t>
            </a:r>
            <a:r>
              <a:rPr lang="en-US" sz="2800" dirty="0" err="1"/>
              <a:t>riset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mengidentifikasikan</a:t>
            </a:r>
            <a:r>
              <a:rPr lang="en-US" sz="2800" dirty="0"/>
              <a:t> </a:t>
            </a:r>
            <a:r>
              <a:rPr lang="en-US" sz="2800" dirty="0" err="1"/>
              <a:t>rencana-rencana</a:t>
            </a:r>
            <a:r>
              <a:rPr lang="en-US" sz="2800" dirty="0"/>
              <a:t> </a:t>
            </a:r>
            <a:r>
              <a:rPr lang="en-US" sz="2800" dirty="0" err="1"/>
              <a:t>selanjutnya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lvl="1" algn="just"/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(</a:t>
            </a:r>
            <a:r>
              <a:rPr lang="en-US" sz="2400" dirty="0" err="1"/>
              <a:t>teknologi</a:t>
            </a:r>
            <a:r>
              <a:rPr lang="en-US" sz="2400" dirty="0"/>
              <a:t> yang </a:t>
            </a:r>
            <a:r>
              <a:rPr lang="en-US" sz="2400" dirty="0" err="1"/>
              <a:t>disarankan</a:t>
            </a:r>
            <a:r>
              <a:rPr lang="en-US" sz="2400" dirty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alasannya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teknologipun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.</a:t>
            </a:r>
          </a:p>
          <a:p>
            <a:pPr lvl="0" algn="just"/>
            <a:r>
              <a:rPr lang="en-US" u="sng" dirty="0" err="1"/>
              <a:t>Contoh</a:t>
            </a:r>
            <a:r>
              <a:rPr lang="en-US" dirty="0"/>
              <a:t>: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kompetitor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; support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terpilih</a:t>
            </a:r>
            <a:r>
              <a:rPr lang="en-US" dirty="0"/>
              <a:t>;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lain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terpilih</a:t>
            </a:r>
            <a:r>
              <a:rPr lang="en-US" dirty="0"/>
              <a:t>;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US" sz="2400" dirty="0" err="1"/>
              <a:t>Akibat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dirasakan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pemakai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;</a:t>
            </a:r>
          </a:p>
          <a:p>
            <a:pPr lvl="0" algn="just"/>
            <a:r>
              <a:rPr lang="en-US" sz="2800" dirty="0"/>
              <a:t>Hal-</a:t>
            </a:r>
            <a:r>
              <a:rPr lang="en-US" sz="2800" dirty="0" err="1"/>
              <a:t>hal</a:t>
            </a:r>
            <a:r>
              <a:rPr lang="en-US" sz="2800" dirty="0"/>
              <a:t> yang </a:t>
            </a:r>
            <a:r>
              <a:rPr lang="en-US" sz="2800" dirty="0" err="1"/>
              <a:t>mempengaruhi</a:t>
            </a:r>
            <a:r>
              <a:rPr lang="en-US" sz="2800" dirty="0"/>
              <a:t> </a:t>
            </a:r>
            <a:r>
              <a:rPr lang="en-US" sz="2800" dirty="0" err="1"/>
              <a:t>jalannya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akhir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dituliskan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yang </a:t>
            </a:r>
            <a:r>
              <a:rPr lang="en-US" sz="2800" dirty="0" err="1"/>
              <a:t>terpengaruh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jalannya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memposisikan</a:t>
            </a:r>
            <a:r>
              <a:rPr lang="en-US" sz="2800" dirty="0"/>
              <a:t> </a:t>
            </a:r>
            <a:r>
              <a:rPr lang="en-US" sz="2800" dirty="0" err="1"/>
              <a:t>diri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mengambil</a:t>
            </a:r>
            <a:r>
              <a:rPr lang="en-US" sz="2800" dirty="0"/>
              <a:t> </a:t>
            </a:r>
            <a:r>
              <a:rPr lang="en-US" sz="2800" dirty="0" err="1"/>
              <a:t>langkah-langkah</a:t>
            </a:r>
            <a:r>
              <a:rPr lang="en-US" sz="2800" dirty="0"/>
              <a:t> yang </a:t>
            </a:r>
            <a:r>
              <a:rPr lang="en-US" sz="2800" dirty="0" err="1"/>
              <a:t>dibutuhkan</a:t>
            </a:r>
            <a:r>
              <a:rPr lang="en-US" sz="2800" dirty="0"/>
              <a:t>.</a:t>
            </a:r>
          </a:p>
          <a:p>
            <a:pPr lvl="0" algn="just"/>
            <a:r>
              <a:rPr lang="en-US" sz="2800" u="sng" dirty="0" err="1"/>
              <a:t>Contohnya</a:t>
            </a:r>
            <a:r>
              <a:rPr lang="en-US" sz="2800" dirty="0"/>
              <a:t>: </a:t>
            </a:r>
            <a:r>
              <a:rPr lang="en-US" sz="2800" dirty="0" err="1"/>
              <a:t>berapa</a:t>
            </a:r>
            <a:r>
              <a:rPr lang="en-US" sz="2800" dirty="0"/>
              <a:t> lama training </a:t>
            </a:r>
            <a:r>
              <a:rPr lang="en-US" sz="2800" dirty="0" err="1"/>
              <a:t>untuk</a:t>
            </a:r>
            <a:r>
              <a:rPr lang="en-US" sz="2800" dirty="0"/>
              <a:t> software yang </a:t>
            </a:r>
            <a:r>
              <a:rPr lang="en-US" sz="2800" dirty="0" err="1"/>
              <a:t>baru</a:t>
            </a:r>
            <a:r>
              <a:rPr lang="en-US" sz="2800" dirty="0"/>
              <a:t>; </a:t>
            </a:r>
            <a:r>
              <a:rPr lang="en-US" sz="2800" dirty="0" err="1"/>
              <a:t>berapa</a:t>
            </a:r>
            <a:r>
              <a:rPr lang="en-US" sz="2800" dirty="0"/>
              <a:t> lama </a:t>
            </a: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pekerja</a:t>
            </a:r>
            <a:r>
              <a:rPr lang="en-US" sz="2800" dirty="0"/>
              <a:t> </a:t>
            </a:r>
            <a:r>
              <a:rPr lang="en-US" sz="2800" dirty="0" err="1"/>
              <a:t>kantor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meninggalkan</a:t>
            </a:r>
            <a:r>
              <a:rPr lang="en-US" sz="2800" dirty="0"/>
              <a:t> </a:t>
            </a:r>
            <a:r>
              <a:rPr lang="en-US" sz="2800" dirty="0" err="1"/>
              <a:t>kantor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diimplementasikan</a:t>
            </a:r>
            <a:r>
              <a:rPr lang="en-US" sz="2800" dirty="0"/>
              <a:t>;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berapa</a:t>
            </a:r>
            <a:r>
              <a:rPr lang="en-US" sz="2800" dirty="0"/>
              <a:t> lama software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-upgrade </a:t>
            </a:r>
            <a:r>
              <a:rPr lang="en-US" sz="2800" dirty="0" err="1"/>
              <a:t>kembali</a:t>
            </a:r>
            <a:r>
              <a:rPr lang="en-US" sz="2800" dirty="0"/>
              <a:t>; </a:t>
            </a:r>
            <a:r>
              <a:rPr lang="en-US" sz="2800" dirty="0" err="1"/>
              <a:t>dsb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Guna</a:t>
            </a:r>
            <a:r>
              <a:rPr lang="en-US" b="1" dirty="0"/>
              <a:t> project charter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Project charter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 lvl="0" algn="just"/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;</a:t>
            </a:r>
          </a:p>
          <a:p>
            <a:pPr lvl="0" algn="just"/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atribut-atribut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;</a:t>
            </a:r>
          </a:p>
          <a:p>
            <a:pPr lvl="0" algn="just"/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autoritas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(sponsor, </a:t>
            </a:r>
            <a:r>
              <a:rPr lang="en-US" dirty="0" err="1"/>
              <a:t>manajer</a:t>
            </a:r>
            <a:r>
              <a:rPr lang="en-US" dirty="0"/>
              <a:t>,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);</a:t>
            </a:r>
          </a:p>
          <a:p>
            <a:pPr lvl="0" algn="just"/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orang-orang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informasinya</a:t>
            </a:r>
            <a:r>
              <a:rPr lang="en-US" dirty="0"/>
              <a:t>;</a:t>
            </a:r>
          </a:p>
          <a:p>
            <a:pPr lvl="0" algn="just"/>
            <a:r>
              <a:rPr lang="en-US" dirty="0" err="1"/>
              <a:t>Pondasi</a:t>
            </a:r>
            <a:r>
              <a:rPr lang="en-US" dirty="0"/>
              <a:t> yang </a:t>
            </a:r>
            <a:r>
              <a:rPr lang="en-US" dirty="0" err="1"/>
              <a:t>menopang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(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).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en-US" sz="2400" dirty="0" err="1"/>
              <a:t>Biaya</a:t>
            </a:r>
            <a:r>
              <a:rPr lang="en-US" sz="2400" dirty="0"/>
              <a:t>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yang </a:t>
            </a:r>
            <a:r>
              <a:rPr lang="en-US" sz="2400" dirty="0" err="1"/>
              <a:t>disarankan</a:t>
            </a:r>
            <a:r>
              <a:rPr lang="en-US" sz="2400" dirty="0"/>
              <a:t>;</a:t>
            </a:r>
          </a:p>
          <a:p>
            <a:pPr lvl="0" algn="just"/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menerangkan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perkiraan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yang </a:t>
            </a:r>
            <a:r>
              <a:rPr lang="en-US" sz="2800" dirty="0" err="1"/>
              <a:t>dibutuhkan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pelaksanaan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, </a:t>
            </a:r>
            <a:r>
              <a:rPr lang="en-US" sz="2800" dirty="0" err="1"/>
              <a:t>dilihat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dipilih</a:t>
            </a:r>
            <a:r>
              <a:rPr lang="en-US" sz="2800" dirty="0"/>
              <a:t>.</a:t>
            </a:r>
          </a:p>
          <a:p>
            <a:pPr lvl="0" algn="just"/>
            <a:r>
              <a:rPr lang="en-US" sz="2800" u="sng" dirty="0" err="1"/>
              <a:t>Contohnya</a:t>
            </a:r>
            <a:r>
              <a:rPr lang="en-US" sz="2800" u="sng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pembelian</a:t>
            </a:r>
            <a:r>
              <a:rPr lang="en-US" sz="2800" dirty="0"/>
              <a:t> </a:t>
            </a:r>
            <a:r>
              <a:rPr lang="en-US" sz="2800" dirty="0" err="1"/>
              <a:t>software;licensing</a:t>
            </a:r>
            <a:r>
              <a:rPr lang="en-US" sz="2800" dirty="0"/>
              <a:t>; </a:t>
            </a:r>
            <a:r>
              <a:rPr lang="en-US" sz="2800" dirty="0" err="1"/>
              <a:t>biaya</a:t>
            </a:r>
            <a:r>
              <a:rPr lang="en-US" sz="2800" dirty="0"/>
              <a:t> training; support </a:t>
            </a:r>
            <a:r>
              <a:rPr lang="en-US" sz="2800" dirty="0" err="1"/>
              <a:t>dari</a:t>
            </a:r>
            <a:r>
              <a:rPr lang="en-US" sz="2800" dirty="0"/>
              <a:t> vendor </a:t>
            </a:r>
            <a:r>
              <a:rPr lang="en-US" sz="2800" dirty="0" err="1"/>
              <a:t>atau</a:t>
            </a:r>
            <a:r>
              <a:rPr lang="en-US" sz="2800" dirty="0"/>
              <a:t> distributor; </a:t>
            </a:r>
            <a:r>
              <a:rPr lang="en-US" sz="2800" dirty="0" err="1"/>
              <a:t>biaya</a:t>
            </a:r>
            <a:r>
              <a:rPr lang="en-US" sz="2800" dirty="0"/>
              <a:t> sub </a:t>
            </a:r>
            <a:r>
              <a:rPr lang="en-US" sz="2800" dirty="0" err="1"/>
              <a:t>kontraktor</a:t>
            </a:r>
            <a:r>
              <a:rPr lang="en-US" sz="2800" dirty="0"/>
              <a:t>;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bulanan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operasional</a:t>
            </a:r>
            <a:r>
              <a:rPr lang="en-US" sz="2800" dirty="0"/>
              <a:t> </a:t>
            </a:r>
            <a:r>
              <a:rPr lang="en-US" sz="2800" dirty="0" err="1"/>
              <a:t>kelak</a:t>
            </a:r>
            <a:r>
              <a:rPr lang="en-US" sz="2800" dirty="0"/>
              <a:t>; </a:t>
            </a:r>
            <a:r>
              <a:rPr lang="en-US" sz="2800" dirty="0" err="1"/>
              <a:t>dsb</a:t>
            </a:r>
            <a:r>
              <a:rPr lang="en-US" sz="2800" dirty="0"/>
              <a:t>.</a:t>
            </a:r>
          </a:p>
          <a:p>
            <a:pPr lvl="0" algn="just"/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disertakan</a:t>
            </a:r>
            <a:r>
              <a:rPr lang="en-US" sz="2800" dirty="0"/>
              <a:t> </a:t>
            </a:r>
            <a:r>
              <a:rPr lang="en-US" sz="2800" dirty="0" err="1"/>
              <a:t>pembahasan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ROI (return on investment),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perhitungan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berapa</a:t>
            </a:r>
            <a:r>
              <a:rPr lang="en-US" sz="2800" dirty="0"/>
              <a:t> lama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pemberi</a:t>
            </a:r>
            <a:r>
              <a:rPr lang="en-US" sz="2800" dirty="0"/>
              <a:t> order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memperoleh</a:t>
            </a:r>
            <a:r>
              <a:rPr lang="en-US" sz="2800" dirty="0"/>
              <a:t> </a:t>
            </a:r>
            <a:r>
              <a:rPr lang="en-US" sz="2800" dirty="0" err="1"/>
              <a:t>balik</a:t>
            </a:r>
            <a:r>
              <a:rPr lang="en-US" sz="2800" dirty="0"/>
              <a:t> modal.</a:t>
            </a:r>
          </a:p>
          <a:p>
            <a:pPr algn="just"/>
            <a:r>
              <a:rPr lang="en-US" sz="2800" u="sng" dirty="0"/>
              <a:t> 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US" sz="2400" dirty="0" err="1"/>
              <a:t>Rencana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(</a:t>
            </a:r>
            <a:r>
              <a:rPr lang="en-US" sz="2400" i="1" dirty="0"/>
              <a:t>action</a:t>
            </a:r>
            <a:r>
              <a:rPr lang="en-US" sz="2400" dirty="0"/>
              <a:t>)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.</a:t>
            </a:r>
          </a:p>
          <a:p>
            <a:pPr lvl="0" algn="just"/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diterangkan</a:t>
            </a:r>
            <a:r>
              <a:rPr lang="en-US" sz="2800" dirty="0"/>
              <a:t> </a:t>
            </a:r>
            <a:r>
              <a:rPr lang="en-US" sz="2800" dirty="0" err="1"/>
              <a:t>langkah-langkah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ditempuh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mengimplementasikan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terpilih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.</a:t>
            </a:r>
          </a:p>
          <a:p>
            <a:pPr lvl="0" algn="just"/>
            <a:r>
              <a:rPr lang="en-US" sz="2800" dirty="0" err="1"/>
              <a:t>Dapat</a:t>
            </a:r>
            <a:r>
              <a:rPr lang="en-US" sz="2800" dirty="0"/>
              <a:t> pula </a:t>
            </a:r>
            <a:r>
              <a:rPr lang="en-US" sz="2800" dirty="0" err="1"/>
              <a:t>dijelaskan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diimplementasikan</a:t>
            </a:r>
            <a:r>
              <a:rPr lang="en-US" sz="2800" dirty="0"/>
              <a:t>; </a:t>
            </a:r>
            <a:r>
              <a:rPr lang="en-US" sz="2800" dirty="0" err="1"/>
              <a:t>sumberdaya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yang </a:t>
            </a:r>
            <a:r>
              <a:rPr lang="en-US" sz="2800" dirty="0" err="1"/>
              <a:t>dibutuhkan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</a:t>
            </a:r>
            <a:r>
              <a:rPr lang="en-US" sz="2800" dirty="0" err="1"/>
              <a:t>rencana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lain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masa</a:t>
            </a:r>
            <a:r>
              <a:rPr lang="en-US" sz="2800" dirty="0"/>
              <a:t> </a:t>
            </a:r>
            <a:r>
              <a:rPr lang="en-US" sz="2800" dirty="0" err="1"/>
              <a:t>mendatang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canggih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pula </a:t>
            </a:r>
            <a:r>
              <a:rPr lang="en-US" sz="2800" dirty="0" err="1"/>
              <a:t>diikutsertakan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sz="2800" dirty="0" err="1"/>
              <a:t>Secara</a:t>
            </a:r>
            <a:r>
              <a:rPr lang="en-US" sz="2800" dirty="0"/>
              <a:t> global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i="1" dirty="0"/>
              <a:t>project objective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dituliskan</a:t>
            </a:r>
            <a:r>
              <a:rPr lang="en-US" sz="2800" dirty="0"/>
              <a:t> requirements,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tuntutan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dihasilkan</a:t>
            </a:r>
            <a:r>
              <a:rPr lang="en-US" sz="2800" dirty="0"/>
              <a:t>.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requirements (</a:t>
            </a:r>
            <a:r>
              <a:rPr lang="en-US" sz="2800" dirty="0" err="1"/>
              <a:t>terutama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, </a:t>
            </a:r>
            <a:r>
              <a:rPr lang="en-US" sz="2800" dirty="0" err="1"/>
              <a:t>dikenal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istilah</a:t>
            </a:r>
            <a:r>
              <a:rPr lang="en-US" sz="2800" dirty="0"/>
              <a:t> </a:t>
            </a:r>
            <a:r>
              <a:rPr lang="en-US" sz="2800" i="1" dirty="0"/>
              <a:t>software scope requirements</a:t>
            </a:r>
            <a:r>
              <a:rPr lang="en-US" sz="2800" dirty="0"/>
              <a:t>) yang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dianalisa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dilaporkan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rencana</a:t>
            </a:r>
            <a:r>
              <a:rPr lang="en-US" sz="2800" dirty="0"/>
              <a:t> </a:t>
            </a:r>
            <a:r>
              <a:rPr lang="en-US" sz="2800" dirty="0" err="1"/>
              <a:t>kelayakan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:</a:t>
            </a:r>
          </a:p>
          <a:p>
            <a:pPr algn="just"/>
            <a:endParaRPr lang="en-US" sz="2800" dirty="0"/>
          </a:p>
          <a:p>
            <a:pPr lvl="1" algn="just"/>
            <a:r>
              <a:rPr lang="en-US" sz="2400" u="sng" dirty="0"/>
              <a:t>Functional requirements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kegunaan</a:t>
            </a:r>
            <a:r>
              <a:rPr lang="en-US" sz="2400" dirty="0"/>
              <a:t> (input yang </a:t>
            </a:r>
            <a:r>
              <a:rPr lang="en-US" sz="2400" dirty="0" err="1"/>
              <a:t>dibutuhkan</a:t>
            </a:r>
            <a:r>
              <a:rPr lang="en-US" sz="2400" dirty="0"/>
              <a:t>, </a:t>
            </a:r>
            <a:r>
              <a:rPr lang="en-US" sz="2400" dirty="0" err="1"/>
              <a:t>proses</a:t>
            </a:r>
            <a:r>
              <a:rPr lang="en-US" sz="2400" dirty="0"/>
              <a:t>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output yang </a:t>
            </a:r>
            <a:r>
              <a:rPr lang="en-US" sz="2400" dirty="0" err="1"/>
              <a:t>dihasilkan</a:t>
            </a:r>
            <a:r>
              <a:rPr lang="en-US" sz="2400" dirty="0"/>
              <a:t>)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dihasilkan</a:t>
            </a:r>
            <a:r>
              <a:rPr lang="en-US" sz="2400" dirty="0"/>
              <a:t>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requirements yang </a:t>
            </a:r>
            <a:r>
              <a:rPr lang="en-US" sz="2400" dirty="0" err="1"/>
              <a:t>jelas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metode-metode</a:t>
            </a:r>
            <a:r>
              <a:rPr lang="en-US" sz="2400" dirty="0"/>
              <a:t> </a:t>
            </a:r>
            <a:r>
              <a:rPr lang="en-US" sz="2400" i="1" dirty="0"/>
              <a:t>system analysis and design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SDM (</a:t>
            </a:r>
            <a:r>
              <a:rPr lang="en-US" sz="2400" i="1" dirty="0"/>
              <a:t>Software Design and Methodology</a:t>
            </a:r>
            <a:r>
              <a:rPr lang="en-US" sz="2400" dirty="0"/>
              <a:t>) </a:t>
            </a:r>
            <a:r>
              <a:rPr lang="en-US" sz="2400" dirty="0" err="1"/>
              <a:t>atau</a:t>
            </a:r>
            <a:r>
              <a:rPr lang="en-US" sz="2400" dirty="0"/>
              <a:t> RAD (</a:t>
            </a:r>
            <a:r>
              <a:rPr lang="en-US" sz="2400" i="1" dirty="0"/>
              <a:t>Rapid Application Development</a:t>
            </a:r>
            <a:r>
              <a:rPr lang="en-US" sz="2400" dirty="0"/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 algn="just"/>
            <a:r>
              <a:rPr lang="en-US" sz="2400" u="sng" dirty="0"/>
              <a:t>Quality requirements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hal-hal</a:t>
            </a:r>
            <a:r>
              <a:rPr lang="en-US" sz="2400" dirty="0"/>
              <a:t> yang </a:t>
            </a:r>
            <a:r>
              <a:rPr lang="en-US" sz="2400" dirty="0" err="1"/>
              <a:t>menyangkut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,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software,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dianalisa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responsi</a:t>
            </a:r>
            <a:r>
              <a:rPr lang="en-US" sz="2400" dirty="0"/>
              <a:t>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operasional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fungsionalitas</a:t>
            </a:r>
            <a:r>
              <a:rPr lang="en-US" sz="2400" dirty="0"/>
              <a:t>.</a:t>
            </a:r>
          </a:p>
          <a:p>
            <a:pPr algn="just"/>
            <a:r>
              <a:rPr lang="en-US" sz="2800" dirty="0"/>
              <a:t> </a:t>
            </a:r>
          </a:p>
          <a:p>
            <a:pPr lvl="1" algn="just"/>
            <a:r>
              <a:rPr lang="en-US" sz="2400" u="sng" dirty="0"/>
              <a:t>Resource  requirements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penjabaran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,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sumberdaya</a:t>
            </a:r>
            <a:r>
              <a:rPr lang="en-US" sz="2400" dirty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pelaksanaan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. </a:t>
            </a:r>
            <a:r>
              <a:rPr lang="en-US" sz="2400" dirty="0" err="1"/>
              <a:t>Misalnya</a:t>
            </a:r>
            <a:r>
              <a:rPr lang="en-US" sz="2400" dirty="0"/>
              <a:t>: </a:t>
            </a:r>
            <a:r>
              <a:rPr lang="en-US" sz="2400" dirty="0" err="1"/>
              <a:t>berapa</a:t>
            </a:r>
            <a:r>
              <a:rPr lang="en-US" sz="2400" dirty="0"/>
              <a:t> modal yang </a:t>
            </a:r>
            <a:r>
              <a:rPr lang="en-US" sz="2400" dirty="0" err="1"/>
              <a:t>berani</a:t>
            </a:r>
            <a:r>
              <a:rPr lang="en-US" sz="2400" dirty="0"/>
              <a:t> </a:t>
            </a:r>
            <a:r>
              <a:rPr lang="en-US" sz="2400" dirty="0" err="1"/>
              <a:t>dikeluarkan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sponsor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akhir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riset</a:t>
            </a:r>
            <a:r>
              <a:rPr lang="en-US" sz="2800" dirty="0"/>
              <a:t>, </a:t>
            </a:r>
            <a:r>
              <a:rPr lang="en-US" sz="2800" dirty="0" err="1"/>
              <a:t>melalui</a:t>
            </a:r>
            <a:r>
              <a:rPr lang="en-US" sz="2800" dirty="0"/>
              <a:t> feasibility plan,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terjawab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tuntas</a:t>
            </a:r>
            <a:r>
              <a:rPr lang="en-US" sz="2800" dirty="0"/>
              <a:t>:</a:t>
            </a:r>
          </a:p>
          <a:p>
            <a:pPr algn="just"/>
            <a:r>
              <a:rPr lang="en-US" sz="2800" b="1" u="sng" dirty="0"/>
              <a:t>Scope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:</a:t>
            </a:r>
          </a:p>
          <a:p>
            <a:pPr lvl="1" algn="just"/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(</a:t>
            </a:r>
            <a:r>
              <a:rPr lang="en-US" sz="2400" i="1" dirty="0"/>
              <a:t>objectives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goal)</a:t>
            </a:r>
            <a:r>
              <a:rPr lang="en-US" sz="2400" dirty="0"/>
              <a:t>.	</a:t>
            </a:r>
          </a:p>
          <a:p>
            <a:pPr lvl="1" algn="just"/>
            <a:r>
              <a:rPr lang="en-US" sz="2400" dirty="0" err="1"/>
              <a:t>hasil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dicapai</a:t>
            </a:r>
            <a:r>
              <a:rPr lang="en-US" sz="2400" dirty="0"/>
              <a:t> (</a:t>
            </a:r>
            <a:r>
              <a:rPr lang="en-US" sz="2400" i="1" dirty="0"/>
              <a:t>deliverables</a:t>
            </a:r>
            <a:r>
              <a:rPr lang="en-US" sz="2400" dirty="0"/>
              <a:t>);</a:t>
            </a:r>
          </a:p>
          <a:p>
            <a:pPr lvl="1" algn="just"/>
            <a:r>
              <a:rPr lang="en-US" sz="2400" dirty="0" err="1"/>
              <a:t>batasan</a:t>
            </a:r>
            <a:r>
              <a:rPr lang="en-US" sz="2400" dirty="0"/>
              <a:t> (</a:t>
            </a:r>
            <a:r>
              <a:rPr lang="en-US" sz="2400" i="1" dirty="0"/>
              <a:t>limitations  / constraints</a:t>
            </a:r>
            <a:r>
              <a:rPr lang="en-US" sz="2400" dirty="0"/>
              <a:t>: </a:t>
            </a:r>
            <a:r>
              <a:rPr lang="en-US" sz="2400" dirty="0" err="1"/>
              <a:t>biaya</a:t>
            </a:r>
            <a:r>
              <a:rPr lang="en-US" sz="2400" dirty="0"/>
              <a:t>, </a:t>
            </a:r>
            <a:r>
              <a:rPr lang="en-US" sz="2400" dirty="0" err="1"/>
              <a:t>jadwal</a:t>
            </a:r>
            <a:r>
              <a:rPr lang="en-US" sz="2400" dirty="0"/>
              <a:t>, </a:t>
            </a:r>
            <a:r>
              <a:rPr lang="en-US" sz="2400" dirty="0" err="1"/>
              <a:t>kualitas</a:t>
            </a:r>
            <a:r>
              <a:rPr lang="en-US" sz="2400" dirty="0"/>
              <a:t>);</a:t>
            </a:r>
          </a:p>
          <a:p>
            <a:pPr lvl="1" algn="just"/>
            <a:r>
              <a:rPr lang="en-US" sz="2400" i="1" dirty="0"/>
              <a:t>Technical requirements</a:t>
            </a:r>
            <a:r>
              <a:rPr lang="en-US" sz="2400" dirty="0"/>
              <a:t>: </a:t>
            </a:r>
            <a:r>
              <a:rPr lang="en-US" sz="2400" dirty="0" err="1"/>
              <a:t>spesifikasi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dicapai</a:t>
            </a:r>
            <a:r>
              <a:rPr lang="en-US" sz="2400" dirty="0"/>
              <a:t>, </a:t>
            </a:r>
            <a:r>
              <a:rPr lang="en-US" sz="2400" dirty="0" err="1"/>
              <a:t>peralatan</a:t>
            </a:r>
            <a:r>
              <a:rPr lang="en-US" sz="2400" dirty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,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pengimplementasian</a:t>
            </a:r>
            <a:r>
              <a:rPr lang="en-US" sz="2400" dirty="0"/>
              <a:t>, </a:t>
            </a:r>
            <a:r>
              <a:rPr lang="en-US" sz="2400" dirty="0" err="1"/>
              <a:t>dsb</a:t>
            </a:r>
            <a:r>
              <a:rPr lang="en-US" sz="2400" dirty="0"/>
              <a:t>;</a:t>
            </a:r>
          </a:p>
          <a:p>
            <a:pPr lvl="1" algn="just"/>
            <a:r>
              <a:rPr lang="en-US" sz="2400" i="1" dirty="0"/>
              <a:t>Milestones</a:t>
            </a:r>
            <a:r>
              <a:rPr lang="en-US" sz="2400" dirty="0"/>
              <a:t>, </a:t>
            </a:r>
            <a:r>
              <a:rPr lang="en-US" sz="2400" dirty="0" err="1"/>
              <a:t>rencana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global, </a:t>
            </a:r>
            <a:r>
              <a:rPr lang="en-US" sz="2400" dirty="0" err="1"/>
              <a:t>organisasi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charter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menumbuhkan</a:t>
            </a:r>
            <a:r>
              <a:rPr lang="en-US" dirty="0"/>
              <a:t>: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Sense of responsibility/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(</a:t>
            </a:r>
            <a:r>
              <a:rPr lang="en-US" dirty="0" err="1"/>
              <a:t>manajer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Sense of teamwork/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 (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Sense of ownership/</a:t>
            </a:r>
            <a:r>
              <a:rPr lang="en-US" dirty="0" err="1"/>
              <a:t>kepemikikan</a:t>
            </a:r>
            <a:r>
              <a:rPr lang="en-US" dirty="0"/>
              <a:t> (sponsor)</a:t>
            </a:r>
          </a:p>
          <a:p>
            <a:pPr lvl="0"/>
            <a:r>
              <a:rPr lang="en-US" dirty="0" err="1"/>
              <a:t>Setelah</a:t>
            </a:r>
            <a:r>
              <a:rPr lang="en-US" dirty="0"/>
              <a:t> project charter </a:t>
            </a:r>
            <a:r>
              <a:rPr lang="en-US" dirty="0" err="1"/>
              <a:t>terbentuk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feasibility plan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diestimasikan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dijalanankan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pendanaan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Fase</a:t>
            </a:r>
            <a:r>
              <a:rPr lang="en-US" b="1" i="1" dirty="0"/>
              <a:t> </a:t>
            </a:r>
            <a:r>
              <a:rPr lang="en-US" b="1" i="1" dirty="0" err="1"/>
              <a:t>Proyek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fase-fase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nyata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fase-fase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 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selesainya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i="1" dirty="0"/>
              <a:t>deliverables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deliverable</a:t>
            </a:r>
            <a:r>
              <a:rPr lang="en-US" dirty="0"/>
              <a:t>: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dan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diverifikasikan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,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ataupun</a:t>
            </a:r>
            <a:r>
              <a:rPr lang="en-US" dirty="0"/>
              <a:t> software </a:t>
            </a:r>
            <a:r>
              <a:rPr lang="en-US" dirty="0" err="1"/>
              <a:t>prototipe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dan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kelanjutan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err="1"/>
              <a:t>Siklus</a:t>
            </a:r>
            <a:r>
              <a:rPr lang="en-US" sz="4000" b="1" dirty="0"/>
              <a:t> </a:t>
            </a:r>
            <a:r>
              <a:rPr lang="en-US" sz="4000" b="1" dirty="0" err="1"/>
              <a:t>hidup</a:t>
            </a:r>
            <a:r>
              <a:rPr lang="en-US" sz="4000" b="1" dirty="0"/>
              <a:t> </a:t>
            </a:r>
            <a:r>
              <a:rPr lang="en-US" sz="4000" b="1" dirty="0" err="1"/>
              <a:t>proyek</a:t>
            </a:r>
            <a:r>
              <a:rPr lang="en-US" sz="4000" b="1" dirty="0"/>
              <a:t> (Project life cycles)</a:t>
            </a:r>
            <a:br>
              <a:rPr lang="en-US" b="1" dirty="0"/>
            </a:b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fase-fase</a:t>
            </a:r>
            <a:r>
              <a:rPr lang="en-US" dirty="0"/>
              <a:t> global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lvl="0" algn="just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tindakan-tindakan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fasenya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err="1"/>
              <a:t>gambaran</a:t>
            </a:r>
            <a:r>
              <a:rPr lang="en-US" sz="3600" dirty="0"/>
              <a:t> </a:t>
            </a:r>
            <a:r>
              <a:rPr lang="en-US" sz="3600" dirty="0" err="1"/>
              <a:t>siklus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/>
              <a:t> 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43000"/>
            <a:ext cx="6248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Siklus</a:t>
            </a:r>
            <a:r>
              <a:rPr lang="en-US" b="1" dirty="0"/>
              <a:t> </a:t>
            </a:r>
            <a:r>
              <a:rPr lang="en-US" b="1" dirty="0" err="1"/>
              <a:t>hidup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en-US" b="1" dirty="0"/>
              <a:t> (Project life cycles)</a:t>
            </a:r>
            <a:br>
              <a:rPr lang="en-US" b="1" dirty="0"/>
            </a:b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 lvl="0" algn="just"/>
            <a:r>
              <a:rPr lang="en-US" b="1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pengalokasian</a:t>
            </a:r>
            <a:r>
              <a:rPr lang="en-US" b="1" dirty="0"/>
              <a:t> SDM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perlahan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lvl="0" algn="just"/>
            <a:r>
              <a:rPr lang="en-US" b="1" dirty="0" err="1"/>
              <a:t>Kemungkinan</a:t>
            </a:r>
            <a:r>
              <a:rPr lang="en-US" b="1" dirty="0"/>
              <a:t> </a:t>
            </a:r>
            <a:r>
              <a:rPr lang="en-US" b="1" dirty="0" err="1"/>
              <a:t>menyelesaikan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(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tahap-tahap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 lvl="0" algn="just"/>
            <a:r>
              <a:rPr lang="en-US" b="1" dirty="0" err="1"/>
              <a:t>Penanam</a:t>
            </a:r>
            <a:r>
              <a:rPr lang="en-US" b="1" dirty="0"/>
              <a:t> modal</a:t>
            </a:r>
            <a:r>
              <a:rPr lang="en-US" dirty="0"/>
              <a:t> (</a:t>
            </a:r>
            <a:r>
              <a:rPr lang="en-US" dirty="0" err="1"/>
              <a:t>pemberi</a:t>
            </a:r>
            <a:r>
              <a:rPr lang="en-US" dirty="0"/>
              <a:t> order)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</a:t>
            </a:r>
            <a:r>
              <a:rPr lang="en-US" b="1" dirty="0" err="1"/>
              <a:t>pengaruh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i="1" u="sng" dirty="0"/>
              <a:t>scope</a:t>
            </a:r>
            <a:r>
              <a:rPr lang="en-US" u="sng" dirty="0"/>
              <a:t>, </a:t>
            </a:r>
            <a:r>
              <a:rPr lang="en-US" u="sng" dirty="0" err="1"/>
              <a:t>biaya</a:t>
            </a:r>
            <a:r>
              <a:rPr lang="en-US" u="sng" dirty="0"/>
              <a:t> </a:t>
            </a:r>
            <a:r>
              <a:rPr lang="en-US" dirty="0" err="1"/>
              <a:t>dan</a:t>
            </a:r>
            <a:r>
              <a:rPr lang="en-US" u="sng" dirty="0"/>
              <a:t> </a:t>
            </a:r>
            <a:r>
              <a:rPr lang="en-US" i="1" u="sng" dirty="0"/>
              <a:t>deliverables</a:t>
            </a:r>
            <a:r>
              <a:rPr lang="en-US" dirty="0"/>
              <a:t>. </a:t>
            </a:r>
            <a:r>
              <a:rPr lang="en-US" dirty="0" err="1"/>
              <a:t>Disebabkan</a:t>
            </a:r>
            <a:r>
              <a:rPr lang="en-US" dirty="0"/>
              <a:t>: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b="1" dirty="0" err="1"/>
              <a:t>hal-hal</a:t>
            </a:r>
            <a:r>
              <a:rPr lang="en-US" b="1" dirty="0"/>
              <a:t>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terduga</a:t>
            </a:r>
            <a:r>
              <a:rPr lang="en-US" dirty="0"/>
              <a:t>, </a:t>
            </a:r>
            <a:r>
              <a:rPr lang="en-US" b="1" dirty="0" err="1"/>
              <a:t>perubahan-perubahan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perbaikan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65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37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7" name="Rectangle 60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4094" y="960120"/>
            <a:ext cx="2899271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 defTabSz="914400"/>
            <a:r>
              <a:rPr lang="en-US" sz="3800" spc="-150"/>
              <a:t>Studi Kasus Project Charter</a:t>
            </a:r>
            <a:br>
              <a:rPr lang="en-US" sz="3800" spc="-150"/>
            </a:br>
            <a:r>
              <a:rPr lang="en-US" sz="3800" spc="-150"/>
              <a:t> </a:t>
            </a:r>
            <a:br>
              <a:rPr lang="en-US" sz="3800" spc="-150"/>
            </a:br>
            <a:endParaRPr lang="en-US" sz="3800" spc="-15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 Placeholder 2"/>
          <p:cNvSpPr>
            <a:spLocks noGrp="1"/>
          </p:cNvSpPr>
          <p:nvPr>
            <p:ph idx="4294967295"/>
          </p:nvPr>
        </p:nvSpPr>
        <p:spPr>
          <a:xfrm>
            <a:off x="3737373" y="960120"/>
            <a:ext cx="4133850" cy="4171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</a:pPr>
            <a:r>
              <a:rPr lang="en-US" sz="1200"/>
              <a:t>Di bawah ini diberikan sebuah kasus tentang pengembangan dan  pembangunan sebuah jaringan komputer. Dari kasus tersebut akan dibuat sebuah project charter sebagai langkah awal pelaksanaan proyek.</a:t>
            </a:r>
          </a:p>
          <a:p>
            <a:pPr indent="-228600" defTabSz="914400">
              <a:lnSpc>
                <a:spcPct val="110000"/>
              </a:lnSpc>
            </a:pPr>
            <a:endParaRPr lang="en-US" sz="1200"/>
          </a:p>
          <a:p>
            <a:pPr indent="-228600" defTabSz="914400">
              <a:lnSpc>
                <a:spcPct val="110000"/>
              </a:lnSpc>
            </a:pPr>
            <a:r>
              <a:rPr lang="en-US" sz="1200" b="1"/>
              <a:t>KASUS: Upgrade Jaringan Komputer</a:t>
            </a:r>
            <a:endParaRPr lang="en-US" sz="1200"/>
          </a:p>
          <a:p>
            <a:pPr indent="-228600" defTabSz="914400">
              <a:lnSpc>
                <a:spcPct val="110000"/>
              </a:lnSpc>
            </a:pPr>
            <a:endParaRPr lang="en-US" sz="1200"/>
          </a:p>
          <a:p>
            <a:pPr lvl="0" indent="-228600" defTabSz="914400">
              <a:lnSpc>
                <a:spcPct val="110000"/>
              </a:lnSpc>
            </a:pPr>
            <a:r>
              <a:rPr lang="en-US" sz="1200"/>
              <a:t>Jaringan komputer sebuah perusahaan (contoh: Universitas Kristen Maranatha) terdiri dari 380 PC memakai OS win/95; 11 server win/NT; dan 5 server Novell NetWare;</a:t>
            </a:r>
          </a:p>
          <a:p>
            <a:pPr lvl="0" indent="-228600" defTabSz="914400">
              <a:lnSpc>
                <a:spcPct val="110000"/>
              </a:lnSpc>
            </a:pPr>
            <a:r>
              <a:rPr lang="en-US" sz="1200"/>
              <a:t>Manajemen perusahaan memutuskan untuk meng-</a:t>
            </a:r>
            <a:r>
              <a:rPr lang="en-US" sz="1200" i="1"/>
              <a:t>upgrade </a:t>
            </a:r>
            <a:r>
              <a:rPr lang="en-US" sz="1200"/>
              <a:t>OS semua PC menjadi Win XP, dan semua server, termasuk server NetWare, menggunakan Win 2000 Server.</a:t>
            </a:r>
          </a:p>
          <a:p>
            <a:pPr indent="-228600" defTabSz="914400">
              <a:lnSpc>
                <a:spcPct val="110000"/>
              </a:lnSpc>
            </a:pP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2378</Words>
  <Application>Microsoft Macintosh PowerPoint</Application>
  <PresentationFormat>On-screen Show (4:3)</PresentationFormat>
  <Paragraphs>178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Calibri Light</vt:lpstr>
      <vt:lpstr>Rockwell</vt:lpstr>
      <vt:lpstr>Wingdings</vt:lpstr>
      <vt:lpstr>Atlas</vt:lpstr>
      <vt:lpstr>Project Charter</vt:lpstr>
      <vt:lpstr>Project Charter</vt:lpstr>
      <vt:lpstr>Guna project charter </vt:lpstr>
      <vt:lpstr>Project Charter</vt:lpstr>
      <vt:lpstr>Fase Proyek</vt:lpstr>
      <vt:lpstr>Siklus hidup proyek (Project life cycles)  </vt:lpstr>
      <vt:lpstr>Contoh gambaran siklus hidup proyek:   </vt:lpstr>
      <vt:lpstr>Siklus hidup proyek (Project life cycles)  </vt:lpstr>
      <vt:lpstr>Studi Kasus Project Charter   </vt:lpstr>
      <vt:lpstr>Studi Kasus Project Charter  </vt:lpstr>
      <vt:lpstr>Studi Kasus Project Charter</vt:lpstr>
      <vt:lpstr>Studi Kasus Project Charter</vt:lpstr>
      <vt:lpstr>Studi Kasus Project Charter</vt:lpstr>
      <vt:lpstr>Studi Kasus Project Charter</vt:lpstr>
      <vt:lpstr>Feasibility Plan</vt:lpstr>
      <vt:lpstr>Feasibility Plan</vt:lpstr>
      <vt:lpstr>Feasibility Plan</vt:lpstr>
      <vt:lpstr>Feasibility Plan</vt:lpstr>
      <vt:lpstr>Riset proyek </vt:lpstr>
      <vt:lpstr>Riset proyek</vt:lpstr>
      <vt:lpstr>Project Scope Management  </vt:lpstr>
      <vt:lpstr>Project Scope Management</vt:lpstr>
      <vt:lpstr>Mendefinisikan ruang lingkup proyek</vt:lpstr>
      <vt:lpstr>Menciptakan feasibility plan</vt:lpstr>
      <vt:lpstr>Proses terbentuknya feasibility plan dapat digambarkan sebagai berikut: 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</dc:title>
  <dc:creator>a69537</dc:creator>
  <cp:lastModifiedBy>a69537</cp:lastModifiedBy>
  <cp:revision>3</cp:revision>
  <dcterms:created xsi:type="dcterms:W3CDTF">2020-02-18T01:36:39Z</dcterms:created>
  <dcterms:modified xsi:type="dcterms:W3CDTF">2020-02-18T01:38:26Z</dcterms:modified>
</cp:coreProperties>
</file>