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6"/>
    <p:sldId id="265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Quarterly Performance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Profit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Device Usage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Usage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Desktop</c:v>
                </c:pt>
                <c:pt idx="1">
                  <c:v>Mobile</c:v>
                </c:pt>
                <c:pt idx="2">
                  <c:v>Tablet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30</c:v>
                </c:pt>
                <c:pt idx="2">
                  <c:v>10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Sales vs Target Trend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Trend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120</c:v>
                </c:pt>
                <c:pt idx="2">
                  <c:v>110</c:v>
                </c:pt>
                <c:pt idx="3">
                  <c:v>140</c:v>
                </c:pt>
                <c:pt idx="4">
                  <c:v>160</c:v>
                </c:pt>
                <c:pt idx="5">
                  <c:v>180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Target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110</c:v>
                </c:pt>
                <c:pt idx="1">
                  <c:v>115</c:v>
                </c:pt>
                <c:pt idx="2">
                  <c:v>120</c:v>
                </c:pt>
                <c:pt idx="3">
                  <c:v>125</c:v>
                </c:pt>
                <c:pt idx="4">
                  <c:v>130</c:v>
                </c:pt>
                <c:pt idx="5">
                  <c:v>135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Months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200.0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Sales ($K)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Performance Correlation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Performance Data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  <c:pt idx="4">
                  <c:v>40</c:v>
                </c:pt>
                <c:pt idx="5">
                  <c:v>45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Bubble Chart</a:t>
            </a:r>
          </a:p>
        </c:rich>
      </c:tx>
      <c:layout/>
      <c:overlay val="0"/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Bubble Data</c:v>
                </c:pt>
              </c:strCache>
            </c:strRef>
          </c:tx>
          <c:invertIfNegative val="0"/>
          <c:xVal>
            <c:numRef>
              <c:f>Sheet1!$A$2:$A$5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25</c:v>
                </c:pt>
                <c:pt idx="2">
                  <c:v>30</c:v>
                </c:pt>
                <c:pt idx="3">
                  <c:v>35</c:v>
                </c:pt>
              </c:numCache>
            </c:numRef>
          </c:yVal>
          <c:bubbleSize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12</c:v>
                </c:pt>
                <c:pt idx="3">
                  <c:v>6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5720072"/>
        <c:axId val="-2115723560"/>
      </c:bubbleChart>
      <c:valAx>
        <c:axId val="-2115720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15723560"/>
        <c:crosses val="autoZero"/>
        <c:crossBetween val="midCat"/>
      </c:valAx>
      <c:valAx>
        <c:axId val="-2115723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57200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 sz="1200">
                <a:latin typeface="Calibri"/>
              </a:rPr>
              <a:t>This slide demonstrates advanced text features including:</a:t>
            </a:r>
          </a:p>
          <a:p>
            <a:r>
              <a:rPr sz="1200">
                <a:latin typeface="Calibri"/>
              </a:rPr>
              <a:t>- Hyperlinks for interactive content</a:t>
            </a:r>
          </a:p>
          <a:p>
            <a:r>
              <a:rPr sz="1200">
                <a:latin typeface="Calibri"/>
              </a:rPr>
              <a:t>- Pattern fills with custom colors</a:t>
            </a:r>
          </a:p>
          <a:p>
            <a:r>
              <a:rPr sz="1200">
                <a:latin typeface="Calibri"/>
              </a:rPr>
              <a:t>- Enhanced line styles with dash patterns</a:t>
            </a:r>
          </a:p>
          <a:p>
            <a:r>
              <a:rPr sz="1200">
                <a:latin typeface="Calibri"/>
              </a:rPr>
              <a:t>- Advanced underline formatting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comprehensive example demonstrates all features supported by the enhanced pypptx-engine, providing complete coverage of python-pptx capabilities for professional presentation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example.com" TargetMode="External"/><Relationship Id="rId3" Type="http://schemas.openxmlformats.org/officeDocument/2006/relationships/notesSlide" Target="../notesSlides/notesSlide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828800"/>
            <a:ext cx="10972800" cy="18288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effectLst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FFFFF"/>
                </a:solidFill>
                <a:latin typeface="Arial"/>
              </a:rPr>
              <a:t>PPTX Engine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1148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i="1">
                <a:solidFill>
                  <a:srgbClr val="CCCCCC"/>
                </a:solidFill>
                <a:latin typeface="Arial"/>
              </a:rPr>
              <a:t>Showcasing all python-pptx features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FFFFFF"/>
                </a:solidFill>
              </a:rPr>
              <a:t>Complete Feature Showcase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3657600"/>
          </a:xfrm>
          <a:prstGeom prst="rect">
            <a:avLst/>
          </a:prstGeom>
          <a:noFill/>
        </p:spPr>
        <p:txBody>
          <a:bodyPr wrap="none" lIns="274320" tIns="182880" anchor="t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✓ All chart types: Column, Bar, Line, Pie, Area, Scatter, Bubble</a:t>
            </a:r>
          </a:p>
          <a:p>
            <a:pPr>
              <a:defRPr sz="1600" b="1">
                <a:solidFill>
                  <a:srgbClr val="FFFFFF"/>
                </a:solidFill>
              </a:defRPr>
            </a:pPr>
            <a:r>
              <a:t>✓ Advanced text formatting with hyperlinks and actions</a:t>
            </a:r>
          </a:p>
          <a:p>
            <a:pPr>
              <a:defRPr sz="1600" b="1">
                <a:solidFill>
                  <a:srgbClr val="FFFFFF"/>
                </a:solidFill>
              </a:defRPr>
            </a:pPr>
            <a:r>
              <a:t>✓ Pattern fills, gradients, and solid colors</a:t>
            </a:r>
          </a:p>
          <a:p>
            <a:pPr>
              <a:defRPr sz="1600" b="1">
                <a:solidFill>
                  <a:srgbClr val="FFFFFF"/>
                </a:solidFill>
              </a:defRPr>
            </a:pPr>
            <a:r>
              <a:t>✓ Freeform shapes and custom connectors</a:t>
            </a:r>
          </a:p>
          <a:p>
            <a:pPr>
              <a:defRPr sz="1600" b="1">
                <a:solidFill>
                  <a:srgbClr val="FFFFFF"/>
                </a:solidFill>
              </a:defRPr>
            </a:pPr>
            <a:r>
              <a:t>✓ Notes slides for speaker notes</a:t>
            </a:r>
          </a:p>
          <a:p>
            <a:pPr>
              <a:defRPr sz="1600" b="1">
                <a:solidFill>
                  <a:srgbClr val="FFFFFF"/>
                </a:solidFill>
              </a:defRPr>
            </a:pPr>
            <a:r>
              <a:t>✓ Enhanced line styles and dash patterns</a:t>
            </a:r>
          </a:p>
          <a:p>
            <a:pPr>
              <a:defRPr sz="1600" b="1">
                <a:solidFill>
                  <a:srgbClr val="FFFFFF"/>
                </a:solidFill>
              </a:defRPr>
            </a:pPr>
            <a:r>
              <a:t>✓ Professional shadow effects</a:t>
            </a:r>
          </a:p>
          <a:p>
            <a:pPr>
              <a:defRPr sz="1600" b="1">
                <a:solidFill>
                  <a:srgbClr val="FFFFFF"/>
                </a:solidFill>
              </a:defRPr>
            </a:pPr>
            <a:r>
              <a:t>✓ Complete python-pptx feature coverage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2C3E50"/>
                </a:solidFill>
                <a:latin typeface="Calibri"/>
              </a:rPr>
              <a:t>Text Formatting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6400800" cy="3657600"/>
          </a:xfrm>
          <a:prstGeom prst="rect">
            <a:avLst/>
          </a:prstGeom>
          <a:noFill/>
        </p:spPr>
        <p:txBody>
          <a:bodyPr wrap="none" lIns="182880" tIns="91440" anchor="t">
            <a:spAutoFit/>
          </a:bodyPr>
          <a:lstStyle/>
          <a:p>
            <a:pPr>
              <a:defRPr sz="2000">
                <a:solidFill>
                  <a:srgbClr val="34495E"/>
                </a:solidFill>
                <a:latin typeface="Calibri"/>
              </a:defRPr>
            </a:pPr>
            <a:r>
              <a:t>Bold and italic formatting</a:t>
            </a:r>
          </a:p>
          <a:p>
            <a:pPr>
              <a:defRPr sz="2000">
                <a:solidFill>
                  <a:srgbClr val="34495E"/>
                </a:solidFill>
                <a:latin typeface="Calibri"/>
              </a:defRPr>
            </a:pPr>
            <a:r>
              <a:t>Custom fonts and colors</a:t>
            </a:r>
          </a:p>
          <a:p>
            <a:pPr>
              <a:defRPr sz="2000">
                <a:solidFill>
                  <a:srgbClr val="34495E"/>
                </a:solidFill>
                <a:latin typeface="Calibri"/>
              </a:defRPr>
            </a:pPr>
            <a:r>
              <a:t>Multiple paragraph levels</a:t>
            </a:r>
          </a:p>
          <a:p>
            <a:pPr>
              <a:defRPr sz="2000">
                <a:solidFill>
                  <a:srgbClr val="34495E"/>
                </a:solidFill>
                <a:latin typeface="Calibri"/>
              </a:defRPr>
            </a:pPr>
            <a:r>
              <a:t>Text alignment options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1828800"/>
            <a:ext cx="5943600" cy="3657600"/>
          </a:xfrm>
          <a:prstGeom prst="rect">
            <a:avLst/>
          </a:prstGeom>
          <a:solidFill>
            <a:srgbClr val="ECF0F1"/>
          </a:solidFill>
          <a:ln w="12700">
            <a:solidFill>
              <a:srgbClr val="BDC3C7"/>
            </a:solidFill>
          </a:ln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</a:pPr>
            <a:r>
              <a:rPr sz="1800">
                <a:solidFill>
                  <a:srgbClr val="7F8C8D"/>
                </a:solidFill>
                <a:latin typeface="Georgia"/>
              </a:rPr>
              <a:t>Multi-paragraph text example</a:t>
            </a:r>
          </a:p>
          <a:p>
            <a:pPr algn="just">
              <a:lnSpc>
                <a:spcPct val="120000"/>
              </a:lnSpc>
            </a:pPr>
            <a:r>
              <a:rPr sz="1800">
                <a:solidFill>
                  <a:srgbClr val="7F8C8D"/>
                </a:solidFill>
                <a:latin typeface="Georgia"/>
              </a:rPr>
              <a:t>Each line is a separate paragraph</a:t>
            </a:r>
          </a:p>
          <a:p>
            <a:pPr algn="just">
              <a:lnSpc>
                <a:spcPct val="120000"/>
              </a:lnSpc>
            </a:pPr>
            <a:r>
              <a:rPr sz="1800">
                <a:solidFill>
                  <a:srgbClr val="7F8C8D"/>
                </a:solidFill>
                <a:latin typeface="Georgia"/>
              </a:rPr>
              <a:t>With individual formatting options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2C3E50"/>
                </a:solidFill>
              </a:rPr>
              <a:t>Charts and Data Visualization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64008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7772400" y="1828800"/>
          <a:ext cx="5943600" cy="4572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2C3E50"/>
                </a:solidFill>
              </a:rPr>
              <a:t>Tables and Structured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10972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914400">
                <a:tc>
                  <a:txBody>
                    <a:bodyPr/>
                    <a:lstStyle/>
                    <a:p>
                      <a:r>
                        <a:rPr b="1"/>
                        <a:t>Product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/>
                        <a:t>Price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/>
                        <a:t>Sales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Tablet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FFFFFF"/>
                </a:solidFill>
              </a:rPr>
              <a:t>Auto Shapes and 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2743200" cy="1828800"/>
          </a:xfrm>
          <a:prstGeom prst="rect">
            <a:avLst/>
          </a:prstGeom>
          <a:solidFill>
            <a:srgbClr val="E74C3C"/>
          </a:solidFill>
          <a:ln w="25400">
            <a:solidFill>
              <a:srgbClr val="C039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b="1">
                <a:solidFill>
                  <a:srgbClr val="FFFFFF"/>
                </a:solidFill>
              </a:rPr>
              <a:t>Rectangle</a:t>
            </a:r>
          </a:p>
        </p:txBody>
      </p:sp>
      <p:sp>
        <p:nvSpPr>
          <p:cNvPr id="4" name="Oval 3"/>
          <p:cNvSpPr/>
          <p:nvPr/>
        </p:nvSpPr>
        <p:spPr>
          <a:xfrm>
            <a:off x="4114800" y="1828800"/>
            <a:ext cx="2743200" cy="1828800"/>
          </a:xfrm>
          <a:prstGeom prst="ellipse">
            <a:avLst/>
          </a:prstGeom>
          <a:solidFill>
            <a:srgbClr val="F39C12"/>
          </a:solidFill>
          <a:ln w="25400">
            <a:solidFill>
              <a:srgbClr val="D6891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b="1">
                <a:solidFill>
                  <a:srgbClr val="FFFFFF"/>
                </a:solidFill>
              </a:rPr>
              <a:t>Circle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0" y="1828800"/>
            <a:ext cx="2743200" cy="1828800"/>
          </a:xfrm>
          <a:prstGeom prst="roundRect">
            <a:avLst/>
          </a:prstGeom>
          <a:solidFill>
            <a:srgbClr val="27AE60"/>
          </a:solidFill>
          <a:ln w="25400">
            <a:solidFill>
              <a:srgbClr val="22995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b="1">
                <a:solidFill>
                  <a:srgbClr val="FFFFFF"/>
                </a:solidFill>
              </a:rPr>
              <a:t>Rounded</a:t>
            </a:r>
          </a:p>
        </p:txBody>
      </p:sp>
      <p:sp>
        <p:nvSpPr>
          <p:cNvPr id="6" name="Diamond 5"/>
          <p:cNvSpPr/>
          <p:nvPr/>
        </p:nvSpPr>
        <p:spPr>
          <a:xfrm>
            <a:off x="10515600" y="1828800"/>
            <a:ext cx="2743200" cy="1828800"/>
          </a:xfrm>
          <a:prstGeom prst="diamond">
            <a:avLst/>
          </a:prstGeom>
          <a:solidFill>
            <a:srgbClr val="8E44AD"/>
          </a:solidFill>
          <a:ln w="25400">
            <a:solidFill>
              <a:srgbClr val="7D3C9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b="1">
                <a:solidFill>
                  <a:srgbClr val="FFFFFF"/>
                </a:solidFill>
              </a:rPr>
              <a:t>Diamond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090318400000" y="3762573120000"/>
            <a:ext cx="9197400960000" cy="4180636800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FFFFFF"/>
                </a:solidFill>
              </a:rPr>
              <a:t>Advanced Formatting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3657600" cy="13716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</p:spPr>
        <p:txBody>
          <a:bodyPr wrap="none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</a:rPr>
              <a:t>Gradient Fills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2743200"/>
            <a:ext cx="3657600" cy="1371600"/>
          </a:xfrm>
          <a:prstGeom prst="rect">
            <a:avLst/>
          </a:prstGeom>
          <a:solidFill>
            <a:srgbClr val="FFFFFF"/>
          </a:solidFill>
          <a:effectLst/>
        </p:spPr>
        <p:txBody>
          <a:bodyPr wrap="none">
            <a:spAutoFit/>
          </a:bodyPr>
          <a:lstStyle/>
          <a:p>
            <a:pPr algn="ctr"/>
            <a:r>
              <a:rPr sz="2000" b="1">
                <a:solidFill>
                  <a:srgbClr val="2C3E50"/>
                </a:solidFill>
              </a:rPr>
              <a:t>Shadow Effects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0" y="2743200"/>
            <a:ext cx="3657600" cy="1371600"/>
          </a:xfrm>
          <a:prstGeom prst="rect">
            <a:avLst/>
          </a:prstGeom>
          <a:solidFill>
            <a:srgbClr val="ECF0F1"/>
          </a:solidFill>
          <a:ln w="50800">
            <a:solidFill>
              <a:srgbClr val="E74C3C"/>
            </a:solidFill>
          </a:ln>
        </p:spPr>
        <p:txBody>
          <a:bodyPr wrap="none">
            <a:spAutoFit/>
          </a:bodyPr>
          <a:lstStyle/>
          <a:p>
            <a:pPr algn="ctr"/>
            <a:r>
              <a:rPr sz="2000" b="1">
                <a:solidFill>
                  <a:srgbClr val="2C3E50"/>
                </a:solidFill>
              </a:rPr>
              <a:t>Custom Borders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5029200"/>
            <a:ext cx="10972800" cy="1828800"/>
          </a:xfrm>
          <a:prstGeom prst="rect">
            <a:avLst/>
          </a:prstGeom>
          <a:noFill/>
        </p:spPr>
        <p:txBody>
          <a:bodyPr wrap="none" lIns="274320" rIns="274320" tIns="182880" bIns="18288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1600">
                <a:solidFill>
                  <a:srgbClr val="FFFFFF"/>
                </a:solidFill>
              </a:rPr>
              <a:t>This comprehensive example showcases the full power of the PPTX Engine, supporting all major python-pptx features including advanced formatting, multiple shape types, and professional presentation layouts.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2C3E50"/>
                </a:solidFill>
              </a:rPr>
              <a:t>Advanced Chart Types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9436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7772400" y="1828800"/>
          <a:ext cx="59436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2C3E50"/>
                </a:solidFill>
              </a:rPr>
              <a:t>Advanced Text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u="sng">
                <a:solidFill>
                  <a:srgbClr val="3498DB"/>
                </a:solidFill>
                <a:hlinkClick r:id="rId2"/>
              </a:rPr>
              <a:t>Click here to visit our 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1828800"/>
            <a:ext cx="4572000" cy="1371600"/>
          </a:xfrm>
          <a:prstGeom prst="rect">
            <a:avLst/>
          </a:prstGeom>
          <a:pattFill>
            <a:fgClr>
              <a:srgbClr val="E74C3C"/>
            </a:fgClr>
            <a:bgClr>
              <a:srgbClr val="F39C12"/>
            </a:bgClr>
          </a:pattFill>
        </p:spPr>
        <p:txBody>
          <a:bodyPr wrap="none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</a:rPr>
              <a:t>Pattern Fill Example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828800" y="3657600"/>
            <a:ext cx="3657600" cy="1371600"/>
          </a:xfrm>
          <a:prstGeom prst="rightArrow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38100">
            <a:solidFill>
              <a:srgbClr val="2C3E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Enhanced Arrow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FFFFFF"/>
                </a:solidFill>
              </a:rPr>
              <a:t>Freeform Shapes &amp; Advanced Features</a:t>
            </a:r>
          </a:p>
        </p:txBody>
      </p:sp>
      <p:sp>
        <p:nvSpPr>
          <p:cNvPr id="3" name="Freeform 2"/>
          <p:cNvSpPr/>
          <p:nvPr/>
        </p:nvSpPr>
        <p:spPr>
          <a:xfrm>
            <a:off x="1828800" y="1828800"/>
            <a:ext cx="3657600" cy="2743200"/>
          </a:xfrm>
          <a:custGeom>
            <a:avLst/>
            <a:gdLst/>
            <a:ahLst/>
            <a:cxnLst/>
            <a:rect l="l" t="t" r="r" b="b"/>
            <a:pathLst>
              <a:path w="3657600" h="2743200">
                <a:moveTo>
                  <a:pt x="0" y="0"/>
                </a:moveTo>
                <a:lnTo>
                  <a:pt x="1828800" y="0"/>
                </a:lnTo>
                <a:close/>
                <a:lnTo>
                  <a:pt x="3657600" y="1371600"/>
                </a:lnTo>
                <a:close/>
                <a:lnTo>
                  <a:pt x="1828800" y="2743200"/>
                </a:lnTo>
                <a:close/>
              </a:path>
            </a:pathLst>
          </a:custGeom>
          <a:solidFill>
            <a:srgbClr val="E74C3C"/>
          </a:solidFill>
          <a:ln w="25400">
            <a:solidFill>
              <a:srgbClr val="C039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4" name="Connector 3"/>
          <p:cNvCxnSpPr/>
          <p:nvPr/>
        </p:nvCxnSpPr>
        <p:spPr>
          <a:xfrm>
            <a:off x="5943600" y="2743200"/>
            <a:ext cx="3200400" cy="1371600"/>
          </a:xfrm>
          <a:prstGeom prst="bentConnector3">
            <a:avLst/>
          </a:prstGeom>
          <a:ln w="50800">
            <a:solidFill>
              <a:srgbClr val="F39C1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601200" y="1828800"/>
          <a:ext cx="3657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PPTX Engine Demo</dc:title>
  <dc:subject>Demonstration of all supported features</dc:subject>
  <dc:creator>PPTX Engine</dc:creator>
  <cp:keywords>python-pptx, automation, presentation</cp:keywords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