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First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666666"/>
                </a:solidFill>
                <a:latin typeface="Segoe UI"/>
              </a:rPr>
              <a:t>Law of Inertia</a:t>
            </a:r>
          </a:p>
        </p:txBody>
      </p:sp>
      <p:pic>
        <p:nvPicPr>
          <p:cNvPr id="4" name="Picture 3" descr="tmpop3heb_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2743200"/>
            <a:ext cx="2286000" cy="9144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Object at Rest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6629400" y="3840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iamond 6"/>
          <p:cNvSpPr/>
          <p:nvPr/>
        </p:nvSpPr>
        <p:spPr>
          <a:xfrm>
            <a:off x="5486400" y="4572000"/>
            <a:ext cx="2286000" cy="914400"/>
          </a:xfrm>
          <a:prstGeom prst="diamond">
            <a:avLst/>
          </a:prstGeom>
          <a:solidFill>
            <a:srgbClr val="E0E0E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rgbClr val="000000"/>
                </a:solidFill>
              </a:rPr>
              <a:t>No Force</a:t>
            </a:r>
          </a:p>
          <a:p>
            <a:r>
              <a:rPr sz="1200">
                <a:solidFill>
                  <a:srgbClr val="000000"/>
                </a:solidFill>
              </a:rPr>
              <a:t>Applied?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6629400" y="56692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6400800"/>
            <a:ext cx="2286000" cy="914400"/>
          </a:xfrm>
          <a:prstGeom prst="rect">
            <a:avLst/>
          </a:prstGeom>
          <a:solidFill>
            <a:srgbClr val="D0D0D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Stays at Rest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44000" y="2743200"/>
            <a:ext cx="2286000" cy="914400"/>
          </a:xfrm>
          <a:prstGeom prst="rect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Object in Motion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10287000" y="3840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/>
          <p:cNvSpPr/>
          <p:nvPr/>
        </p:nvSpPr>
        <p:spPr>
          <a:xfrm>
            <a:off x="9144000" y="4572000"/>
            <a:ext cx="2286000" cy="914400"/>
          </a:xfrm>
          <a:prstGeom prst="diamond">
            <a:avLst/>
          </a:prstGeom>
          <a:solidFill>
            <a:srgbClr val="E0E0E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rgbClr val="000000"/>
                </a:solidFill>
              </a:rPr>
              <a:t>No Force</a:t>
            </a:r>
          </a:p>
          <a:p>
            <a:r>
              <a:rPr sz="1200">
                <a:solidFill>
                  <a:srgbClr val="000000"/>
                </a:solidFill>
              </a:rPr>
              <a:t>Applied?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10287000" y="56692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144000" y="6400800"/>
            <a:ext cx="2286000" cy="914400"/>
          </a:xfrm>
          <a:prstGeom prst="rect">
            <a:avLst/>
          </a:prstGeom>
          <a:solidFill>
            <a:srgbClr val="D0D0D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00"/>
                </a:solidFill>
              </a:rPr>
              <a:t>Continues Motion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7498079"/>
            <a:ext cx="12801600" cy="9144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1600" i="1">
                <a:solidFill>
                  <a:srgbClr val="333333"/>
                </a:solidFill>
                <a:latin typeface="Segoe UI"/>
              </a:rPr>
              <a:t>"An object at rest stays at rest, and an object in motion stays in motion at constant velocity, unless acted upon by an external force."</a:t>
            </a:r>
          </a:p>
        </p:txBody>
      </p:sp>
    </p:spTree>
  </p:cSld>
  <p:transition xmlns:p14="http://schemas.microsoft.com/office/powerpoint/2010/main" spd="med" p14:dur="800">
    <p:fade/>
  </p:transition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Second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3200" b="1">
                <a:solidFill>
                  <a:srgbClr val="666666"/>
                </a:solidFill>
                <a:latin typeface="Segoe UI"/>
              </a:rPr>
              <a:t>F = ma</a:t>
            </a:r>
          </a:p>
        </p:txBody>
      </p:sp>
      <p:pic>
        <p:nvPicPr>
          <p:cNvPr id="4" name="Picture 3" descr="tmpofh_zi2z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2743200"/>
            <a:ext cx="1828800" cy="914400"/>
          </a:xfrm>
          <a:prstGeom prst="rect">
            <a:avLst/>
          </a:prstGeom>
          <a:solidFill>
            <a:srgbClr val="FFEE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CC0000"/>
                </a:solidFill>
              </a:rPr>
              <a:t>Force (F)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2743200"/>
            <a:ext cx="1828800" cy="914400"/>
          </a:xfrm>
          <a:prstGeom prst="rect">
            <a:avLst/>
          </a:prstGeom>
          <a:solidFill>
            <a:srgbClr val="EEEE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CC"/>
                </a:solidFill>
              </a:rPr>
              <a:t>Mass (m)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5486400" y="3840480"/>
            <a:ext cx="1371600" cy="914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 flipH="1">
            <a:off x="7772400" y="3840480"/>
            <a:ext cx="457200" cy="91440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iamond 8"/>
          <p:cNvSpPr/>
          <p:nvPr/>
        </p:nvSpPr>
        <p:spPr>
          <a:xfrm>
            <a:off x="6400800" y="5029200"/>
            <a:ext cx="1828800" cy="914400"/>
          </a:xfrm>
          <a:prstGeom prst="diamond">
            <a:avLst/>
          </a:prstGeom>
          <a:solidFill>
            <a:srgbClr val="F0F0F0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600" b="1">
                <a:solidFill>
                  <a:srgbClr val="000000"/>
                </a:solidFill>
              </a:rPr>
              <a:t>F ÷ m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7315200" y="6126480"/>
            <a:ext cx="0" cy="54864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00800" y="6858000"/>
            <a:ext cx="1828800" cy="914400"/>
          </a:xfrm>
          <a:prstGeom prst="rect">
            <a:avLst/>
          </a:prstGeom>
          <a:solidFill>
            <a:srgbClr val="EEFF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CC00"/>
                </a:solidFill>
              </a:rPr>
              <a:t>Acceleration (a)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058400" y="365760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333333"/>
                </a:solidFill>
              </a:rPr>
              <a:t>Greater Force = Greater Acceleration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58400" y="4572000"/>
            <a:ext cx="3657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>
                <a:solidFill>
                  <a:srgbClr val="333333"/>
                </a:solidFill>
              </a:rPr>
              <a:t>Greater Mass = Less Acceleration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658368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Example: Pushing a shopping cart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More force = Greater acceleration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Heavier cart = Less acceleration for same force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00"/>
                </a:solidFill>
                <a:latin typeface="Segoe UI"/>
              </a:rPr>
              <a:t>Newton's Third Law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666666"/>
                </a:solidFill>
                <a:latin typeface="Segoe UI"/>
              </a:rPr>
              <a:t>Action &amp; Reaction</a:t>
            </a:r>
          </a:p>
        </p:txBody>
      </p:sp>
      <p:pic>
        <p:nvPicPr>
          <p:cNvPr id="4" name="Picture 3" descr="tmp0sq0fw8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286000" cy="2286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0" y="3200400"/>
            <a:ext cx="2286000" cy="1097280"/>
          </a:xfrm>
          <a:prstGeom prst="rect">
            <a:avLst/>
          </a:prstGeom>
          <a:solidFill>
            <a:srgbClr val="FFEEEE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CC0000"/>
                </a:solidFill>
              </a:rPr>
              <a:t>Object A</a:t>
            </a:r>
          </a:p>
          <a:p>
            <a:r>
              <a:rPr sz="1400" b="1">
                <a:solidFill>
                  <a:srgbClr val="CC0000"/>
                </a:solidFill>
              </a:rPr>
              <a:t>Applies Force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972800" y="3200400"/>
            <a:ext cx="2286000" cy="1097280"/>
          </a:xfrm>
          <a:prstGeom prst="rect">
            <a:avLst/>
          </a:prstGeom>
          <a:solidFill>
            <a:srgbClr val="EEEE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0000CC"/>
                </a:solidFill>
              </a:rPr>
              <a:t>Object B</a:t>
            </a:r>
          </a:p>
          <a:p>
            <a:r>
              <a:rPr sz="1400" b="1">
                <a:solidFill>
                  <a:srgbClr val="0000CC"/>
                </a:solidFill>
              </a:rPr>
              <a:t>Receives Force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7040880" y="3657600"/>
            <a:ext cx="3749040" cy="0"/>
          </a:xfrm>
          <a:prstGeom prst="line">
            <a:avLst/>
          </a:prstGeom>
          <a:ln w="50800">
            <a:solidFill>
              <a:srgbClr val="CC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772400" y="3200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CC0000"/>
                </a:solidFill>
              </a:rPr>
              <a:t>ACTION →</a:t>
            </a:r>
          </a:p>
        </p:txBody>
      </p:sp>
      <p:cxnSp>
        <p:nvCxnSpPr>
          <p:cNvPr id="9" name="Connector 8"/>
          <p:cNvCxnSpPr/>
          <p:nvPr/>
        </p:nvCxnSpPr>
        <p:spPr>
          <a:xfrm flipH="1">
            <a:off x="7040880" y="4114800"/>
            <a:ext cx="3749040" cy="0"/>
          </a:xfrm>
          <a:prstGeom prst="line">
            <a:avLst/>
          </a:prstGeom>
          <a:ln w="50800">
            <a:solidFill>
              <a:srgbClr val="0000C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72400" y="429768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200" b="1">
                <a:solidFill>
                  <a:srgbClr val="0000CC"/>
                </a:solidFill>
              </a:rPr>
              <a:t>← REACTION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0" y="5486400"/>
            <a:ext cx="2743200" cy="7315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sz="1400" b="1">
                <a:solidFill>
                  <a:srgbClr val="000000"/>
                </a:solidFill>
              </a:rPr>
              <a:t>Equal &amp; Opposite Forces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6583680"/>
            <a:ext cx="12801600" cy="1371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Examples: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Walking: You push ground backward → Ground pushes you forward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Rocket: Exhaust pushes down → Rocket pushes up</a:t>
            </a:r>
          </a:p>
          <a:p>
            <a:pPr algn="l"/>
            <a:r>
              <a:rPr sz="1600">
                <a:solidFill>
                  <a:srgbClr val="333333"/>
                </a:solidFill>
                <a:latin typeface="Segoe UI"/>
              </a:rPr>
              <a:t>• Swimming: You push water backward → Water pushes you forward</a:t>
            </a:r>
          </a:p>
        </p:txBody>
      </p:sp>
    </p:spTree>
  </p:cSld>
  <p:transition xmlns:p14="http://schemas.microsoft.com/office/powerpoint/2010/main" spd="med" p14:dur="1200">
    <p:push dir="l"/>
  </p:transition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Newton's Three Laws of Motion</dc:title>
  <dc:subject>Classical Mechanics - Newton's Laws</dc:subject>
  <dc:creator>Physics Education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