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5600" b="1">
                <a:solidFill>
                  <a:srgbClr val="5B2C6F"/>
                </a:solidFill>
                <a:latin typeface="Segoe UI"/>
              </a:rPr>
              <a:t>CardX Credit Cards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9144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2800">
                <a:solidFill>
                  <a:srgbClr val="1A5276"/>
                </a:solidFill>
                <a:latin typeface="Segoe UI"/>
              </a:rPr>
              <a:t>Your Lifestyle, Your Credit Freedom</a:t>
            </a:r>
          </a:p>
        </p:txBody>
      </p:sp>
      <p:pic>
        <p:nvPicPr>
          <p:cNvPr id="5" name="Picture 4" descr="tmpqhm9wr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7600"/>
            <a:ext cx="4572000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15200" y="3657600"/>
            <a:ext cx="6400800" cy="2743200"/>
          </a:xfrm>
          <a:prstGeom prst="rect">
            <a:avLst/>
          </a:prstGeom>
          <a:solidFill>
            <a:srgbClr val="FFFFFF"/>
          </a:solidFill>
          <a:ln w="1270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772400" y="4114800"/>
            <a:ext cx="5486400" cy="1828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sz="1800">
                <a:solidFill>
                  <a:srgbClr val="2C3E50"/>
                </a:solidFill>
                <a:latin typeface="Segoe UI"/>
              </a:rPr>
              <a:t>✓ 8 Premium Card Options</a:t>
            </a:r>
          </a:p>
          <a:p>
            <a:pPr algn="l">
              <a:lnSpc>
                <a:spcPct val="140000"/>
              </a:lnSpc>
            </a:pPr>
            <a:r>
              <a:rPr sz="1800">
                <a:solidFill>
                  <a:srgbClr val="2C3E50"/>
                </a:solidFill>
                <a:latin typeface="Segoe UI"/>
              </a:rPr>
              <a:t>✓ SCBX Group - Trusted Partner</a:t>
            </a:r>
          </a:p>
          <a:p>
            <a:pPr algn="l">
              <a:lnSpc>
                <a:spcPct val="140000"/>
              </a:lnSpc>
            </a:pPr>
            <a:r>
              <a:rPr sz="1800">
                <a:solidFill>
                  <a:srgbClr val="2C3E50"/>
                </a:solidFill>
                <a:latin typeface="Segoe UI"/>
              </a:rPr>
              <a:t>✓ Global Acceptance: VISA, MasterCard, JCB</a:t>
            </a:r>
          </a:p>
          <a:p>
            <a:pPr algn="l">
              <a:lnSpc>
                <a:spcPct val="140000"/>
              </a:lnSpc>
            </a:pPr>
            <a:r>
              <a:rPr sz="1800">
                <a:solidFill>
                  <a:srgbClr val="2C3E50"/>
                </a:solidFill>
                <a:latin typeface="Segoe UI"/>
              </a:rPr>
              <a:t>✓ Credit Limit: Up to 5× Monthly Income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6858000"/>
            <a:ext cx="12801600" cy="9144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5B2C6F"/>
                </a:solidFill>
                <a:latin typeface="Segoe UI"/>
              </a:rPr>
              <a:t>BEYOND • MY TRAVEL • ULTRA PLATINUM • KING POWER • TOYOTA • FAMILY PLUS • UP2ME • JCB PLATINUM</a:t>
            </a:r>
          </a:p>
        </p:txBody>
      </p:sp>
    </p:spTree>
  </p:cSld>
  <p:transition xmlns:p14="http://schemas.microsoft.com/office/powerpoint/2010/main" spd="med" p14:dur="1000">
    <p:fade/>
  </p:transition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E44A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1A5276"/>
                </a:solidFill>
                <a:latin typeface="Segoe UI"/>
              </a:rPr>
              <a:t>Benefits That Fit Every Lifestyle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32004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286000" y="2743200"/>
            <a:ext cx="4572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600"/>
              <a:t>✈️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3657600"/>
            <a:ext cx="283464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A5276"/>
                </a:solidFill>
              </a:rPr>
              <a:t>Travel Rewards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4206240"/>
            <a:ext cx="2834640" cy="10972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2C3E50"/>
                </a:solidFill>
              </a:rPr>
              <a:t>Up to 51 days interest-free repayment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286000"/>
            <a:ext cx="32004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5943600" y="2743200"/>
            <a:ext cx="4572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600"/>
              <a:t>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4880" y="3657600"/>
            <a:ext cx="283464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A5276"/>
                </a:solidFill>
              </a:rPr>
              <a:t>Cash Freedom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4880" y="4206240"/>
            <a:ext cx="2834640" cy="10972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2C3E50"/>
                </a:solidFill>
              </a:rPr>
              <a:t>100% cash withdrawal of remaining limit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29600" y="2286000"/>
            <a:ext cx="32004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9601200" y="2743200"/>
            <a:ext cx="4572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600"/>
              <a:t>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12480" y="3657600"/>
            <a:ext cx="283464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A5276"/>
                </a:solidFill>
              </a:rPr>
              <a:t>Premium Perks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12480" y="4206240"/>
            <a:ext cx="2834640" cy="10972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2C3E50"/>
                </a:solidFill>
              </a:rPr>
              <a:t>Exclusive benefits for travelers &amp; families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87200" y="2286000"/>
            <a:ext cx="32004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3258800" y="2743200"/>
            <a:ext cx="4572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600"/>
              <a:t>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70080" y="3657600"/>
            <a:ext cx="283464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A5276"/>
                </a:solidFill>
              </a:rPr>
              <a:t>Mobile App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070080" y="4206240"/>
            <a:ext cx="2834640" cy="10972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2C3E50"/>
                </a:solidFill>
              </a:rPr>
              <a:t>Real-time tracking &amp; instant control</a:t>
            </a:r>
          </a:p>
        </p:txBody>
      </p:sp>
    </p:spTree>
  </p:cSld>
  <p:transition xmlns:p14="http://schemas.microsoft.com/office/powerpoint/2010/main" spd="med" p14:dur="800">
    <p:push dir="l"/>
  </p:transition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117864"/>
                </a:solidFill>
                <a:latin typeface="Segoe UI"/>
              </a:rPr>
              <a:t>Transparent Rates &amp; Charges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2286000"/>
          <a:ext cx="10972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609600">
                <a:tc>
                  <a:txBody>
                    <a:bodyPr/>
                    <a:lstStyle/>
                    <a:p>
                      <a:r>
                        <a:rPr sz="1600" b="1">
                          <a:solidFill>
                            <a:srgbClr val="FFFFFF"/>
                          </a:solidFill>
                        </a:rPr>
                        <a:t>Card Type</a:t>
                      </a:r>
                    </a:p>
                  </a:txBody>
                  <a:tcPr>
                    <a:solidFill>
                      <a:srgbClr val="117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00" b="1">
                          <a:solidFill>
                            <a:srgbClr val="FFFFFF"/>
                          </a:solidFill>
                        </a:rPr>
                        <a:t>Annual Fee</a:t>
                      </a:r>
                    </a:p>
                  </a:txBody>
                  <a:tcPr>
                    <a:solidFill>
                      <a:srgbClr val="117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00" b="1">
                          <a:solidFill>
                            <a:srgbClr val="FFFFFF"/>
                          </a:solidFill>
                        </a:rPr>
                        <a:t>Key Benefits</a:t>
                      </a:r>
                    </a:p>
                  </a:txBody>
                  <a:tcPr>
                    <a:solidFill>
                      <a:srgbClr val="117864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2C3E50"/>
                          </a:solidFill>
                        </a:rPr>
                        <a:t>BEYOND / ULTRA PLATINUM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E67E22"/>
                          </a:solidFill>
                        </a:rPr>
                        <a:t>฿5,000/year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solidFill>
                            <a:srgbClr val="2C3E50"/>
                          </a:solidFill>
                        </a:rPr>
                        <a:t>Premium travel &amp; lifestyle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2C3E50"/>
                          </a:solidFill>
                        </a:rPr>
                        <a:t>KING POWER / TOYOTA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E67E22"/>
                          </a:solidFill>
                        </a:rPr>
                        <a:t>฿2,000-฿3,000/year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solidFill>
                            <a:srgbClr val="2C3E50"/>
                          </a:solidFill>
                        </a:rPr>
                        <a:t>Shopping &amp; automotive perks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2C3E50"/>
                          </a:solidFill>
                        </a:rPr>
                        <a:t>UP2ME / JCB PLATINUM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117864"/>
                          </a:solidFill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solidFill>
                            <a:srgbClr val="2C3E50"/>
                          </a:solidFill>
                        </a:rPr>
                        <a:t>No annual fee benefits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2C3E50"/>
                          </a:solidFill>
                        </a:rPr>
                        <a:t>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E67E22"/>
                          </a:solidFill>
                        </a:rPr>
                        <a:t>16% 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solidFill>
                            <a:srgbClr val="2C3E50"/>
                          </a:solidFill>
                        </a:rPr>
                        <a:t>Competitive market rate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2C3E50"/>
                          </a:solidFill>
                        </a:rPr>
                        <a:t>Currency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E67E22"/>
                          </a:solidFill>
                        </a:rPr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solidFill>
                            <a:srgbClr val="2C3E50"/>
                          </a:solidFill>
                        </a:rPr>
                        <a:t>International transactions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28800" y="6400800"/>
            <a:ext cx="10972800" cy="1371600"/>
          </a:xfrm>
          <a:prstGeom prst="rect">
            <a:avLst/>
          </a:prstGeom>
          <a:solidFill>
            <a:srgbClr val="F7F9F9"/>
          </a:solidFill>
          <a:ln w="12700">
            <a:solidFill>
              <a:srgbClr val="E0E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0" y="6675120"/>
            <a:ext cx="10058400" cy="8229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1600" b="1">
                <a:solidFill>
                  <a:srgbClr val="117864"/>
                </a:solidFill>
                <a:latin typeface="Segoe UI"/>
              </a:rPr>
              <a:t>Minimum Repayment: 2025: 8% of billed amount | 2026 onward: 10% (minimum ฿500)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346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FFFFF"/>
                </a:solidFill>
                <a:latin typeface="Segoe UI"/>
              </a:rPr>
              <a:t>Security You Can Trust</a:t>
            </a:r>
          </a:p>
        </p:txBody>
      </p:sp>
      <p:pic>
        <p:nvPicPr>
          <p:cNvPr id="4" name="Picture 3" descr="tmpmruy4vh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4572000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0" y="2286000"/>
            <a:ext cx="68580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0" y="2743200"/>
            <a:ext cx="594360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54360"/>
                </a:solidFill>
              </a:rPr>
              <a:t>🔒 Instant Card Freeze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329184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2C3E50"/>
                </a:solidFill>
              </a:rPr>
              <a:t>Via CardX App in case of loss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3931920"/>
            <a:ext cx="594360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54360"/>
                </a:solidFill>
              </a:rPr>
              <a:t>📞 24/7 Customer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448056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2C3E50"/>
                </a:solidFill>
              </a:rPr>
              <a:t>Call 1468 anytime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5120640"/>
            <a:ext cx="594360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54360"/>
                </a:solidFill>
              </a:rPr>
              <a:t>🛡️ Fraud Protection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66928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2C3E50"/>
                </a:solidFill>
              </a:rPr>
              <a:t>No liability after reported loss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6858000"/>
            <a:ext cx="12801600" cy="9144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1800">
                <a:solidFill>
                  <a:srgbClr val="FFFFFF"/>
                </a:solidFill>
                <a:latin typeface="Segoe UI"/>
              </a:rPr>
              <a:t>Direct debit &amp; flexible repayment options available</a:t>
            </a:r>
          </a:p>
        </p:txBody>
      </p:sp>
    </p:spTree>
  </p:cSld>
  <p:transition xmlns:p14="http://schemas.microsoft.com/office/powerpoint/2010/main" spd="med" p14:dur="900">
    <p:push dir="l"/>
  </p:transition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7AE6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FFFFF"/>
                </a:solidFill>
                <a:latin typeface="Segoe UI"/>
              </a:rPr>
              <a:t>Choose the Perfect Card for You</a:t>
            </a:r>
          </a:p>
        </p:txBody>
      </p:sp>
      <p:pic>
        <p:nvPicPr>
          <p:cNvPr id="4" name="Picture 3" descr="tmp1c1kbg2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4572000" cy="274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0" y="2743200"/>
            <a:ext cx="6858000" cy="2743200"/>
          </a:xfrm>
          <a:prstGeom prst="rect">
            <a:avLst/>
          </a:prstGeom>
          <a:solidFill>
            <a:srgbClr val="FFFFFF"/>
          </a:solidFill>
          <a:ln w="1270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0" y="3017520"/>
            <a:ext cx="594360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>
                <a:solidFill>
                  <a:srgbClr val="2C3E50"/>
                </a:solidFill>
              </a:rPr>
              <a:t>✓ Find a card that matches your lifestyle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3566160"/>
            <a:ext cx="594360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>
                <a:solidFill>
                  <a:srgbClr val="2C3E50"/>
                </a:solidFill>
              </a:rPr>
              <a:t>✓ Apply online at www.cardx.co.th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4114800"/>
            <a:ext cx="594360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>
                <a:solidFill>
                  <a:srgbClr val="2C3E50"/>
                </a:solidFill>
              </a:rPr>
              <a:t>✓ Special promotions &amp; cashback offers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4663440"/>
            <a:ext cx="594360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>
                <a:solidFill>
                  <a:srgbClr val="2C3E50"/>
                </a:solidFill>
              </a:rPr>
              <a:t>✓ Join over 1M+ satisfied users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7600" y="6400800"/>
            <a:ext cx="7315200" cy="914400"/>
          </a:xfrm>
          <a:prstGeom prst="roundRect">
            <a:avLst/>
          </a:prstGeom>
          <a:solidFill>
            <a:srgbClr val="E67E2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400" b="1">
                <a:solidFill>
                  <a:srgbClr val="FFFFFF"/>
                </a:solidFill>
                <a:latin typeface="Segoe UI"/>
              </a:rPr>
              <a:t>Apply Now at www.cardx.co.th</a:t>
            </a:r>
          </a:p>
        </p:txBody>
      </p:sp>
    </p:spTree>
  </p:cSld>
  <p:transition xmlns:p14="http://schemas.microsoft.com/office/powerpoint/2010/main" spd="med" p14:dur="1200">
    <p:fade/>
  </p:transition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CardX Credit Cards - Product Introduction</dc:title>
  <dc:subject>CardX Credit Cards Product Introduction</dc:subject>
  <dc:creator>CardX Co., Ltd.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